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2" r:id="rId1"/>
  </p:sldMasterIdLst>
  <p:notesMasterIdLst>
    <p:notesMasterId r:id="rId32"/>
  </p:notesMasterIdLst>
  <p:handoutMasterIdLst>
    <p:handoutMasterId r:id="rId33"/>
  </p:handoutMasterIdLst>
  <p:sldIdLst>
    <p:sldId id="410" r:id="rId2"/>
    <p:sldId id="290" r:id="rId3"/>
    <p:sldId id="399" r:id="rId4"/>
    <p:sldId id="377" r:id="rId5"/>
    <p:sldId id="378" r:id="rId6"/>
    <p:sldId id="401" r:id="rId7"/>
    <p:sldId id="380" r:id="rId8"/>
    <p:sldId id="379" r:id="rId9"/>
    <p:sldId id="382" r:id="rId10"/>
    <p:sldId id="383" r:id="rId11"/>
    <p:sldId id="384" r:id="rId12"/>
    <p:sldId id="411" r:id="rId13"/>
    <p:sldId id="416" r:id="rId14"/>
    <p:sldId id="385" r:id="rId15"/>
    <p:sldId id="387" r:id="rId16"/>
    <p:sldId id="389" r:id="rId17"/>
    <p:sldId id="390" r:id="rId18"/>
    <p:sldId id="391" r:id="rId19"/>
    <p:sldId id="408" r:id="rId20"/>
    <p:sldId id="392" r:id="rId21"/>
    <p:sldId id="414" r:id="rId22"/>
    <p:sldId id="393" r:id="rId23"/>
    <p:sldId id="395" r:id="rId24"/>
    <p:sldId id="406" r:id="rId25"/>
    <p:sldId id="413" r:id="rId26"/>
    <p:sldId id="407" r:id="rId27"/>
    <p:sldId id="396" r:id="rId28"/>
    <p:sldId id="397" r:id="rId29"/>
    <p:sldId id="398" r:id="rId30"/>
    <p:sldId id="376" r:id="rId31"/>
  </p:sldIdLst>
  <p:sldSz cx="9144000" cy="6858000" type="screen4x3"/>
  <p:notesSz cx="9144000" cy="6858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83782" autoAdjust="0"/>
  </p:normalViewPr>
  <p:slideViewPr>
    <p:cSldViewPr snapToGrid="0" snapToObjects="1">
      <p:cViewPr varScale="1">
        <p:scale>
          <a:sx n="73" d="100"/>
          <a:sy n="73" d="100"/>
        </p:scale>
        <p:origin x="-40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255DA5B-BC17-4EAA-B647-05D5988C0258}" type="slidenum">
              <a:rPr lang="en-US"/>
              <a:pPr>
                <a:defRPr/>
              </a:pPr>
              <a:t>‹#›</a:t>
            </a:fld>
            <a:endParaRPr lang="en-US"/>
          </a:p>
        </p:txBody>
      </p:sp>
    </p:spTree>
    <p:extLst>
      <p:ext uri="{BB962C8B-B14F-4D97-AF65-F5344CB8AC3E}">
        <p14:creationId xmlns:p14="http://schemas.microsoft.com/office/powerpoint/2010/main" val="3633617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41988"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B9D49869-8C27-4138-A4B5-2519A94CA22B}" type="slidenum">
              <a:rPr lang="en-US"/>
              <a:pPr>
                <a:defRPr/>
              </a:pPr>
              <a:t>‹#›</a:t>
            </a:fld>
            <a:endParaRPr lang="en-US"/>
          </a:p>
        </p:txBody>
      </p:sp>
    </p:spTree>
    <p:extLst>
      <p:ext uri="{BB962C8B-B14F-4D97-AF65-F5344CB8AC3E}">
        <p14:creationId xmlns:p14="http://schemas.microsoft.com/office/powerpoint/2010/main" val="1023088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D3ECC01-AAE8-4E71-BDAF-95167BC6A35C}" type="slidenum">
              <a:rPr lang="en-US" altLang="en-US" sz="1200" smtClean="0"/>
              <a:pPr/>
              <a:t>2</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2003, Alan Greenspan (former Fed Reserve Board Chairman) credited the derivative securities markets with helping the banking system maintain its strength through the economic recession in the early 2000s.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4ABC36F-735B-4D29-994B-08DBED27127C}" type="slidenum">
              <a:rPr lang="en-US" altLang="en-US" sz="1200" smtClean="0"/>
              <a:pPr/>
              <a:t>3</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BFA59CC-92BB-4E69-8C03-B9A8B2655048}" type="slidenum">
              <a:rPr lang="en-US" altLang="en-US" sz="1200" smtClean="0"/>
              <a:pPr/>
              <a:t>4</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70A4BA9-CBE3-4B87-953D-2E60C80B4BDD}" type="slidenum">
              <a:rPr lang="en-US" altLang="en-US" sz="1200" smtClean="0"/>
              <a:pPr/>
              <a:t>5</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D3DDB24-DC98-4763-BC81-1FCFF1F1DDB2}" type="slidenum">
              <a:rPr lang="en-US" altLang="en-US" sz="1200" smtClean="0"/>
              <a:pPr/>
              <a:t>6</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3B2AC0F-2F58-40DD-9CFF-3CBEDD14F6FF}" type="slidenum">
              <a:rPr lang="en-US" altLang="en-US" sz="1200" smtClean="0"/>
              <a:pPr/>
              <a:t>7</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9AD8CB2-F0AC-401B-8597-927FFEE385D9}" type="slidenum">
              <a:rPr lang="en-US" altLang="en-US" sz="1200" smtClean="0"/>
              <a:pPr/>
              <a:t>8</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423EB3F-8E72-4B8F-8032-7775FC22572A}" type="slidenum">
              <a:rPr lang="en-US" altLang="en-US" sz="1200" smtClean="0"/>
              <a:pPr/>
              <a:t>9</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FFA9843-4E28-430E-BC60-AD616B8A54EE}" type="slidenum">
              <a:rPr lang="en-US" altLang="en-US" sz="1200" smtClean="0"/>
              <a:pPr/>
              <a:t>10</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0988801-59B7-43B4-A98C-D165B0ACD9FC}" type="slidenum">
              <a:rPr lang="en-US" altLang="en-US" sz="1200" smtClean="0"/>
              <a:pPr/>
              <a:t>11</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E1996EE-4352-43DD-9189-B6C38CF835E3}" type="slidenum">
              <a:rPr lang="en-US" altLang="en-US" sz="1200" smtClean="0"/>
              <a:pPr/>
              <a:t>12</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4E16DF-04E6-46CC-81C9-9C078A2BCCD9}" type="slidenum">
              <a:rPr lang="en-US" altLang="en-US" sz="1200" smtClean="0"/>
              <a:pPr/>
              <a:t>14</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37E8B23-596E-4335-B009-0A7D70F75B9A}" type="slidenum">
              <a:rPr lang="en-US" altLang="en-US" sz="1200" smtClean="0"/>
              <a:pPr/>
              <a:t>15</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736E47E-F0DE-4737-93B9-C1263B9C90EF}" type="slidenum">
              <a:rPr lang="en-US" altLang="en-US" sz="1200" smtClean="0"/>
              <a:pPr/>
              <a:t>16</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3BBAC15-2EC1-4AE1-94F0-5600EB20E906}" type="slidenum">
              <a:rPr lang="en-US" altLang="en-US" sz="1200" smtClean="0"/>
              <a:pPr/>
              <a:t>17</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7718C4E-31FE-4DCA-B567-922720E9308E}" type="slidenum">
              <a:rPr lang="en-US" altLang="en-US" sz="1200" smtClean="0"/>
              <a:pPr/>
              <a:t>18</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An investor would not exercise the May call because that would be throwing away the $51 time value. </a:t>
            </a:r>
          </a:p>
          <a:p>
            <a:endParaRPr lang="en-US" altLang="en-US" dirty="0"/>
          </a:p>
          <a:p>
            <a:r>
              <a:rPr lang="en-US" altLang="en-US" dirty="0"/>
              <a:t>Notice that the closer to the money option has much higher open interest. </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ABCB49F-C28E-4EDF-9AAD-D74157A5BD9C}" type="slidenum">
              <a:rPr lang="en-US" altLang="en-US" sz="1200" smtClean="0"/>
              <a:pPr/>
              <a:t>19</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501A9B3-CAFD-4FA3-A4B0-C0637A7FDA18}" type="slidenum">
              <a:rPr lang="en-US" altLang="en-US" sz="1200" smtClean="0"/>
              <a:pPr/>
              <a:t>20</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1907A87-E754-4CCF-8832-0B9CEE1A6EEB}" type="slidenum">
              <a:rPr lang="en-US" altLang="en-US" sz="1200" smtClean="0"/>
              <a:pPr/>
              <a:t>21</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2CF7DFD-81DD-4C5E-9068-8F49C7858479}" type="slidenum">
              <a:rPr lang="en-US" altLang="en-US" sz="1200" smtClean="0"/>
              <a:pPr/>
              <a:t>22</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9521CED-B9D9-41D2-959B-AD6DAD09F73F}" type="slidenum">
              <a:rPr lang="en-US" altLang="en-US" sz="1200" smtClean="0"/>
              <a:pPr/>
              <a:t>23</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F8C892C-82DE-47D4-8A1C-F39C8166C729}" type="slidenum">
              <a:rPr lang="en-US" altLang="en-US" sz="1200" smtClean="0"/>
              <a:pPr/>
              <a:t>24</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9AE327-8949-4A66-A676-C0F3F2BF3A8B}" type="slidenum">
              <a:rPr lang="en-US" altLang="en-US" sz="1200" smtClean="0"/>
              <a:pPr/>
              <a:t>25</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F3C2133-87E0-44BB-88AE-BC5A92B95D0B}" type="slidenum">
              <a:rPr lang="en-US" altLang="en-US" sz="1200" smtClean="0"/>
              <a:pPr/>
              <a:t>26</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2223F06-4A47-4129-B12A-5C1FA3836C61}" type="slidenum">
              <a:rPr lang="en-US" altLang="en-US" sz="1200" smtClean="0"/>
              <a:pPr/>
              <a:t>27</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A8C196B-93AE-49B2-B540-199A4864DDDA}" type="slidenum">
              <a:rPr lang="en-US" altLang="en-US" sz="1200" smtClean="0"/>
              <a:pPr/>
              <a:t>28</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761ED37-9EC9-4BDF-A104-E65EA135C3A0}" type="slidenum">
              <a:rPr lang="en-US" altLang="en-US" sz="1200" smtClean="0"/>
              <a:pPr/>
              <a:t>29</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EA1E4CE-A46B-4307-B23C-1E40ADB87F0F}" type="slidenum">
              <a:rPr lang="en-US" altLang="en-US" sz="1200" smtClean="0"/>
              <a:pPr/>
              <a:t>30</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3"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8704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D21889CD-BECE-4797-9D06-AEB7C936D34E}"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464AD191-F7BA-4FCD-BD21-A50607C9CC62}" type="slidenum">
              <a:rPr lang="en-US" altLang="en-US"/>
              <a:pPr>
                <a:defRPr/>
              </a:pPr>
              <a:t>‹#›</a:t>
            </a:fld>
            <a:endParaRPr lang="en-US" altLang="en-US" dirty="0"/>
          </a:p>
        </p:txBody>
      </p:sp>
    </p:spTree>
    <p:extLst>
      <p:ext uri="{BB962C8B-B14F-4D97-AF65-F5344CB8AC3E}">
        <p14:creationId xmlns:p14="http://schemas.microsoft.com/office/powerpoint/2010/main" val="3710105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0F4BB70-58C7-4155-8AC7-C0348064E8A3}"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F818E90C-DDF0-4B40-A999-309D61C9BC55}" type="slidenum">
              <a:rPr lang="en-US" altLang="en-US"/>
              <a:pPr>
                <a:defRPr/>
              </a:pPr>
              <a:t>‹#›</a:t>
            </a:fld>
            <a:endParaRPr lang="en-US" altLang="en-US"/>
          </a:p>
        </p:txBody>
      </p:sp>
    </p:spTree>
    <p:extLst>
      <p:ext uri="{BB962C8B-B14F-4D97-AF65-F5344CB8AC3E}">
        <p14:creationId xmlns:p14="http://schemas.microsoft.com/office/powerpoint/2010/main" val="1161657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35059877-79A6-4B8A-B5CB-51E5FCF6D1EF}"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36827477-6D3A-4B1F-A158-72F09E518E05}" type="slidenum">
              <a:rPr lang="en-US" altLang="en-US"/>
              <a:pPr>
                <a:defRPr/>
              </a:pPr>
              <a:t>‹#›</a:t>
            </a:fld>
            <a:endParaRPr lang="en-US" altLang="en-US"/>
          </a:p>
        </p:txBody>
      </p:sp>
    </p:spTree>
    <p:extLst>
      <p:ext uri="{BB962C8B-B14F-4D97-AF65-F5344CB8AC3E}">
        <p14:creationId xmlns:p14="http://schemas.microsoft.com/office/powerpoint/2010/main" val="3380751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5599AA04-4F20-490F-8D76-C3E7F87F0046}"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18E0C774-65A7-4D6C-80B6-B1FEF3851BF5}" type="slidenum">
              <a:rPr lang="en-US" altLang="en-US"/>
              <a:pPr>
                <a:defRPr/>
              </a:pPr>
              <a:t>‹#›</a:t>
            </a:fld>
            <a:endParaRPr lang="en-US" altLang="en-US"/>
          </a:p>
        </p:txBody>
      </p:sp>
    </p:spTree>
    <p:extLst>
      <p:ext uri="{BB962C8B-B14F-4D97-AF65-F5344CB8AC3E}">
        <p14:creationId xmlns:p14="http://schemas.microsoft.com/office/powerpoint/2010/main" val="2937261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AADD7D56-049A-4E4F-B7CE-D54D5212EDC7}"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1BECFCCC-C00A-40C2-94D2-DC6E5F4D14C6}" type="slidenum">
              <a:rPr lang="en-US" altLang="en-US"/>
              <a:pPr>
                <a:defRPr/>
              </a:pPr>
              <a:t>‹#›</a:t>
            </a:fld>
            <a:endParaRPr lang="en-US" altLang="en-US"/>
          </a:p>
        </p:txBody>
      </p:sp>
    </p:spTree>
    <p:extLst>
      <p:ext uri="{BB962C8B-B14F-4D97-AF65-F5344CB8AC3E}">
        <p14:creationId xmlns:p14="http://schemas.microsoft.com/office/powerpoint/2010/main" val="100124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DA6818F8-8B91-4AE6-9782-D0C57D1A47F5}"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34D55B05-7789-4455-AA28-F4961160798C}" type="slidenum">
              <a:rPr lang="en-US" altLang="en-US"/>
              <a:pPr>
                <a:defRPr/>
              </a:pPr>
              <a:t>‹#›</a:t>
            </a:fld>
            <a:endParaRPr lang="en-US" altLang="en-US"/>
          </a:p>
        </p:txBody>
      </p:sp>
    </p:spTree>
    <p:extLst>
      <p:ext uri="{BB962C8B-B14F-4D97-AF65-F5344CB8AC3E}">
        <p14:creationId xmlns:p14="http://schemas.microsoft.com/office/powerpoint/2010/main" val="1981159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DEE55B23-E13B-45A5-BEA6-F69C271EF482}"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77C48CC7-50F6-4F00-BB9D-9E917A2D59BD}" type="slidenum">
              <a:rPr lang="en-US" altLang="en-US"/>
              <a:pPr>
                <a:defRPr/>
              </a:pPr>
              <a:t>‹#›</a:t>
            </a:fld>
            <a:endParaRPr lang="en-US" altLang="en-US"/>
          </a:p>
        </p:txBody>
      </p:sp>
    </p:spTree>
    <p:extLst>
      <p:ext uri="{BB962C8B-B14F-4D97-AF65-F5344CB8AC3E}">
        <p14:creationId xmlns:p14="http://schemas.microsoft.com/office/powerpoint/2010/main" val="4163428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84907405-30EE-4B21-B6E7-C71BCB3C22C2}"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FF015925-7DE1-457B-B5C8-D5C96B552750}" type="slidenum">
              <a:rPr lang="en-US" altLang="en-US"/>
              <a:pPr>
                <a:defRPr/>
              </a:pPr>
              <a:t>‹#›</a:t>
            </a:fld>
            <a:endParaRPr lang="en-US" altLang="en-US"/>
          </a:p>
        </p:txBody>
      </p:sp>
    </p:spTree>
    <p:extLst>
      <p:ext uri="{BB962C8B-B14F-4D97-AF65-F5344CB8AC3E}">
        <p14:creationId xmlns:p14="http://schemas.microsoft.com/office/powerpoint/2010/main" val="403554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F32D580D-0481-48D5-AC49-A29A798541CB}"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E3931B11-3096-468D-90C4-C9F239C39FED}" type="slidenum">
              <a:rPr lang="en-US" altLang="en-US"/>
              <a:pPr>
                <a:defRPr/>
              </a:pPr>
              <a:t>‹#›</a:t>
            </a:fld>
            <a:endParaRPr lang="en-US" altLang="en-US"/>
          </a:p>
        </p:txBody>
      </p:sp>
    </p:spTree>
    <p:extLst>
      <p:ext uri="{BB962C8B-B14F-4D97-AF65-F5344CB8AC3E}">
        <p14:creationId xmlns:p14="http://schemas.microsoft.com/office/powerpoint/2010/main" val="116148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BF3B2F51-90DD-4E8E-A476-D03F81361025}"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6E6C2D8-61BB-4790-9A95-31F77E1FF80E}" type="slidenum">
              <a:rPr lang="en-US" altLang="en-US"/>
              <a:pPr>
                <a:defRPr/>
              </a:pPr>
              <a:t>‹#›</a:t>
            </a:fld>
            <a:endParaRPr lang="en-US" altLang="en-US"/>
          </a:p>
        </p:txBody>
      </p:sp>
    </p:spTree>
    <p:extLst>
      <p:ext uri="{BB962C8B-B14F-4D97-AF65-F5344CB8AC3E}">
        <p14:creationId xmlns:p14="http://schemas.microsoft.com/office/powerpoint/2010/main" val="309340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20385950-3B05-4DC8-A3CD-8AD007EDAFB9}"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6FD2376F-1C0F-4374-90D8-88525070EA6D}" type="slidenum">
              <a:rPr lang="en-US" altLang="en-US"/>
              <a:pPr>
                <a:defRPr/>
              </a:pPr>
              <a:t>‹#›</a:t>
            </a:fld>
            <a:endParaRPr lang="en-US" altLang="en-US"/>
          </a:p>
        </p:txBody>
      </p:sp>
    </p:spTree>
    <p:extLst>
      <p:ext uri="{BB962C8B-B14F-4D97-AF65-F5344CB8AC3E}">
        <p14:creationId xmlns:p14="http://schemas.microsoft.com/office/powerpoint/2010/main" val="29861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602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AF90C9CF-B286-45BA-8C05-B8350D180D15}" type="datetime1">
              <a:rPr lang="en-US" smtClean="0"/>
              <a:t>2/23/2018</a:t>
            </a:fld>
            <a:endParaRPr lang="en-US" altLang="en-US"/>
          </a:p>
        </p:txBody>
      </p:sp>
      <p:sp>
        <p:nvSpPr>
          <p:cNvPr id="8602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602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2DC4E58F-3329-4182-BBE1-ACCA74953987}"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Ten</a:t>
            </a:r>
          </a:p>
        </p:txBody>
      </p:sp>
      <p:sp>
        <p:nvSpPr>
          <p:cNvPr id="3075" name="Rectangle 5"/>
          <p:cNvSpPr>
            <a:spLocks noGrp="1" noChangeArrowheads="1"/>
          </p:cNvSpPr>
          <p:nvPr>
            <p:ph type="subTitle" idx="1"/>
          </p:nvPr>
        </p:nvSpPr>
        <p:spPr/>
        <p:txBody>
          <a:bodyPr/>
          <a:lstStyle/>
          <a:p>
            <a:pPr eaLnBrk="1" hangingPunct="1"/>
            <a:r>
              <a:rPr lang="en-US" altLang="en-US" sz="5500"/>
              <a:t>Derivative Securities Markets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p:txBody>
          <a:bodyPr anchor="ctr"/>
          <a:lstStyle/>
          <a:p>
            <a:pPr eaLnBrk="1" hangingPunct="1">
              <a:defRPr/>
            </a:pPr>
            <a:r>
              <a:rPr lang="en-US" sz="3500"/>
              <a:t>Derivatives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 </a:t>
            </a:r>
            <a:r>
              <a:rPr lang="en-US" altLang="en-US" sz="2200" b="1" dirty="0"/>
              <a:t>derivative </a:t>
            </a:r>
            <a:r>
              <a:rPr lang="en-US" altLang="en-US" sz="2200" dirty="0"/>
              <a:t>is a financial security whose payoff is linked to another, previously issued security</a:t>
            </a:r>
          </a:p>
          <a:p>
            <a:pPr lvl="1" eaLnBrk="1" hangingPunct="1"/>
            <a:r>
              <a:rPr lang="en-US" altLang="en-US" sz="1800" dirty="0"/>
              <a:t>Derivatives involve the buying and selling, or transference, of risk</a:t>
            </a:r>
          </a:p>
          <a:p>
            <a:pPr marL="0" indent="0" eaLnBrk="1" hangingPunct="1">
              <a:buNone/>
            </a:pPr>
            <a:endParaRPr lang="en-US" altLang="en-US" sz="2200" dirty="0"/>
          </a:p>
          <a:p>
            <a:pPr eaLnBrk="1" hangingPunct="1"/>
            <a:r>
              <a:rPr lang="en-US" altLang="en-US" sz="2200" dirty="0"/>
              <a:t>In many derivatives, two parties agree to exchange a standard quantity of an asset at a predetermined price at a specific date in the future</a:t>
            </a:r>
          </a:p>
          <a:p>
            <a:pPr eaLnBrk="1" hangingPunct="1"/>
            <a:endParaRPr lang="en-US" altLang="en-US" sz="2200" dirty="0"/>
          </a:p>
          <a:p>
            <a:pPr eaLnBrk="1" hangingPunct="1"/>
            <a:r>
              <a:rPr lang="en-US" altLang="en-US" sz="2200" dirty="0"/>
              <a:t>In theory, derivative trading should not adversely affect the economic system because it allows individuals who want to bear risk to take more risk, while allowing individuals who want to avoid risk to transfer that risk elsewhere</a:t>
            </a:r>
          </a:p>
        </p:txBody>
      </p:sp>
      <p:sp>
        <p:nvSpPr>
          <p:cNvPr id="2" name="Footer Placeholder 1">
            <a:extLst>
              <a:ext uri="{FF2B5EF4-FFF2-40B4-BE49-F238E27FC236}">
                <a16:creationId xmlns:a16="http://schemas.microsoft.com/office/drawing/2014/main" xmlns="" id="{30F7F8D8-4F4D-46E9-8327-ECFDB303EF1E}"/>
              </a:ext>
            </a:extLst>
          </p:cNvPr>
          <p:cNvSpPr>
            <a:spLocks noGrp="1"/>
          </p:cNvSpPr>
          <p:nvPr>
            <p:ph type="ftr" sz="quarter" idx="11"/>
          </p:nvPr>
        </p:nvSpPr>
        <p:spPr>
          <a:xfrm>
            <a:off x="1749972" y="6248400"/>
            <a:ext cx="62510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p:txBody>
          <a:bodyPr anchor="ctr"/>
          <a:lstStyle/>
          <a:p>
            <a:pPr eaLnBrk="1" hangingPunct="1">
              <a:defRPr/>
            </a:pPr>
            <a:r>
              <a:rPr lang="en-US" sz="3500" dirty="0"/>
              <a:t>Derivatives’ Uses</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Derivatives are </a:t>
            </a:r>
            <a:r>
              <a:rPr lang="en-US" altLang="en-US" sz="2200" b="1" dirty="0"/>
              <a:t>leveraged instruments </a:t>
            </a:r>
            <a:r>
              <a:rPr lang="en-US" altLang="en-US" sz="2200" dirty="0"/>
              <a:t>where participants put up a small amount of money and obtain the gain or loss on a much larger position</a:t>
            </a:r>
          </a:p>
          <a:p>
            <a:pPr marL="0" indent="0" eaLnBrk="1" hangingPunct="1">
              <a:buNone/>
            </a:pPr>
            <a:endParaRPr lang="en-US" altLang="en-US" sz="2200" dirty="0"/>
          </a:p>
          <a:p>
            <a:pPr eaLnBrk="1" hangingPunct="1"/>
            <a:r>
              <a:rPr lang="en-US" altLang="en-US" sz="2200" dirty="0"/>
              <a:t>Derivatives are used for </a:t>
            </a:r>
            <a:r>
              <a:rPr lang="en-US" altLang="en-US" sz="2200" b="1" dirty="0"/>
              <a:t>speculation </a:t>
            </a:r>
            <a:r>
              <a:rPr lang="en-US" altLang="en-US" sz="2200" dirty="0"/>
              <a:t>and for </a:t>
            </a:r>
            <a:r>
              <a:rPr lang="en-US" altLang="en-US" sz="2200" b="1" dirty="0"/>
              <a:t>hedging</a:t>
            </a:r>
          </a:p>
          <a:p>
            <a:pPr lvl="1" eaLnBrk="1" hangingPunct="1"/>
            <a:r>
              <a:rPr lang="en-US" altLang="en-US" sz="2200" b="1" dirty="0"/>
              <a:t>Speculation</a:t>
            </a:r>
          </a:p>
          <a:p>
            <a:pPr lvl="2" eaLnBrk="1" hangingPunct="1"/>
            <a:r>
              <a:rPr lang="en-US" altLang="en-US" sz="1900" dirty="0"/>
              <a:t>Buying or selling a derivative contract in order to earn a leveraged rate of return</a:t>
            </a:r>
          </a:p>
          <a:p>
            <a:pPr lvl="1" eaLnBrk="1" hangingPunct="1"/>
            <a:r>
              <a:rPr lang="en-US" altLang="en-US" sz="2200" b="1" dirty="0"/>
              <a:t>Hedging</a:t>
            </a:r>
          </a:p>
          <a:p>
            <a:pPr lvl="2" eaLnBrk="1" hangingPunct="1"/>
            <a:r>
              <a:rPr lang="en-US" altLang="en-US" sz="1900" dirty="0"/>
              <a:t>Entering into a derivatives contract to reduce the risk associated with positions or commitments in their line of business</a:t>
            </a:r>
          </a:p>
        </p:txBody>
      </p:sp>
      <p:sp>
        <p:nvSpPr>
          <p:cNvPr id="2" name="Footer Placeholder 1">
            <a:extLst>
              <a:ext uri="{FF2B5EF4-FFF2-40B4-BE49-F238E27FC236}">
                <a16:creationId xmlns:a16="http://schemas.microsoft.com/office/drawing/2014/main" xmlns="" id="{678772B9-AD3D-49CD-A350-546B0966E489}"/>
              </a:ext>
            </a:extLst>
          </p:cNvPr>
          <p:cNvSpPr>
            <a:spLocks noGrp="1"/>
          </p:cNvSpPr>
          <p:nvPr>
            <p:ph type="ftr" sz="quarter" idx="11"/>
          </p:nvPr>
        </p:nvSpPr>
        <p:spPr>
          <a:xfrm>
            <a:off x="1497725" y="6248400"/>
            <a:ext cx="61170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p:txBody>
          <a:bodyPr anchor="ctr"/>
          <a:lstStyle/>
          <a:p>
            <a:pPr eaLnBrk="1" hangingPunct="1">
              <a:defRPr/>
            </a:pPr>
            <a:r>
              <a:rPr lang="en-US" sz="3500"/>
              <a:t>Derivatives Markets</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first wave of modern derivatives were </a:t>
            </a:r>
            <a:r>
              <a:rPr lang="en-US" altLang="en-US" sz="2200" b="1" dirty="0"/>
              <a:t>foreign currency futures </a:t>
            </a:r>
          </a:p>
          <a:p>
            <a:pPr lvl="1" eaLnBrk="1" hangingPunct="1"/>
            <a:r>
              <a:rPr lang="en-US" altLang="en-US" sz="1800" dirty="0"/>
              <a:t>In response to the introduction of floating exchange rates between currencies of different countries (result of the Smithsonian Agreements of 1971 and 1973)</a:t>
            </a:r>
          </a:p>
          <a:p>
            <a:pPr eaLnBrk="1" hangingPunct="1"/>
            <a:r>
              <a:rPr lang="en-US" altLang="en-US" sz="2200" dirty="0"/>
              <a:t>The second wave of modern derivatives were </a:t>
            </a:r>
            <a:r>
              <a:rPr lang="en-US" altLang="en-US" sz="2200" b="1" dirty="0"/>
              <a:t>interest rate derivative securities</a:t>
            </a:r>
            <a:endParaRPr lang="en-US" altLang="en-US" sz="2200" dirty="0"/>
          </a:p>
          <a:p>
            <a:pPr lvl="1" eaLnBrk="1" hangingPunct="1"/>
            <a:r>
              <a:rPr lang="en-US" altLang="en-US" sz="1800" dirty="0"/>
              <a:t>In response to increases in the volatility of interest rates in the late 1970s and after, as the Federal Reserve started to target nonborrowed reserves rather than interest rates</a:t>
            </a:r>
          </a:p>
          <a:p>
            <a:pPr eaLnBrk="1" hangingPunct="1"/>
            <a:r>
              <a:rPr lang="en-US" altLang="en-US" sz="2200" dirty="0"/>
              <a:t>The third wave of modern derivatives occurred in the 1990s and 2000s with </a:t>
            </a:r>
            <a:r>
              <a:rPr lang="en-US" altLang="en-US" sz="2200" b="1" dirty="0"/>
              <a:t>credit</a:t>
            </a:r>
            <a:r>
              <a:rPr lang="en-US" altLang="en-US" sz="2200" dirty="0"/>
              <a:t> </a:t>
            </a:r>
            <a:r>
              <a:rPr lang="en-US" altLang="en-US" sz="2200" b="1" dirty="0"/>
              <a:t>derivatives</a:t>
            </a:r>
          </a:p>
          <a:p>
            <a:pPr lvl="1" eaLnBrk="1" hangingPunct="1"/>
            <a:r>
              <a:rPr lang="en-US" altLang="en-US" sz="1800" dirty="0"/>
              <a:t>E.g., credit forwards, credit risk options, and credit swaps</a:t>
            </a:r>
          </a:p>
          <a:p>
            <a:pPr marL="0" indent="0" eaLnBrk="1" hangingPunct="1">
              <a:buNone/>
            </a:pPr>
            <a:endParaRPr lang="en-US" altLang="en-US" sz="2200" dirty="0"/>
          </a:p>
        </p:txBody>
      </p:sp>
      <p:sp>
        <p:nvSpPr>
          <p:cNvPr id="2" name="Footer Placeholder 1">
            <a:extLst>
              <a:ext uri="{FF2B5EF4-FFF2-40B4-BE49-F238E27FC236}">
                <a16:creationId xmlns:a16="http://schemas.microsoft.com/office/drawing/2014/main" xmlns="" id="{54FA8D36-D2A1-4962-AE5B-005A9C2C1156}"/>
              </a:ext>
            </a:extLst>
          </p:cNvPr>
          <p:cNvSpPr>
            <a:spLocks noGrp="1"/>
          </p:cNvSpPr>
          <p:nvPr>
            <p:ph type="ftr" sz="quarter" idx="11"/>
          </p:nvPr>
        </p:nvSpPr>
        <p:spPr>
          <a:xfrm>
            <a:off x="1702676" y="6248400"/>
            <a:ext cx="629832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idx="4294967295"/>
          </p:nvPr>
        </p:nvSpPr>
        <p:spPr/>
        <p:txBody>
          <a:bodyPr anchor="ctr"/>
          <a:lstStyle/>
          <a:p>
            <a:pPr eaLnBrk="1" hangingPunct="1">
              <a:defRPr/>
            </a:pPr>
            <a:r>
              <a:rPr lang="en-US" sz="3500"/>
              <a:t>Forwards and Futures</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A </a:t>
            </a:r>
            <a:r>
              <a:rPr lang="en-US" altLang="en-US" sz="2200" b="1" dirty="0"/>
              <a:t>spot contract </a:t>
            </a:r>
            <a:r>
              <a:rPr lang="en-US" altLang="en-US" sz="2200" dirty="0"/>
              <a:t>is an agreement to transact involving the immediate exchange of assets and funds</a:t>
            </a:r>
          </a:p>
          <a:p>
            <a:pPr eaLnBrk="1" hangingPunct="1">
              <a:lnSpc>
                <a:spcPct val="90000"/>
              </a:lnSpc>
            </a:pPr>
            <a:endParaRPr lang="en-US" altLang="en-US" sz="2200" dirty="0"/>
          </a:p>
          <a:p>
            <a:pPr eaLnBrk="1" hangingPunct="1">
              <a:lnSpc>
                <a:spcPct val="90000"/>
              </a:lnSpc>
            </a:pPr>
            <a:r>
              <a:rPr lang="en-US" altLang="en-US" sz="2200" dirty="0"/>
              <a:t>A </a:t>
            </a:r>
            <a:r>
              <a:rPr lang="en-US" altLang="en-US" sz="2200" b="1" dirty="0"/>
              <a:t>forward contract </a:t>
            </a:r>
            <a:r>
              <a:rPr lang="en-US" altLang="en-US" sz="2200" dirty="0"/>
              <a:t>is an agreement to transact involving the future exchange of a set amount of assets at a set price</a:t>
            </a:r>
          </a:p>
          <a:p>
            <a:pPr marL="0" indent="0" eaLnBrk="1" hangingPunct="1">
              <a:lnSpc>
                <a:spcPct val="90000"/>
              </a:lnSpc>
              <a:buNone/>
            </a:pPr>
            <a:endParaRPr lang="en-US" altLang="en-US" sz="2200" dirty="0"/>
          </a:p>
          <a:p>
            <a:pPr eaLnBrk="1" hangingPunct="1">
              <a:lnSpc>
                <a:spcPct val="90000"/>
              </a:lnSpc>
            </a:pPr>
            <a:r>
              <a:rPr lang="en-US" altLang="en-US" sz="2200" dirty="0"/>
              <a:t>Forward contracts:</a:t>
            </a:r>
          </a:p>
          <a:p>
            <a:pPr marL="747713" lvl="1" eaLnBrk="1" hangingPunct="1">
              <a:lnSpc>
                <a:spcPct val="90000"/>
              </a:lnSpc>
            </a:pPr>
            <a:r>
              <a:rPr lang="en-US" altLang="en-US" sz="2000" dirty="0"/>
              <a:t>Can be based on a specified interest rate (e.g., LIBOR) rather than a specified asset</a:t>
            </a:r>
          </a:p>
          <a:p>
            <a:pPr marL="747713" lvl="1" eaLnBrk="1" hangingPunct="1">
              <a:lnSpc>
                <a:spcPct val="90000"/>
              </a:lnSpc>
            </a:pPr>
            <a:r>
              <a:rPr lang="en-US" altLang="en-US" sz="2000" dirty="0"/>
              <a:t>Involve underlying assets that are </a:t>
            </a:r>
            <a:r>
              <a:rPr lang="en-US" altLang="en-US" sz="2000" dirty="0" err="1"/>
              <a:t>nonstandardized</a:t>
            </a:r>
            <a:r>
              <a:rPr lang="en-US" altLang="en-US" sz="2000" dirty="0"/>
              <a:t>, because the terms to each contract are negotiated individually between the buyer and seller</a:t>
            </a:r>
          </a:p>
        </p:txBody>
      </p:sp>
      <p:sp>
        <p:nvSpPr>
          <p:cNvPr id="2" name="Footer Placeholder 1">
            <a:extLst>
              <a:ext uri="{FF2B5EF4-FFF2-40B4-BE49-F238E27FC236}">
                <a16:creationId xmlns:a16="http://schemas.microsoft.com/office/drawing/2014/main" xmlns="" id="{7C140820-DD41-4C09-A235-5C973ABE3452}"/>
              </a:ext>
            </a:extLst>
          </p:cNvPr>
          <p:cNvSpPr>
            <a:spLocks noGrp="1"/>
          </p:cNvSpPr>
          <p:nvPr>
            <p:ph type="ftr" sz="quarter" idx="11"/>
          </p:nvPr>
        </p:nvSpPr>
        <p:spPr>
          <a:xfrm>
            <a:off x="1844566" y="6248400"/>
            <a:ext cx="615643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idx="4294967295"/>
          </p:nvPr>
        </p:nvSpPr>
        <p:spPr/>
        <p:txBody>
          <a:bodyPr anchor="ctr"/>
          <a:lstStyle/>
          <a:p>
            <a:pPr eaLnBrk="1" hangingPunct="1">
              <a:defRPr/>
            </a:pPr>
            <a:r>
              <a:rPr lang="en-US" sz="3500" dirty="0"/>
              <a:t>Forwards and Futures Continued</a:t>
            </a:r>
          </a:p>
        </p:txBody>
      </p:sp>
      <p:sp>
        <p:nvSpPr>
          <p:cNvPr id="102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A </a:t>
            </a:r>
            <a:r>
              <a:rPr lang="en-US" altLang="en-US" sz="2200" b="1" dirty="0"/>
              <a:t>futures contract </a:t>
            </a:r>
            <a:r>
              <a:rPr lang="en-US" altLang="en-US" sz="2200" dirty="0"/>
              <a:t>is an agreement to transact involving the future exchange of a set amount of assets for a price that is settled daily</a:t>
            </a:r>
          </a:p>
          <a:p>
            <a:pPr marL="0" indent="0" eaLnBrk="1" hangingPunct="1">
              <a:lnSpc>
                <a:spcPct val="90000"/>
              </a:lnSpc>
              <a:buNone/>
            </a:pPr>
            <a:endParaRPr lang="en-US" altLang="en-US" sz="2200" dirty="0"/>
          </a:p>
          <a:p>
            <a:pPr eaLnBrk="1" hangingPunct="1">
              <a:lnSpc>
                <a:spcPct val="90000"/>
              </a:lnSpc>
            </a:pPr>
            <a:r>
              <a:rPr lang="en-US" altLang="en-US" sz="2200" dirty="0"/>
              <a:t>Futures contracts </a:t>
            </a:r>
            <a:r>
              <a:rPr lang="en-US" altLang="en-US" sz="2200" u="sng" dirty="0"/>
              <a:t>differ</a:t>
            </a:r>
            <a:r>
              <a:rPr lang="en-US" altLang="en-US" sz="2200" dirty="0"/>
              <a:t> from forwards in that futures:</a:t>
            </a:r>
          </a:p>
          <a:p>
            <a:pPr lvl="1" eaLnBrk="1" hangingPunct="1">
              <a:lnSpc>
                <a:spcPct val="90000"/>
              </a:lnSpc>
            </a:pPr>
            <a:r>
              <a:rPr lang="en-US" altLang="en-US" sz="2200" dirty="0"/>
              <a:t>are characterized by significantly less default risk</a:t>
            </a:r>
          </a:p>
          <a:p>
            <a:pPr lvl="1" eaLnBrk="1" hangingPunct="1">
              <a:lnSpc>
                <a:spcPct val="90000"/>
              </a:lnSpc>
            </a:pPr>
            <a:r>
              <a:rPr lang="en-US" altLang="en-US" sz="2200" dirty="0"/>
              <a:t>employ margin requirements and daily marking to market</a:t>
            </a:r>
          </a:p>
          <a:p>
            <a:pPr lvl="2" eaLnBrk="1" hangingPunct="1">
              <a:lnSpc>
                <a:spcPct val="90000"/>
              </a:lnSpc>
            </a:pPr>
            <a:r>
              <a:rPr lang="en-US" altLang="en-US" sz="1900" dirty="0"/>
              <a:t>margin requirement is a performance bond posted by a buyer and a seller of a futures contract</a:t>
            </a:r>
          </a:p>
        </p:txBody>
      </p:sp>
      <p:sp>
        <p:nvSpPr>
          <p:cNvPr id="2" name="Footer Placeholder 1">
            <a:extLst>
              <a:ext uri="{FF2B5EF4-FFF2-40B4-BE49-F238E27FC236}">
                <a16:creationId xmlns:a16="http://schemas.microsoft.com/office/drawing/2014/main" xmlns="" id="{C81A26EF-137B-4343-9090-ABE2CF1BFFE0}"/>
              </a:ext>
            </a:extLst>
          </p:cNvPr>
          <p:cNvSpPr>
            <a:spLocks noGrp="1"/>
          </p:cNvSpPr>
          <p:nvPr>
            <p:ph type="ftr" sz="quarter" idx="11"/>
          </p:nvPr>
        </p:nvSpPr>
        <p:spPr>
          <a:xfrm>
            <a:off x="1844566" y="6248400"/>
            <a:ext cx="615643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idx="4294967295"/>
          </p:nvPr>
        </p:nvSpPr>
        <p:spPr/>
        <p:txBody>
          <a:bodyPr anchor="ctr"/>
          <a:lstStyle/>
          <a:p>
            <a:pPr eaLnBrk="1" hangingPunct="1">
              <a:defRPr/>
            </a:pPr>
            <a:r>
              <a:rPr lang="en-US" sz="3500"/>
              <a:t>Futures Markets</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300" dirty="0"/>
              <a:t>Futures contract trading occurs in trading “pits” using an </a:t>
            </a:r>
            <a:r>
              <a:rPr lang="en-US" altLang="en-US" sz="2300" b="1" dirty="0"/>
              <a:t>open-outcry auction </a:t>
            </a:r>
            <a:r>
              <a:rPr lang="en-US" altLang="en-US" sz="2300" dirty="0"/>
              <a:t>among </a:t>
            </a:r>
            <a:r>
              <a:rPr lang="en-US" altLang="en-US" sz="2300" b="1" dirty="0"/>
              <a:t>exchange members</a:t>
            </a:r>
          </a:p>
          <a:p>
            <a:pPr lvl="1" eaLnBrk="1" hangingPunct="1">
              <a:lnSpc>
                <a:spcPct val="80000"/>
              </a:lnSpc>
            </a:pPr>
            <a:r>
              <a:rPr lang="en-US" altLang="en-US" sz="2200" b="1" dirty="0"/>
              <a:t>Floor brokers </a:t>
            </a:r>
            <a:r>
              <a:rPr lang="en-US" altLang="en-US" sz="2200" dirty="0"/>
              <a:t>place trades for the public</a:t>
            </a:r>
          </a:p>
          <a:p>
            <a:pPr lvl="1" eaLnBrk="1" hangingPunct="1">
              <a:lnSpc>
                <a:spcPct val="80000"/>
              </a:lnSpc>
            </a:pPr>
            <a:r>
              <a:rPr lang="en-US" altLang="en-US" sz="2200" b="1" dirty="0"/>
              <a:t>Professional traders </a:t>
            </a:r>
            <a:r>
              <a:rPr lang="en-US" altLang="en-US" sz="2200" dirty="0"/>
              <a:t>trade for their own accounts</a:t>
            </a:r>
          </a:p>
          <a:p>
            <a:pPr lvl="1" eaLnBrk="1" hangingPunct="1">
              <a:lnSpc>
                <a:spcPct val="80000"/>
              </a:lnSpc>
            </a:pPr>
            <a:r>
              <a:rPr lang="en-US" altLang="en-US" sz="2200" b="1" dirty="0"/>
              <a:t>Position traders </a:t>
            </a:r>
            <a:r>
              <a:rPr lang="en-US" altLang="en-US" sz="2200" dirty="0"/>
              <a:t>take a position in the futures market based on their expectations about the future direction of the prices of the underlying assets, and trade for their own account</a:t>
            </a:r>
          </a:p>
          <a:p>
            <a:pPr lvl="1" eaLnBrk="1" hangingPunct="1">
              <a:lnSpc>
                <a:spcPct val="80000"/>
              </a:lnSpc>
            </a:pPr>
            <a:r>
              <a:rPr lang="en-US" altLang="en-US" sz="2200" b="1" dirty="0"/>
              <a:t>Day traders </a:t>
            </a:r>
            <a:r>
              <a:rPr lang="en-US" altLang="en-US" sz="2200" dirty="0"/>
              <a:t>take a position within a day and liquidate it before day’s end</a:t>
            </a:r>
          </a:p>
          <a:p>
            <a:pPr lvl="1" eaLnBrk="1" hangingPunct="1">
              <a:lnSpc>
                <a:spcPct val="80000"/>
              </a:lnSpc>
            </a:pPr>
            <a:r>
              <a:rPr lang="en-US" altLang="en-US" sz="2200" b="1" dirty="0"/>
              <a:t>Scalpers </a:t>
            </a:r>
            <a:r>
              <a:rPr lang="en-US" altLang="en-US" sz="2200" dirty="0"/>
              <a:t>take positions for very short periods of time, sometimes only minutes, in an attempt to profit from active trading</a:t>
            </a:r>
          </a:p>
        </p:txBody>
      </p:sp>
      <p:sp>
        <p:nvSpPr>
          <p:cNvPr id="2" name="Footer Placeholder 1">
            <a:extLst>
              <a:ext uri="{FF2B5EF4-FFF2-40B4-BE49-F238E27FC236}">
                <a16:creationId xmlns:a16="http://schemas.microsoft.com/office/drawing/2014/main" xmlns="" id="{95DFBE71-5B48-4B61-8915-3111EF633A90}"/>
              </a:ext>
            </a:extLst>
          </p:cNvPr>
          <p:cNvSpPr>
            <a:spLocks noGrp="1"/>
          </p:cNvSpPr>
          <p:nvPr>
            <p:ph type="ftr" sz="quarter" idx="11"/>
          </p:nvPr>
        </p:nvSpPr>
        <p:spPr>
          <a:xfrm>
            <a:off x="1734207" y="6248400"/>
            <a:ext cx="62667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p:txBody>
          <a:bodyPr anchor="ctr"/>
          <a:lstStyle/>
          <a:p>
            <a:pPr eaLnBrk="1" hangingPunct="1">
              <a:defRPr/>
            </a:pPr>
            <a:r>
              <a:rPr lang="en-US" sz="3500" dirty="0"/>
              <a:t>Futures Markets Continued</a:t>
            </a:r>
          </a:p>
        </p:txBody>
      </p:sp>
      <p:sp>
        <p:nvSpPr>
          <p:cNvPr id="1229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Price volatility and trading interest determines which contracts are offered</a:t>
            </a:r>
          </a:p>
          <a:p>
            <a:pPr eaLnBrk="1" hangingPunct="1">
              <a:lnSpc>
                <a:spcPct val="80000"/>
              </a:lnSpc>
            </a:pPr>
            <a:endParaRPr lang="en-US" altLang="en-US" sz="2200" dirty="0"/>
          </a:p>
          <a:p>
            <a:pPr eaLnBrk="1" hangingPunct="1">
              <a:lnSpc>
                <a:spcPct val="80000"/>
              </a:lnSpc>
            </a:pPr>
            <a:r>
              <a:rPr lang="en-US" altLang="en-US" sz="2200" dirty="0"/>
              <a:t>Profit pressures for derivatives exchanges to merge</a:t>
            </a:r>
          </a:p>
          <a:p>
            <a:pPr lvl="1" eaLnBrk="1" hangingPunct="1">
              <a:lnSpc>
                <a:spcPct val="80000"/>
              </a:lnSpc>
            </a:pPr>
            <a:r>
              <a:rPr lang="en-US" altLang="en-US" sz="2000" dirty="0"/>
              <a:t>CME Group contains CME </a:t>
            </a:r>
            <a:r>
              <a:rPr lang="en-US" altLang="en-US" sz="2000" dirty="0" err="1"/>
              <a:t>Globex</a:t>
            </a:r>
            <a:r>
              <a:rPr lang="en-US" altLang="en-US" sz="2000" dirty="0"/>
              <a:t>, CBOT, NYMEX, and COMEX</a:t>
            </a:r>
          </a:p>
          <a:p>
            <a:pPr lvl="1" eaLnBrk="1" hangingPunct="1">
              <a:lnSpc>
                <a:spcPct val="80000"/>
              </a:lnSpc>
              <a:buFont typeface="Arial" charset="0"/>
              <a:buChar char="•"/>
            </a:pPr>
            <a:endParaRPr lang="en-US" altLang="en-US" sz="2000" dirty="0"/>
          </a:p>
          <a:p>
            <a:pPr eaLnBrk="1" hangingPunct="1">
              <a:lnSpc>
                <a:spcPct val="80000"/>
              </a:lnSpc>
            </a:pPr>
            <a:r>
              <a:rPr lang="en-US" altLang="en-US" sz="2200" b="1" dirty="0"/>
              <a:t>Electronic trading </a:t>
            </a:r>
            <a:r>
              <a:rPr lang="en-US" altLang="en-US" sz="2200" dirty="0"/>
              <a:t>is becoming more popular for derivative trading</a:t>
            </a:r>
          </a:p>
          <a:p>
            <a:pPr lvl="1" eaLnBrk="1" hangingPunct="1">
              <a:lnSpc>
                <a:spcPct val="80000"/>
              </a:lnSpc>
            </a:pPr>
            <a:r>
              <a:rPr lang="en-US" altLang="en-US" sz="2000" dirty="0"/>
              <a:t>E.g., </a:t>
            </a:r>
            <a:r>
              <a:rPr lang="en-US" altLang="en-US" sz="2000" dirty="0" err="1"/>
              <a:t>Eurex</a:t>
            </a:r>
            <a:r>
              <a:rPr lang="en-US" altLang="en-US" sz="2000" dirty="0"/>
              <a:t>, the world’s largest derivatives exchange, launched a fully electronic exchange in the U.S. in 2004</a:t>
            </a:r>
          </a:p>
          <a:p>
            <a:pPr eaLnBrk="1" hangingPunct="1">
              <a:lnSpc>
                <a:spcPct val="80000"/>
              </a:lnSpc>
              <a:buFont typeface="Wingdings" pitchFamily="2" charset="2"/>
              <a:buNone/>
            </a:pPr>
            <a:endParaRPr lang="en-US" altLang="en-US" sz="2200" dirty="0"/>
          </a:p>
        </p:txBody>
      </p:sp>
      <p:sp>
        <p:nvSpPr>
          <p:cNvPr id="2" name="Footer Placeholder 1">
            <a:extLst>
              <a:ext uri="{FF2B5EF4-FFF2-40B4-BE49-F238E27FC236}">
                <a16:creationId xmlns:a16="http://schemas.microsoft.com/office/drawing/2014/main" xmlns="" id="{9E5DDDF5-6ADD-467B-9649-B86767894798}"/>
              </a:ext>
            </a:extLst>
          </p:cNvPr>
          <p:cNvSpPr>
            <a:spLocks noGrp="1"/>
          </p:cNvSpPr>
          <p:nvPr>
            <p:ph type="ftr" sz="quarter" idx="11"/>
          </p:nvPr>
        </p:nvSpPr>
        <p:spPr>
          <a:xfrm>
            <a:off x="1813034" y="6248400"/>
            <a:ext cx="618796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idx="4294967295"/>
          </p:nvPr>
        </p:nvSpPr>
        <p:spPr/>
        <p:txBody>
          <a:bodyPr anchor="ctr"/>
          <a:lstStyle/>
          <a:p>
            <a:pPr eaLnBrk="1" hangingPunct="1">
              <a:defRPr/>
            </a:pPr>
            <a:r>
              <a:rPr lang="en-US" sz="3500"/>
              <a:t>Futures Contract Terms</a:t>
            </a:r>
          </a:p>
        </p:txBody>
      </p:sp>
      <p:sp>
        <p:nvSpPr>
          <p:cNvPr id="13317" name="Rectangle 3"/>
          <p:cNvSpPr>
            <a:spLocks noGrp="1" noChangeArrowheads="1"/>
          </p:cNvSpPr>
          <p:nvPr>
            <p:ph type="body" sz="half" idx="4294967295"/>
          </p:nvPr>
        </p:nvSpPr>
        <p:spPr>
          <a:xfrm>
            <a:off x="457200" y="1719263"/>
            <a:ext cx="40338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dirty="0"/>
              <a:t>Underlying unit</a:t>
            </a:r>
          </a:p>
          <a:p>
            <a:pPr eaLnBrk="1" hangingPunct="1">
              <a:lnSpc>
                <a:spcPct val="90000"/>
              </a:lnSpc>
            </a:pPr>
            <a:r>
              <a:rPr lang="en-US" altLang="en-US" dirty="0"/>
              <a:t>Deliverable grades</a:t>
            </a:r>
          </a:p>
          <a:p>
            <a:pPr eaLnBrk="1" hangingPunct="1">
              <a:lnSpc>
                <a:spcPct val="90000"/>
              </a:lnSpc>
            </a:pPr>
            <a:r>
              <a:rPr lang="en-US" altLang="en-US" dirty="0"/>
              <a:t>Tick size</a:t>
            </a:r>
          </a:p>
          <a:p>
            <a:pPr eaLnBrk="1" hangingPunct="1">
              <a:lnSpc>
                <a:spcPct val="90000"/>
              </a:lnSpc>
            </a:pPr>
            <a:r>
              <a:rPr lang="en-US" altLang="en-US" dirty="0"/>
              <a:t>Price quote</a:t>
            </a:r>
          </a:p>
          <a:p>
            <a:pPr eaLnBrk="1" hangingPunct="1">
              <a:lnSpc>
                <a:spcPct val="90000"/>
              </a:lnSpc>
            </a:pPr>
            <a:r>
              <a:rPr lang="en-US" altLang="en-US" dirty="0"/>
              <a:t>Contract months</a:t>
            </a:r>
          </a:p>
          <a:p>
            <a:pPr eaLnBrk="1" hangingPunct="1">
              <a:lnSpc>
                <a:spcPct val="90000"/>
              </a:lnSpc>
            </a:pPr>
            <a:r>
              <a:rPr lang="en-US" altLang="en-US" dirty="0"/>
              <a:t>Last trading day</a:t>
            </a:r>
          </a:p>
        </p:txBody>
      </p:sp>
      <p:sp>
        <p:nvSpPr>
          <p:cNvPr id="13318" name="Rectangle 5"/>
          <p:cNvSpPr>
            <a:spLocks noGrp="1" noChangeArrowheads="1"/>
          </p:cNvSpPr>
          <p:nvPr>
            <p:ph type="body" sz="half" idx="4294967295"/>
          </p:nvPr>
        </p:nvSpPr>
        <p:spPr>
          <a:xfrm>
            <a:off x="4652963" y="1719263"/>
            <a:ext cx="4033837"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dirty="0"/>
              <a:t>Last delivery day</a:t>
            </a:r>
          </a:p>
          <a:p>
            <a:pPr eaLnBrk="1" hangingPunct="1">
              <a:lnSpc>
                <a:spcPct val="90000"/>
              </a:lnSpc>
            </a:pPr>
            <a:r>
              <a:rPr lang="en-US" altLang="en-US" dirty="0"/>
              <a:t>Delivery method</a:t>
            </a:r>
          </a:p>
          <a:p>
            <a:pPr eaLnBrk="1" hangingPunct="1">
              <a:lnSpc>
                <a:spcPct val="90000"/>
              </a:lnSpc>
            </a:pPr>
            <a:r>
              <a:rPr lang="en-US" altLang="en-US" dirty="0"/>
              <a:t>Settlement</a:t>
            </a:r>
          </a:p>
          <a:p>
            <a:pPr eaLnBrk="1" hangingPunct="1">
              <a:lnSpc>
                <a:spcPct val="90000"/>
              </a:lnSpc>
            </a:pPr>
            <a:r>
              <a:rPr lang="en-US" altLang="en-US" dirty="0"/>
              <a:t>Position limits</a:t>
            </a:r>
          </a:p>
          <a:p>
            <a:pPr eaLnBrk="1" hangingPunct="1">
              <a:lnSpc>
                <a:spcPct val="90000"/>
              </a:lnSpc>
            </a:pPr>
            <a:r>
              <a:rPr lang="en-US" altLang="en-US" dirty="0"/>
              <a:t>Trading hours</a:t>
            </a:r>
          </a:p>
          <a:p>
            <a:pPr eaLnBrk="1" hangingPunct="1">
              <a:lnSpc>
                <a:spcPct val="90000"/>
              </a:lnSpc>
            </a:pPr>
            <a:r>
              <a:rPr lang="en-US" altLang="en-US" dirty="0"/>
              <a:t>Ticker symbol</a:t>
            </a:r>
          </a:p>
          <a:p>
            <a:pPr eaLnBrk="1" hangingPunct="1">
              <a:lnSpc>
                <a:spcPct val="90000"/>
              </a:lnSpc>
            </a:pPr>
            <a:r>
              <a:rPr lang="en-US" altLang="en-US" dirty="0"/>
              <a:t>Exchange rule</a:t>
            </a:r>
          </a:p>
        </p:txBody>
      </p:sp>
      <p:sp>
        <p:nvSpPr>
          <p:cNvPr id="2" name="Footer Placeholder 1">
            <a:extLst>
              <a:ext uri="{FF2B5EF4-FFF2-40B4-BE49-F238E27FC236}">
                <a16:creationId xmlns:a16="http://schemas.microsoft.com/office/drawing/2014/main" xmlns="" id="{A0B2BF28-D9B4-45E6-866A-ED8A0C25EB25}"/>
              </a:ext>
            </a:extLst>
          </p:cNvPr>
          <p:cNvSpPr>
            <a:spLocks noGrp="1"/>
          </p:cNvSpPr>
          <p:nvPr>
            <p:ph type="ftr" sz="quarter" idx="11"/>
          </p:nvPr>
        </p:nvSpPr>
        <p:spPr>
          <a:xfrm>
            <a:off x="1261241" y="6248400"/>
            <a:ext cx="619584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p:txBody>
          <a:bodyPr anchor="ctr"/>
          <a:lstStyle/>
          <a:p>
            <a:pPr eaLnBrk="1" hangingPunct="1">
              <a:defRPr/>
            </a:pPr>
            <a:r>
              <a:rPr lang="en-US" sz="3500"/>
              <a:t>Futures Contracts</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A </a:t>
            </a:r>
            <a:r>
              <a:rPr lang="en-US" altLang="en-US" sz="2600" b="1" dirty="0"/>
              <a:t>long position </a:t>
            </a:r>
            <a:r>
              <a:rPr lang="en-US" altLang="en-US" sz="2600" dirty="0"/>
              <a:t>is the purchase of a futures contract</a:t>
            </a:r>
          </a:p>
          <a:p>
            <a:pPr eaLnBrk="1" hangingPunct="1">
              <a:lnSpc>
                <a:spcPct val="90000"/>
              </a:lnSpc>
            </a:pPr>
            <a:r>
              <a:rPr lang="en-US" altLang="en-US" sz="2600" dirty="0"/>
              <a:t>A </a:t>
            </a:r>
            <a:r>
              <a:rPr lang="en-US" altLang="en-US" sz="2600" b="1" dirty="0"/>
              <a:t>short position </a:t>
            </a:r>
            <a:r>
              <a:rPr lang="en-US" altLang="en-US" sz="2600" dirty="0"/>
              <a:t>is the sale of a futures contract</a:t>
            </a:r>
          </a:p>
          <a:p>
            <a:pPr marL="0" indent="0" eaLnBrk="1" hangingPunct="1">
              <a:lnSpc>
                <a:spcPct val="90000"/>
              </a:lnSpc>
              <a:buNone/>
            </a:pPr>
            <a:endParaRPr lang="en-US" altLang="en-US" sz="2600" dirty="0"/>
          </a:p>
          <a:p>
            <a:pPr eaLnBrk="1" hangingPunct="1">
              <a:lnSpc>
                <a:spcPct val="90000"/>
              </a:lnSpc>
            </a:pPr>
            <a:r>
              <a:rPr lang="en-US" altLang="en-US" sz="2600" dirty="0"/>
              <a:t>A </a:t>
            </a:r>
            <a:r>
              <a:rPr lang="en-US" altLang="en-US" sz="2600" b="1" dirty="0"/>
              <a:t>clearinghouse </a:t>
            </a:r>
            <a:r>
              <a:rPr lang="en-US" altLang="en-US" sz="2600" dirty="0"/>
              <a:t>is the unit that oversees trading on the exchange and guarantees all trades made by the exchange traders</a:t>
            </a:r>
          </a:p>
          <a:p>
            <a:pPr marL="0" indent="0" eaLnBrk="1" hangingPunct="1">
              <a:lnSpc>
                <a:spcPct val="90000"/>
              </a:lnSpc>
              <a:buNone/>
            </a:pPr>
            <a:endParaRPr lang="en-US" altLang="en-US" sz="2600" dirty="0"/>
          </a:p>
          <a:p>
            <a:pPr eaLnBrk="1" hangingPunct="1">
              <a:lnSpc>
                <a:spcPct val="90000"/>
              </a:lnSpc>
            </a:pPr>
            <a:r>
              <a:rPr lang="en-US" altLang="en-US" sz="2600" b="1" dirty="0"/>
              <a:t>Open interest </a:t>
            </a:r>
            <a:r>
              <a:rPr lang="en-US" altLang="en-US" sz="2600" dirty="0"/>
              <a:t>is the total number of the futures or option contracts outstanding at the beginning of the day</a:t>
            </a:r>
            <a:endParaRPr lang="en-US" altLang="en-US" sz="2200" dirty="0"/>
          </a:p>
        </p:txBody>
      </p:sp>
      <p:sp>
        <p:nvSpPr>
          <p:cNvPr id="2" name="Footer Placeholder 1">
            <a:extLst>
              <a:ext uri="{FF2B5EF4-FFF2-40B4-BE49-F238E27FC236}">
                <a16:creationId xmlns:a16="http://schemas.microsoft.com/office/drawing/2014/main" xmlns="" id="{E7547F2B-454E-4DBE-8952-D5D94C7CF309}"/>
              </a:ext>
            </a:extLst>
          </p:cNvPr>
          <p:cNvSpPr>
            <a:spLocks noGrp="1"/>
          </p:cNvSpPr>
          <p:nvPr>
            <p:ph type="ftr" sz="quarter" idx="11"/>
          </p:nvPr>
        </p:nvSpPr>
        <p:spPr>
          <a:xfrm>
            <a:off x="1860331" y="6248400"/>
            <a:ext cx="614066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idx="4294967295"/>
          </p:nvPr>
        </p:nvSpPr>
        <p:spPr/>
        <p:txBody>
          <a:bodyPr anchor="ctr"/>
          <a:lstStyle/>
          <a:p>
            <a:pPr eaLnBrk="1" hangingPunct="1">
              <a:defRPr/>
            </a:pPr>
            <a:r>
              <a:rPr lang="en-US" sz="3500" dirty="0"/>
              <a:t>Futures Contracts Continued</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An </a:t>
            </a:r>
            <a:r>
              <a:rPr lang="en-US" altLang="en-US" sz="2200" b="1" dirty="0"/>
              <a:t>initial margin </a:t>
            </a:r>
            <a:r>
              <a:rPr lang="en-US" altLang="en-US" sz="2200" dirty="0"/>
              <a:t>is a deposit required on futures trades to ensure that the terms of the contracts will be met</a:t>
            </a:r>
          </a:p>
          <a:p>
            <a:pPr lvl="1" eaLnBrk="1" hangingPunct="1"/>
            <a:r>
              <a:rPr lang="en-US" altLang="en-US" sz="1800" dirty="0"/>
              <a:t>Amount of the margin varies according to the type of contract traded and the quantity of futures contracts traded</a:t>
            </a:r>
          </a:p>
          <a:p>
            <a:pPr lvl="1" eaLnBrk="1" hangingPunct="1"/>
            <a:r>
              <a:rPr lang="en-US" altLang="en-US" sz="1800" dirty="0"/>
              <a:t>Minimum margin levels are set by each exchange</a:t>
            </a:r>
          </a:p>
          <a:p>
            <a:pPr eaLnBrk="1" hangingPunct="1"/>
            <a:endParaRPr lang="en-US" altLang="en-US" sz="2200" dirty="0"/>
          </a:p>
          <a:p>
            <a:pPr eaLnBrk="1" hangingPunct="1"/>
            <a:r>
              <a:rPr lang="en-US" altLang="en-US" sz="2200" dirty="0"/>
              <a:t>The </a:t>
            </a:r>
            <a:r>
              <a:rPr lang="en-US" altLang="en-US" sz="2200" b="1" dirty="0"/>
              <a:t>maintenance margin </a:t>
            </a:r>
            <a:r>
              <a:rPr lang="en-US" altLang="en-US" sz="2200" dirty="0"/>
              <a:t>is the margin a futures trader must maintain once a futures position is taken</a:t>
            </a:r>
          </a:p>
          <a:p>
            <a:pPr lvl="1" eaLnBrk="1" hangingPunct="1"/>
            <a:r>
              <a:rPr lang="en-US" altLang="en-US" sz="2000" dirty="0"/>
              <a:t>If losses occur such that margin account funds fall below the maintenance margin, the customer is required to deposit additional funds in the margin account to keep the position open</a:t>
            </a:r>
          </a:p>
        </p:txBody>
      </p:sp>
      <p:sp>
        <p:nvSpPr>
          <p:cNvPr id="2" name="Footer Placeholder 1">
            <a:extLst>
              <a:ext uri="{FF2B5EF4-FFF2-40B4-BE49-F238E27FC236}">
                <a16:creationId xmlns:a16="http://schemas.microsoft.com/office/drawing/2014/main" xmlns="" id="{121EECB2-7E9B-4FCA-BB20-0B8A19B04975}"/>
              </a:ext>
            </a:extLst>
          </p:cNvPr>
          <p:cNvSpPr>
            <a:spLocks noGrp="1"/>
          </p:cNvSpPr>
          <p:nvPr>
            <p:ph type="ftr" sz="quarter" idx="11"/>
          </p:nvPr>
        </p:nvSpPr>
        <p:spPr>
          <a:xfrm>
            <a:off x="1797269" y="6248400"/>
            <a:ext cx="62037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nchor="ctr"/>
          <a:lstStyle/>
          <a:p>
            <a:pPr eaLnBrk="1" hangingPunct="1">
              <a:defRPr/>
            </a:pPr>
            <a:r>
              <a:rPr lang="en-US" sz="3500" dirty="0"/>
              <a:t>Characteristics of Actively Traded Futures Contracts</a:t>
            </a:r>
          </a:p>
        </p:txBody>
      </p:sp>
      <p:pic>
        <p:nvPicPr>
          <p:cNvPr id="4" name="Content Placeholder 3">
            <a:extLst>
              <a:ext uri="{FF2B5EF4-FFF2-40B4-BE49-F238E27FC236}">
                <a16:creationId xmlns:a16="http://schemas.microsoft.com/office/drawing/2014/main" xmlns="" id="{FF1338D0-F51D-4561-BB28-86541641C286}"/>
              </a:ext>
            </a:extLst>
          </p:cNvPr>
          <p:cNvPicPr>
            <a:picLocks noGrp="1" noChangeAspect="1"/>
          </p:cNvPicPr>
          <p:nvPr>
            <p:ph idx="1"/>
          </p:nvPr>
        </p:nvPicPr>
        <p:blipFill>
          <a:blip r:embed="rId3"/>
          <a:stretch>
            <a:fillRect/>
          </a:stretch>
        </p:blipFill>
        <p:spPr>
          <a:xfrm>
            <a:off x="1466193" y="1417639"/>
            <a:ext cx="6180083" cy="4669360"/>
          </a:xfrm>
          <a:prstGeom prst="rect">
            <a:avLst/>
          </a:prstGeom>
        </p:spPr>
      </p:pic>
      <p:sp>
        <p:nvSpPr>
          <p:cNvPr id="3" name="Footer Placeholder 2">
            <a:extLst>
              <a:ext uri="{FF2B5EF4-FFF2-40B4-BE49-F238E27FC236}">
                <a16:creationId xmlns:a16="http://schemas.microsoft.com/office/drawing/2014/main" xmlns="" id="{8F6F5450-1F58-496A-9455-7F998BFF64CB}"/>
              </a:ext>
            </a:extLst>
          </p:cNvPr>
          <p:cNvSpPr>
            <a:spLocks noGrp="1"/>
          </p:cNvSpPr>
          <p:nvPr>
            <p:ph type="ftr" sz="quarter" idx="11"/>
          </p:nvPr>
        </p:nvSpPr>
        <p:spPr>
          <a:xfrm>
            <a:off x="1277007" y="6248400"/>
            <a:ext cx="61012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050FE-2D85-45AB-AAD9-637478F06A64}"/>
              </a:ext>
            </a:extLst>
          </p:cNvPr>
          <p:cNvSpPr>
            <a:spLocks noGrp="1"/>
          </p:cNvSpPr>
          <p:nvPr>
            <p:ph type="title"/>
          </p:nvPr>
        </p:nvSpPr>
        <p:spPr/>
        <p:txBody>
          <a:bodyPr/>
          <a:lstStyle/>
          <a:p>
            <a:r>
              <a:rPr lang="en-US" dirty="0"/>
              <a:t>Marking to Market and Margin Requirements Example</a:t>
            </a:r>
          </a:p>
        </p:txBody>
      </p:sp>
      <p:sp>
        <p:nvSpPr>
          <p:cNvPr id="3" name="Content Placeholder 2">
            <a:extLst>
              <a:ext uri="{FF2B5EF4-FFF2-40B4-BE49-F238E27FC236}">
                <a16:creationId xmlns:a16="http://schemas.microsoft.com/office/drawing/2014/main" xmlns="" id="{C94E7D5C-0816-4FA2-ACF7-0B0E3CDB9F61}"/>
              </a:ext>
            </a:extLst>
          </p:cNvPr>
          <p:cNvSpPr>
            <a:spLocks noGrp="1"/>
          </p:cNvSpPr>
          <p:nvPr>
            <p:ph idx="1"/>
          </p:nvPr>
        </p:nvSpPr>
        <p:spPr/>
        <p:txBody>
          <a:bodyPr/>
          <a:lstStyle/>
          <a:p>
            <a:r>
              <a:rPr lang="en-US" sz="2200" dirty="0"/>
              <a:t>An investor has a $1 million long position in T-bond futures. The investor’s broker requires a maintenance margin of 4%, or $40,000 ($1m * 0.04), which is the amount currently in the investor’s account. </a:t>
            </a:r>
          </a:p>
          <a:p>
            <a:r>
              <a:rPr lang="en-US" sz="2200" dirty="0"/>
              <a:t>Suppose the value of the futures contracts drops by $50,000 to $950,000. The investor will now be required to hold $38,000 ($950,000 * 0.04) in his account (or, he has a $2,000 surplus). </a:t>
            </a:r>
          </a:p>
          <a:p>
            <a:r>
              <a:rPr lang="en-US" sz="2200" dirty="0"/>
              <a:t>Further, because futures contracts are marked to market, the investor’s broker will make a margin call to the investor requiring him to immediately send a check for $50,000 - $2,000, or $48,000, leaving him with an account balance of $38,000 at his broker for the $950,000 T-bond futures position.</a:t>
            </a:r>
          </a:p>
        </p:txBody>
      </p:sp>
    </p:spTree>
    <p:extLst>
      <p:ext uri="{BB962C8B-B14F-4D97-AF65-F5344CB8AC3E}">
        <p14:creationId xmlns:p14="http://schemas.microsoft.com/office/powerpoint/2010/main" val="3156986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idx="4294967295"/>
          </p:nvPr>
        </p:nvSpPr>
        <p:spPr/>
        <p:txBody>
          <a:bodyPr anchor="ctr"/>
          <a:lstStyle/>
          <a:p>
            <a:pPr eaLnBrk="1" hangingPunct="1">
              <a:defRPr/>
            </a:pPr>
            <a:r>
              <a:rPr lang="en-US" sz="3500"/>
              <a:t>Options</a:t>
            </a:r>
          </a:p>
        </p:txBody>
      </p:sp>
      <p:sp>
        <p:nvSpPr>
          <p:cNvPr id="2150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An </a:t>
            </a:r>
            <a:r>
              <a:rPr lang="en-US" altLang="en-US" sz="2200" b="1" dirty="0"/>
              <a:t>option </a:t>
            </a:r>
            <a:r>
              <a:rPr lang="en-US" altLang="en-US" sz="2200" dirty="0"/>
              <a:t>is a contract that gives the holder the right, but not the obligation, to buy or sell an underlying asset at a prespecified price for a specified time period</a:t>
            </a:r>
          </a:p>
          <a:p>
            <a:pPr eaLnBrk="1" hangingPunct="1">
              <a:lnSpc>
                <a:spcPct val="90000"/>
              </a:lnSpc>
            </a:pPr>
            <a:endParaRPr lang="en-US" altLang="en-US" sz="2200" dirty="0"/>
          </a:p>
          <a:p>
            <a:pPr eaLnBrk="1" hangingPunct="1">
              <a:lnSpc>
                <a:spcPct val="90000"/>
              </a:lnSpc>
            </a:pPr>
            <a:r>
              <a:rPr lang="en-US" altLang="en-US" sz="2200" dirty="0"/>
              <a:t>A </a:t>
            </a:r>
            <a:r>
              <a:rPr lang="en-US" altLang="en-US" sz="2200" b="1" dirty="0"/>
              <a:t>call option </a:t>
            </a:r>
            <a:r>
              <a:rPr lang="en-US" altLang="en-US" sz="2200" dirty="0"/>
              <a:t>is an option that gives the purchaser the right, but not the obligation, to </a:t>
            </a:r>
            <a:r>
              <a:rPr lang="en-US" altLang="en-US" sz="2200" b="1" dirty="0"/>
              <a:t>buy </a:t>
            </a:r>
            <a:r>
              <a:rPr lang="en-US" altLang="en-US" sz="2200" dirty="0"/>
              <a:t>the underlying security from the writer of the option at a prespecified price on or before a prespecified date</a:t>
            </a:r>
          </a:p>
          <a:p>
            <a:pPr eaLnBrk="1" hangingPunct="1">
              <a:lnSpc>
                <a:spcPct val="90000"/>
              </a:lnSpc>
            </a:pPr>
            <a:endParaRPr lang="en-US" altLang="en-US" sz="2200" dirty="0"/>
          </a:p>
          <a:p>
            <a:pPr eaLnBrk="1" hangingPunct="1">
              <a:lnSpc>
                <a:spcPct val="90000"/>
              </a:lnSpc>
            </a:pPr>
            <a:r>
              <a:rPr lang="en-US" altLang="en-US" sz="2200" dirty="0"/>
              <a:t>A </a:t>
            </a:r>
            <a:r>
              <a:rPr lang="en-US" altLang="en-US" sz="2200" b="1" dirty="0"/>
              <a:t>put option </a:t>
            </a:r>
            <a:r>
              <a:rPr lang="en-US" altLang="en-US" sz="2200" dirty="0"/>
              <a:t>is an option that gives the purchaser the right, but not the obligation, to </a:t>
            </a:r>
            <a:r>
              <a:rPr lang="en-US" altLang="en-US" sz="2200" b="1" dirty="0"/>
              <a:t>sell </a:t>
            </a:r>
            <a:r>
              <a:rPr lang="en-US" altLang="en-US" sz="2200" dirty="0"/>
              <a:t>the underlying security to the writer of the option at a prespecified price on or before a prespecified date</a:t>
            </a:r>
          </a:p>
        </p:txBody>
      </p:sp>
      <p:sp>
        <p:nvSpPr>
          <p:cNvPr id="2" name="Footer Placeholder 1">
            <a:extLst>
              <a:ext uri="{FF2B5EF4-FFF2-40B4-BE49-F238E27FC236}">
                <a16:creationId xmlns:a16="http://schemas.microsoft.com/office/drawing/2014/main" xmlns="" id="{500588F4-11C6-455A-94F0-3B8EBF9F5B95}"/>
              </a:ext>
            </a:extLst>
          </p:cNvPr>
          <p:cNvSpPr>
            <a:spLocks noGrp="1"/>
          </p:cNvSpPr>
          <p:nvPr>
            <p:ph type="ftr" sz="quarter" idx="11"/>
          </p:nvPr>
        </p:nvSpPr>
        <p:spPr>
          <a:xfrm>
            <a:off x="1639615" y="6248400"/>
            <a:ext cx="616431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457200" y="1974850"/>
            <a:ext cx="8229600" cy="4340225"/>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Payoff						       Payoff for</a:t>
            </a:r>
          </a:p>
          <a:p>
            <a:r>
              <a:rPr lang="en-US" altLang="en-US" dirty="0"/>
              <a:t>profit						       call buyer</a:t>
            </a:r>
          </a:p>
          <a:p>
            <a:r>
              <a:rPr lang="en-US" altLang="en-US" dirty="0"/>
              <a:t>     </a:t>
            </a:r>
          </a:p>
          <a:p>
            <a:r>
              <a:rPr lang="en-US" altLang="en-US" dirty="0"/>
              <a:t>       C</a:t>
            </a:r>
          </a:p>
          <a:p>
            <a:endParaRPr lang="en-US" altLang="en-US" dirty="0"/>
          </a:p>
          <a:p>
            <a:r>
              <a:rPr lang="en-US" altLang="en-US" dirty="0"/>
              <a:t>         0 						Stock price</a:t>
            </a:r>
          </a:p>
          <a:p>
            <a:r>
              <a:rPr lang="en-US" altLang="en-US" dirty="0"/>
              <a:t>                       X					at expiration</a:t>
            </a:r>
          </a:p>
          <a:p>
            <a:endParaRPr lang="en-US" altLang="en-US" sz="1200" dirty="0"/>
          </a:p>
          <a:p>
            <a:r>
              <a:rPr lang="en-US" altLang="en-US" dirty="0"/>
              <a:t>      -C</a:t>
            </a:r>
          </a:p>
          <a:p>
            <a:r>
              <a:rPr lang="en-US" altLang="en-US" dirty="0">
                <a:sym typeface="Symbol" pitchFamily="18" charset="2"/>
              </a:rPr>
              <a:t>      </a:t>
            </a:r>
            <a:endParaRPr lang="en-US" altLang="en-US" dirty="0"/>
          </a:p>
          <a:p>
            <a:r>
              <a:rPr lang="en-US" altLang="en-US" dirty="0"/>
              <a:t>Payoff						</a:t>
            </a:r>
          </a:p>
          <a:p>
            <a:r>
              <a:rPr lang="en-US" altLang="en-US" dirty="0"/>
              <a:t>loss						</a:t>
            </a:r>
          </a:p>
        </p:txBody>
      </p:sp>
      <p:sp>
        <p:nvSpPr>
          <p:cNvPr id="22533" name="Line 5"/>
          <p:cNvSpPr>
            <a:spLocks noChangeShapeType="1"/>
          </p:cNvSpPr>
          <p:nvPr/>
        </p:nvSpPr>
        <p:spPr bwMode="auto">
          <a:xfrm>
            <a:off x="1447800" y="2152650"/>
            <a:ext cx="0" cy="409575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4" name="Line 7"/>
          <p:cNvSpPr>
            <a:spLocks noChangeShapeType="1"/>
          </p:cNvSpPr>
          <p:nvPr/>
        </p:nvSpPr>
        <p:spPr bwMode="auto">
          <a:xfrm flipV="1">
            <a:off x="2541588" y="2533650"/>
            <a:ext cx="3886200" cy="236220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5" name="Line 13"/>
          <p:cNvSpPr>
            <a:spLocks noChangeShapeType="1"/>
          </p:cNvSpPr>
          <p:nvPr/>
        </p:nvSpPr>
        <p:spPr bwMode="auto">
          <a:xfrm>
            <a:off x="1454150" y="4895850"/>
            <a:ext cx="1096963" cy="0"/>
          </a:xfrm>
          <a:prstGeom prst="line">
            <a:avLst/>
          </a:prstGeom>
          <a:noFill/>
          <a:ln w="38100">
            <a:solidFill>
              <a:srgbClr val="C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6" name="Line 5"/>
          <p:cNvSpPr>
            <a:spLocks noChangeShapeType="1"/>
          </p:cNvSpPr>
          <p:nvPr/>
        </p:nvSpPr>
        <p:spPr bwMode="auto">
          <a:xfrm flipH="1">
            <a:off x="1447800" y="4079875"/>
            <a:ext cx="5057775"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22537" name="Straight Connector 17"/>
          <p:cNvCxnSpPr>
            <a:cxnSpLocks noChangeShapeType="1"/>
          </p:cNvCxnSpPr>
          <p:nvPr/>
        </p:nvCxnSpPr>
        <p:spPr bwMode="auto">
          <a:xfrm rot="16200000" flipH="1">
            <a:off x="2497137" y="4019551"/>
            <a:ext cx="92075" cy="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37900" name="Title 21"/>
          <p:cNvSpPr>
            <a:spLocks noGrp="1"/>
          </p:cNvSpPr>
          <p:nvPr>
            <p:ph type="title" idx="4294967295"/>
          </p:nvPr>
        </p:nvSpPr>
        <p:spPr/>
        <p:txBody>
          <a:bodyPr anchor="ctr"/>
          <a:lstStyle/>
          <a:p>
            <a:pPr eaLnBrk="1" hangingPunct="1">
              <a:defRPr/>
            </a:pPr>
            <a:r>
              <a:rPr lang="en-US" sz="3500"/>
              <a:t>Profit Diagrams for Call Options</a:t>
            </a:r>
          </a:p>
        </p:txBody>
      </p:sp>
      <p:grpSp>
        <p:nvGrpSpPr>
          <p:cNvPr id="2" name="Group 14"/>
          <p:cNvGrpSpPr>
            <a:grpSpLocks/>
          </p:cNvGrpSpPr>
          <p:nvPr/>
        </p:nvGrpSpPr>
        <p:grpSpPr bwMode="auto">
          <a:xfrm>
            <a:off x="1447800" y="3219450"/>
            <a:ext cx="6853238" cy="2922588"/>
            <a:chOff x="1447800" y="3219450"/>
            <a:chExt cx="6853237" cy="2922895"/>
          </a:xfrm>
        </p:grpSpPr>
        <p:sp>
          <p:nvSpPr>
            <p:cNvPr id="22540" name="Line 13"/>
            <p:cNvSpPr>
              <a:spLocks noChangeShapeType="1"/>
            </p:cNvSpPr>
            <p:nvPr/>
          </p:nvSpPr>
          <p:spPr bwMode="auto">
            <a:xfrm>
              <a:off x="1447800" y="3219450"/>
              <a:ext cx="1096963" cy="0"/>
            </a:xfrm>
            <a:prstGeom prst="line">
              <a:avLst/>
            </a:prstGeom>
            <a:noFill/>
            <a:ln w="38100">
              <a:solidFill>
                <a:srgbClr val="007FBE"/>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1" name="Line 18"/>
            <p:cNvSpPr>
              <a:spLocks noChangeShapeType="1"/>
            </p:cNvSpPr>
            <p:nvPr/>
          </p:nvSpPr>
          <p:spPr bwMode="auto">
            <a:xfrm>
              <a:off x="2536825" y="3219450"/>
              <a:ext cx="3733800" cy="2362200"/>
            </a:xfrm>
            <a:prstGeom prst="line">
              <a:avLst/>
            </a:prstGeom>
            <a:noFill/>
            <a:ln w="38100">
              <a:solidFill>
                <a:srgbClr val="007FBE"/>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2" name="TextBox 13"/>
            <p:cNvSpPr txBox="1">
              <a:spLocks noChangeArrowheads="1"/>
            </p:cNvSpPr>
            <p:nvPr/>
          </p:nvSpPr>
          <p:spPr bwMode="auto">
            <a:xfrm>
              <a:off x="6270625" y="5311348"/>
              <a:ext cx="20304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a:t>Payoff for call writer</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457200" y="1974850"/>
            <a:ext cx="8229600" cy="4340225"/>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Payoff						</a:t>
            </a:r>
          </a:p>
          <a:p>
            <a:r>
              <a:rPr lang="en-US" altLang="en-US" dirty="0"/>
              <a:t>profit						</a:t>
            </a:r>
          </a:p>
          <a:p>
            <a:r>
              <a:rPr lang="en-US" altLang="en-US" dirty="0"/>
              <a:t>     </a:t>
            </a:r>
          </a:p>
          <a:p>
            <a:r>
              <a:rPr lang="en-US" altLang="en-US" dirty="0"/>
              <a:t>       P</a:t>
            </a:r>
          </a:p>
          <a:p>
            <a:endParaRPr lang="en-US" altLang="en-US" dirty="0"/>
          </a:p>
          <a:p>
            <a:r>
              <a:rPr lang="en-US" altLang="en-US" dirty="0"/>
              <a:t>         0 						Stock price</a:t>
            </a:r>
          </a:p>
          <a:p>
            <a:r>
              <a:rPr lang="en-US" altLang="en-US" dirty="0"/>
              <a:t>                       				X		at expiration</a:t>
            </a:r>
          </a:p>
          <a:p>
            <a:endParaRPr lang="en-US" altLang="en-US" sz="1200" dirty="0"/>
          </a:p>
          <a:p>
            <a:r>
              <a:rPr lang="en-US" altLang="en-US" dirty="0"/>
              <a:t>      -P</a:t>
            </a:r>
          </a:p>
          <a:p>
            <a:r>
              <a:rPr lang="en-US" altLang="en-US" dirty="0">
                <a:sym typeface="Symbol" pitchFamily="18" charset="2"/>
              </a:rPr>
              <a:t>      </a:t>
            </a:r>
            <a:endParaRPr lang="en-US" altLang="en-US" dirty="0"/>
          </a:p>
          <a:p>
            <a:r>
              <a:rPr lang="en-US" altLang="en-US" dirty="0"/>
              <a:t>Payoff						</a:t>
            </a:r>
          </a:p>
          <a:p>
            <a:r>
              <a:rPr lang="en-US" altLang="en-US" dirty="0"/>
              <a:t>loss						</a:t>
            </a:r>
          </a:p>
        </p:txBody>
      </p:sp>
      <p:sp>
        <p:nvSpPr>
          <p:cNvPr id="23557" name="Line 5"/>
          <p:cNvSpPr>
            <a:spLocks noChangeShapeType="1"/>
          </p:cNvSpPr>
          <p:nvPr/>
        </p:nvSpPr>
        <p:spPr bwMode="auto">
          <a:xfrm>
            <a:off x="1447800" y="2152650"/>
            <a:ext cx="0" cy="409575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58" name="Line 18"/>
          <p:cNvSpPr>
            <a:spLocks noChangeShapeType="1"/>
          </p:cNvSpPr>
          <p:nvPr/>
        </p:nvSpPr>
        <p:spPr bwMode="auto">
          <a:xfrm>
            <a:off x="1449388" y="2533650"/>
            <a:ext cx="3733800" cy="2362200"/>
          </a:xfrm>
          <a:prstGeom prst="line">
            <a:avLst/>
          </a:prstGeom>
          <a:noFill/>
          <a:ln w="38100">
            <a:solidFill>
              <a:srgbClr val="C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59" name="Line 13"/>
          <p:cNvSpPr>
            <a:spLocks noChangeShapeType="1"/>
          </p:cNvSpPr>
          <p:nvPr/>
        </p:nvSpPr>
        <p:spPr bwMode="auto">
          <a:xfrm>
            <a:off x="5175250" y="4895850"/>
            <a:ext cx="1096963" cy="0"/>
          </a:xfrm>
          <a:prstGeom prst="line">
            <a:avLst/>
          </a:prstGeom>
          <a:noFill/>
          <a:ln w="38100">
            <a:solidFill>
              <a:srgbClr val="C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0" name="Line 5"/>
          <p:cNvSpPr>
            <a:spLocks noChangeShapeType="1"/>
          </p:cNvSpPr>
          <p:nvPr/>
        </p:nvSpPr>
        <p:spPr bwMode="auto">
          <a:xfrm flipH="1">
            <a:off x="1447800" y="4108450"/>
            <a:ext cx="5057775"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23561" name="Straight Connector 17"/>
          <p:cNvCxnSpPr>
            <a:cxnSpLocks noChangeShapeType="1"/>
          </p:cNvCxnSpPr>
          <p:nvPr/>
        </p:nvCxnSpPr>
        <p:spPr bwMode="auto">
          <a:xfrm rot="16200000" flipH="1">
            <a:off x="5114131" y="4040982"/>
            <a:ext cx="90487" cy="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39948" name="Title 21"/>
          <p:cNvSpPr>
            <a:spLocks noGrp="1"/>
          </p:cNvSpPr>
          <p:nvPr>
            <p:ph type="title" idx="4294967295"/>
          </p:nvPr>
        </p:nvSpPr>
        <p:spPr/>
        <p:txBody>
          <a:bodyPr anchor="ctr"/>
          <a:lstStyle/>
          <a:p>
            <a:pPr eaLnBrk="1" hangingPunct="1">
              <a:defRPr/>
            </a:pPr>
            <a:r>
              <a:rPr lang="en-US" sz="3500" dirty="0"/>
              <a:t>Profit Diagrams for Put Options</a:t>
            </a:r>
          </a:p>
        </p:txBody>
      </p:sp>
      <p:sp>
        <p:nvSpPr>
          <p:cNvPr id="23563" name="TextBox 13"/>
          <p:cNvSpPr txBox="1">
            <a:spLocks noChangeArrowheads="1"/>
          </p:cNvSpPr>
          <p:nvPr/>
        </p:nvSpPr>
        <p:spPr bwMode="auto">
          <a:xfrm>
            <a:off x="5748338" y="4895850"/>
            <a:ext cx="2030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a:t>Payoff for put buyer</a:t>
            </a:r>
          </a:p>
        </p:txBody>
      </p:sp>
      <p:grpSp>
        <p:nvGrpSpPr>
          <p:cNvPr id="2" name="Group 15"/>
          <p:cNvGrpSpPr>
            <a:grpSpLocks/>
          </p:cNvGrpSpPr>
          <p:nvPr/>
        </p:nvGrpSpPr>
        <p:grpSpPr bwMode="auto">
          <a:xfrm>
            <a:off x="1454150" y="2419350"/>
            <a:ext cx="5834063" cy="3255963"/>
            <a:chOff x="1454150" y="2419052"/>
            <a:chExt cx="5833269" cy="3256261"/>
          </a:xfrm>
        </p:grpSpPr>
        <p:sp>
          <p:nvSpPr>
            <p:cNvPr id="23565" name="Line 7"/>
            <p:cNvSpPr>
              <a:spLocks noChangeShapeType="1"/>
            </p:cNvSpPr>
            <p:nvPr/>
          </p:nvSpPr>
          <p:spPr bwMode="auto">
            <a:xfrm flipV="1">
              <a:off x="1454150" y="3313113"/>
              <a:ext cx="3729038" cy="2362200"/>
            </a:xfrm>
            <a:prstGeom prst="line">
              <a:avLst/>
            </a:prstGeom>
            <a:noFill/>
            <a:ln w="38100">
              <a:solidFill>
                <a:srgbClr val="007FBE"/>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6" name="Line 13"/>
            <p:cNvSpPr>
              <a:spLocks noChangeShapeType="1"/>
            </p:cNvSpPr>
            <p:nvPr/>
          </p:nvSpPr>
          <p:spPr bwMode="auto">
            <a:xfrm>
              <a:off x="5170488" y="3313113"/>
              <a:ext cx="1096962" cy="0"/>
            </a:xfrm>
            <a:prstGeom prst="line">
              <a:avLst/>
            </a:prstGeom>
            <a:noFill/>
            <a:ln w="38100">
              <a:solidFill>
                <a:srgbClr val="007FBE"/>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7" name="TextBox 14"/>
            <p:cNvSpPr txBox="1">
              <a:spLocks noChangeArrowheads="1"/>
            </p:cNvSpPr>
            <p:nvPr/>
          </p:nvSpPr>
          <p:spPr bwMode="auto">
            <a:xfrm>
              <a:off x="5257007" y="2419052"/>
              <a:ext cx="20304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a:t>Payoff for put writer</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idx="4294967295"/>
          </p:nvPr>
        </p:nvSpPr>
        <p:spPr/>
        <p:txBody>
          <a:bodyPr anchor="ctr"/>
          <a:lstStyle/>
          <a:p>
            <a:pPr eaLnBrk="1" hangingPunct="1">
              <a:defRPr/>
            </a:pPr>
            <a:r>
              <a:rPr lang="en-US" sz="3500" dirty="0"/>
              <a:t>Options Continued</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100" dirty="0"/>
              <a:t>The </a:t>
            </a:r>
            <a:r>
              <a:rPr lang="en-US" altLang="en-US" sz="2100" b="1" dirty="0"/>
              <a:t>Black-Scholes option pricing model </a:t>
            </a:r>
            <a:r>
              <a:rPr lang="en-US" altLang="en-US" sz="2100" dirty="0"/>
              <a:t>(the model most commonly used to price and value options) is a function of:</a:t>
            </a:r>
          </a:p>
          <a:p>
            <a:pPr lvl="1" eaLnBrk="1" hangingPunct="1"/>
            <a:r>
              <a:rPr lang="en-US" altLang="en-US" sz="2000" dirty="0"/>
              <a:t>the spot price of the underlying asset</a:t>
            </a:r>
          </a:p>
          <a:p>
            <a:pPr lvl="1" eaLnBrk="1" hangingPunct="1"/>
            <a:r>
              <a:rPr lang="en-US" altLang="en-US" sz="2000" dirty="0"/>
              <a:t>the exercise price on the option</a:t>
            </a:r>
          </a:p>
          <a:p>
            <a:pPr lvl="1" eaLnBrk="1" hangingPunct="1"/>
            <a:r>
              <a:rPr lang="en-US" altLang="en-US" sz="2000" dirty="0"/>
              <a:t>the option’s exercise date</a:t>
            </a:r>
          </a:p>
          <a:p>
            <a:pPr lvl="1" eaLnBrk="1" hangingPunct="1"/>
            <a:r>
              <a:rPr lang="en-US" altLang="en-US" sz="2000" dirty="0"/>
              <a:t>the price volatility of the underlying asset</a:t>
            </a:r>
          </a:p>
          <a:p>
            <a:pPr lvl="1" eaLnBrk="1" hangingPunct="1"/>
            <a:r>
              <a:rPr lang="en-US" altLang="en-US" sz="2000" dirty="0"/>
              <a:t>the risk-free rate of interest</a:t>
            </a:r>
          </a:p>
          <a:p>
            <a:pPr marL="344487" lvl="1" indent="0" eaLnBrk="1" hangingPunct="1">
              <a:buNone/>
            </a:pPr>
            <a:endParaRPr lang="en-US" altLang="en-US" sz="2000" dirty="0"/>
          </a:p>
          <a:p>
            <a:pPr eaLnBrk="1" hangingPunct="1"/>
            <a:r>
              <a:rPr lang="en-US" altLang="en-US" sz="2100" dirty="0"/>
              <a:t>The </a:t>
            </a:r>
            <a:r>
              <a:rPr lang="en-US" altLang="en-US" sz="2100" b="1" dirty="0"/>
              <a:t>intrinsic value </a:t>
            </a:r>
            <a:r>
              <a:rPr lang="en-US" altLang="en-US" sz="2100" dirty="0"/>
              <a:t>of an option is the difference between an option’s exercise price and the underlying asset price</a:t>
            </a:r>
          </a:p>
          <a:p>
            <a:pPr lvl="1" eaLnBrk="1" hangingPunct="1"/>
            <a:r>
              <a:rPr lang="en-US" altLang="en-US" sz="2000" dirty="0"/>
              <a:t>the intrinsic value of a call option = max{S – X, 0}</a:t>
            </a:r>
          </a:p>
          <a:p>
            <a:pPr lvl="1" eaLnBrk="1" hangingPunct="1"/>
            <a:r>
              <a:rPr lang="en-US" altLang="en-US" sz="2000" dirty="0"/>
              <a:t>the intrinsic value of a put option = max{X – S, 0}</a:t>
            </a:r>
          </a:p>
        </p:txBody>
      </p:sp>
      <p:sp>
        <p:nvSpPr>
          <p:cNvPr id="2" name="Footer Placeholder 1">
            <a:extLst>
              <a:ext uri="{FF2B5EF4-FFF2-40B4-BE49-F238E27FC236}">
                <a16:creationId xmlns:a16="http://schemas.microsoft.com/office/drawing/2014/main" xmlns="" id="{D82E36E7-1344-4FEC-8174-C89A06ACA3DF}"/>
              </a:ext>
            </a:extLst>
          </p:cNvPr>
          <p:cNvSpPr>
            <a:spLocks noGrp="1"/>
          </p:cNvSpPr>
          <p:nvPr>
            <p:ph type="ftr" sz="quarter" idx="11"/>
          </p:nvPr>
        </p:nvSpPr>
        <p:spPr>
          <a:xfrm>
            <a:off x="1639614" y="6248400"/>
            <a:ext cx="636138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idx="4294967295"/>
          </p:nvPr>
        </p:nvSpPr>
        <p:spPr/>
        <p:txBody>
          <a:bodyPr anchor="ctr"/>
          <a:lstStyle/>
          <a:p>
            <a:pPr eaLnBrk="1" hangingPunct="1">
              <a:defRPr/>
            </a:pPr>
            <a:r>
              <a:rPr lang="en-US" sz="3500" dirty="0"/>
              <a:t>Option Intrinsic Value and Time Value</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buFont typeface="Wingdings" pitchFamily="2" charset="2"/>
              <a:buNone/>
            </a:pPr>
            <a:r>
              <a:rPr lang="en-US" altLang="en-US" sz="2000"/>
              <a:t> </a:t>
            </a:r>
          </a:p>
        </p:txBody>
      </p:sp>
      <p:pic>
        <p:nvPicPr>
          <p:cNvPr id="2560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1852613"/>
            <a:ext cx="7226300" cy="422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txBox="1">
            <a:spLocks noChangeArrowheads="1"/>
          </p:cNvSpPr>
          <p:nvPr/>
        </p:nvSpPr>
        <p:spPr bwMode="auto">
          <a:xfrm>
            <a:off x="685800" y="1981200"/>
            <a:ext cx="7696200" cy="4114800"/>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FontTx/>
              <a:buChar char="•"/>
            </a:pPr>
            <a:endParaRPr lang="en-US" altLang="en-US" sz="2000" dirty="0"/>
          </a:p>
          <a:p>
            <a:pPr>
              <a:spcBef>
                <a:spcPct val="20000"/>
              </a:spcBef>
              <a:buFontTx/>
              <a:buChar char="•"/>
            </a:pPr>
            <a:endParaRPr lang="en-US" altLang="en-US" sz="2000" dirty="0"/>
          </a:p>
          <a:p>
            <a:pPr>
              <a:spcBef>
                <a:spcPct val="20000"/>
              </a:spcBef>
              <a:buFontTx/>
              <a:buChar char="•"/>
            </a:pPr>
            <a:endParaRPr lang="en-US" altLang="en-US" sz="2000" dirty="0"/>
          </a:p>
          <a:p>
            <a:pPr>
              <a:spcBef>
                <a:spcPct val="20000"/>
              </a:spcBef>
              <a:buFontTx/>
              <a:buChar char="•"/>
            </a:pPr>
            <a:endParaRPr lang="en-US" altLang="en-US" sz="2000" dirty="0"/>
          </a:p>
          <a:p>
            <a:pPr>
              <a:spcBef>
                <a:spcPct val="20000"/>
              </a:spcBef>
              <a:buFontTx/>
              <a:buChar char="•"/>
            </a:pPr>
            <a:r>
              <a:rPr lang="en-US" altLang="en-US" sz="1900" dirty="0">
                <a:latin typeface="Arial" charset="0"/>
                <a:cs typeface="Arial" charset="0"/>
              </a:rPr>
              <a:t>The May call is in the money (positive intrinsic value) and the call premium is $3.30 * 100 = $330  (contracts are for 100 shares)</a:t>
            </a:r>
          </a:p>
          <a:p>
            <a:pPr>
              <a:spcBef>
                <a:spcPct val="20000"/>
              </a:spcBef>
              <a:buFontTx/>
              <a:buChar char="•"/>
            </a:pPr>
            <a:r>
              <a:rPr lang="en-US" altLang="en-US" sz="1900" dirty="0">
                <a:latin typeface="Arial" charset="0"/>
                <a:cs typeface="Arial" charset="0"/>
              </a:rPr>
              <a:t>The intrinsic value of the call (S-X) is ($8.79 - $6.00) * 100 = $279</a:t>
            </a:r>
          </a:p>
          <a:p>
            <a:pPr>
              <a:spcBef>
                <a:spcPct val="20000"/>
              </a:spcBef>
              <a:buFontTx/>
              <a:buChar char="•"/>
            </a:pPr>
            <a:r>
              <a:rPr lang="en-US" altLang="en-US" sz="1900" dirty="0">
                <a:latin typeface="Arial" charset="0"/>
                <a:cs typeface="Arial" charset="0"/>
              </a:rPr>
              <a:t>The time value of the call is $330 - $279 = $51  </a:t>
            </a:r>
          </a:p>
          <a:p>
            <a:pPr>
              <a:spcBef>
                <a:spcPct val="20000"/>
              </a:spcBef>
              <a:buFontTx/>
              <a:buChar char="•"/>
            </a:pPr>
            <a:r>
              <a:rPr lang="en-US" altLang="en-US" sz="1900" dirty="0">
                <a:latin typeface="Arial" charset="0"/>
                <a:cs typeface="Arial" charset="0"/>
              </a:rPr>
              <a:t>The May put is out of the money and the put’s intrinsic value (X-S) is 0</a:t>
            </a:r>
          </a:p>
          <a:p>
            <a:pPr>
              <a:spcBef>
                <a:spcPct val="20000"/>
              </a:spcBef>
              <a:buFontTx/>
              <a:buChar char="•"/>
            </a:pPr>
            <a:r>
              <a:rPr lang="en-US" altLang="en-US" sz="1900" dirty="0">
                <a:latin typeface="Arial" charset="0"/>
                <a:cs typeface="Arial" charset="0"/>
              </a:rPr>
              <a:t>The put still has time value, however, equal to $0.45 * 100 = $45</a:t>
            </a:r>
          </a:p>
        </p:txBody>
      </p:sp>
      <p:sp>
        <p:nvSpPr>
          <p:cNvPr id="2" name="Title 1"/>
          <p:cNvSpPr>
            <a:spLocks noGrp="1"/>
          </p:cNvSpPr>
          <p:nvPr>
            <p:ph type="title" idx="4294967295"/>
          </p:nvPr>
        </p:nvSpPr>
        <p:spPr/>
        <p:txBody>
          <a:bodyPr anchor="ctr"/>
          <a:lstStyle/>
          <a:p>
            <a:pPr eaLnBrk="1" hangingPunct="1">
              <a:defRPr/>
            </a:pPr>
            <a:r>
              <a:rPr lang="en-US" sz="3500" dirty="0"/>
              <a:t>Option Price Quote Example</a:t>
            </a:r>
          </a:p>
        </p:txBody>
      </p:sp>
      <p:graphicFrame>
        <p:nvGraphicFramePr>
          <p:cNvPr id="6" name="Content Placeholder 5"/>
          <p:cNvGraphicFramePr>
            <a:graphicFrameLocks noGrp="1"/>
          </p:cNvGraphicFramePr>
          <p:nvPr>
            <p:ph idx="4294967295"/>
          </p:nvPr>
        </p:nvGraphicFramePr>
        <p:xfrm>
          <a:off x="808038" y="2151063"/>
          <a:ext cx="7518400" cy="1176338"/>
        </p:xfrm>
        <a:graphic>
          <a:graphicData uri="http://schemas.openxmlformats.org/drawingml/2006/table">
            <a:tbl>
              <a:tblPr/>
              <a:tblGrid>
                <a:gridCol w="909637">
                  <a:extLst>
                    <a:ext uri="{9D8B030D-6E8A-4147-A177-3AD203B41FA5}">
                      <a16:colId xmlns:a16="http://schemas.microsoft.com/office/drawing/2014/main" xmlns="" val="20000"/>
                    </a:ext>
                  </a:extLst>
                </a:gridCol>
                <a:gridCol w="781050">
                  <a:extLst>
                    <a:ext uri="{9D8B030D-6E8A-4147-A177-3AD203B41FA5}">
                      <a16:colId xmlns:a16="http://schemas.microsoft.com/office/drawing/2014/main" xmlns="" val="20001"/>
                    </a:ext>
                  </a:extLst>
                </a:gridCol>
                <a:gridCol w="917575">
                  <a:extLst>
                    <a:ext uri="{9D8B030D-6E8A-4147-A177-3AD203B41FA5}">
                      <a16:colId xmlns:a16="http://schemas.microsoft.com/office/drawing/2014/main" xmlns="" val="20002"/>
                    </a:ext>
                  </a:extLst>
                </a:gridCol>
                <a:gridCol w="998538">
                  <a:extLst>
                    <a:ext uri="{9D8B030D-6E8A-4147-A177-3AD203B41FA5}">
                      <a16:colId xmlns:a16="http://schemas.microsoft.com/office/drawing/2014/main" xmlns="" val="20003"/>
                    </a:ext>
                  </a:extLst>
                </a:gridCol>
                <a:gridCol w="998537">
                  <a:extLst>
                    <a:ext uri="{9D8B030D-6E8A-4147-A177-3AD203B41FA5}">
                      <a16:colId xmlns:a16="http://schemas.microsoft.com/office/drawing/2014/main" xmlns="" val="20004"/>
                    </a:ext>
                  </a:extLst>
                </a:gridCol>
                <a:gridCol w="917575">
                  <a:extLst>
                    <a:ext uri="{9D8B030D-6E8A-4147-A177-3AD203B41FA5}">
                      <a16:colId xmlns:a16="http://schemas.microsoft.com/office/drawing/2014/main" xmlns="" val="20005"/>
                    </a:ext>
                  </a:extLst>
                </a:gridCol>
                <a:gridCol w="998538">
                  <a:extLst>
                    <a:ext uri="{9D8B030D-6E8A-4147-A177-3AD203B41FA5}">
                      <a16:colId xmlns:a16="http://schemas.microsoft.com/office/drawing/2014/main" xmlns="" val="20006"/>
                    </a:ext>
                  </a:extLst>
                </a:gridCol>
                <a:gridCol w="996950">
                  <a:extLst>
                    <a:ext uri="{9D8B030D-6E8A-4147-A177-3AD203B41FA5}">
                      <a16:colId xmlns:a16="http://schemas.microsoft.com/office/drawing/2014/main" xmlns="" val="20007"/>
                    </a:ext>
                  </a:extLst>
                </a:gridCol>
              </a:tblGrid>
              <a:tr h="195263">
                <a:tc gridSpan="4">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AMR</a:t>
                      </a:r>
                    </a:p>
                  </a:txBody>
                  <a:tcPr marL="68580" marR="6858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Underlying stock price $8.79</a:t>
                      </a:r>
                    </a:p>
                  </a:txBody>
                  <a:tcPr marL="68580" marR="68580"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96850">
                <a:tc rowSpan="2">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Expiration</a:t>
                      </a:r>
                    </a:p>
                  </a:txBody>
                  <a:tcPr marL="68580" marR="68580"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endParaRPr kumimoji="0" lang="en-US" sz="1100" b="0" i="0" u="none" strike="noStrike" cap="none" normalizeH="0" baseline="0">
                        <a:ln>
                          <a:noFill/>
                        </a:ln>
                        <a:solidFill>
                          <a:schemeClr val="tx1"/>
                        </a:solidFill>
                        <a:effectLst/>
                        <a:latin typeface="Arial" charset="0"/>
                        <a:cs typeface="Times New Roman" pitchFamily="18" charset="0"/>
                      </a:endParaRPr>
                    </a:p>
                  </a:txBody>
                  <a:tcPr marL="68580" marR="68580" marT="0" marB="0" anchor="b" horzOverflow="overflow">
                    <a:lnL>
                      <a:noFill/>
                    </a:lnL>
                    <a:lnR>
                      <a:noFill/>
                    </a:lnR>
                    <a:lnT>
                      <a:noFill/>
                    </a:lnT>
                    <a:lnB>
                      <a:noFill/>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Call</a:t>
                      </a:r>
                    </a:p>
                  </a:txBody>
                  <a:tcPr marL="68580" marR="68580"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Put</a:t>
                      </a:r>
                    </a:p>
                  </a:txBody>
                  <a:tcPr marL="68580" marR="68580"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92112">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dirty="0">
                          <a:ln>
                            <a:noFill/>
                          </a:ln>
                          <a:solidFill>
                            <a:schemeClr val="tx1"/>
                          </a:solidFill>
                          <a:effectLst/>
                          <a:latin typeface="Arial" charset="0"/>
                          <a:cs typeface="Times New Roman" pitchFamily="18" charset="0"/>
                        </a:rPr>
                        <a:t>STRIKE</a:t>
                      </a:r>
                    </a:p>
                  </a:txBody>
                  <a:tcPr marL="68580" marR="68580"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LAST</a:t>
                      </a:r>
                    </a:p>
                  </a:txBody>
                  <a:tcPr marL="68580" marR="68580"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VOLUME</a:t>
                      </a:r>
                    </a:p>
                  </a:txBody>
                  <a:tcPr marL="68580" marR="68580"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OPEN INTEREST</a:t>
                      </a:r>
                    </a:p>
                  </a:txBody>
                  <a:tcPr marL="68580" marR="68580"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LAST</a:t>
                      </a:r>
                    </a:p>
                  </a:txBody>
                  <a:tcPr marL="68580" marR="68580"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VOLUME</a:t>
                      </a:r>
                    </a:p>
                  </a:txBody>
                  <a:tcPr marL="68580" marR="68580"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OPEN INTEREST</a:t>
                      </a:r>
                    </a:p>
                  </a:txBody>
                  <a:tcPr marL="68580" marR="6858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96850">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May</a:t>
                      </a:r>
                    </a:p>
                  </a:txBody>
                  <a:tcPr marL="68580" marR="6858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6.00</a:t>
                      </a:r>
                    </a:p>
                  </a:txBody>
                  <a:tcPr marL="68580" marR="6858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3.30</a:t>
                      </a:r>
                    </a:p>
                  </a:txBody>
                  <a:tcPr marL="68580" marR="6858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12</a:t>
                      </a: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578</a:t>
                      </a:r>
                    </a:p>
                  </a:txBody>
                  <a:tcPr marL="68580" marR="6858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0.45</a:t>
                      </a:r>
                    </a:p>
                  </a:txBody>
                  <a:tcPr marL="68580" marR="6858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20</a:t>
                      </a: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4175</a:t>
                      </a:r>
                    </a:p>
                  </a:txBody>
                  <a:tcPr marL="68580" marR="6858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3"/>
                  </a:ext>
                </a:extLst>
              </a:tr>
              <a:tr h="195263">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Jan</a:t>
                      </a:r>
                    </a:p>
                  </a:txBody>
                  <a:tcPr marL="68580" marR="68580"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7.50</a:t>
                      </a:r>
                    </a:p>
                  </a:txBody>
                  <a:tcPr marL="68580" marR="68580"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1.30</a:t>
                      </a:r>
                    </a:p>
                  </a:txBody>
                  <a:tcPr marL="68580" marR="68580"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60</a:t>
                      </a: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17062</a:t>
                      </a:r>
                    </a:p>
                  </a:txBody>
                  <a:tcPr marL="68580" marR="68580"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0.15</a:t>
                      </a:r>
                    </a:p>
                  </a:txBody>
                  <a:tcPr marL="68580" marR="68580"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a:ln>
                            <a:noFill/>
                          </a:ln>
                          <a:solidFill>
                            <a:schemeClr val="tx1"/>
                          </a:solidFill>
                          <a:effectLst/>
                          <a:latin typeface="Arial" charset="0"/>
                          <a:cs typeface="Times New Roman" pitchFamily="18" charset="0"/>
                        </a:rPr>
                        <a:t>138</a:t>
                      </a: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100" b="0" i="0" u="none" strike="noStrike" cap="none" normalizeH="0" baseline="0" dirty="0">
                          <a:ln>
                            <a:noFill/>
                          </a:ln>
                          <a:solidFill>
                            <a:schemeClr val="tx1"/>
                          </a:solidFill>
                          <a:effectLst/>
                          <a:latin typeface="Arial" charset="0"/>
                          <a:cs typeface="Times New Roman" pitchFamily="18" charset="0"/>
                        </a:rPr>
                        <a:t>58909</a:t>
                      </a:r>
                    </a:p>
                  </a:txBody>
                  <a:tcPr marL="68580" marR="68580"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3" name="Footer Placeholder 2">
            <a:extLst>
              <a:ext uri="{FF2B5EF4-FFF2-40B4-BE49-F238E27FC236}">
                <a16:creationId xmlns:a16="http://schemas.microsoft.com/office/drawing/2014/main" xmlns="" id="{234A653B-1EBB-4BEE-BBE9-302D1D282629}"/>
              </a:ext>
            </a:extLst>
          </p:cNvPr>
          <p:cNvSpPr>
            <a:spLocks noGrp="1"/>
          </p:cNvSpPr>
          <p:nvPr>
            <p:ph type="ftr" sz="quarter" idx="11"/>
          </p:nvPr>
        </p:nvSpPr>
        <p:spPr>
          <a:xfrm>
            <a:off x="1513491" y="6248400"/>
            <a:ext cx="624314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idx="4294967295"/>
          </p:nvPr>
        </p:nvSpPr>
        <p:spPr/>
        <p:txBody>
          <a:bodyPr anchor="ctr"/>
          <a:lstStyle/>
          <a:p>
            <a:pPr eaLnBrk="1" hangingPunct="1">
              <a:defRPr/>
            </a:pPr>
            <a:r>
              <a:rPr lang="en-US" sz="3500"/>
              <a:t>Option Markets</a:t>
            </a:r>
          </a:p>
        </p:txBody>
      </p:sp>
      <p:sp>
        <p:nvSpPr>
          <p:cNvPr id="2867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a:t>
            </a:r>
            <a:r>
              <a:rPr lang="en-US" altLang="en-US" sz="2200" b="1" dirty="0"/>
              <a:t>Chicago Board of Options Exchange (CBOE) </a:t>
            </a:r>
            <a:r>
              <a:rPr lang="en-US" altLang="en-US" sz="2200" dirty="0"/>
              <a:t>opened in 1973 as the first exchange devoted solely to the trading of stock options</a:t>
            </a:r>
          </a:p>
          <a:p>
            <a:pPr eaLnBrk="1" hangingPunct="1"/>
            <a:r>
              <a:rPr lang="en-US" altLang="en-US" sz="2200" dirty="0"/>
              <a:t>Options on futures contracts began trading in 1982</a:t>
            </a:r>
          </a:p>
          <a:p>
            <a:pPr eaLnBrk="1" hangingPunct="1"/>
            <a:r>
              <a:rPr lang="en-US" altLang="en-US" sz="2200" dirty="0"/>
              <a:t>An </a:t>
            </a:r>
            <a:r>
              <a:rPr lang="en-US" altLang="en-US" sz="2200" b="1" dirty="0"/>
              <a:t>American option </a:t>
            </a:r>
            <a:r>
              <a:rPr lang="en-US" altLang="en-US" sz="2200" dirty="0"/>
              <a:t>can be exercised at any time before (and on) the expiration date</a:t>
            </a:r>
          </a:p>
          <a:p>
            <a:pPr eaLnBrk="1" hangingPunct="1"/>
            <a:r>
              <a:rPr lang="en-US" altLang="en-US" sz="2200" dirty="0"/>
              <a:t>A </a:t>
            </a:r>
            <a:r>
              <a:rPr lang="en-US" altLang="en-US" sz="2200" b="1" dirty="0"/>
              <a:t>European option </a:t>
            </a:r>
            <a:r>
              <a:rPr lang="en-US" altLang="en-US" sz="2200" dirty="0"/>
              <a:t>can be exercised only on the expiration date</a:t>
            </a:r>
          </a:p>
          <a:p>
            <a:pPr eaLnBrk="1" hangingPunct="1"/>
            <a:r>
              <a:rPr lang="en-US" altLang="en-US" sz="2200" dirty="0"/>
              <a:t>The trading process for options is similar to that for futures contracts</a:t>
            </a:r>
            <a:endParaRPr lang="en-US" altLang="en-US" sz="2000" dirty="0"/>
          </a:p>
        </p:txBody>
      </p:sp>
      <p:sp>
        <p:nvSpPr>
          <p:cNvPr id="2" name="Footer Placeholder 1">
            <a:extLst>
              <a:ext uri="{FF2B5EF4-FFF2-40B4-BE49-F238E27FC236}">
                <a16:creationId xmlns:a16="http://schemas.microsoft.com/office/drawing/2014/main" xmlns="" id="{2D42FFF2-AAB0-4C3B-A2AF-43C2F9B3CEEE}"/>
              </a:ext>
            </a:extLst>
          </p:cNvPr>
          <p:cNvSpPr>
            <a:spLocks noGrp="1"/>
          </p:cNvSpPr>
          <p:nvPr>
            <p:ph type="ftr" sz="quarter" idx="11"/>
          </p:nvPr>
        </p:nvSpPr>
        <p:spPr>
          <a:xfrm>
            <a:off x="1560786" y="6248400"/>
            <a:ext cx="61485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nchor="ctr"/>
          <a:lstStyle/>
          <a:p>
            <a:pPr eaLnBrk="1" hangingPunct="1">
              <a:defRPr/>
            </a:pPr>
            <a:r>
              <a:rPr lang="en-US" sz="3500" dirty="0"/>
              <a:t>Characteristics of Actively Traded Options</a:t>
            </a:r>
          </a:p>
        </p:txBody>
      </p:sp>
      <p:pic>
        <p:nvPicPr>
          <p:cNvPr id="4" name="Content Placeholder 3">
            <a:extLst>
              <a:ext uri="{FF2B5EF4-FFF2-40B4-BE49-F238E27FC236}">
                <a16:creationId xmlns:a16="http://schemas.microsoft.com/office/drawing/2014/main" xmlns="" id="{B477320B-9D26-4339-B740-D87916657082}"/>
              </a:ext>
            </a:extLst>
          </p:cNvPr>
          <p:cNvPicPr>
            <a:picLocks noGrp="1" noChangeAspect="1"/>
          </p:cNvPicPr>
          <p:nvPr>
            <p:ph idx="1"/>
          </p:nvPr>
        </p:nvPicPr>
        <p:blipFill>
          <a:blip r:embed="rId3"/>
          <a:stretch>
            <a:fillRect/>
          </a:stretch>
        </p:blipFill>
        <p:spPr>
          <a:xfrm>
            <a:off x="2117495" y="1417638"/>
            <a:ext cx="4909009" cy="4713287"/>
          </a:xfrm>
          <a:prstGeom prst="rect">
            <a:avLst/>
          </a:prstGeom>
        </p:spPr>
      </p:pic>
      <p:sp>
        <p:nvSpPr>
          <p:cNvPr id="3" name="Footer Placeholder 2">
            <a:extLst>
              <a:ext uri="{FF2B5EF4-FFF2-40B4-BE49-F238E27FC236}">
                <a16:creationId xmlns:a16="http://schemas.microsoft.com/office/drawing/2014/main" xmlns="" id="{8A3FD0C6-96F9-4281-BB8D-3FC9E03F9139}"/>
              </a:ext>
            </a:extLst>
          </p:cNvPr>
          <p:cNvSpPr>
            <a:spLocks noGrp="1"/>
          </p:cNvSpPr>
          <p:nvPr>
            <p:ph type="ftr" sz="quarter" idx="11"/>
          </p:nvPr>
        </p:nvSpPr>
        <p:spPr>
          <a:xfrm>
            <a:off x="1481959" y="6248400"/>
            <a:ext cx="61012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idx="4294967295"/>
          </p:nvPr>
        </p:nvSpPr>
        <p:spPr/>
        <p:txBody>
          <a:bodyPr anchor="ctr"/>
          <a:lstStyle/>
          <a:p>
            <a:pPr eaLnBrk="1" hangingPunct="1">
              <a:defRPr/>
            </a:pPr>
            <a:r>
              <a:rPr lang="en-US" sz="3500" dirty="0"/>
              <a:t>Options Concluded</a:t>
            </a:r>
          </a:p>
        </p:txBody>
      </p:sp>
      <p:sp>
        <p:nvSpPr>
          <p:cNvPr id="307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100" dirty="0"/>
              <a:t>The underlying asset on a </a:t>
            </a:r>
            <a:r>
              <a:rPr lang="en-US" altLang="en-US" sz="2100" b="1" dirty="0"/>
              <a:t>stock option </a:t>
            </a:r>
            <a:r>
              <a:rPr lang="en-US" altLang="en-US" sz="2100" dirty="0"/>
              <a:t>is the stock of a publicly traded company</a:t>
            </a:r>
          </a:p>
          <a:p>
            <a:pPr eaLnBrk="1" hangingPunct="1"/>
            <a:r>
              <a:rPr lang="en-US" altLang="en-US" sz="2100" dirty="0"/>
              <a:t>The underlying asset on a </a:t>
            </a:r>
            <a:r>
              <a:rPr lang="en-US" altLang="en-US" sz="2100" b="1" dirty="0"/>
              <a:t>stock index option </a:t>
            </a:r>
            <a:r>
              <a:rPr lang="en-US" altLang="en-US" sz="2100" dirty="0"/>
              <a:t>is the value of a major stock market index (e.g., DJIA or S&amp;P 500)</a:t>
            </a:r>
          </a:p>
          <a:p>
            <a:pPr eaLnBrk="1" hangingPunct="1"/>
            <a:r>
              <a:rPr lang="en-US" altLang="en-US" sz="2100" dirty="0"/>
              <a:t>The underlying asset on a </a:t>
            </a:r>
            <a:r>
              <a:rPr lang="en-US" altLang="en-US" sz="2100" b="1" dirty="0"/>
              <a:t>futures option </a:t>
            </a:r>
            <a:r>
              <a:rPr lang="en-US" altLang="en-US" sz="2100" dirty="0"/>
              <a:t>is a futures contract</a:t>
            </a:r>
          </a:p>
          <a:p>
            <a:pPr eaLnBrk="1" hangingPunct="1"/>
            <a:r>
              <a:rPr lang="en-US" altLang="en-US" sz="2100" b="1" dirty="0"/>
              <a:t>Credit spread call options</a:t>
            </a:r>
          </a:p>
          <a:p>
            <a:pPr lvl="1" eaLnBrk="1" hangingPunct="1"/>
            <a:r>
              <a:rPr lang="en-US" altLang="en-US" sz="2000" dirty="0"/>
              <a:t>The value of a </a:t>
            </a:r>
            <a:r>
              <a:rPr lang="en-US" altLang="en-US" sz="2000" b="1" dirty="0"/>
              <a:t>credit spread call option </a:t>
            </a:r>
            <a:r>
              <a:rPr lang="en-US" altLang="en-US" sz="2000" dirty="0"/>
              <a:t>increases as the default (risk) premium or yield spread on a specified benchmark bond of the borrower increases above some exercise spread </a:t>
            </a:r>
          </a:p>
          <a:p>
            <a:pPr lvl="1" eaLnBrk="1" hangingPunct="1"/>
            <a:r>
              <a:rPr lang="en-US" altLang="en-US" sz="2000" dirty="0"/>
              <a:t>A </a:t>
            </a:r>
            <a:r>
              <a:rPr lang="en-US" altLang="en-US" sz="2000" b="1" dirty="0"/>
              <a:t>digital default option </a:t>
            </a:r>
            <a:r>
              <a:rPr lang="en-US" altLang="en-US" sz="2000" dirty="0"/>
              <a:t>pays a stated amount in the event of a loan default</a:t>
            </a:r>
          </a:p>
        </p:txBody>
      </p:sp>
      <p:sp>
        <p:nvSpPr>
          <p:cNvPr id="2" name="Footer Placeholder 1">
            <a:extLst>
              <a:ext uri="{FF2B5EF4-FFF2-40B4-BE49-F238E27FC236}">
                <a16:creationId xmlns:a16="http://schemas.microsoft.com/office/drawing/2014/main" xmlns="" id="{0F7B5E50-B907-4C5B-8937-D6438441CDC5}"/>
              </a:ext>
            </a:extLst>
          </p:cNvPr>
          <p:cNvSpPr>
            <a:spLocks noGrp="1"/>
          </p:cNvSpPr>
          <p:nvPr>
            <p:ph type="ftr" sz="quarter" idx="11"/>
          </p:nvPr>
        </p:nvSpPr>
        <p:spPr>
          <a:xfrm>
            <a:off x="1513491" y="6248400"/>
            <a:ext cx="621161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idx="4294967295"/>
          </p:nvPr>
        </p:nvSpPr>
        <p:spPr/>
        <p:txBody>
          <a:bodyPr anchor="ctr"/>
          <a:lstStyle/>
          <a:p>
            <a:pPr eaLnBrk="1" hangingPunct="1">
              <a:defRPr/>
            </a:pPr>
            <a:r>
              <a:rPr lang="en-US" sz="3500"/>
              <a:t>Swaps</a:t>
            </a:r>
          </a:p>
        </p:txBody>
      </p:sp>
      <p:sp>
        <p:nvSpPr>
          <p:cNvPr id="317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100" dirty="0"/>
              <a:t>A </a:t>
            </a:r>
            <a:r>
              <a:rPr lang="en-US" altLang="en-US" sz="2100" b="1" dirty="0"/>
              <a:t>swap </a:t>
            </a:r>
            <a:r>
              <a:rPr lang="en-US" altLang="en-US" sz="2100" dirty="0"/>
              <a:t>is an agreement between two parties to exchange a series of cash flows for a specific period of time at a specified interval</a:t>
            </a:r>
          </a:p>
          <a:p>
            <a:pPr eaLnBrk="1" hangingPunct="1">
              <a:lnSpc>
                <a:spcPct val="90000"/>
              </a:lnSpc>
            </a:pPr>
            <a:r>
              <a:rPr lang="en-US" altLang="en-US" sz="2100" dirty="0"/>
              <a:t>A plain vanilla </a:t>
            </a:r>
            <a:r>
              <a:rPr lang="en-US" altLang="en-US" sz="2100" b="1" dirty="0"/>
              <a:t>interest rate swap </a:t>
            </a:r>
            <a:r>
              <a:rPr lang="en-US" altLang="en-US" sz="2100" dirty="0"/>
              <a:t>is an exchange of fixed-interest payments for floating-interest payments by two counterparties</a:t>
            </a:r>
          </a:p>
          <a:p>
            <a:pPr lvl="1" eaLnBrk="1" hangingPunct="1">
              <a:lnSpc>
                <a:spcPct val="90000"/>
              </a:lnSpc>
            </a:pPr>
            <a:r>
              <a:rPr lang="en-US" altLang="en-US" sz="2000" dirty="0"/>
              <a:t>The </a:t>
            </a:r>
            <a:r>
              <a:rPr lang="en-US" altLang="en-US" sz="2000" b="1" dirty="0"/>
              <a:t>swap buyer </a:t>
            </a:r>
            <a:r>
              <a:rPr lang="en-US" altLang="en-US" sz="2000" dirty="0"/>
              <a:t>makes the fixed-rate payments in an interest rate swap transaction</a:t>
            </a:r>
          </a:p>
          <a:p>
            <a:pPr lvl="1" eaLnBrk="1" hangingPunct="1">
              <a:lnSpc>
                <a:spcPct val="90000"/>
              </a:lnSpc>
            </a:pPr>
            <a:r>
              <a:rPr lang="en-US" altLang="en-US" sz="2000" dirty="0"/>
              <a:t>The </a:t>
            </a:r>
            <a:r>
              <a:rPr lang="en-US" altLang="en-US" sz="2000" b="1" dirty="0"/>
              <a:t>swap seller </a:t>
            </a:r>
            <a:r>
              <a:rPr lang="en-US" altLang="en-US" sz="2000" dirty="0"/>
              <a:t>makes the floating-rate payments in an interest rate swap transaction</a:t>
            </a:r>
          </a:p>
          <a:p>
            <a:pPr lvl="1" eaLnBrk="1" hangingPunct="1">
              <a:lnSpc>
                <a:spcPct val="90000"/>
              </a:lnSpc>
            </a:pPr>
            <a:r>
              <a:rPr lang="en-US" altLang="en-US" sz="2000" dirty="0"/>
              <a:t>No principal is exchanged</a:t>
            </a:r>
          </a:p>
        </p:txBody>
      </p:sp>
      <p:sp>
        <p:nvSpPr>
          <p:cNvPr id="2" name="Footer Placeholder 1">
            <a:extLst>
              <a:ext uri="{FF2B5EF4-FFF2-40B4-BE49-F238E27FC236}">
                <a16:creationId xmlns:a16="http://schemas.microsoft.com/office/drawing/2014/main" xmlns="" id="{7C1E081A-2BF1-48A8-9321-0844622A01FB}"/>
              </a:ext>
            </a:extLst>
          </p:cNvPr>
          <p:cNvSpPr>
            <a:spLocks noGrp="1"/>
          </p:cNvSpPr>
          <p:nvPr>
            <p:ph type="ftr" sz="quarter" idx="11"/>
          </p:nvPr>
        </p:nvSpPr>
        <p:spPr>
          <a:xfrm>
            <a:off x="1671144" y="6248400"/>
            <a:ext cx="63298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idx="4294967295"/>
          </p:nvPr>
        </p:nvSpPr>
        <p:spPr/>
        <p:txBody>
          <a:bodyPr anchor="ctr"/>
          <a:lstStyle/>
          <a:p>
            <a:pPr eaLnBrk="1" hangingPunct="1">
              <a:defRPr/>
            </a:pPr>
            <a:r>
              <a:rPr lang="en-US" sz="3500" dirty="0"/>
              <a:t>Swaps Continued</a:t>
            </a:r>
          </a:p>
        </p:txBody>
      </p:sp>
      <p:sp>
        <p:nvSpPr>
          <p:cNvPr id="327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100" dirty="0"/>
              <a:t>A </a:t>
            </a:r>
            <a:r>
              <a:rPr lang="en-US" altLang="en-US" sz="2100" b="1" dirty="0"/>
              <a:t>currency swap </a:t>
            </a:r>
            <a:r>
              <a:rPr lang="en-US" altLang="en-US" sz="2100" dirty="0"/>
              <a:t>is a swap used to hedge against exchange rate risk from mismatched currencies on assets and liabilities</a:t>
            </a:r>
          </a:p>
          <a:p>
            <a:pPr lvl="1" eaLnBrk="1" hangingPunct="1">
              <a:lnSpc>
                <a:spcPct val="90000"/>
              </a:lnSpc>
            </a:pPr>
            <a:r>
              <a:rPr lang="en-US" altLang="en-US" sz="2000" dirty="0"/>
              <a:t>Usually associated with borrowing money</a:t>
            </a:r>
          </a:p>
          <a:p>
            <a:pPr lvl="1" eaLnBrk="1" hangingPunct="1">
              <a:lnSpc>
                <a:spcPct val="90000"/>
              </a:lnSpc>
            </a:pPr>
            <a:r>
              <a:rPr lang="en-US" altLang="en-US" sz="2000" dirty="0"/>
              <a:t>The exchanges can be at a fixed or a variable rate of interest as negotiated in the contract, but the exchanges occur at a known currency exchange rate</a:t>
            </a:r>
          </a:p>
          <a:p>
            <a:pPr lvl="1" eaLnBrk="1" hangingPunct="1">
              <a:lnSpc>
                <a:spcPct val="90000"/>
              </a:lnSpc>
            </a:pPr>
            <a:r>
              <a:rPr lang="en-US" altLang="en-US" sz="2000" dirty="0"/>
              <a:t>Used to hedge exchange rate risk from mismatched currencies of assets and liabilities</a:t>
            </a:r>
          </a:p>
        </p:txBody>
      </p:sp>
      <p:sp>
        <p:nvSpPr>
          <p:cNvPr id="2" name="Footer Placeholder 1">
            <a:extLst>
              <a:ext uri="{FF2B5EF4-FFF2-40B4-BE49-F238E27FC236}">
                <a16:creationId xmlns:a16="http://schemas.microsoft.com/office/drawing/2014/main" xmlns="" id="{DF68A409-0D50-4600-BF68-67B07004B63D}"/>
              </a:ext>
            </a:extLst>
          </p:cNvPr>
          <p:cNvSpPr>
            <a:spLocks noGrp="1"/>
          </p:cNvSpPr>
          <p:nvPr>
            <p:ph type="ftr" sz="quarter" idx="11"/>
          </p:nvPr>
        </p:nvSpPr>
        <p:spPr>
          <a:xfrm>
            <a:off x="1576553" y="6248400"/>
            <a:ext cx="627467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nchor="ctr"/>
          <a:lstStyle/>
          <a:p>
            <a:pPr eaLnBrk="1" hangingPunct="1">
              <a:defRPr/>
            </a:pPr>
            <a:r>
              <a:rPr lang="en-US" sz="3500" dirty="0"/>
              <a:t>Fixed-Fixed Pound/Dollar Currency Swap</a:t>
            </a:r>
          </a:p>
        </p:txBody>
      </p:sp>
      <p:pic>
        <p:nvPicPr>
          <p:cNvPr id="3" name="Content Placeholder 2">
            <a:extLst>
              <a:ext uri="{FF2B5EF4-FFF2-40B4-BE49-F238E27FC236}">
                <a16:creationId xmlns:a16="http://schemas.microsoft.com/office/drawing/2014/main" xmlns="" id="{A87C16B3-BF85-48D9-B4B7-5946B711B6C3}"/>
              </a:ext>
            </a:extLst>
          </p:cNvPr>
          <p:cNvPicPr>
            <a:picLocks noGrp="1" noChangeAspect="1"/>
          </p:cNvPicPr>
          <p:nvPr>
            <p:ph idx="1"/>
          </p:nvPr>
        </p:nvPicPr>
        <p:blipFill>
          <a:blip r:embed="rId3"/>
          <a:stretch>
            <a:fillRect/>
          </a:stretch>
        </p:blipFill>
        <p:spPr>
          <a:xfrm>
            <a:off x="457200" y="2183796"/>
            <a:ext cx="8229600" cy="2882521"/>
          </a:xfrm>
          <a:prstGeom prst="rect">
            <a:avLst/>
          </a:prstGeom>
        </p:spPr>
      </p:pic>
      <p:sp>
        <p:nvSpPr>
          <p:cNvPr id="2" name="Footer Placeholder 1">
            <a:extLst>
              <a:ext uri="{FF2B5EF4-FFF2-40B4-BE49-F238E27FC236}">
                <a16:creationId xmlns:a16="http://schemas.microsoft.com/office/drawing/2014/main" xmlns="" id="{ED7D658A-FD28-4332-9927-FC5FD34DBE83}"/>
              </a:ext>
            </a:extLst>
          </p:cNvPr>
          <p:cNvSpPr>
            <a:spLocks noGrp="1"/>
          </p:cNvSpPr>
          <p:nvPr>
            <p:ph type="ftr" sz="quarter" idx="11"/>
          </p:nvPr>
        </p:nvSpPr>
        <p:spPr>
          <a:xfrm>
            <a:off x="1813034" y="6248400"/>
            <a:ext cx="618796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idx="4294967295"/>
          </p:nvPr>
        </p:nvSpPr>
        <p:spPr/>
        <p:txBody>
          <a:bodyPr anchor="ctr"/>
          <a:lstStyle/>
          <a:p>
            <a:pPr eaLnBrk="1" hangingPunct="1">
              <a:defRPr/>
            </a:pPr>
            <a:r>
              <a:rPr lang="en-US" sz="3500" dirty="0"/>
              <a:t>Swaps Concluded</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Credit default swaps (CDS) </a:t>
            </a:r>
            <a:r>
              <a:rPr lang="en-US" altLang="en-US" sz="2200" dirty="0"/>
              <a:t>allow financial institutions to hedge credit risk</a:t>
            </a:r>
          </a:p>
          <a:p>
            <a:pPr lvl="1" eaLnBrk="1" hangingPunct="1">
              <a:lnSpc>
                <a:spcPct val="90000"/>
              </a:lnSpc>
            </a:pPr>
            <a:r>
              <a:rPr lang="en-US" altLang="en-US" sz="2000" b="1" dirty="0"/>
              <a:t>Total return swaps </a:t>
            </a:r>
            <a:r>
              <a:rPr lang="en-US" altLang="en-US" sz="2000" dirty="0"/>
              <a:t>involve swapping an obligation to pay interest at a specified fixed or floating rate for payments representing the total return on a loan (interest and principal value changes) of a specified amount</a:t>
            </a:r>
          </a:p>
          <a:p>
            <a:pPr lvl="2" eaLnBrk="1" hangingPunct="1">
              <a:lnSpc>
                <a:spcPct val="90000"/>
              </a:lnSpc>
            </a:pPr>
            <a:r>
              <a:rPr lang="en-US" altLang="en-US" sz="1700" dirty="0"/>
              <a:t>Can be used to hedge credit exposure, but contain an element of interest rate risk as well as credit risk</a:t>
            </a:r>
          </a:p>
          <a:p>
            <a:pPr lvl="1" eaLnBrk="1" hangingPunct="1">
              <a:lnSpc>
                <a:spcPct val="90000"/>
              </a:lnSpc>
            </a:pPr>
            <a:r>
              <a:rPr lang="en-US" altLang="en-US" sz="2000" dirty="0"/>
              <a:t>In a </a:t>
            </a:r>
            <a:r>
              <a:rPr lang="en-US" altLang="en-US" sz="2000" b="1" dirty="0"/>
              <a:t>pure credit swap</a:t>
            </a:r>
            <a:r>
              <a:rPr lang="en-US" altLang="en-US" sz="2000" dirty="0"/>
              <a:t>, the financial institution lender will send (each swap period) a fixed fee or payment (like an insurance premium) to the counterparty, but if the FI lender’s loan or loans do not default, it receives nothing back from the counterparty</a:t>
            </a:r>
          </a:p>
          <a:p>
            <a:pPr lvl="2" eaLnBrk="1" hangingPunct="1">
              <a:lnSpc>
                <a:spcPct val="90000"/>
              </a:lnSpc>
            </a:pPr>
            <a:r>
              <a:rPr lang="en-US" altLang="en-US" sz="1700" dirty="0"/>
              <a:t>A pure credit swap is similar to buying credit insurance and/or a multiperiod credit option</a:t>
            </a:r>
          </a:p>
        </p:txBody>
      </p:sp>
      <p:sp>
        <p:nvSpPr>
          <p:cNvPr id="2" name="Footer Placeholder 1">
            <a:extLst>
              <a:ext uri="{FF2B5EF4-FFF2-40B4-BE49-F238E27FC236}">
                <a16:creationId xmlns:a16="http://schemas.microsoft.com/office/drawing/2014/main" xmlns="" id="{B9DB8343-3BEA-45F0-AC68-F0B601840561}"/>
              </a:ext>
            </a:extLst>
          </p:cNvPr>
          <p:cNvSpPr>
            <a:spLocks noGrp="1"/>
          </p:cNvSpPr>
          <p:nvPr>
            <p:ph type="ftr" sz="quarter" idx="11"/>
          </p:nvPr>
        </p:nvSpPr>
        <p:spPr>
          <a:xfrm>
            <a:off x="1781503" y="6248400"/>
            <a:ext cx="610125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idx="4294967295"/>
          </p:nvPr>
        </p:nvSpPr>
        <p:spPr/>
        <p:txBody>
          <a:bodyPr anchor="ctr"/>
          <a:lstStyle/>
          <a:p>
            <a:pPr eaLnBrk="1" hangingPunct="1">
              <a:defRPr/>
            </a:pPr>
            <a:r>
              <a:rPr lang="en-US" sz="3500"/>
              <a:t>Swap Markets</a:t>
            </a:r>
          </a:p>
        </p:txBody>
      </p:sp>
      <p:sp>
        <p:nvSpPr>
          <p:cNvPr id="35845" name="Rectangle 3"/>
          <p:cNvSpPr>
            <a:spLocks noGrp="1" noChangeArrowheads="1"/>
          </p:cNvSpPr>
          <p:nvPr>
            <p:ph type="body" sz="half" idx="4294967295"/>
          </p:nvPr>
        </p:nvSpPr>
        <p:spPr>
          <a:xfrm>
            <a:off x="457200" y="1719263"/>
            <a:ext cx="8148638" cy="454580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Swaps are </a:t>
            </a:r>
            <a:r>
              <a:rPr lang="en-US" altLang="en-US" sz="2200" b="1" dirty="0"/>
              <a:t>not standardized </a:t>
            </a:r>
            <a:r>
              <a:rPr lang="en-US" altLang="en-US" sz="2200" dirty="0"/>
              <a:t>contracts</a:t>
            </a:r>
          </a:p>
          <a:p>
            <a:pPr eaLnBrk="1" hangingPunct="1"/>
            <a:endParaRPr lang="en-US" altLang="en-US" sz="2200" dirty="0"/>
          </a:p>
          <a:p>
            <a:pPr eaLnBrk="1" hangingPunct="1"/>
            <a:r>
              <a:rPr lang="en-US" altLang="en-US" sz="2200" b="1" dirty="0"/>
              <a:t>Swap dealers </a:t>
            </a:r>
            <a:r>
              <a:rPr lang="en-US" altLang="en-US" sz="2200" dirty="0"/>
              <a:t>(usually financial institutions) keep markets liquid by matching counterparties or by taking positions themselves</a:t>
            </a:r>
          </a:p>
          <a:p>
            <a:pPr marL="0" indent="0" eaLnBrk="1" hangingPunct="1">
              <a:buNone/>
            </a:pPr>
            <a:endParaRPr lang="en-US" altLang="en-US" sz="2200" dirty="0"/>
          </a:p>
          <a:p>
            <a:pPr eaLnBrk="1" hangingPunct="1"/>
            <a:r>
              <a:rPr lang="en-US" altLang="en-US" sz="2200" dirty="0"/>
              <a:t>Unlike futures and options markets, swap markets were historically governed by very little regulation</a:t>
            </a:r>
          </a:p>
          <a:p>
            <a:pPr eaLnBrk="1" hangingPunct="1"/>
            <a:endParaRPr lang="en-US" altLang="en-US" sz="2200" dirty="0"/>
          </a:p>
          <a:p>
            <a:pPr eaLnBrk="1" hangingPunct="1"/>
            <a:r>
              <a:rPr lang="en-US" altLang="en-US" sz="2200" dirty="0"/>
              <a:t>The </a:t>
            </a:r>
            <a:r>
              <a:rPr lang="en-US" altLang="en-US" sz="2200" b="1" dirty="0"/>
              <a:t>International Swaps and Derivatives Association (ISDA) </a:t>
            </a:r>
            <a:r>
              <a:rPr lang="en-US" altLang="en-US" sz="2200" dirty="0"/>
              <a:t>is an association among 56 countries that sets codes of standards for swap documentation</a:t>
            </a:r>
          </a:p>
          <a:p>
            <a:pPr marL="0" indent="0" eaLnBrk="1" hangingPunct="1">
              <a:buNone/>
            </a:pPr>
            <a:endParaRPr lang="en-US" altLang="en-US" sz="2200" dirty="0"/>
          </a:p>
        </p:txBody>
      </p:sp>
      <p:sp>
        <p:nvSpPr>
          <p:cNvPr id="2" name="Footer Placeholder 1">
            <a:extLst>
              <a:ext uri="{FF2B5EF4-FFF2-40B4-BE49-F238E27FC236}">
                <a16:creationId xmlns:a16="http://schemas.microsoft.com/office/drawing/2014/main" xmlns="" id="{3E555CF5-5516-41A9-B59E-3347C81309B7}"/>
              </a:ext>
            </a:extLst>
          </p:cNvPr>
          <p:cNvSpPr>
            <a:spLocks noGrp="1"/>
          </p:cNvSpPr>
          <p:nvPr>
            <p:ph type="ftr" sz="quarter" idx="11"/>
          </p:nvPr>
        </p:nvSpPr>
        <p:spPr>
          <a:xfrm>
            <a:off x="1560787" y="6248400"/>
            <a:ext cx="6321972"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idx="4294967295"/>
          </p:nvPr>
        </p:nvSpPr>
        <p:spPr/>
        <p:txBody>
          <a:bodyPr anchor="ctr"/>
          <a:lstStyle/>
          <a:p>
            <a:pPr eaLnBrk="1" hangingPunct="1">
              <a:defRPr/>
            </a:pPr>
            <a:r>
              <a:rPr lang="en-US" sz="3500"/>
              <a:t>Caps, Floors, and Collars</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Financial institutions use options on interest rates to hedge interest rate risk</a:t>
            </a:r>
          </a:p>
          <a:p>
            <a:pPr lvl="1" eaLnBrk="1" hangingPunct="1"/>
            <a:r>
              <a:rPr lang="en-US" altLang="en-US" sz="2200" dirty="0"/>
              <a:t>A </a:t>
            </a:r>
            <a:r>
              <a:rPr lang="en-US" altLang="en-US" sz="2200" b="1" dirty="0"/>
              <a:t>cap </a:t>
            </a:r>
            <a:r>
              <a:rPr lang="en-US" altLang="en-US" sz="2200" dirty="0"/>
              <a:t>is a call option on interest rates, often with multiple exercise dates</a:t>
            </a:r>
          </a:p>
          <a:p>
            <a:pPr lvl="1" eaLnBrk="1" hangingPunct="1"/>
            <a:r>
              <a:rPr lang="en-US" altLang="en-US" sz="2200" dirty="0"/>
              <a:t>A </a:t>
            </a:r>
            <a:r>
              <a:rPr lang="en-US" altLang="en-US" sz="2200" b="1" dirty="0"/>
              <a:t>floor</a:t>
            </a:r>
            <a:r>
              <a:rPr lang="en-US" altLang="en-US" sz="2200" dirty="0"/>
              <a:t> is a put option on interest rates, often with multiple exercise dates</a:t>
            </a:r>
          </a:p>
          <a:p>
            <a:pPr lvl="1" eaLnBrk="1" hangingPunct="1"/>
            <a:r>
              <a:rPr lang="en-US" altLang="en-US" sz="2200" dirty="0"/>
              <a:t>A </a:t>
            </a:r>
            <a:r>
              <a:rPr lang="en-US" altLang="en-US" sz="2200" b="1" dirty="0"/>
              <a:t>collar </a:t>
            </a:r>
            <a:r>
              <a:rPr lang="en-US" altLang="en-US" sz="2200" dirty="0"/>
              <a:t>is a position taken simultaneously in a cap and a floor (usually buying a cap and selling a floor)</a:t>
            </a:r>
          </a:p>
        </p:txBody>
      </p:sp>
      <p:sp>
        <p:nvSpPr>
          <p:cNvPr id="2" name="Footer Placeholder 1">
            <a:extLst>
              <a:ext uri="{FF2B5EF4-FFF2-40B4-BE49-F238E27FC236}">
                <a16:creationId xmlns:a16="http://schemas.microsoft.com/office/drawing/2014/main" xmlns="" id="{3AA1F3CD-2087-4969-A157-217E6B8A4592}"/>
              </a:ext>
            </a:extLst>
          </p:cNvPr>
          <p:cNvSpPr>
            <a:spLocks noGrp="1"/>
          </p:cNvSpPr>
          <p:nvPr>
            <p:ph type="ftr" sz="quarter" idx="11"/>
          </p:nvPr>
        </p:nvSpPr>
        <p:spPr>
          <a:xfrm>
            <a:off x="1623849" y="6248400"/>
            <a:ext cx="619584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nchor="ctr"/>
          <a:lstStyle/>
          <a:p>
            <a:pPr eaLnBrk="1" hangingPunct="1">
              <a:defRPr/>
            </a:pPr>
            <a:r>
              <a:rPr lang="en-US" sz="3500" dirty="0"/>
              <a:t>International Aspects of Derivative Securities Markets</a:t>
            </a:r>
          </a:p>
        </p:txBody>
      </p:sp>
      <p:pic>
        <p:nvPicPr>
          <p:cNvPr id="4" name="Content Placeholder 3">
            <a:extLst>
              <a:ext uri="{FF2B5EF4-FFF2-40B4-BE49-F238E27FC236}">
                <a16:creationId xmlns:a16="http://schemas.microsoft.com/office/drawing/2014/main" xmlns="" id="{0B3D8D23-09BF-4994-89B2-503FDB971FC6}"/>
              </a:ext>
            </a:extLst>
          </p:cNvPr>
          <p:cNvPicPr>
            <a:picLocks noGrp="1" noChangeAspect="1"/>
          </p:cNvPicPr>
          <p:nvPr>
            <p:ph idx="1"/>
          </p:nvPr>
        </p:nvPicPr>
        <p:blipFill>
          <a:blip r:embed="rId3"/>
          <a:stretch>
            <a:fillRect/>
          </a:stretch>
        </p:blipFill>
        <p:spPr>
          <a:xfrm>
            <a:off x="457201" y="1529255"/>
            <a:ext cx="7300514" cy="4461642"/>
          </a:xfrm>
          <a:prstGeom prst="rect">
            <a:avLst/>
          </a:prstGeom>
        </p:spPr>
      </p:pic>
      <p:sp>
        <p:nvSpPr>
          <p:cNvPr id="3" name="Footer Placeholder 2">
            <a:extLst>
              <a:ext uri="{FF2B5EF4-FFF2-40B4-BE49-F238E27FC236}">
                <a16:creationId xmlns:a16="http://schemas.microsoft.com/office/drawing/2014/main" xmlns="" id="{0B588BFA-9430-4FC9-A66E-3EF98B61443A}"/>
              </a:ext>
            </a:extLst>
          </p:cNvPr>
          <p:cNvSpPr>
            <a:spLocks noGrp="1"/>
          </p:cNvSpPr>
          <p:nvPr>
            <p:ph type="ftr" sz="quarter" idx="11"/>
          </p:nvPr>
        </p:nvSpPr>
        <p:spPr>
          <a:xfrm>
            <a:off x="1876097" y="6248400"/>
            <a:ext cx="612490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30" name="Rectangle 2"/>
          <p:cNvSpPr>
            <a:spLocks noGrp="1" noChangeArrowheads="1"/>
          </p:cNvSpPr>
          <p:nvPr>
            <p:ph type="title" idx="4294967295"/>
          </p:nvPr>
        </p:nvSpPr>
        <p:spPr/>
        <p:txBody>
          <a:bodyPr anchor="ctr"/>
          <a:lstStyle/>
          <a:p>
            <a:pPr eaLnBrk="1" hangingPunct="1">
              <a:defRPr/>
            </a:pPr>
            <a:r>
              <a:rPr lang="en-US" sz="3500" dirty="0"/>
              <a:t>Black-Scholes Option Pricing Model</a:t>
            </a:r>
          </a:p>
        </p:txBody>
      </p:sp>
      <p:sp>
        <p:nvSpPr>
          <p:cNvPr id="4096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buFont typeface="Wingdings" pitchFamily="2" charset="2"/>
              <a:buNone/>
            </a:pPr>
            <a:r>
              <a:rPr lang="en-US" altLang="en-US" sz="2000" i="1"/>
              <a:t> </a:t>
            </a:r>
          </a:p>
        </p:txBody>
      </p:sp>
      <p:graphicFrame>
        <p:nvGraphicFramePr>
          <p:cNvPr id="40966" name="Object 3"/>
          <p:cNvGraphicFramePr>
            <a:graphicFrameLocks noChangeAspect="1"/>
          </p:cNvGraphicFramePr>
          <p:nvPr>
            <p:extLst>
              <p:ext uri="{D42A27DB-BD31-4B8C-83A1-F6EECF244321}">
                <p14:modId xmlns:p14="http://schemas.microsoft.com/office/powerpoint/2010/main" val="2507264130"/>
              </p:ext>
            </p:extLst>
          </p:nvPr>
        </p:nvGraphicFramePr>
        <p:xfrm>
          <a:off x="2085975" y="2349500"/>
          <a:ext cx="4972050" cy="3000375"/>
        </p:xfrm>
        <a:graphic>
          <a:graphicData uri="http://schemas.openxmlformats.org/presentationml/2006/ole">
            <mc:AlternateContent xmlns:mc="http://schemas.openxmlformats.org/markup-compatibility/2006">
              <mc:Choice xmlns:v="urn:schemas-microsoft-com:vml" Requires="v">
                <p:oleObj spid="_x0000_s41174" name="Equation" r:id="rId4" imgW="1892300" imgH="1143000" progId="Equation.3">
                  <p:embed/>
                </p:oleObj>
              </mc:Choice>
              <mc:Fallback>
                <p:oleObj name="Equation" r:id="rId4" imgW="1892300" imgH="11430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5975" y="2349500"/>
                        <a:ext cx="4972050"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xmlns="" id="{C8C46166-2053-425D-8049-4A5A88298915}"/>
              </a:ext>
            </a:extLst>
          </p:cNvPr>
          <p:cNvSpPr>
            <a:spLocks noGrp="1"/>
          </p:cNvSpPr>
          <p:nvPr>
            <p:ph type="ftr" sz="quarter" idx="11"/>
          </p:nvPr>
        </p:nvSpPr>
        <p:spPr>
          <a:xfrm>
            <a:off x="1734207" y="6248400"/>
            <a:ext cx="62667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4739</TotalTime>
  <Words>2854</Words>
  <Application>Microsoft Office PowerPoint</Application>
  <PresentationFormat>On-screen Show (4:3)</PresentationFormat>
  <Paragraphs>279</Paragraphs>
  <Slides>30</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Network</vt:lpstr>
      <vt:lpstr>Equation</vt:lpstr>
      <vt:lpstr>Chapter Ten</vt:lpstr>
      <vt:lpstr>Derivatives</vt:lpstr>
      <vt:lpstr>Derivatives’ Uses</vt:lpstr>
      <vt:lpstr>Derivatives Markets</vt:lpstr>
      <vt:lpstr>Forwards and Futures</vt:lpstr>
      <vt:lpstr>Forwards and Futures Continued</vt:lpstr>
      <vt:lpstr>Futures Markets</vt:lpstr>
      <vt:lpstr>Futures Markets Continued</vt:lpstr>
      <vt:lpstr>Futures Contract Terms</vt:lpstr>
      <vt:lpstr>Futures Contracts</vt:lpstr>
      <vt:lpstr>Futures Contracts Continued</vt:lpstr>
      <vt:lpstr>Characteristics of Actively Traded Futures Contracts</vt:lpstr>
      <vt:lpstr>Marking to Market and Margin Requirements Example</vt:lpstr>
      <vt:lpstr>Options</vt:lpstr>
      <vt:lpstr>Profit Diagrams for Call Options</vt:lpstr>
      <vt:lpstr>Profit Diagrams for Put Options</vt:lpstr>
      <vt:lpstr>Options Continued</vt:lpstr>
      <vt:lpstr>Option Intrinsic Value and Time Value</vt:lpstr>
      <vt:lpstr>Option Price Quote Example</vt:lpstr>
      <vt:lpstr>Option Markets</vt:lpstr>
      <vt:lpstr>Characteristics of Actively Traded Options</vt:lpstr>
      <vt:lpstr>Options Concluded</vt:lpstr>
      <vt:lpstr>Swaps</vt:lpstr>
      <vt:lpstr>Swaps Continued</vt:lpstr>
      <vt:lpstr>Fixed-Fixed Pound/Dollar Currency Swap</vt:lpstr>
      <vt:lpstr>Swaps Concluded</vt:lpstr>
      <vt:lpstr>Swap Markets</vt:lpstr>
      <vt:lpstr>Caps, Floors, and Collars</vt:lpstr>
      <vt:lpstr>International Aspects of Derivative Securities Markets</vt:lpstr>
      <vt:lpstr>Black-Scholes Option Pricing Model</vt:lpstr>
    </vt:vector>
  </TitlesOfParts>
  <Company>University at Buffalo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Janicek, Michele</cp:lastModifiedBy>
  <cp:revision>358</cp:revision>
  <dcterms:created xsi:type="dcterms:W3CDTF">2000-07-01T19:33:32Z</dcterms:created>
  <dcterms:modified xsi:type="dcterms:W3CDTF">2018-02-23T20:31:45Z</dcterms:modified>
</cp:coreProperties>
</file>