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2" r:id="rId1"/>
  </p:sldMasterIdLst>
  <p:notesMasterIdLst>
    <p:notesMasterId r:id="rId27"/>
  </p:notesMasterIdLst>
  <p:handoutMasterIdLst>
    <p:handoutMasterId r:id="rId28"/>
  </p:handoutMasterIdLst>
  <p:sldIdLst>
    <p:sldId id="402" r:id="rId2"/>
    <p:sldId id="290" r:id="rId3"/>
    <p:sldId id="378" r:id="rId4"/>
    <p:sldId id="397" r:id="rId5"/>
    <p:sldId id="380" r:id="rId6"/>
    <p:sldId id="379" r:id="rId7"/>
    <p:sldId id="381" r:id="rId8"/>
    <p:sldId id="382" r:id="rId9"/>
    <p:sldId id="383" r:id="rId10"/>
    <p:sldId id="405" r:id="rId11"/>
    <p:sldId id="385" r:id="rId12"/>
    <p:sldId id="406" r:id="rId13"/>
    <p:sldId id="386" r:id="rId14"/>
    <p:sldId id="398" r:id="rId15"/>
    <p:sldId id="400" r:id="rId16"/>
    <p:sldId id="387" r:id="rId17"/>
    <p:sldId id="399" r:id="rId18"/>
    <p:sldId id="401" r:id="rId19"/>
    <p:sldId id="403" r:id="rId20"/>
    <p:sldId id="391" r:id="rId21"/>
    <p:sldId id="407" r:id="rId22"/>
    <p:sldId id="392" r:id="rId23"/>
    <p:sldId id="393" r:id="rId24"/>
    <p:sldId id="395" r:id="rId25"/>
    <p:sldId id="408" r:id="rId26"/>
  </p:sldIdLst>
  <p:sldSz cx="9144000" cy="6858000" type="screen4x3"/>
  <p:notesSz cx="9144000" cy="6858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FFCC00"/>
    <a:srgbClr val="000066"/>
    <a:srgbClr val="663300"/>
    <a:srgbClr val="1C1C1C"/>
    <a:srgbClr val="CC9900"/>
    <a:srgbClr val="007FBE"/>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18" autoAdjust="0"/>
    <p:restoredTop sz="76000" autoAdjust="0"/>
  </p:normalViewPr>
  <p:slideViewPr>
    <p:cSldViewPr snapToGrid="0" snapToObjects="1">
      <p:cViewPr varScale="1">
        <p:scale>
          <a:sx n="55" d="100"/>
          <a:sy n="55" d="100"/>
        </p:scale>
        <p:origin x="182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180DED5-C8D5-41D3-9AFE-D3AB6A6819FE}" type="slidenum">
              <a:rPr lang="en-US"/>
              <a:pPr>
                <a:defRPr/>
              </a:pPr>
              <a:t>‹#›</a:t>
            </a:fld>
            <a:endParaRPr lang="en-US"/>
          </a:p>
        </p:txBody>
      </p:sp>
    </p:spTree>
    <p:extLst>
      <p:ext uri="{BB962C8B-B14F-4D97-AF65-F5344CB8AC3E}">
        <p14:creationId xmlns:p14="http://schemas.microsoft.com/office/powerpoint/2010/main" val="203870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27652"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2B2F5DD3-D646-43A9-BFE3-F899043CCDB3}" type="slidenum">
              <a:rPr lang="en-US"/>
              <a:pPr>
                <a:defRPr/>
              </a:pPr>
              <a:t>‹#›</a:t>
            </a:fld>
            <a:endParaRPr lang="en-US"/>
          </a:p>
        </p:txBody>
      </p:sp>
    </p:spTree>
    <p:extLst>
      <p:ext uri="{BB962C8B-B14F-4D97-AF65-F5344CB8AC3E}">
        <p14:creationId xmlns:p14="http://schemas.microsoft.com/office/powerpoint/2010/main" val="25141868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627AE56-B4E0-4F1F-84A2-58C289B65573}" type="slidenum">
              <a:rPr lang="en-US" altLang="en-US" sz="1200" smtClean="0"/>
              <a:pPr/>
              <a:t>2</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209A533-7699-4B4E-94B1-68BAAEE180E3}" type="slidenum">
              <a:rPr lang="en-US" altLang="en-US" sz="1200" smtClean="0"/>
              <a:pPr/>
              <a:t>3</a:t>
            </a:fld>
            <a:endParaRPr lang="en-US" alt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10B9C32-93C5-4692-94F4-78C48105EFEB}" type="slidenum">
              <a:rPr lang="en-US" altLang="en-US" sz="1200" smtClean="0"/>
              <a:pPr/>
              <a:t>4</a:t>
            </a:fld>
            <a:endParaRPr lang="en-US" alt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7656CA4-039C-4B48-A59D-558F5D3137EF}" type="slidenum">
              <a:rPr lang="en-US" altLang="en-US" sz="1200" smtClean="0"/>
              <a:pPr/>
              <a:t>5</a:t>
            </a:fld>
            <a:endParaRPr lang="en-US" alt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2C88238-1EF3-4639-B7F0-BD46B06C8D4E}" type="slidenum">
              <a:rPr lang="en-US" altLang="en-US" sz="1200" smtClean="0"/>
              <a:pPr/>
              <a:t>6</a:t>
            </a:fld>
            <a:endParaRPr lang="en-US" altLang="en-US" sz="12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6CFC879-985D-45DC-AD59-6722D5D4658A}" type="slidenum">
              <a:rPr lang="en-US" altLang="en-US" sz="1200" smtClean="0"/>
              <a:pPr/>
              <a:t>7</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CCBC0EB-ECD7-493F-B4D7-96EC84DFEBD7}" type="slidenum">
              <a:rPr lang="en-US" altLang="en-US" sz="1200" smtClean="0"/>
              <a:pPr/>
              <a:t>8</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15399CF-7252-4268-9C86-8BE9BCB47F5E}" type="slidenum">
              <a:rPr lang="en-US" altLang="en-US" sz="1200" smtClean="0"/>
              <a:pPr/>
              <a:t>9</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15399CF-7252-4268-9C86-8BE9BCB47F5E}" type="slidenum">
              <a:rPr lang="en-US" altLang="en-US" sz="1200" smtClean="0"/>
              <a:pPr/>
              <a:t>10</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91201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084B25B-E6D7-421F-BE22-B695E1FECDFF}" type="slidenum">
              <a:rPr lang="en-US" altLang="en-US" sz="1200" smtClean="0"/>
              <a:pPr/>
              <a:t>11</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4E4FDDC-65DB-44A1-941D-6DDF1BDC9D44}" type="slidenum">
              <a:rPr lang="en-US" altLang="en-US" sz="1200" smtClean="0"/>
              <a:pPr/>
              <a:t>13</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46774CA-7557-4139-B75B-DACE5E64D574}" type="slidenum">
              <a:rPr lang="en-US" altLang="en-US" sz="1200" smtClean="0"/>
              <a:pPr/>
              <a:t>14</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4317030-424C-415B-9DA9-C6E1EEE51EBE}" type="slidenum">
              <a:rPr lang="en-US" altLang="en-US" sz="1200" smtClean="0"/>
              <a:pPr/>
              <a:t>15</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70A3FF3-A622-4980-8162-26D7146A748A}" type="slidenum">
              <a:rPr lang="en-US" altLang="en-US" sz="1200" smtClean="0"/>
              <a:pPr/>
              <a:t>16</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92A30E6-C90D-4951-BEC1-BCBAAC29C98C}" type="slidenum">
              <a:rPr lang="en-US" altLang="en-US" sz="1200" smtClean="0"/>
              <a:pPr/>
              <a:t>17</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1F76E8F-4838-41FB-BB43-15FCB97F9500}" type="slidenum">
              <a:rPr lang="en-US" altLang="en-US" sz="1200" smtClean="0"/>
              <a:pPr/>
              <a:t>18</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53C798F-B596-42DD-B750-2CE072CB9795}" type="slidenum">
              <a:rPr lang="en-US" altLang="en-US" sz="1200" smtClean="0"/>
              <a:pPr/>
              <a:t>19</a:t>
            </a:fld>
            <a:endParaRPr lang="en-US" alt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D7B7826-C06A-4AD8-B33A-ABA9D4F1E87A}" type="slidenum">
              <a:rPr lang="en-US" altLang="en-US" sz="1200" smtClean="0"/>
              <a:pPr/>
              <a:t>20</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64C7D97-A702-4334-8714-7D79FC48CFF5}" type="slidenum">
              <a:rPr lang="en-US" altLang="en-US" sz="1200" smtClean="0"/>
              <a:pPr/>
              <a:t>22</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C0E0CE9-CEB5-4B09-B8FC-91779B6BA1D3}" type="slidenum">
              <a:rPr lang="en-US" altLang="en-US" sz="1200" smtClean="0"/>
              <a:pPr/>
              <a:t>23</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51BEFA5-899E-4EA4-8D3A-262E66DEAD80}" type="slidenum">
              <a:rPr lang="en-US" altLang="en-US" sz="1200" smtClean="0"/>
              <a:pPr/>
              <a:t>24</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51BEFA5-899E-4EA4-8D3A-262E66DEAD80}" type="slidenum">
              <a:rPr lang="en-US" altLang="en-US" sz="1200" smtClean="0"/>
              <a:pPr/>
              <a:t>25</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248365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87"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67588"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A212BA12-A080-4562-B3AE-DC7AECD588D0}" type="datetime1">
              <a:rPr lang="en-US" smtClean="0"/>
              <a:t>2/22/2018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14DF326E-96D6-4D0E-B360-DE6760F077CB}" type="slidenum">
              <a:rPr lang="en-US" altLang="en-US"/>
              <a:pPr>
                <a:defRPr/>
              </a:pPr>
              <a:t>‹#›</a:t>
            </a:fld>
            <a:endParaRPr lang="en-US" altLang="en-US"/>
          </a:p>
        </p:txBody>
      </p:sp>
    </p:spTree>
    <p:extLst>
      <p:ext uri="{BB962C8B-B14F-4D97-AF65-F5344CB8AC3E}">
        <p14:creationId xmlns:p14="http://schemas.microsoft.com/office/powerpoint/2010/main" val="2122351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18BB2C1A-02F6-4830-ADB1-CBD19DE4978E}"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4836A37B-C01B-44C8-AC0B-122EDEADAC75}" type="slidenum">
              <a:rPr lang="en-US" altLang="en-US"/>
              <a:pPr>
                <a:defRPr/>
              </a:pPr>
              <a:t>‹#›</a:t>
            </a:fld>
            <a:endParaRPr lang="en-US" altLang="en-US"/>
          </a:p>
        </p:txBody>
      </p:sp>
    </p:spTree>
    <p:extLst>
      <p:ext uri="{BB962C8B-B14F-4D97-AF65-F5344CB8AC3E}">
        <p14:creationId xmlns:p14="http://schemas.microsoft.com/office/powerpoint/2010/main" val="1132426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7BB50E7B-79E4-452B-A627-6550E1F6C66A}"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D01DA91E-1BB1-4280-BCEC-BB47BD0D6894}" type="slidenum">
              <a:rPr lang="en-US" altLang="en-US"/>
              <a:pPr>
                <a:defRPr/>
              </a:pPr>
              <a:t>‹#›</a:t>
            </a:fld>
            <a:endParaRPr lang="en-US" altLang="en-US"/>
          </a:p>
        </p:txBody>
      </p:sp>
    </p:spTree>
    <p:extLst>
      <p:ext uri="{BB962C8B-B14F-4D97-AF65-F5344CB8AC3E}">
        <p14:creationId xmlns:p14="http://schemas.microsoft.com/office/powerpoint/2010/main" val="221713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E4C12E8E-89CC-4461-A2C9-8367BB772354}"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B3E20635-676A-42C9-BF6B-5CFC3F735744}" type="slidenum">
              <a:rPr lang="en-US" altLang="en-US"/>
              <a:pPr>
                <a:defRPr/>
              </a:pPr>
              <a:t>‹#›</a:t>
            </a:fld>
            <a:endParaRPr lang="en-US" altLang="en-US"/>
          </a:p>
        </p:txBody>
      </p:sp>
    </p:spTree>
    <p:extLst>
      <p:ext uri="{BB962C8B-B14F-4D97-AF65-F5344CB8AC3E}">
        <p14:creationId xmlns:p14="http://schemas.microsoft.com/office/powerpoint/2010/main" val="2651352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515B44B5-6F97-47B6-BC50-8074346D1427}" type="datetime1">
              <a:rPr lang="en-US" smtClean="0"/>
              <a:t>2/22/2018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0E60105D-920C-4689-BECB-06F96876C103}" type="slidenum">
              <a:rPr lang="en-US" altLang="en-US"/>
              <a:pPr>
                <a:defRPr/>
              </a:pPr>
              <a:t>‹#›</a:t>
            </a:fld>
            <a:endParaRPr lang="en-US" altLang="en-US"/>
          </a:p>
        </p:txBody>
      </p:sp>
    </p:spTree>
    <p:extLst>
      <p:ext uri="{BB962C8B-B14F-4D97-AF65-F5344CB8AC3E}">
        <p14:creationId xmlns:p14="http://schemas.microsoft.com/office/powerpoint/2010/main" val="3870313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B338C4C6-2109-4333-936F-9D7776A4A0C6}" type="datetime1">
              <a:rPr lang="en-US" smtClean="0"/>
              <a:t>2/22/2018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892C8BD5-1AD9-41A4-8AFA-D57C3CB018A5}" type="slidenum">
              <a:rPr lang="en-US" altLang="en-US"/>
              <a:pPr>
                <a:defRPr/>
              </a:pPr>
              <a:t>‹#›</a:t>
            </a:fld>
            <a:endParaRPr lang="en-US" altLang="en-US"/>
          </a:p>
        </p:txBody>
      </p:sp>
    </p:spTree>
    <p:extLst>
      <p:ext uri="{BB962C8B-B14F-4D97-AF65-F5344CB8AC3E}">
        <p14:creationId xmlns:p14="http://schemas.microsoft.com/office/powerpoint/2010/main" val="2329905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DB15C136-7E0D-42DB-AC66-44128CA9BA9D}" type="datetime1">
              <a:rPr lang="en-US" smtClean="0"/>
              <a:t>2/22/2018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97F4F653-0A74-43B6-87D8-465AF6C69277}" type="slidenum">
              <a:rPr lang="en-US" altLang="en-US"/>
              <a:pPr>
                <a:defRPr/>
              </a:pPr>
              <a:t>‹#›</a:t>
            </a:fld>
            <a:endParaRPr lang="en-US" altLang="en-US"/>
          </a:p>
        </p:txBody>
      </p:sp>
    </p:spTree>
    <p:extLst>
      <p:ext uri="{BB962C8B-B14F-4D97-AF65-F5344CB8AC3E}">
        <p14:creationId xmlns:p14="http://schemas.microsoft.com/office/powerpoint/2010/main" val="137167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86966691-BD09-4353-AD74-BF747B966E4B}"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38ABF040-04FF-452C-89EF-CD580AB42E82}" type="slidenum">
              <a:rPr lang="en-US" altLang="en-US"/>
              <a:pPr>
                <a:defRPr/>
              </a:pPr>
              <a:t>‹#›</a:t>
            </a:fld>
            <a:endParaRPr lang="en-US" altLang="en-US"/>
          </a:p>
        </p:txBody>
      </p:sp>
    </p:spTree>
    <p:extLst>
      <p:ext uri="{BB962C8B-B14F-4D97-AF65-F5344CB8AC3E}">
        <p14:creationId xmlns:p14="http://schemas.microsoft.com/office/powerpoint/2010/main" val="3672726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3ADDF305-2C63-47BC-A29B-CE6ACB0A2B21}"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3A11662B-66A8-4D1B-90A8-B2ECEB30B49C}" type="slidenum">
              <a:rPr lang="en-US" altLang="en-US"/>
              <a:pPr>
                <a:defRPr/>
              </a:pPr>
              <a:t>‹#›</a:t>
            </a:fld>
            <a:endParaRPr lang="en-US" altLang="en-US"/>
          </a:p>
        </p:txBody>
      </p:sp>
    </p:spTree>
    <p:extLst>
      <p:ext uri="{BB962C8B-B14F-4D97-AF65-F5344CB8AC3E}">
        <p14:creationId xmlns:p14="http://schemas.microsoft.com/office/powerpoint/2010/main" val="138684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3A00732C-488C-48D6-B1A8-59E676314B8E}"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5619F58B-7171-45ED-8A33-F8598DECBA1E}" type="slidenum">
              <a:rPr lang="en-US" altLang="en-US"/>
              <a:pPr>
                <a:defRPr/>
              </a:pPr>
              <a:t>‹#›</a:t>
            </a:fld>
            <a:endParaRPr lang="en-US" altLang="en-US"/>
          </a:p>
        </p:txBody>
      </p:sp>
    </p:spTree>
    <p:extLst>
      <p:ext uri="{BB962C8B-B14F-4D97-AF65-F5344CB8AC3E}">
        <p14:creationId xmlns:p14="http://schemas.microsoft.com/office/powerpoint/2010/main" val="2580222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813EF8CE-6442-41FE-8FAE-9C66B94A2AD3}"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87C72B04-87EE-4E3F-A02B-33BDB1E01258}" type="slidenum">
              <a:rPr lang="en-US" altLang="en-US"/>
              <a:pPr>
                <a:defRPr/>
              </a:pPr>
              <a:t>‹#›</a:t>
            </a:fld>
            <a:endParaRPr lang="en-US" altLang="en-US"/>
          </a:p>
        </p:txBody>
      </p:sp>
    </p:spTree>
    <p:extLst>
      <p:ext uri="{BB962C8B-B14F-4D97-AF65-F5344CB8AC3E}">
        <p14:creationId xmlns:p14="http://schemas.microsoft.com/office/powerpoint/2010/main" val="223379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656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mn-lt"/>
              </a:defRPr>
            </a:lvl1pPr>
          </a:lstStyle>
          <a:p>
            <a:pPr>
              <a:defRPr/>
            </a:pPr>
            <a:fld id="{2FBDD3A4-3275-409D-9027-D2FE148C7CC3}" type="datetime1">
              <a:rPr lang="en-US" smtClean="0"/>
              <a:t>2/22/2018</a:t>
            </a:fld>
            <a:endParaRPr lang="en-US" altLang="en-US"/>
          </a:p>
        </p:txBody>
      </p:sp>
      <p:sp>
        <p:nvSpPr>
          <p:cNvPr id="6656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656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atin typeface="+mn-lt"/>
              </a:defRPr>
            </a:lvl1pPr>
          </a:lstStyle>
          <a:p>
            <a:pPr>
              <a:defRPr/>
            </a:pPr>
            <a:r>
              <a:rPr lang="en-US" altLang="en-US"/>
              <a:t>1-</a:t>
            </a:r>
            <a:fld id="{24B25752-EE7B-4D94-85B0-EE926A467DB6}"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Eleven</a:t>
            </a:r>
          </a:p>
        </p:txBody>
      </p:sp>
      <p:sp>
        <p:nvSpPr>
          <p:cNvPr id="3075" name="Rectangle 5"/>
          <p:cNvSpPr>
            <a:spLocks noGrp="1" noChangeArrowheads="1"/>
          </p:cNvSpPr>
          <p:nvPr>
            <p:ph type="subTitle" idx="1"/>
          </p:nvPr>
        </p:nvSpPr>
        <p:spPr/>
        <p:txBody>
          <a:bodyPr/>
          <a:lstStyle/>
          <a:p>
            <a:pPr eaLnBrk="1" hangingPunct="1"/>
            <a:r>
              <a:rPr lang="en-US" altLang="en-US" sz="5500"/>
              <a:t>Commercial Banks: Industry Overview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p:txBody>
          <a:bodyPr anchor="ctr"/>
          <a:lstStyle/>
          <a:p>
            <a:pPr eaLnBrk="1" hangingPunct="1">
              <a:defRPr/>
            </a:pPr>
            <a:r>
              <a:rPr lang="en-US" sz="3500"/>
              <a:t>Commercial Banks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Commercial banks </a:t>
            </a:r>
            <a:r>
              <a:rPr lang="en-US" altLang="en-US" sz="2200" dirty="0"/>
              <a:t>are the largest group of financial institutions in terms of total assets</a:t>
            </a:r>
          </a:p>
          <a:p>
            <a:pPr eaLnBrk="1" hangingPunct="1">
              <a:lnSpc>
                <a:spcPct val="90000"/>
              </a:lnSpc>
            </a:pPr>
            <a:r>
              <a:rPr lang="en-US" altLang="en-US" sz="2200" dirty="0"/>
              <a:t>Major assets are loans</a:t>
            </a:r>
          </a:p>
          <a:p>
            <a:pPr eaLnBrk="1" hangingPunct="1">
              <a:lnSpc>
                <a:spcPct val="90000"/>
              </a:lnSpc>
            </a:pPr>
            <a:r>
              <a:rPr lang="en-US" altLang="en-US" sz="2200" dirty="0"/>
              <a:t>Major liabilities are federally insured deposits—thus, they are considered </a:t>
            </a:r>
            <a:r>
              <a:rPr lang="en-US" altLang="en-US" sz="2200" b="1" dirty="0"/>
              <a:t>depository institutions</a:t>
            </a:r>
          </a:p>
          <a:p>
            <a:pPr eaLnBrk="1" hangingPunct="1">
              <a:lnSpc>
                <a:spcPct val="90000"/>
              </a:lnSpc>
            </a:pPr>
            <a:r>
              <a:rPr lang="en-US" altLang="en-US" sz="2200" dirty="0"/>
              <a:t>Perform services essential to U.S. financial markets</a:t>
            </a:r>
          </a:p>
          <a:p>
            <a:pPr lvl="1" eaLnBrk="1" hangingPunct="1">
              <a:lnSpc>
                <a:spcPct val="90000"/>
              </a:lnSpc>
            </a:pPr>
            <a:r>
              <a:rPr lang="en-US" altLang="en-US" sz="2000" dirty="0"/>
              <a:t>Play a key role in the transmission of monetary policy</a:t>
            </a:r>
          </a:p>
          <a:p>
            <a:pPr lvl="1" eaLnBrk="1" hangingPunct="1">
              <a:lnSpc>
                <a:spcPct val="90000"/>
              </a:lnSpc>
            </a:pPr>
            <a:r>
              <a:rPr lang="en-US" altLang="en-US" sz="2000" dirty="0"/>
              <a:t>Provide payment services</a:t>
            </a:r>
          </a:p>
          <a:p>
            <a:pPr lvl="1" eaLnBrk="1" hangingPunct="1">
              <a:lnSpc>
                <a:spcPct val="90000"/>
              </a:lnSpc>
            </a:pPr>
            <a:r>
              <a:rPr lang="en-US" altLang="en-US" sz="2000" dirty="0"/>
              <a:t>Provide maturity intermediation services</a:t>
            </a:r>
          </a:p>
          <a:p>
            <a:pPr eaLnBrk="1" hangingPunct="1">
              <a:lnSpc>
                <a:spcPct val="90000"/>
              </a:lnSpc>
            </a:pPr>
            <a:r>
              <a:rPr lang="en-US" altLang="en-US" sz="2200" dirty="0"/>
              <a:t>Banks are regulated to protect against disruptions to the services they perform and to protect government insured deposits</a:t>
            </a:r>
          </a:p>
        </p:txBody>
      </p:sp>
      <p:sp>
        <p:nvSpPr>
          <p:cNvPr id="2" name="Footer Placeholder 1">
            <a:extLst>
              <a:ext uri="{FF2B5EF4-FFF2-40B4-BE49-F238E27FC236}">
                <a16:creationId xmlns:a16="http://schemas.microsoft.com/office/drawing/2014/main" id="{66F50CDB-A440-4935-8A4B-AACC45AD3F66}"/>
              </a:ext>
            </a:extLst>
          </p:cNvPr>
          <p:cNvSpPr>
            <a:spLocks noGrp="1"/>
          </p:cNvSpPr>
          <p:nvPr>
            <p:ph type="ftr" sz="quarter" idx="11"/>
          </p:nvPr>
        </p:nvSpPr>
        <p:spPr>
          <a:xfrm>
            <a:off x="1459523" y="6248400"/>
            <a:ext cx="620736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p:txBody>
          <a:bodyPr anchor="ctr"/>
          <a:lstStyle/>
          <a:p>
            <a:pPr eaLnBrk="1" hangingPunct="1">
              <a:defRPr/>
            </a:pPr>
            <a:r>
              <a:rPr lang="en-US" sz="3500" dirty="0"/>
              <a:t>Commercial Bank Assets</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300" b="1" dirty="0"/>
              <a:t>Loans</a:t>
            </a:r>
            <a:r>
              <a:rPr lang="en-US" altLang="en-US" sz="2300" dirty="0"/>
              <a:t> generate the most revenue for banks</a:t>
            </a:r>
          </a:p>
          <a:p>
            <a:pPr lvl="1" eaLnBrk="1" hangingPunct="1">
              <a:lnSpc>
                <a:spcPct val="90000"/>
              </a:lnSpc>
            </a:pPr>
            <a:r>
              <a:rPr lang="en-US" altLang="en-US" sz="2000" dirty="0"/>
              <a:t>Loans and investment securities continue to be the primary assets of the banking industry</a:t>
            </a:r>
          </a:p>
          <a:p>
            <a:pPr lvl="1" eaLnBrk="1" hangingPunct="1">
              <a:lnSpc>
                <a:spcPct val="90000"/>
              </a:lnSpc>
            </a:pPr>
            <a:r>
              <a:rPr lang="en-US" altLang="en-US" sz="2000" dirty="0"/>
              <a:t>Though business loans were the major asset on bank balance sheets between 1965 and 1987, they have dropped in importance since 1987</a:t>
            </a:r>
          </a:p>
          <a:p>
            <a:pPr eaLnBrk="1" hangingPunct="1">
              <a:lnSpc>
                <a:spcPct val="90000"/>
              </a:lnSpc>
            </a:pPr>
            <a:r>
              <a:rPr lang="en-US" altLang="en-US" sz="2300" b="1" dirty="0"/>
              <a:t>Investment securities </a:t>
            </a:r>
            <a:r>
              <a:rPr lang="en-US" altLang="en-US" sz="2300" dirty="0"/>
              <a:t>generate revenue and provide banks with liquidity</a:t>
            </a:r>
          </a:p>
          <a:p>
            <a:pPr eaLnBrk="1" hangingPunct="1">
              <a:lnSpc>
                <a:spcPct val="90000"/>
              </a:lnSpc>
            </a:pPr>
            <a:r>
              <a:rPr lang="en-US" altLang="en-US" sz="2300" b="1" dirty="0"/>
              <a:t>Cash assets </a:t>
            </a:r>
            <a:r>
              <a:rPr lang="en-US" altLang="en-US" sz="2300" dirty="0"/>
              <a:t>are held to meet reserve requirements and to provide liquidity</a:t>
            </a:r>
          </a:p>
          <a:p>
            <a:pPr eaLnBrk="1" hangingPunct="1">
              <a:lnSpc>
                <a:spcPct val="90000"/>
              </a:lnSpc>
            </a:pPr>
            <a:r>
              <a:rPr lang="en-US" altLang="en-US" sz="2300" b="1" dirty="0"/>
              <a:t>Other assets </a:t>
            </a:r>
            <a:r>
              <a:rPr lang="en-US" altLang="en-US" sz="2300" dirty="0"/>
              <a:t>include premises and equipment, other real estate owned, etc.</a:t>
            </a:r>
          </a:p>
        </p:txBody>
      </p:sp>
      <p:sp>
        <p:nvSpPr>
          <p:cNvPr id="2" name="Footer Placeholder 1">
            <a:extLst>
              <a:ext uri="{FF2B5EF4-FFF2-40B4-BE49-F238E27FC236}">
                <a16:creationId xmlns:a16="http://schemas.microsoft.com/office/drawing/2014/main" id="{B1DFF5E6-43B5-4D92-B482-EAE7A68D61AF}"/>
              </a:ext>
            </a:extLst>
          </p:cNvPr>
          <p:cNvSpPr>
            <a:spLocks noGrp="1"/>
          </p:cNvSpPr>
          <p:nvPr>
            <p:ph type="ftr" sz="quarter" idx="11"/>
          </p:nvPr>
        </p:nvSpPr>
        <p:spPr>
          <a:xfrm>
            <a:off x="1635369" y="6248400"/>
            <a:ext cx="636563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nchor="ctr"/>
          <a:lstStyle/>
          <a:p>
            <a:pPr eaLnBrk="1" hangingPunct="1">
              <a:defRPr/>
            </a:pPr>
            <a:r>
              <a:rPr lang="en-US" sz="3500" dirty="0"/>
              <a:t>Commercial Bank Assets, Liabilities, and Equity, 2016</a:t>
            </a:r>
          </a:p>
        </p:txBody>
      </p:sp>
      <p:pic>
        <p:nvPicPr>
          <p:cNvPr id="4" name="Content Placeholder 3">
            <a:extLst>
              <a:ext uri="{FF2B5EF4-FFF2-40B4-BE49-F238E27FC236}">
                <a16:creationId xmlns:a16="http://schemas.microsoft.com/office/drawing/2014/main" id="{F2003283-437F-4BEE-98CD-292AED5B656D}"/>
              </a:ext>
            </a:extLst>
          </p:cNvPr>
          <p:cNvPicPr>
            <a:picLocks noGrp="1" noChangeAspect="1"/>
          </p:cNvPicPr>
          <p:nvPr>
            <p:ph idx="1"/>
          </p:nvPr>
        </p:nvPicPr>
        <p:blipFill>
          <a:blip r:embed="rId3"/>
          <a:stretch>
            <a:fillRect/>
          </a:stretch>
        </p:blipFill>
        <p:spPr>
          <a:xfrm>
            <a:off x="597878" y="1811215"/>
            <a:ext cx="7093170" cy="3775783"/>
          </a:xfrm>
          <a:prstGeom prst="rect">
            <a:avLst/>
          </a:prstGeom>
        </p:spPr>
      </p:pic>
      <p:sp>
        <p:nvSpPr>
          <p:cNvPr id="3" name="Footer Placeholder 2">
            <a:extLst>
              <a:ext uri="{FF2B5EF4-FFF2-40B4-BE49-F238E27FC236}">
                <a16:creationId xmlns:a16="http://schemas.microsoft.com/office/drawing/2014/main" id="{A0BE1704-A44A-4C73-BC11-B8E0F5E1048E}"/>
              </a:ext>
            </a:extLst>
          </p:cNvPr>
          <p:cNvSpPr>
            <a:spLocks noGrp="1"/>
          </p:cNvSpPr>
          <p:nvPr>
            <p:ph type="ftr" sz="quarter" idx="11"/>
          </p:nvPr>
        </p:nvSpPr>
        <p:spPr>
          <a:xfrm>
            <a:off x="1793631" y="6248400"/>
            <a:ext cx="620736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idx="4294967295"/>
          </p:nvPr>
        </p:nvSpPr>
        <p:spPr/>
        <p:txBody>
          <a:bodyPr anchor="ctr"/>
          <a:lstStyle/>
          <a:p>
            <a:pPr eaLnBrk="1" hangingPunct="1">
              <a:defRPr/>
            </a:pPr>
            <a:r>
              <a:rPr lang="en-US" sz="3500" dirty="0"/>
              <a:t>Commercial Bank Assets Continued</a:t>
            </a:r>
          </a:p>
        </p:txBody>
      </p:sp>
      <p:sp>
        <p:nvSpPr>
          <p:cNvPr id="71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Commercial banks face unique risks because of their asset structure</a:t>
            </a:r>
          </a:p>
          <a:p>
            <a:pPr lvl="1" eaLnBrk="1" hangingPunct="1">
              <a:lnSpc>
                <a:spcPct val="90000"/>
              </a:lnSpc>
            </a:pPr>
            <a:r>
              <a:rPr lang="en-US" altLang="en-US" sz="2200" b="1" dirty="0"/>
              <a:t>Credit (default) risk </a:t>
            </a:r>
            <a:r>
              <a:rPr lang="en-US" altLang="en-US" sz="2200" dirty="0"/>
              <a:t>is the risk that loans are not repaid</a:t>
            </a:r>
          </a:p>
          <a:p>
            <a:pPr lvl="1" eaLnBrk="1" hangingPunct="1">
              <a:lnSpc>
                <a:spcPct val="90000"/>
              </a:lnSpc>
            </a:pPr>
            <a:r>
              <a:rPr lang="en-US" altLang="en-US" sz="2200" b="1" dirty="0"/>
              <a:t>Liquidity risk </a:t>
            </a:r>
            <a:r>
              <a:rPr lang="en-US" altLang="en-US" sz="2200" dirty="0"/>
              <a:t>is the risk that depositors will demand more cash than banks can immediately provide</a:t>
            </a:r>
          </a:p>
          <a:p>
            <a:pPr lvl="1" eaLnBrk="1" hangingPunct="1">
              <a:lnSpc>
                <a:spcPct val="90000"/>
              </a:lnSpc>
            </a:pPr>
            <a:r>
              <a:rPr lang="en-US" altLang="en-US" sz="2200" b="1" dirty="0"/>
              <a:t>Interest rate risk </a:t>
            </a:r>
            <a:r>
              <a:rPr lang="en-US" altLang="en-US" sz="2200" dirty="0"/>
              <a:t>is the risk that interest rate changes erode profitability or net worth</a:t>
            </a:r>
          </a:p>
          <a:p>
            <a:pPr lvl="1" eaLnBrk="1" hangingPunct="1">
              <a:lnSpc>
                <a:spcPct val="90000"/>
              </a:lnSpc>
            </a:pPr>
            <a:r>
              <a:rPr lang="en-US" altLang="en-US" sz="2200" dirty="0"/>
              <a:t>Credit, liquidity, and interest rate risk all contribute to a commercial bank’s level of </a:t>
            </a:r>
            <a:r>
              <a:rPr lang="en-US" altLang="en-US" sz="2200" b="1" dirty="0"/>
              <a:t>insolvency risk</a:t>
            </a:r>
          </a:p>
        </p:txBody>
      </p:sp>
      <p:sp>
        <p:nvSpPr>
          <p:cNvPr id="2" name="Footer Placeholder 1">
            <a:extLst>
              <a:ext uri="{FF2B5EF4-FFF2-40B4-BE49-F238E27FC236}">
                <a16:creationId xmlns:a16="http://schemas.microsoft.com/office/drawing/2014/main" id="{0F9A445C-7E38-4664-B7D0-5CF9C33EEC05}"/>
              </a:ext>
            </a:extLst>
          </p:cNvPr>
          <p:cNvSpPr>
            <a:spLocks noGrp="1"/>
          </p:cNvSpPr>
          <p:nvPr>
            <p:ph type="ftr" sz="quarter" idx="11"/>
          </p:nvPr>
        </p:nvSpPr>
        <p:spPr>
          <a:xfrm>
            <a:off x="1441938" y="6248400"/>
            <a:ext cx="620737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p:txBody>
          <a:bodyPr anchor="ctr"/>
          <a:lstStyle/>
          <a:p>
            <a:pPr eaLnBrk="1" hangingPunct="1">
              <a:defRPr/>
            </a:pPr>
            <a:r>
              <a:rPr lang="en-US" sz="3500"/>
              <a:t>Commercial Bank Liabilities</a:t>
            </a:r>
          </a:p>
        </p:txBody>
      </p:sp>
      <p:sp>
        <p:nvSpPr>
          <p:cNvPr id="81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b="1" dirty="0"/>
              <a:t>Transaction accounts </a:t>
            </a:r>
            <a:r>
              <a:rPr lang="en-US" altLang="en-US" sz="2200" dirty="0"/>
              <a:t>are the sum of noninterest-bearing demand deposits and interest-bearing checking accounts</a:t>
            </a:r>
          </a:p>
          <a:p>
            <a:pPr lvl="1" eaLnBrk="1" hangingPunct="1">
              <a:lnSpc>
                <a:spcPct val="80000"/>
              </a:lnSpc>
            </a:pPr>
            <a:r>
              <a:rPr lang="en-US" altLang="en-US" sz="2000" dirty="0"/>
              <a:t>Transaction accounts are about 15.5% of total deposits</a:t>
            </a:r>
          </a:p>
          <a:p>
            <a:pPr lvl="1" eaLnBrk="1" hangingPunct="1">
              <a:lnSpc>
                <a:spcPct val="80000"/>
              </a:lnSpc>
            </a:pPr>
            <a:r>
              <a:rPr lang="en-US" altLang="en-US" sz="2000" dirty="0"/>
              <a:t>Interest-bearing checking accounts are called </a:t>
            </a:r>
            <a:r>
              <a:rPr lang="en-US" altLang="en-US" sz="2000" b="1" dirty="0"/>
              <a:t>negotiable order of withdrawal (NOW) accounts</a:t>
            </a:r>
            <a:endParaRPr lang="en-US" altLang="en-US" sz="2000" dirty="0"/>
          </a:p>
          <a:p>
            <a:pPr eaLnBrk="1" hangingPunct="1">
              <a:lnSpc>
                <a:spcPct val="80000"/>
              </a:lnSpc>
            </a:pPr>
            <a:r>
              <a:rPr lang="en-US" altLang="en-US" sz="2200" b="1" dirty="0"/>
              <a:t>Household (retail) savings and time deposits </a:t>
            </a:r>
            <a:r>
              <a:rPr lang="en-US" altLang="en-US" sz="2200" dirty="0"/>
              <a:t>have been declining in recent years because of competition from money market mutual funds (MMMFs)</a:t>
            </a:r>
          </a:p>
          <a:p>
            <a:pPr lvl="1" eaLnBrk="1" hangingPunct="1">
              <a:lnSpc>
                <a:spcPct val="80000"/>
              </a:lnSpc>
            </a:pPr>
            <a:r>
              <a:rPr lang="en-US" altLang="en-US" sz="2000" dirty="0"/>
              <a:t>Passbook savings accounts</a:t>
            </a:r>
          </a:p>
          <a:p>
            <a:pPr lvl="1" eaLnBrk="1" hangingPunct="1">
              <a:lnSpc>
                <a:spcPct val="80000"/>
              </a:lnSpc>
            </a:pPr>
            <a:r>
              <a:rPr lang="en-US" altLang="en-US" sz="2000" dirty="0"/>
              <a:t>Retail time deposits</a:t>
            </a:r>
          </a:p>
          <a:p>
            <a:pPr eaLnBrk="1" hangingPunct="1">
              <a:lnSpc>
                <a:spcPct val="80000"/>
              </a:lnSpc>
            </a:pPr>
            <a:r>
              <a:rPr lang="en-US" altLang="en-US" sz="2200" b="1" dirty="0"/>
              <a:t>Large time deposits</a:t>
            </a:r>
          </a:p>
          <a:p>
            <a:pPr lvl="1" eaLnBrk="1" hangingPunct="1">
              <a:lnSpc>
                <a:spcPct val="80000"/>
              </a:lnSpc>
            </a:pPr>
            <a:r>
              <a:rPr lang="en-US" altLang="en-US" sz="2000" b="1" dirty="0"/>
              <a:t>Negotiable CDs </a:t>
            </a:r>
            <a:r>
              <a:rPr lang="en-US" altLang="en-US" sz="2000" dirty="0"/>
              <a:t>are fixed-maturity interest-bearing deposits with face values of $100,000 or more that can be resold in the secondary market</a:t>
            </a:r>
          </a:p>
        </p:txBody>
      </p:sp>
      <p:sp>
        <p:nvSpPr>
          <p:cNvPr id="2" name="Footer Placeholder 1">
            <a:extLst>
              <a:ext uri="{FF2B5EF4-FFF2-40B4-BE49-F238E27FC236}">
                <a16:creationId xmlns:a16="http://schemas.microsoft.com/office/drawing/2014/main" id="{F6FC8EAE-DD87-4443-80F2-AA4B3B7A7D86}"/>
              </a:ext>
            </a:extLst>
          </p:cNvPr>
          <p:cNvSpPr>
            <a:spLocks noGrp="1"/>
          </p:cNvSpPr>
          <p:nvPr>
            <p:ph type="ftr" sz="quarter" idx="11"/>
          </p:nvPr>
        </p:nvSpPr>
        <p:spPr>
          <a:xfrm>
            <a:off x="1600201" y="6248400"/>
            <a:ext cx="610186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idx="4294967295"/>
          </p:nvPr>
        </p:nvSpPr>
        <p:spPr/>
        <p:txBody>
          <a:bodyPr anchor="ctr"/>
          <a:lstStyle/>
          <a:p>
            <a:pPr eaLnBrk="1" hangingPunct="1">
              <a:defRPr/>
            </a:pPr>
            <a:r>
              <a:rPr lang="en-US" sz="3500" dirty="0"/>
              <a:t>Commercial Bank Liabilities and Equity</a:t>
            </a:r>
          </a:p>
        </p:txBody>
      </p:sp>
      <p:sp>
        <p:nvSpPr>
          <p:cNvPr id="92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b="1" dirty="0" err="1"/>
              <a:t>Nondeposit</a:t>
            </a:r>
            <a:r>
              <a:rPr lang="en-US" altLang="en-US" sz="2600" b="1" dirty="0"/>
              <a:t> liabilities</a:t>
            </a:r>
          </a:p>
          <a:p>
            <a:pPr lvl="1" eaLnBrk="1" hangingPunct="1"/>
            <a:r>
              <a:rPr lang="en-US" altLang="en-US" sz="2200" dirty="0"/>
              <a:t>Fed funds purchased</a:t>
            </a:r>
          </a:p>
          <a:p>
            <a:pPr lvl="1" eaLnBrk="1" hangingPunct="1"/>
            <a:r>
              <a:rPr lang="en-US" altLang="en-US" sz="2200" dirty="0"/>
              <a:t>Repurchase agreements</a:t>
            </a:r>
          </a:p>
          <a:p>
            <a:pPr lvl="1" eaLnBrk="1" hangingPunct="1"/>
            <a:r>
              <a:rPr lang="en-US" altLang="en-US" sz="2200" dirty="0"/>
              <a:t>Notes and bonds</a:t>
            </a:r>
          </a:p>
          <a:p>
            <a:pPr marL="344487" lvl="1" indent="0" eaLnBrk="1" hangingPunct="1">
              <a:buNone/>
            </a:pPr>
            <a:endParaRPr lang="en-US" altLang="en-US" sz="2200" dirty="0"/>
          </a:p>
          <a:p>
            <a:pPr eaLnBrk="1" hangingPunct="1"/>
            <a:r>
              <a:rPr lang="en-US" altLang="en-US" sz="2600" dirty="0"/>
              <a:t>Minimum levels of </a:t>
            </a:r>
            <a:r>
              <a:rPr lang="en-US" altLang="en-US" sz="2600" b="1" dirty="0"/>
              <a:t>equity </a:t>
            </a:r>
            <a:r>
              <a:rPr lang="en-US" altLang="en-US" sz="2600" dirty="0"/>
              <a:t>capital are required by regulators to act as a buffer against losses</a:t>
            </a:r>
          </a:p>
          <a:p>
            <a:pPr lvl="1" eaLnBrk="1" hangingPunct="1"/>
            <a:r>
              <a:rPr lang="en-US" altLang="en-US" sz="2200" dirty="0"/>
              <a:t>Common and preferred stock</a:t>
            </a:r>
          </a:p>
          <a:p>
            <a:pPr lvl="1" eaLnBrk="1" hangingPunct="1"/>
            <a:r>
              <a:rPr lang="en-US" altLang="en-US" sz="2200" dirty="0"/>
              <a:t>Surplus or additional paid-in capital</a:t>
            </a:r>
          </a:p>
          <a:p>
            <a:pPr lvl="1" eaLnBrk="1" hangingPunct="1"/>
            <a:r>
              <a:rPr lang="en-US" altLang="en-US" sz="2200" dirty="0"/>
              <a:t>Retained earnings</a:t>
            </a:r>
          </a:p>
        </p:txBody>
      </p:sp>
      <p:sp>
        <p:nvSpPr>
          <p:cNvPr id="2" name="Footer Placeholder 1">
            <a:extLst>
              <a:ext uri="{FF2B5EF4-FFF2-40B4-BE49-F238E27FC236}">
                <a16:creationId xmlns:a16="http://schemas.microsoft.com/office/drawing/2014/main" id="{6E8E940F-B344-4AFE-9DB9-7E5E4C702C21}"/>
              </a:ext>
            </a:extLst>
          </p:cNvPr>
          <p:cNvSpPr>
            <a:spLocks noGrp="1"/>
          </p:cNvSpPr>
          <p:nvPr>
            <p:ph type="ftr" sz="quarter" idx="11"/>
          </p:nvPr>
        </p:nvSpPr>
        <p:spPr>
          <a:xfrm>
            <a:off x="1811215" y="6248400"/>
            <a:ext cx="618978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idx="4294967295"/>
          </p:nvPr>
        </p:nvSpPr>
        <p:spPr/>
        <p:txBody>
          <a:bodyPr anchor="ctr"/>
          <a:lstStyle/>
          <a:p>
            <a:pPr eaLnBrk="1" hangingPunct="1">
              <a:defRPr/>
            </a:pPr>
            <a:r>
              <a:rPr lang="en-US" sz="3500"/>
              <a:t>Off-Balance-Sheet Activities</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Commercial banks engage in many fee-related activities that are conducted off the balance sheet</a:t>
            </a:r>
          </a:p>
          <a:p>
            <a:pPr lvl="1" eaLnBrk="1" hangingPunct="1">
              <a:lnSpc>
                <a:spcPct val="80000"/>
              </a:lnSpc>
            </a:pPr>
            <a:r>
              <a:rPr lang="en-US" altLang="en-US" sz="2000" dirty="0"/>
              <a:t>Guarantees such as letters of credit</a:t>
            </a:r>
          </a:p>
          <a:p>
            <a:pPr lvl="2" eaLnBrk="1" hangingPunct="1">
              <a:lnSpc>
                <a:spcPct val="80000"/>
              </a:lnSpc>
            </a:pPr>
            <a:r>
              <a:rPr lang="en-US" altLang="en-US" sz="1700" dirty="0"/>
              <a:t>Future commitments to lend</a:t>
            </a:r>
          </a:p>
          <a:p>
            <a:pPr lvl="1" eaLnBrk="1" hangingPunct="1">
              <a:lnSpc>
                <a:spcPct val="80000"/>
              </a:lnSpc>
            </a:pPr>
            <a:r>
              <a:rPr lang="en-US" altLang="en-US" sz="2000" dirty="0"/>
              <a:t>Derivative transactions </a:t>
            </a:r>
          </a:p>
          <a:p>
            <a:pPr lvl="2" eaLnBrk="1" hangingPunct="1">
              <a:lnSpc>
                <a:spcPct val="80000"/>
              </a:lnSpc>
            </a:pPr>
            <a:r>
              <a:rPr lang="en-US" altLang="en-US" sz="1700" dirty="0"/>
              <a:t>E.g., futures, forwards, options, and swaps</a:t>
            </a:r>
          </a:p>
          <a:p>
            <a:pPr marL="693737" lvl="2" indent="0" eaLnBrk="1" hangingPunct="1">
              <a:lnSpc>
                <a:spcPct val="80000"/>
              </a:lnSpc>
              <a:buNone/>
            </a:pPr>
            <a:endParaRPr lang="en-US" altLang="en-US" sz="1700" dirty="0"/>
          </a:p>
          <a:p>
            <a:pPr eaLnBrk="1" hangingPunct="1">
              <a:lnSpc>
                <a:spcPct val="80000"/>
              </a:lnSpc>
            </a:pPr>
            <a:r>
              <a:rPr lang="en-US" altLang="en-US" sz="2400" b="1" dirty="0"/>
              <a:t>Off-balance-sheet (OBS) assets</a:t>
            </a:r>
          </a:p>
          <a:p>
            <a:pPr lvl="1" eaLnBrk="1" hangingPunct="1">
              <a:lnSpc>
                <a:spcPct val="80000"/>
              </a:lnSpc>
            </a:pPr>
            <a:r>
              <a:rPr lang="en-US" altLang="en-US" sz="2000" dirty="0"/>
              <a:t>When an event occurs, this item moves onto the asset side of the balance sheet or income is realized on the income statement</a:t>
            </a:r>
          </a:p>
          <a:p>
            <a:pPr eaLnBrk="1" hangingPunct="1">
              <a:lnSpc>
                <a:spcPct val="80000"/>
              </a:lnSpc>
            </a:pPr>
            <a:r>
              <a:rPr lang="en-US" altLang="en-US" sz="2400" b="1" dirty="0"/>
              <a:t>Off-balance-sheet (OBS) liabilities</a:t>
            </a:r>
          </a:p>
          <a:p>
            <a:pPr lvl="1" eaLnBrk="1" hangingPunct="1">
              <a:lnSpc>
                <a:spcPct val="80000"/>
              </a:lnSpc>
            </a:pPr>
            <a:r>
              <a:rPr lang="en-US" altLang="en-US" sz="2000" dirty="0"/>
              <a:t>When an event occurs, this item moves onto the liability side of the balance sheet or an expense is realized on the income statement</a:t>
            </a:r>
          </a:p>
        </p:txBody>
      </p:sp>
      <p:sp>
        <p:nvSpPr>
          <p:cNvPr id="2" name="Footer Placeholder 1">
            <a:extLst>
              <a:ext uri="{FF2B5EF4-FFF2-40B4-BE49-F238E27FC236}">
                <a16:creationId xmlns:a16="http://schemas.microsoft.com/office/drawing/2014/main" id="{D7D32118-F56F-4878-B059-65A755B8EFBD}"/>
              </a:ext>
            </a:extLst>
          </p:cNvPr>
          <p:cNvSpPr>
            <a:spLocks noGrp="1"/>
          </p:cNvSpPr>
          <p:nvPr>
            <p:ph type="ftr" sz="quarter" idx="11"/>
          </p:nvPr>
        </p:nvSpPr>
        <p:spPr>
          <a:xfrm>
            <a:off x="1529861" y="6248400"/>
            <a:ext cx="615461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idx="4294967295"/>
          </p:nvPr>
        </p:nvSpPr>
        <p:spPr/>
        <p:txBody>
          <a:bodyPr anchor="ctr"/>
          <a:lstStyle/>
          <a:p>
            <a:pPr eaLnBrk="1" hangingPunct="1">
              <a:defRPr/>
            </a:pPr>
            <a:r>
              <a:rPr lang="en-US" sz="3500" dirty="0"/>
              <a:t>Commercial Banks Continued</a:t>
            </a:r>
          </a:p>
        </p:txBody>
      </p:sp>
      <p:sp>
        <p:nvSpPr>
          <p:cNvPr id="12293" name="Rectangle 3"/>
          <p:cNvSpPr>
            <a:spLocks noGrp="1" noChangeArrowheads="1"/>
          </p:cNvSpPr>
          <p:nvPr>
            <p:ph type="body" sz="half" idx="4294967295"/>
          </p:nvPr>
        </p:nvSpPr>
        <p:spPr>
          <a:xfrm>
            <a:off x="457200" y="1719263"/>
            <a:ext cx="8148638" cy="46529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Number of banks have been decreasing over time</a:t>
            </a:r>
          </a:p>
          <a:p>
            <a:pPr lvl="1" eaLnBrk="1" hangingPunct="1">
              <a:lnSpc>
                <a:spcPct val="90000"/>
              </a:lnSpc>
            </a:pPr>
            <a:r>
              <a:rPr lang="en-US" altLang="en-US" sz="2000" dirty="0"/>
              <a:t>U.S. had 14,483 banks in 1984</a:t>
            </a:r>
          </a:p>
          <a:p>
            <a:pPr lvl="1" eaLnBrk="1" hangingPunct="1">
              <a:lnSpc>
                <a:spcPct val="90000"/>
              </a:lnSpc>
            </a:pPr>
            <a:r>
              <a:rPr lang="en-US" altLang="en-US" sz="2000" dirty="0"/>
              <a:t>U.S. had 5,289 banks in 2016</a:t>
            </a:r>
          </a:p>
          <a:p>
            <a:pPr eaLnBrk="1" hangingPunct="1">
              <a:lnSpc>
                <a:spcPct val="90000"/>
              </a:lnSpc>
            </a:pPr>
            <a:r>
              <a:rPr lang="en-US" altLang="en-US" sz="2400" dirty="0"/>
              <a:t>The </a:t>
            </a:r>
            <a:r>
              <a:rPr lang="en-US" altLang="en-US" sz="2400" b="1" dirty="0" err="1"/>
              <a:t>Reigle</a:t>
            </a:r>
            <a:r>
              <a:rPr lang="en-US" altLang="en-US" sz="2400" b="1" dirty="0"/>
              <a:t>-Neal Act </a:t>
            </a:r>
            <a:r>
              <a:rPr lang="en-US" altLang="en-US" sz="2400" dirty="0"/>
              <a:t>of 1994 </a:t>
            </a:r>
          </a:p>
          <a:p>
            <a:pPr lvl="1" eaLnBrk="1" hangingPunct="1">
              <a:lnSpc>
                <a:spcPct val="90000"/>
              </a:lnSpc>
            </a:pPr>
            <a:r>
              <a:rPr lang="en-US" altLang="en-US" sz="2000" dirty="0"/>
              <a:t>Made it easier for banks to open branches across state lines</a:t>
            </a:r>
          </a:p>
          <a:p>
            <a:pPr eaLnBrk="1" hangingPunct="1">
              <a:lnSpc>
                <a:spcPct val="90000"/>
              </a:lnSpc>
            </a:pPr>
            <a:r>
              <a:rPr lang="en-US" altLang="en-US" sz="2400" b="1" dirty="0"/>
              <a:t>Financial Services Modernization Act </a:t>
            </a:r>
            <a:r>
              <a:rPr lang="en-US" altLang="en-US" sz="2400" dirty="0"/>
              <a:t>of 1999 </a:t>
            </a:r>
          </a:p>
          <a:p>
            <a:pPr lvl="1" eaLnBrk="1" hangingPunct="1">
              <a:lnSpc>
                <a:spcPct val="90000"/>
              </a:lnSpc>
            </a:pPr>
            <a:r>
              <a:rPr lang="en-US" altLang="en-US" sz="2000" dirty="0"/>
              <a:t>Gave commercial banks the full authority to enter the investment banking (and insurance) business</a:t>
            </a:r>
          </a:p>
          <a:p>
            <a:pPr marL="0" indent="0" eaLnBrk="1" hangingPunct="1">
              <a:lnSpc>
                <a:spcPct val="90000"/>
              </a:lnSpc>
              <a:buNone/>
            </a:pPr>
            <a:endParaRPr lang="en-US" altLang="en-US" sz="2400" dirty="0"/>
          </a:p>
          <a:p>
            <a:pPr eaLnBrk="1" hangingPunct="1">
              <a:lnSpc>
                <a:spcPct val="90000"/>
              </a:lnSpc>
            </a:pPr>
            <a:r>
              <a:rPr lang="en-US" altLang="en-US" sz="2400" b="1" dirty="0"/>
              <a:t>Industrial loan corporations (ILCs) </a:t>
            </a:r>
            <a:r>
              <a:rPr lang="en-US" altLang="en-US" sz="2400" dirty="0"/>
              <a:t>are considered “non-bank” banks</a:t>
            </a:r>
          </a:p>
          <a:p>
            <a:pPr lvl="1" eaLnBrk="1" hangingPunct="1">
              <a:lnSpc>
                <a:spcPct val="90000"/>
              </a:lnSpc>
            </a:pPr>
            <a:r>
              <a:rPr lang="en-US" altLang="en-US" sz="2000" dirty="0"/>
              <a:t>E.g., Walmart and Target both attempted to utilize ILCs, and Target’s application was approved</a:t>
            </a:r>
          </a:p>
        </p:txBody>
      </p:sp>
      <p:sp>
        <p:nvSpPr>
          <p:cNvPr id="2" name="Footer Placeholder 1">
            <a:extLst>
              <a:ext uri="{FF2B5EF4-FFF2-40B4-BE49-F238E27FC236}">
                <a16:creationId xmlns:a16="http://schemas.microsoft.com/office/drawing/2014/main" id="{88B41283-24DE-4A54-BC84-2985750EE385}"/>
              </a:ext>
            </a:extLst>
          </p:cNvPr>
          <p:cNvSpPr>
            <a:spLocks noGrp="1"/>
          </p:cNvSpPr>
          <p:nvPr>
            <p:ph type="ftr" sz="quarter" idx="11"/>
          </p:nvPr>
        </p:nvSpPr>
        <p:spPr>
          <a:xfrm>
            <a:off x="1529862" y="6248400"/>
            <a:ext cx="6189784"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idx="4294967295"/>
          </p:nvPr>
        </p:nvSpPr>
        <p:spPr/>
        <p:txBody>
          <a:bodyPr anchor="ctr"/>
          <a:lstStyle/>
          <a:p>
            <a:pPr eaLnBrk="1" hangingPunct="1">
              <a:defRPr/>
            </a:pPr>
            <a:r>
              <a:rPr lang="en-US" sz="3600" dirty="0"/>
              <a:t>Shadow Banking</a:t>
            </a:r>
            <a:endParaRPr lang="en-US" sz="3500" dirty="0"/>
          </a:p>
        </p:txBody>
      </p:sp>
      <p:sp>
        <p:nvSpPr>
          <p:cNvPr id="12293" name="Rectangle 3"/>
          <p:cNvSpPr>
            <a:spLocks noGrp="1" noChangeArrowheads="1"/>
          </p:cNvSpPr>
          <p:nvPr>
            <p:ph type="body" sz="half" idx="4294967295"/>
          </p:nvPr>
        </p:nvSpPr>
        <p:spPr>
          <a:xfrm>
            <a:off x="457200" y="1719263"/>
            <a:ext cx="8148638" cy="46529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r>
              <a:rPr lang="en-US" sz="2400" b="1" dirty="0"/>
              <a:t>Shadow banking</a:t>
            </a:r>
          </a:p>
          <a:p>
            <a:pPr lvl="1"/>
            <a:r>
              <a:rPr lang="en-US" sz="2000" dirty="0"/>
              <a:t>Activities of nonfinancial service firms that perform banking services</a:t>
            </a:r>
          </a:p>
          <a:p>
            <a:pPr lvl="1"/>
            <a:endParaRPr lang="en-US" sz="2000" dirty="0"/>
          </a:p>
          <a:p>
            <a:r>
              <a:rPr lang="en-US" sz="2400" dirty="0"/>
              <a:t>How does it work?</a:t>
            </a:r>
          </a:p>
          <a:p>
            <a:pPr lvl="1"/>
            <a:r>
              <a:rPr lang="en-US" sz="2000" dirty="0"/>
              <a:t>Savers place their funds with MMMFs and similar funds, which invest those funds in the liabilities of shadow banks. Borrowers get loans and leases from shadow banks rather than from traditional banks.</a:t>
            </a:r>
          </a:p>
          <a:p>
            <a:endParaRPr lang="en-US" sz="2400" dirty="0"/>
          </a:p>
          <a:p>
            <a:r>
              <a:rPr lang="en-US" sz="2400" dirty="0"/>
              <a:t>Shadow banks face significantly less regulation than traditional banks</a:t>
            </a:r>
          </a:p>
          <a:p>
            <a:pPr marL="0" indent="0" eaLnBrk="1" hangingPunct="1">
              <a:lnSpc>
                <a:spcPct val="90000"/>
              </a:lnSpc>
              <a:buNone/>
            </a:pPr>
            <a:endParaRPr lang="en-US" altLang="en-US" sz="2000" dirty="0"/>
          </a:p>
        </p:txBody>
      </p:sp>
    </p:spTree>
    <p:extLst>
      <p:ext uri="{BB962C8B-B14F-4D97-AF65-F5344CB8AC3E}">
        <p14:creationId xmlns:p14="http://schemas.microsoft.com/office/powerpoint/2010/main" val="49578360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idx="4294967295"/>
          </p:nvPr>
        </p:nvSpPr>
        <p:spPr/>
        <p:txBody>
          <a:bodyPr anchor="ctr"/>
          <a:lstStyle/>
          <a:p>
            <a:pPr eaLnBrk="1" hangingPunct="1">
              <a:defRPr/>
            </a:pPr>
            <a:r>
              <a:rPr lang="en-US" sz="3500" dirty="0"/>
              <a:t>Commercial Banks Concluded</a:t>
            </a:r>
          </a:p>
        </p:txBody>
      </p:sp>
      <p:sp>
        <p:nvSpPr>
          <p:cNvPr id="1434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b="1" dirty="0"/>
              <a:t>Retail banking </a:t>
            </a:r>
            <a:r>
              <a:rPr lang="en-US" altLang="en-US" sz="2400" dirty="0"/>
              <a:t>is consumer-oriented</a:t>
            </a:r>
          </a:p>
          <a:p>
            <a:pPr lvl="1" eaLnBrk="1" hangingPunct="1">
              <a:lnSpc>
                <a:spcPct val="80000"/>
              </a:lnSpc>
            </a:pPr>
            <a:r>
              <a:rPr lang="en-US" altLang="en-US" sz="2200" dirty="0"/>
              <a:t>Residential and consumer loans are funded by accepting small deposits</a:t>
            </a:r>
          </a:p>
          <a:p>
            <a:pPr lvl="1" eaLnBrk="1" hangingPunct="1">
              <a:lnSpc>
                <a:spcPct val="80000"/>
              </a:lnSpc>
            </a:pPr>
            <a:r>
              <a:rPr lang="en-US" altLang="en-US" sz="2200" b="1" dirty="0"/>
              <a:t>Community banks </a:t>
            </a:r>
            <a:r>
              <a:rPr lang="en-US" altLang="en-US" sz="2200" dirty="0"/>
              <a:t>specialize in retail banking</a:t>
            </a:r>
          </a:p>
          <a:p>
            <a:pPr marL="344487" lvl="1" indent="0" eaLnBrk="1" hangingPunct="1">
              <a:lnSpc>
                <a:spcPct val="80000"/>
              </a:lnSpc>
              <a:buNone/>
            </a:pPr>
            <a:endParaRPr lang="en-US" altLang="en-US" sz="2200" dirty="0"/>
          </a:p>
          <a:p>
            <a:pPr eaLnBrk="1" hangingPunct="1">
              <a:lnSpc>
                <a:spcPct val="80000"/>
              </a:lnSpc>
            </a:pPr>
            <a:r>
              <a:rPr lang="en-US" altLang="en-US" sz="2400" b="1" dirty="0"/>
              <a:t>Wholesale banking </a:t>
            </a:r>
            <a:r>
              <a:rPr lang="en-US" altLang="en-US" sz="2400" dirty="0"/>
              <a:t>is commercial-oriented</a:t>
            </a:r>
          </a:p>
          <a:p>
            <a:pPr lvl="1" eaLnBrk="1" hangingPunct="1">
              <a:lnSpc>
                <a:spcPct val="80000"/>
              </a:lnSpc>
            </a:pPr>
            <a:r>
              <a:rPr lang="en-US" altLang="en-US" sz="2200" dirty="0"/>
              <a:t>Commercial and industrial loans are often funded with purchased funds</a:t>
            </a:r>
          </a:p>
          <a:p>
            <a:pPr lvl="1" eaLnBrk="1" hangingPunct="1">
              <a:lnSpc>
                <a:spcPct val="80000"/>
              </a:lnSpc>
            </a:pPr>
            <a:r>
              <a:rPr lang="en-US" altLang="en-US" sz="2200" b="1" dirty="0"/>
              <a:t>Regional or superregional banks </a:t>
            </a:r>
            <a:r>
              <a:rPr lang="en-US" altLang="en-US" sz="2200" dirty="0"/>
              <a:t>engage in a complete array of wholesale banking activities</a:t>
            </a:r>
          </a:p>
          <a:p>
            <a:pPr lvl="1" eaLnBrk="1" hangingPunct="1">
              <a:lnSpc>
                <a:spcPct val="80000"/>
              </a:lnSpc>
            </a:pPr>
            <a:r>
              <a:rPr lang="en-US" altLang="en-US" sz="2200" b="1" dirty="0"/>
              <a:t>Money center banks </a:t>
            </a:r>
            <a:r>
              <a:rPr lang="en-US" altLang="en-US" sz="2200" dirty="0"/>
              <a:t>rely heavily on </a:t>
            </a:r>
            <a:r>
              <a:rPr lang="en-US" altLang="en-US" sz="2200" dirty="0" err="1"/>
              <a:t>nondeposit</a:t>
            </a:r>
            <a:r>
              <a:rPr lang="en-US" altLang="en-US" sz="2200" dirty="0"/>
              <a:t> or borrowed sources of funds, often borrowed in the </a:t>
            </a:r>
            <a:r>
              <a:rPr lang="en-US" altLang="en-US" sz="2200" b="1" dirty="0"/>
              <a:t>federal funds market</a:t>
            </a:r>
          </a:p>
        </p:txBody>
      </p:sp>
      <p:sp>
        <p:nvSpPr>
          <p:cNvPr id="2" name="Footer Placeholder 1">
            <a:extLst>
              <a:ext uri="{FF2B5EF4-FFF2-40B4-BE49-F238E27FC236}">
                <a16:creationId xmlns:a16="http://schemas.microsoft.com/office/drawing/2014/main" id="{EEF745FE-24DD-493B-B18B-F344644A1FDE}"/>
              </a:ext>
            </a:extLst>
          </p:cNvPr>
          <p:cNvSpPr>
            <a:spLocks noGrp="1"/>
          </p:cNvSpPr>
          <p:nvPr>
            <p:ph type="ftr" sz="quarter" idx="11"/>
          </p:nvPr>
        </p:nvSpPr>
        <p:spPr>
          <a:xfrm>
            <a:off x="914400" y="6248400"/>
            <a:ext cx="647113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F06BF-C32C-4D75-A9D3-58ECFEBF2943}"/>
              </a:ext>
            </a:extLst>
          </p:cNvPr>
          <p:cNvSpPr>
            <a:spLocks noGrp="1"/>
          </p:cNvSpPr>
          <p:nvPr>
            <p:ph type="title"/>
          </p:nvPr>
        </p:nvSpPr>
        <p:spPr/>
        <p:txBody>
          <a:bodyPr/>
          <a:lstStyle/>
          <a:p>
            <a:r>
              <a:rPr lang="en-US" dirty="0"/>
              <a:t>Top Ten U.S. Banks by Asset Size, 2016</a:t>
            </a:r>
          </a:p>
        </p:txBody>
      </p:sp>
      <p:pic>
        <p:nvPicPr>
          <p:cNvPr id="5" name="Content Placeholder 4">
            <a:extLst>
              <a:ext uri="{FF2B5EF4-FFF2-40B4-BE49-F238E27FC236}">
                <a16:creationId xmlns:a16="http://schemas.microsoft.com/office/drawing/2014/main" id="{D37AC5BF-F251-4295-9116-4474C90E4391}"/>
              </a:ext>
            </a:extLst>
          </p:cNvPr>
          <p:cNvPicPr>
            <a:picLocks noGrp="1" noChangeAspect="1"/>
          </p:cNvPicPr>
          <p:nvPr>
            <p:ph idx="1"/>
          </p:nvPr>
        </p:nvPicPr>
        <p:blipFill>
          <a:blip r:embed="rId2"/>
          <a:stretch>
            <a:fillRect/>
          </a:stretch>
        </p:blipFill>
        <p:spPr>
          <a:xfrm>
            <a:off x="720969" y="1846385"/>
            <a:ext cx="6840416" cy="4062045"/>
          </a:xfrm>
          <a:prstGeom prst="rect">
            <a:avLst/>
          </a:prstGeom>
        </p:spPr>
      </p:pic>
      <p:sp>
        <p:nvSpPr>
          <p:cNvPr id="4" name="Footer Placeholder 3">
            <a:extLst>
              <a:ext uri="{FF2B5EF4-FFF2-40B4-BE49-F238E27FC236}">
                <a16:creationId xmlns:a16="http://schemas.microsoft.com/office/drawing/2014/main" id="{209DE1F6-A843-4690-8D99-41A39EBDEF81}"/>
              </a:ext>
            </a:extLst>
          </p:cNvPr>
          <p:cNvSpPr>
            <a:spLocks noGrp="1"/>
          </p:cNvSpPr>
          <p:nvPr>
            <p:ph type="ftr" sz="quarter" idx="11"/>
          </p:nvPr>
        </p:nvSpPr>
        <p:spPr>
          <a:xfrm>
            <a:off x="1951892" y="6248400"/>
            <a:ext cx="626012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27785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p:txBody>
          <a:bodyPr anchor="ctr"/>
          <a:lstStyle/>
          <a:p>
            <a:pPr eaLnBrk="1" hangingPunct="1">
              <a:defRPr/>
            </a:pPr>
            <a:r>
              <a:rPr lang="en-US" sz="3500" dirty="0"/>
              <a:t>Bank Size and Activities</a:t>
            </a:r>
          </a:p>
        </p:txBody>
      </p:sp>
      <p:sp>
        <p:nvSpPr>
          <p:cNvPr id="1536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Size has traditionally affected the types of activities and financial performance of commercial banks</a:t>
            </a:r>
          </a:p>
          <a:p>
            <a:pPr lvl="1" eaLnBrk="1" hangingPunct="1">
              <a:lnSpc>
                <a:spcPct val="90000"/>
              </a:lnSpc>
            </a:pPr>
            <a:r>
              <a:rPr lang="en-US" altLang="en-US" sz="2000" dirty="0"/>
              <a:t>Small banks typically focus on the retail side </a:t>
            </a:r>
          </a:p>
          <a:p>
            <a:pPr lvl="1" eaLnBrk="1" hangingPunct="1">
              <a:lnSpc>
                <a:spcPct val="90000"/>
              </a:lnSpc>
            </a:pPr>
            <a:r>
              <a:rPr lang="en-US" altLang="en-US" sz="2000" dirty="0"/>
              <a:t>Large banks usually engage in both retail and wholesale banking, often focusing on the wholesale side of the business</a:t>
            </a:r>
          </a:p>
          <a:p>
            <a:pPr eaLnBrk="1" hangingPunct="1">
              <a:lnSpc>
                <a:spcPct val="90000"/>
              </a:lnSpc>
            </a:pPr>
            <a:endParaRPr lang="en-US" altLang="en-US" sz="2400" b="1" dirty="0"/>
          </a:p>
          <a:p>
            <a:pPr eaLnBrk="1" hangingPunct="1">
              <a:lnSpc>
                <a:spcPct val="90000"/>
              </a:lnSpc>
            </a:pPr>
            <a:r>
              <a:rPr lang="en-US" altLang="en-US" sz="2400" b="1" dirty="0"/>
              <a:t>Interest rate spread </a:t>
            </a:r>
            <a:r>
              <a:rPr lang="en-US" altLang="en-US" sz="2400" dirty="0"/>
              <a:t>is the difference between lending and deposit rates</a:t>
            </a:r>
          </a:p>
          <a:p>
            <a:pPr eaLnBrk="1" hangingPunct="1">
              <a:lnSpc>
                <a:spcPct val="90000"/>
              </a:lnSpc>
            </a:pPr>
            <a:r>
              <a:rPr lang="en-US" altLang="en-US" sz="2400" b="1" dirty="0"/>
              <a:t>Net interest margin </a:t>
            </a:r>
            <a:r>
              <a:rPr lang="en-US" altLang="en-US" sz="2400" dirty="0"/>
              <a:t>is interest income minus interest expense divided by earning assets</a:t>
            </a:r>
          </a:p>
          <a:p>
            <a:pPr eaLnBrk="1" hangingPunct="1">
              <a:lnSpc>
                <a:spcPct val="90000"/>
              </a:lnSpc>
            </a:pPr>
            <a:r>
              <a:rPr lang="en-US" altLang="en-US" sz="2400" b="1" dirty="0"/>
              <a:t>Return on assets </a:t>
            </a:r>
            <a:r>
              <a:rPr lang="en-US" altLang="en-US" sz="2400" dirty="0"/>
              <a:t>is net income divided by assets</a:t>
            </a:r>
          </a:p>
          <a:p>
            <a:pPr eaLnBrk="1" hangingPunct="1">
              <a:lnSpc>
                <a:spcPct val="90000"/>
              </a:lnSpc>
            </a:pPr>
            <a:r>
              <a:rPr lang="en-US" altLang="en-US" sz="2400" b="1" dirty="0"/>
              <a:t>Return on equity </a:t>
            </a:r>
            <a:r>
              <a:rPr lang="en-US" altLang="en-US" sz="2400" dirty="0"/>
              <a:t>is net income divided equity</a:t>
            </a:r>
          </a:p>
          <a:p>
            <a:pPr eaLnBrk="1" hangingPunct="1">
              <a:lnSpc>
                <a:spcPct val="90000"/>
              </a:lnSpc>
            </a:pPr>
            <a:endParaRPr lang="en-US" altLang="en-US" sz="2200" dirty="0"/>
          </a:p>
        </p:txBody>
      </p:sp>
      <p:sp>
        <p:nvSpPr>
          <p:cNvPr id="2" name="Footer Placeholder 1">
            <a:extLst>
              <a:ext uri="{FF2B5EF4-FFF2-40B4-BE49-F238E27FC236}">
                <a16:creationId xmlns:a16="http://schemas.microsoft.com/office/drawing/2014/main" id="{FF1018EC-DCCC-477A-BC0C-91B213522814}"/>
              </a:ext>
            </a:extLst>
          </p:cNvPr>
          <p:cNvSpPr>
            <a:spLocks noGrp="1"/>
          </p:cNvSpPr>
          <p:nvPr>
            <p:ph type="ftr" sz="quarter" idx="11"/>
          </p:nvPr>
        </p:nvSpPr>
        <p:spPr>
          <a:xfrm>
            <a:off x="1828800" y="6248400"/>
            <a:ext cx="6172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p:txBody>
          <a:bodyPr anchor="ctr"/>
          <a:lstStyle/>
          <a:p>
            <a:pPr eaLnBrk="1" hangingPunct="1">
              <a:defRPr/>
            </a:pPr>
            <a:r>
              <a:rPr lang="en-US" sz="3500" dirty="0"/>
              <a:t>Bank Size and Activities Continued</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Common differences between large and small banks</a:t>
            </a:r>
          </a:p>
          <a:p>
            <a:pPr lvl="1" eaLnBrk="1" hangingPunct="1">
              <a:lnSpc>
                <a:spcPct val="90000"/>
              </a:lnSpc>
            </a:pPr>
            <a:r>
              <a:rPr lang="en-US" altLang="en-US" sz="2000" dirty="0"/>
              <a:t>Larger banks generally lend to larger corporations, meaning their interest rate spreads and net interest margins have usually been narrower than those of smaller regional banks</a:t>
            </a:r>
          </a:p>
          <a:p>
            <a:pPr lvl="1" eaLnBrk="1" hangingPunct="1">
              <a:lnSpc>
                <a:spcPct val="90000"/>
              </a:lnSpc>
            </a:pPr>
            <a:r>
              <a:rPr lang="en-US" altLang="en-US" sz="2000" dirty="0"/>
              <a:t>Large banks tend to pay higher salaries and invest more in buildings and premises than small banks</a:t>
            </a:r>
          </a:p>
          <a:p>
            <a:pPr lvl="1" eaLnBrk="1" hangingPunct="1">
              <a:lnSpc>
                <a:spcPct val="90000"/>
              </a:lnSpc>
            </a:pPr>
            <a:r>
              <a:rPr lang="en-US" altLang="en-US" sz="2000" dirty="0"/>
              <a:t>Small banks usually hold fewer OBS assets and liabilities</a:t>
            </a:r>
          </a:p>
          <a:p>
            <a:pPr lvl="1" eaLnBrk="1" hangingPunct="1">
              <a:lnSpc>
                <a:spcPct val="90000"/>
              </a:lnSpc>
            </a:pPr>
            <a:r>
              <a:rPr lang="en-US" altLang="en-US" sz="2000" dirty="0"/>
              <a:t>Large banks tend to diversify their operations more and generate more noninterest income than small banks</a:t>
            </a:r>
          </a:p>
          <a:p>
            <a:pPr lvl="1" eaLnBrk="1" hangingPunct="1">
              <a:lnSpc>
                <a:spcPct val="90000"/>
              </a:lnSpc>
            </a:pPr>
            <a:r>
              <a:rPr lang="en-US" altLang="en-US" sz="2000" dirty="0"/>
              <a:t>Large banks tend to use more purchased funds and have fewer core deposits</a:t>
            </a:r>
          </a:p>
          <a:p>
            <a:pPr lvl="1" eaLnBrk="1" hangingPunct="1">
              <a:lnSpc>
                <a:spcPct val="90000"/>
              </a:lnSpc>
            </a:pPr>
            <a:r>
              <a:rPr lang="en-US" altLang="en-US" sz="2000" dirty="0"/>
              <a:t>Large banks tend to hold less equity than do small banks</a:t>
            </a:r>
          </a:p>
          <a:p>
            <a:pPr marL="344487" lvl="1" indent="0" eaLnBrk="1" hangingPunct="1">
              <a:lnSpc>
                <a:spcPct val="90000"/>
              </a:lnSpc>
              <a:buNone/>
            </a:pPr>
            <a:endParaRPr lang="en-US" altLang="en-US" sz="20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nchor="ctr"/>
          <a:lstStyle/>
          <a:p>
            <a:pPr eaLnBrk="1" hangingPunct="1">
              <a:defRPr/>
            </a:pPr>
            <a:r>
              <a:rPr lang="en-US" sz="3500" dirty="0"/>
              <a:t>U.S. Bank Asset Concentration, 1984 versus 2016</a:t>
            </a:r>
          </a:p>
        </p:txBody>
      </p:sp>
      <p:pic>
        <p:nvPicPr>
          <p:cNvPr id="4" name="Content Placeholder 3">
            <a:extLst>
              <a:ext uri="{FF2B5EF4-FFF2-40B4-BE49-F238E27FC236}">
                <a16:creationId xmlns:a16="http://schemas.microsoft.com/office/drawing/2014/main" id="{3363B93C-F9E8-44AA-9D84-14D3A9C2145D}"/>
              </a:ext>
            </a:extLst>
          </p:cNvPr>
          <p:cNvPicPr>
            <a:picLocks noGrp="1" noChangeAspect="1"/>
          </p:cNvPicPr>
          <p:nvPr>
            <p:ph idx="1"/>
          </p:nvPr>
        </p:nvPicPr>
        <p:blipFill>
          <a:blip r:embed="rId3"/>
          <a:stretch>
            <a:fillRect/>
          </a:stretch>
        </p:blipFill>
        <p:spPr>
          <a:xfrm>
            <a:off x="1705707" y="1417638"/>
            <a:ext cx="5591907" cy="4713287"/>
          </a:xfrm>
          <a:prstGeom prst="rect">
            <a:avLst/>
          </a:prstGeom>
        </p:spPr>
      </p:pic>
      <p:sp>
        <p:nvSpPr>
          <p:cNvPr id="3" name="Footer Placeholder 2">
            <a:extLst>
              <a:ext uri="{FF2B5EF4-FFF2-40B4-BE49-F238E27FC236}">
                <a16:creationId xmlns:a16="http://schemas.microsoft.com/office/drawing/2014/main" id="{6BF83187-AE41-40FA-B8D6-90731A893FBE}"/>
              </a:ext>
            </a:extLst>
          </p:cNvPr>
          <p:cNvSpPr>
            <a:spLocks noGrp="1"/>
          </p:cNvSpPr>
          <p:nvPr>
            <p:ph type="ftr" sz="quarter" idx="11"/>
          </p:nvPr>
        </p:nvSpPr>
        <p:spPr>
          <a:xfrm>
            <a:off x="1881555" y="6248400"/>
            <a:ext cx="611944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idx="4294967295"/>
          </p:nvPr>
        </p:nvSpPr>
        <p:spPr/>
        <p:txBody>
          <a:bodyPr anchor="ctr"/>
          <a:lstStyle/>
          <a:p>
            <a:pPr eaLnBrk="1" hangingPunct="1">
              <a:defRPr/>
            </a:pPr>
            <a:r>
              <a:rPr lang="en-US" sz="3500"/>
              <a:t>Industry Performance</a:t>
            </a:r>
          </a:p>
        </p:txBody>
      </p:sp>
      <p:sp>
        <p:nvSpPr>
          <p:cNvPr id="1843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U.S. commercial banks flourished during the economic expansion (and falling interest rates) of the 1990s</a:t>
            </a:r>
          </a:p>
          <a:p>
            <a:pPr lvl="1" eaLnBrk="1" hangingPunct="1">
              <a:lnSpc>
                <a:spcPct val="90000"/>
              </a:lnSpc>
            </a:pPr>
            <a:r>
              <a:rPr lang="en-US" altLang="en-US" sz="2000" dirty="0"/>
              <a:t>Commercial bank earnings were a record $71.6 billion in 1999</a:t>
            </a:r>
          </a:p>
          <a:p>
            <a:pPr eaLnBrk="1" hangingPunct="1">
              <a:lnSpc>
                <a:spcPct val="90000"/>
              </a:lnSpc>
            </a:pPr>
            <a:r>
              <a:rPr lang="en-US" altLang="en-US" sz="2400" dirty="0"/>
              <a:t>The economic downturn of the early 2000s caused performance to deteriorate only slightly</a:t>
            </a:r>
          </a:p>
          <a:p>
            <a:pPr lvl="1" eaLnBrk="1" hangingPunct="1">
              <a:lnSpc>
                <a:spcPct val="90000"/>
              </a:lnSpc>
            </a:pPr>
            <a:r>
              <a:rPr lang="en-US" altLang="en-US" sz="2000" dirty="0"/>
              <a:t>Average ROA was 1.19% in 2000, down from 1.31% in 1999</a:t>
            </a:r>
          </a:p>
          <a:p>
            <a:pPr eaLnBrk="1" hangingPunct="1">
              <a:lnSpc>
                <a:spcPct val="90000"/>
              </a:lnSpc>
            </a:pPr>
            <a:r>
              <a:rPr lang="en-US" altLang="en-US" sz="2400" dirty="0"/>
              <a:t>By 2003, ROA and ROE had reached all-time highs</a:t>
            </a:r>
          </a:p>
          <a:p>
            <a:pPr eaLnBrk="1" hangingPunct="1">
              <a:lnSpc>
                <a:spcPct val="90000"/>
              </a:lnSpc>
            </a:pPr>
            <a:r>
              <a:rPr lang="en-US" altLang="en-US" sz="2400" dirty="0"/>
              <a:t>In the fourth quarter of 2006, mortgage delinquencies (particularly subprime mortgages) surged</a:t>
            </a:r>
          </a:p>
          <a:p>
            <a:pPr eaLnBrk="1" hangingPunct="1">
              <a:lnSpc>
                <a:spcPct val="90000"/>
              </a:lnSpc>
            </a:pPr>
            <a:r>
              <a:rPr lang="en-US" altLang="en-US" sz="2400" dirty="0"/>
              <a:t>Losses from falling values of subprime mortgages caused fourth quarter 2007 net income to hit a 16-year low</a:t>
            </a:r>
          </a:p>
        </p:txBody>
      </p:sp>
      <p:sp>
        <p:nvSpPr>
          <p:cNvPr id="2" name="Footer Placeholder 1">
            <a:extLst>
              <a:ext uri="{FF2B5EF4-FFF2-40B4-BE49-F238E27FC236}">
                <a16:creationId xmlns:a16="http://schemas.microsoft.com/office/drawing/2014/main" id="{9EBD8D11-CF69-4B27-8F58-B4B41B79D8B2}"/>
              </a:ext>
            </a:extLst>
          </p:cNvPr>
          <p:cNvSpPr>
            <a:spLocks noGrp="1"/>
          </p:cNvSpPr>
          <p:nvPr>
            <p:ph type="ftr" sz="quarter" idx="11"/>
          </p:nvPr>
        </p:nvSpPr>
        <p:spPr>
          <a:xfrm>
            <a:off x="1793631" y="6248400"/>
            <a:ext cx="620736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idx="4294967295"/>
          </p:nvPr>
        </p:nvSpPr>
        <p:spPr/>
        <p:txBody>
          <a:bodyPr anchor="ctr"/>
          <a:lstStyle/>
          <a:p>
            <a:pPr eaLnBrk="1" hangingPunct="1">
              <a:defRPr/>
            </a:pPr>
            <a:r>
              <a:rPr lang="en-US" sz="3500" dirty="0"/>
              <a:t>Industry Performance Continued</a:t>
            </a:r>
          </a:p>
        </p:txBody>
      </p:sp>
      <p:sp>
        <p:nvSpPr>
          <p:cNvPr id="1946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Performance deteriorated in the late 2000s during the strongest recession in the U.S. since the Great Depression</a:t>
            </a:r>
          </a:p>
          <a:p>
            <a:pPr lvl="1" eaLnBrk="1" hangingPunct="1">
              <a:lnSpc>
                <a:spcPct val="90000"/>
              </a:lnSpc>
            </a:pPr>
            <a:r>
              <a:rPr lang="en-US" altLang="en-US" sz="2200" dirty="0"/>
              <a:t>Less than half of all institutions reported increased earnings in 2007, the first time in 23 years that a majority of institutions had not posted full-year earnings increases</a:t>
            </a:r>
          </a:p>
          <a:p>
            <a:pPr eaLnBrk="1" hangingPunct="1">
              <a:lnSpc>
                <a:spcPct val="90000"/>
              </a:lnSpc>
            </a:pPr>
            <a:endParaRPr lang="en-US" altLang="en-US" sz="2600" dirty="0"/>
          </a:p>
          <a:p>
            <a:pPr eaLnBrk="1" hangingPunct="1">
              <a:lnSpc>
                <a:spcPct val="90000"/>
              </a:lnSpc>
            </a:pPr>
            <a:r>
              <a:rPr lang="en-US" altLang="en-US" sz="2600" dirty="0"/>
              <a:t>ROA and ROE over time</a:t>
            </a:r>
          </a:p>
          <a:p>
            <a:pPr lvl="1" eaLnBrk="1" hangingPunct="1">
              <a:lnSpc>
                <a:spcPct val="90000"/>
              </a:lnSpc>
            </a:pPr>
            <a:r>
              <a:rPr lang="en-US" altLang="en-US" sz="2200" dirty="0"/>
              <a:t>In 2008, annual ROA was a poor 0.13%, and it fell again in 2009 to 0.09% before rising to 0.65% in 2010</a:t>
            </a:r>
          </a:p>
          <a:p>
            <a:pPr lvl="1" eaLnBrk="1" hangingPunct="1">
              <a:lnSpc>
                <a:spcPct val="90000"/>
              </a:lnSpc>
            </a:pPr>
            <a:r>
              <a:rPr lang="en-US" altLang="en-US" sz="2200" dirty="0"/>
              <a:t>Similarly, ROE was 1.33% in 2008, 0.85% in 2009, and 9.26% in 2015</a:t>
            </a:r>
          </a:p>
          <a:p>
            <a:pPr lvl="1" eaLnBrk="1" hangingPunct="1">
              <a:lnSpc>
                <a:spcPct val="90000"/>
              </a:lnSpc>
            </a:pPr>
            <a:endParaRPr lang="en-US" altLang="en-US" sz="2200" dirty="0"/>
          </a:p>
        </p:txBody>
      </p:sp>
      <p:sp>
        <p:nvSpPr>
          <p:cNvPr id="2" name="Footer Placeholder 1">
            <a:extLst>
              <a:ext uri="{FF2B5EF4-FFF2-40B4-BE49-F238E27FC236}">
                <a16:creationId xmlns:a16="http://schemas.microsoft.com/office/drawing/2014/main" id="{CBDF817A-2829-4A6A-AACA-986BEAC6BFC1}"/>
              </a:ext>
            </a:extLst>
          </p:cNvPr>
          <p:cNvSpPr>
            <a:spLocks noGrp="1"/>
          </p:cNvSpPr>
          <p:nvPr>
            <p:ph type="ftr" sz="quarter" idx="11"/>
          </p:nvPr>
        </p:nvSpPr>
        <p:spPr>
          <a:xfrm>
            <a:off x="1969477" y="6248400"/>
            <a:ext cx="620736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idx="4294967295"/>
          </p:nvPr>
        </p:nvSpPr>
        <p:spPr/>
        <p:txBody>
          <a:bodyPr anchor="ctr"/>
          <a:lstStyle/>
          <a:p>
            <a:pPr eaLnBrk="1" hangingPunct="1">
              <a:defRPr/>
            </a:pPr>
            <a:r>
              <a:rPr lang="en-US" sz="3500" dirty="0"/>
              <a:t>Industry Performance Concluded</a:t>
            </a:r>
          </a:p>
        </p:txBody>
      </p:sp>
      <p:sp>
        <p:nvSpPr>
          <p:cNvPr id="2048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Number of insured institutions on the FDIC’s “Problem List” declined from 203 to 183 during 2015, and there were only 8 bank failures</a:t>
            </a:r>
          </a:p>
          <a:p>
            <a:pPr eaLnBrk="1" hangingPunct="1">
              <a:lnSpc>
                <a:spcPct val="90000"/>
              </a:lnSpc>
            </a:pPr>
            <a:endParaRPr lang="en-US" altLang="en-US" sz="2300" dirty="0"/>
          </a:p>
          <a:p>
            <a:pPr eaLnBrk="1" hangingPunct="1">
              <a:lnSpc>
                <a:spcPct val="90000"/>
              </a:lnSpc>
            </a:pPr>
            <a:r>
              <a:rPr lang="en-US" altLang="en-US" sz="2400" dirty="0"/>
              <a:t>Performance has deteriorated slightly in 2016 as ROA and ROE fell to 0.95% and 8.43%, respectively</a:t>
            </a:r>
          </a:p>
          <a:p>
            <a:pPr lvl="1" eaLnBrk="1" hangingPunct="1">
              <a:lnSpc>
                <a:spcPct val="90000"/>
              </a:lnSpc>
            </a:pPr>
            <a:r>
              <a:rPr lang="en-US" altLang="en-US" sz="2200" dirty="0"/>
              <a:t>Higher expenses for loan losses and lower noninterest income from trading and asset servicing</a:t>
            </a:r>
          </a:p>
          <a:p>
            <a:pPr marL="0" indent="0" eaLnBrk="1" hangingPunct="1">
              <a:lnSpc>
                <a:spcPct val="90000"/>
              </a:lnSpc>
              <a:buNone/>
            </a:pPr>
            <a:endParaRPr lang="en-US" altLang="en-US" sz="2300" dirty="0"/>
          </a:p>
        </p:txBody>
      </p:sp>
      <p:sp>
        <p:nvSpPr>
          <p:cNvPr id="2" name="Footer Placeholder 1">
            <a:extLst>
              <a:ext uri="{FF2B5EF4-FFF2-40B4-BE49-F238E27FC236}">
                <a16:creationId xmlns:a16="http://schemas.microsoft.com/office/drawing/2014/main" id="{722174A0-0841-467D-A0ED-67097F50D1C8}"/>
              </a:ext>
            </a:extLst>
          </p:cNvPr>
          <p:cNvSpPr>
            <a:spLocks noGrp="1"/>
          </p:cNvSpPr>
          <p:nvPr>
            <p:ph type="ftr" sz="quarter" idx="11"/>
          </p:nvPr>
        </p:nvSpPr>
        <p:spPr>
          <a:xfrm>
            <a:off x="1705708" y="6248400"/>
            <a:ext cx="629529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nchor="ctr"/>
          <a:lstStyle/>
          <a:p>
            <a:pPr eaLnBrk="1" hangingPunct="1">
              <a:defRPr/>
            </a:pPr>
            <a:r>
              <a:rPr lang="en-US" sz="3500" dirty="0"/>
              <a:t>Selected Indicators for U.S. Commercial Banks, 1989 through 2016</a:t>
            </a:r>
          </a:p>
        </p:txBody>
      </p:sp>
      <p:pic>
        <p:nvPicPr>
          <p:cNvPr id="4" name="Content Placeholder 3">
            <a:extLst>
              <a:ext uri="{FF2B5EF4-FFF2-40B4-BE49-F238E27FC236}">
                <a16:creationId xmlns:a16="http://schemas.microsoft.com/office/drawing/2014/main" id="{86DBCAC7-5587-492D-BAE3-2D74BA02912B}"/>
              </a:ext>
            </a:extLst>
          </p:cNvPr>
          <p:cNvPicPr>
            <a:picLocks noGrp="1" noChangeAspect="1"/>
          </p:cNvPicPr>
          <p:nvPr>
            <p:ph idx="1"/>
          </p:nvPr>
        </p:nvPicPr>
        <p:blipFill>
          <a:blip r:embed="rId3"/>
          <a:stretch>
            <a:fillRect/>
          </a:stretch>
        </p:blipFill>
        <p:spPr>
          <a:xfrm>
            <a:off x="457200" y="1793631"/>
            <a:ext cx="7543800" cy="4185138"/>
          </a:xfrm>
          <a:prstGeom prst="rect">
            <a:avLst/>
          </a:prstGeom>
        </p:spPr>
      </p:pic>
      <p:sp>
        <p:nvSpPr>
          <p:cNvPr id="3" name="Footer Placeholder 2">
            <a:extLst>
              <a:ext uri="{FF2B5EF4-FFF2-40B4-BE49-F238E27FC236}">
                <a16:creationId xmlns:a16="http://schemas.microsoft.com/office/drawing/2014/main" id="{06783D7A-7667-46B8-AD47-0408F72F0123}"/>
              </a:ext>
            </a:extLst>
          </p:cNvPr>
          <p:cNvSpPr>
            <a:spLocks noGrp="1"/>
          </p:cNvSpPr>
          <p:nvPr>
            <p:ph type="ftr" sz="quarter" idx="11"/>
          </p:nvPr>
        </p:nvSpPr>
        <p:spPr>
          <a:xfrm>
            <a:off x="1828800" y="6248400"/>
            <a:ext cx="6172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idx="4294967295"/>
          </p:nvPr>
        </p:nvSpPr>
        <p:spPr/>
        <p:txBody>
          <a:bodyPr anchor="ctr"/>
          <a:lstStyle/>
          <a:p>
            <a:pPr eaLnBrk="1" hangingPunct="1">
              <a:defRPr/>
            </a:pPr>
            <a:r>
              <a:rPr lang="en-US" sz="3500"/>
              <a:t>Regulators</a:t>
            </a:r>
          </a:p>
        </p:txBody>
      </p:sp>
      <p:sp>
        <p:nvSpPr>
          <p:cNvPr id="22533" name="Rectangle 3"/>
          <p:cNvSpPr>
            <a:spLocks noGrp="1" noChangeArrowheads="1"/>
          </p:cNvSpPr>
          <p:nvPr>
            <p:ph type="body" sz="half" idx="4294967295"/>
          </p:nvPr>
        </p:nvSpPr>
        <p:spPr>
          <a:xfrm>
            <a:off x="457200" y="1719262"/>
            <a:ext cx="8148638" cy="451008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The </a:t>
            </a:r>
            <a:r>
              <a:rPr lang="en-US" altLang="en-US" sz="2400" b="1" dirty="0"/>
              <a:t>Federal Deposit Insurance Corporation (FDIC)</a:t>
            </a:r>
            <a:r>
              <a:rPr lang="en-US" altLang="en-US" sz="2400" dirty="0"/>
              <a:t> insures the deposits of commercial banks</a:t>
            </a:r>
          </a:p>
          <a:p>
            <a:pPr eaLnBrk="1" hangingPunct="1">
              <a:lnSpc>
                <a:spcPct val="80000"/>
              </a:lnSpc>
            </a:pPr>
            <a:r>
              <a:rPr lang="en-US" altLang="en-US" sz="2400" dirty="0"/>
              <a:t>The U.S. has a </a:t>
            </a:r>
            <a:r>
              <a:rPr lang="en-US" altLang="en-US" sz="2400" b="1" dirty="0"/>
              <a:t>dual banking system</a:t>
            </a:r>
            <a:r>
              <a:rPr lang="en-US" altLang="en-US" sz="2400" dirty="0"/>
              <a:t>—banks can be either nationally or state-chartered</a:t>
            </a:r>
          </a:p>
          <a:p>
            <a:pPr lvl="1" eaLnBrk="1" hangingPunct="1">
              <a:lnSpc>
                <a:spcPct val="80000"/>
              </a:lnSpc>
            </a:pPr>
            <a:r>
              <a:rPr lang="en-US" altLang="en-US" sz="2000" dirty="0"/>
              <a:t>The </a:t>
            </a:r>
            <a:r>
              <a:rPr lang="en-US" altLang="en-US" sz="2000" b="1" dirty="0"/>
              <a:t>Office of the Comptroller of the Currency (OCC)</a:t>
            </a:r>
            <a:r>
              <a:rPr lang="en-US" altLang="en-US" sz="2000" dirty="0"/>
              <a:t> charters, closes, and examines national banks</a:t>
            </a:r>
          </a:p>
          <a:p>
            <a:pPr lvl="1" eaLnBrk="1" hangingPunct="1">
              <a:lnSpc>
                <a:spcPct val="80000"/>
              </a:lnSpc>
            </a:pPr>
            <a:r>
              <a:rPr lang="en-US" altLang="en-US" sz="2000" b="1" dirty="0"/>
              <a:t>State authorities </a:t>
            </a:r>
            <a:r>
              <a:rPr lang="en-US" altLang="en-US" sz="2000" dirty="0"/>
              <a:t>charter and regulate state-chartered banks</a:t>
            </a:r>
          </a:p>
          <a:p>
            <a:pPr marL="344487" lvl="1" indent="0" eaLnBrk="1" hangingPunct="1">
              <a:lnSpc>
                <a:spcPct val="80000"/>
              </a:lnSpc>
              <a:buNone/>
            </a:pPr>
            <a:endParaRPr lang="en-US" altLang="en-US" sz="2000" dirty="0"/>
          </a:p>
          <a:p>
            <a:pPr eaLnBrk="1" hangingPunct="1">
              <a:lnSpc>
                <a:spcPct val="80000"/>
              </a:lnSpc>
            </a:pPr>
            <a:r>
              <a:rPr lang="en-US" altLang="en-US" sz="2400" b="1" dirty="0"/>
              <a:t>The Federal Reserve System (FRS) </a:t>
            </a:r>
            <a:r>
              <a:rPr lang="en-US" altLang="en-US" sz="2400" dirty="0"/>
              <a:t>serves as the central bank of the U.S. and has regulatory power over nationally chartered banks, their holding companies and state banks that opt into the Federal Reserve System</a:t>
            </a:r>
          </a:p>
          <a:p>
            <a:pPr lvl="1" eaLnBrk="1" hangingPunct="1">
              <a:lnSpc>
                <a:spcPct val="80000"/>
              </a:lnSpc>
            </a:pPr>
            <a:r>
              <a:rPr lang="en-US" altLang="en-US" sz="2000" dirty="0"/>
              <a:t>A </a:t>
            </a:r>
            <a:r>
              <a:rPr lang="en-US" altLang="en-US" sz="2000" b="1" dirty="0"/>
              <a:t>holding company </a:t>
            </a:r>
            <a:r>
              <a:rPr lang="en-US" altLang="en-US" sz="2000" dirty="0"/>
              <a:t>is a parent company that owns a controlling interest in a subsidiary bank or other FI</a:t>
            </a:r>
          </a:p>
        </p:txBody>
      </p:sp>
      <p:sp>
        <p:nvSpPr>
          <p:cNvPr id="2" name="Footer Placeholder 1">
            <a:extLst>
              <a:ext uri="{FF2B5EF4-FFF2-40B4-BE49-F238E27FC236}">
                <a16:creationId xmlns:a16="http://schemas.microsoft.com/office/drawing/2014/main" id="{8606CD1E-D3D4-4671-901C-8B3C8F904059}"/>
              </a:ext>
            </a:extLst>
          </p:cNvPr>
          <p:cNvSpPr>
            <a:spLocks noGrp="1"/>
          </p:cNvSpPr>
          <p:nvPr>
            <p:ph type="ftr" sz="quarter" idx="11"/>
          </p:nvPr>
        </p:nvSpPr>
        <p:spPr>
          <a:xfrm>
            <a:off x="1529863" y="6248400"/>
            <a:ext cx="622495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10483-33D8-4012-A20C-60EC07B442EB}"/>
              </a:ext>
            </a:extLst>
          </p:cNvPr>
          <p:cNvSpPr>
            <a:spLocks noGrp="1"/>
          </p:cNvSpPr>
          <p:nvPr>
            <p:ph type="title"/>
          </p:nvPr>
        </p:nvSpPr>
        <p:spPr/>
        <p:txBody>
          <a:bodyPr/>
          <a:lstStyle/>
          <a:p>
            <a:r>
              <a:rPr lang="en-US" dirty="0"/>
              <a:t>Bank Regulators</a:t>
            </a:r>
          </a:p>
        </p:txBody>
      </p:sp>
      <p:pic>
        <p:nvPicPr>
          <p:cNvPr id="5" name="Content Placeholder 4">
            <a:extLst>
              <a:ext uri="{FF2B5EF4-FFF2-40B4-BE49-F238E27FC236}">
                <a16:creationId xmlns:a16="http://schemas.microsoft.com/office/drawing/2014/main" id="{8AF20294-142D-43B8-B617-143520B42B78}"/>
              </a:ext>
            </a:extLst>
          </p:cNvPr>
          <p:cNvPicPr>
            <a:picLocks noGrp="1" noChangeAspect="1"/>
          </p:cNvPicPr>
          <p:nvPr>
            <p:ph idx="1"/>
          </p:nvPr>
        </p:nvPicPr>
        <p:blipFill>
          <a:blip r:embed="rId2"/>
          <a:stretch>
            <a:fillRect/>
          </a:stretch>
        </p:blipFill>
        <p:spPr>
          <a:xfrm>
            <a:off x="1951891" y="1652954"/>
            <a:ext cx="5855677" cy="4431323"/>
          </a:xfrm>
          <a:prstGeom prst="rect">
            <a:avLst/>
          </a:prstGeom>
        </p:spPr>
      </p:pic>
      <p:sp>
        <p:nvSpPr>
          <p:cNvPr id="4" name="Footer Placeholder 3">
            <a:extLst>
              <a:ext uri="{FF2B5EF4-FFF2-40B4-BE49-F238E27FC236}">
                <a16:creationId xmlns:a16="http://schemas.microsoft.com/office/drawing/2014/main" id="{088D8B70-C6F6-4E95-AA35-977C9EE2C410}"/>
              </a:ext>
            </a:extLst>
          </p:cNvPr>
          <p:cNvSpPr>
            <a:spLocks noGrp="1"/>
          </p:cNvSpPr>
          <p:nvPr>
            <p:ph type="ftr" sz="quarter" idx="11"/>
          </p:nvPr>
        </p:nvSpPr>
        <p:spPr>
          <a:xfrm>
            <a:off x="1459523" y="6248400"/>
            <a:ext cx="634804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43908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p:txBody>
          <a:bodyPr anchor="ctr"/>
          <a:lstStyle/>
          <a:p>
            <a:pPr eaLnBrk="1" hangingPunct="1">
              <a:defRPr/>
            </a:pPr>
            <a:r>
              <a:rPr lang="en-US" sz="3500" dirty="0"/>
              <a:t>20 Largest Banks in the World by Total Assets</a:t>
            </a:r>
          </a:p>
        </p:txBody>
      </p:sp>
      <p:pic>
        <p:nvPicPr>
          <p:cNvPr id="4" name="Content Placeholder 3">
            <a:extLst>
              <a:ext uri="{FF2B5EF4-FFF2-40B4-BE49-F238E27FC236}">
                <a16:creationId xmlns:a16="http://schemas.microsoft.com/office/drawing/2014/main" id="{11769F0A-F016-4BAA-8B1C-46015CB721CE}"/>
              </a:ext>
            </a:extLst>
          </p:cNvPr>
          <p:cNvPicPr>
            <a:picLocks noGrp="1" noChangeAspect="1"/>
          </p:cNvPicPr>
          <p:nvPr>
            <p:ph idx="1"/>
          </p:nvPr>
        </p:nvPicPr>
        <p:blipFill>
          <a:blip r:embed="rId3"/>
          <a:stretch>
            <a:fillRect/>
          </a:stretch>
        </p:blipFill>
        <p:spPr>
          <a:xfrm>
            <a:off x="1459523" y="1417638"/>
            <a:ext cx="6066692" cy="4701808"/>
          </a:xfrm>
          <a:prstGeom prst="rect">
            <a:avLst/>
          </a:prstGeom>
        </p:spPr>
      </p:pic>
      <p:sp>
        <p:nvSpPr>
          <p:cNvPr id="3" name="Footer Placeholder 2">
            <a:extLst>
              <a:ext uri="{FF2B5EF4-FFF2-40B4-BE49-F238E27FC236}">
                <a16:creationId xmlns:a16="http://schemas.microsoft.com/office/drawing/2014/main" id="{77D9D294-BC7F-4454-8493-D0F3517C32FC}"/>
              </a:ext>
            </a:extLst>
          </p:cNvPr>
          <p:cNvSpPr>
            <a:spLocks noGrp="1"/>
          </p:cNvSpPr>
          <p:nvPr>
            <p:ph type="ftr" sz="quarter" idx="11"/>
          </p:nvPr>
        </p:nvSpPr>
        <p:spPr>
          <a:xfrm>
            <a:off x="1617785" y="6248400"/>
            <a:ext cx="638321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nchor="ctr"/>
          <a:lstStyle/>
          <a:p>
            <a:pPr eaLnBrk="1" hangingPunct="1">
              <a:defRPr/>
            </a:pPr>
            <a:r>
              <a:rPr lang="en-US" sz="3500" dirty="0"/>
              <a:t>Global Issues</a:t>
            </a:r>
          </a:p>
        </p:txBody>
      </p:sp>
      <p:sp>
        <p:nvSpPr>
          <p:cNvPr id="24581" name="Rectangle 3"/>
          <p:cNvSpPr>
            <a:spLocks noGrp="1" noChangeArrowheads="1"/>
          </p:cNvSpPr>
          <p:nvPr>
            <p:ph sz="half" idx="1"/>
          </p:nvPr>
        </p:nvSpPr>
        <p:spPr>
          <a:xfrm>
            <a:off x="264319" y="1719263"/>
            <a:ext cx="4057650"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Advantages of international expansion</a:t>
            </a:r>
          </a:p>
          <a:p>
            <a:pPr lvl="1" eaLnBrk="1" hangingPunct="1"/>
            <a:r>
              <a:rPr lang="en-US" altLang="en-US" sz="2200" dirty="0"/>
              <a:t>Risk diversification</a:t>
            </a:r>
          </a:p>
          <a:p>
            <a:pPr lvl="1" eaLnBrk="1" hangingPunct="1"/>
            <a:r>
              <a:rPr lang="en-US" altLang="en-US" sz="2200" dirty="0"/>
              <a:t>Economies of scale</a:t>
            </a:r>
          </a:p>
          <a:p>
            <a:pPr lvl="1" eaLnBrk="1" hangingPunct="1"/>
            <a:r>
              <a:rPr lang="en-US" altLang="en-US" sz="2200" dirty="0"/>
              <a:t>Innovations</a:t>
            </a:r>
          </a:p>
          <a:p>
            <a:pPr lvl="1" eaLnBrk="1" hangingPunct="1"/>
            <a:r>
              <a:rPr lang="en-US" altLang="en-US" sz="2200" dirty="0"/>
              <a:t>Funds source</a:t>
            </a:r>
          </a:p>
          <a:p>
            <a:pPr lvl="1" eaLnBrk="1" hangingPunct="1"/>
            <a:r>
              <a:rPr lang="en-US" altLang="en-US" sz="2200" dirty="0"/>
              <a:t>Customer relationships</a:t>
            </a:r>
          </a:p>
          <a:p>
            <a:pPr lvl="1" eaLnBrk="1" hangingPunct="1"/>
            <a:r>
              <a:rPr lang="en-US" altLang="en-US" sz="2200" dirty="0"/>
              <a:t>Regulatory avoidance</a:t>
            </a:r>
          </a:p>
        </p:txBody>
      </p:sp>
      <p:sp>
        <p:nvSpPr>
          <p:cNvPr id="2" name="Content Placeholder 1">
            <a:extLst>
              <a:ext uri="{FF2B5EF4-FFF2-40B4-BE49-F238E27FC236}">
                <a16:creationId xmlns:a16="http://schemas.microsoft.com/office/drawing/2014/main" id="{38F89112-87FC-409C-9BA7-296168E7D327}"/>
              </a:ext>
            </a:extLst>
          </p:cNvPr>
          <p:cNvSpPr>
            <a:spLocks noGrp="1"/>
          </p:cNvSpPr>
          <p:nvPr>
            <p:ph sz="half" idx="2"/>
          </p:nvPr>
        </p:nvSpPr>
        <p:spPr/>
        <p:txBody>
          <a:bodyPr/>
          <a:lstStyle/>
          <a:p>
            <a:pPr marL="0" indent="0">
              <a:buNone/>
            </a:pPr>
            <a:endParaRPr lang="en-US" sz="2200" dirty="0"/>
          </a:p>
        </p:txBody>
      </p:sp>
      <p:sp>
        <p:nvSpPr>
          <p:cNvPr id="8" name="Rectangle 3">
            <a:extLst>
              <a:ext uri="{FF2B5EF4-FFF2-40B4-BE49-F238E27FC236}">
                <a16:creationId xmlns:a16="http://schemas.microsoft.com/office/drawing/2014/main" id="{7376AC8E-7B09-4727-8380-591FC6447CBF}"/>
              </a:ext>
            </a:extLst>
          </p:cNvPr>
          <p:cNvSpPr txBox="1">
            <a:spLocks noChangeArrowheads="1"/>
          </p:cNvSpPr>
          <p:nvPr/>
        </p:nvSpPr>
        <p:spPr bwMode="auto">
          <a:xfrm>
            <a:off x="4407694" y="1719263"/>
            <a:ext cx="4471987" cy="4411662"/>
          </a:xfrm>
          <a:prstGeom prst="rect">
            <a:avLst/>
          </a:prstGeom>
          <a:solidFill>
            <a:schemeClr val="bg1"/>
          </a:solidFill>
          <a:ln w="31750">
            <a:solidFill>
              <a:srgbClr val="007FBE"/>
            </a:solidFill>
            <a:miter lim="800000"/>
            <a:headEnd/>
            <a:tailEnd/>
          </a:ln>
          <a:effectLst>
            <a:outerShdw dist="107763" dir="2700000" algn="ctr" rotWithShape="0">
              <a:schemeClr val="bg2"/>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4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0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18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18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9pPr>
          </a:lstStyle>
          <a:p>
            <a:r>
              <a:rPr lang="en-US" sz="2400" dirty="0"/>
              <a:t>Disadvantages of international expansion</a:t>
            </a:r>
          </a:p>
          <a:p>
            <a:pPr lvl="1"/>
            <a:r>
              <a:rPr lang="en-US" sz="2200" dirty="0"/>
              <a:t>Information/monitoring costs</a:t>
            </a:r>
          </a:p>
          <a:p>
            <a:pPr lvl="1"/>
            <a:r>
              <a:rPr lang="en-US" sz="2200" dirty="0"/>
              <a:t>Nationalization/expropriation</a:t>
            </a:r>
          </a:p>
          <a:p>
            <a:pPr lvl="1"/>
            <a:r>
              <a:rPr lang="en-US" sz="2200" dirty="0"/>
              <a:t>Fixed costs</a:t>
            </a:r>
            <a:endParaRPr lang="en-US" altLang="en-US" sz="2200" kern="0" dirty="0"/>
          </a:p>
        </p:txBody>
      </p:sp>
      <p:sp>
        <p:nvSpPr>
          <p:cNvPr id="3" name="Footer Placeholder 2">
            <a:extLst>
              <a:ext uri="{FF2B5EF4-FFF2-40B4-BE49-F238E27FC236}">
                <a16:creationId xmlns:a16="http://schemas.microsoft.com/office/drawing/2014/main" id="{5379AFA4-D160-426A-863F-4F26B08FFB15}"/>
              </a:ext>
            </a:extLst>
          </p:cNvPr>
          <p:cNvSpPr>
            <a:spLocks noGrp="1"/>
          </p:cNvSpPr>
          <p:nvPr>
            <p:ph type="ftr" sz="quarter" idx="11"/>
          </p:nvPr>
        </p:nvSpPr>
        <p:spPr>
          <a:xfrm>
            <a:off x="1635369" y="6248400"/>
            <a:ext cx="636563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idx="4294967295"/>
          </p:nvPr>
        </p:nvSpPr>
        <p:spPr/>
        <p:txBody>
          <a:bodyPr anchor="ctr"/>
          <a:lstStyle/>
          <a:p>
            <a:pPr eaLnBrk="1" hangingPunct="1">
              <a:defRPr/>
            </a:pPr>
            <a:r>
              <a:rPr lang="en-US" sz="3500"/>
              <a:t>Global Banking Performance</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financial crisis of 2008-2009 spread worldwide and banks saw losses that were magnified by illiquid markets</a:t>
            </a:r>
          </a:p>
          <a:p>
            <a:pPr lvl="1" eaLnBrk="1" hangingPunct="1"/>
            <a:r>
              <a:rPr lang="en-US" altLang="en-US" sz="2000" dirty="0"/>
              <a:t>The largest banks in the Netherlands, Switzerland, and the U.K. had net losses in 2008</a:t>
            </a:r>
          </a:p>
          <a:p>
            <a:pPr lvl="1" eaLnBrk="1" hangingPunct="1"/>
            <a:r>
              <a:rPr lang="en-US" altLang="en-US" sz="2000" dirty="0"/>
              <a:t>Banks in Ireland, Spain, and the U.S. were especially hard hit because they had large investments in mortgages and mortgage-backed securities</a:t>
            </a:r>
          </a:p>
          <a:p>
            <a:pPr marL="0" indent="0" eaLnBrk="1" hangingPunct="1">
              <a:buNone/>
            </a:pPr>
            <a:endParaRPr lang="en-US" altLang="en-US" sz="2200" dirty="0"/>
          </a:p>
          <a:p>
            <a:pPr eaLnBrk="1" hangingPunct="1"/>
            <a:r>
              <a:rPr lang="en-US" altLang="en-US" sz="2400" dirty="0"/>
              <a:t>Many European banks averted outright bankruptcy thanks to direct support from their central banks and national governments</a:t>
            </a:r>
          </a:p>
          <a:p>
            <a:pPr marL="0" indent="0" eaLnBrk="1" hangingPunct="1">
              <a:buNone/>
            </a:pPr>
            <a:endParaRPr lang="en-US" altLang="en-US" sz="2200" dirty="0"/>
          </a:p>
        </p:txBody>
      </p:sp>
      <p:sp>
        <p:nvSpPr>
          <p:cNvPr id="2" name="Footer Placeholder 1">
            <a:extLst>
              <a:ext uri="{FF2B5EF4-FFF2-40B4-BE49-F238E27FC236}">
                <a16:creationId xmlns:a16="http://schemas.microsoft.com/office/drawing/2014/main" id="{2BFCA8B1-0E38-4238-9FD7-0C623E629A13}"/>
              </a:ext>
            </a:extLst>
          </p:cNvPr>
          <p:cNvSpPr>
            <a:spLocks noGrp="1"/>
          </p:cNvSpPr>
          <p:nvPr>
            <p:ph type="ftr" sz="quarter" idx="11"/>
          </p:nvPr>
        </p:nvSpPr>
        <p:spPr>
          <a:xfrm>
            <a:off x="1723291" y="6248400"/>
            <a:ext cx="647113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idx="4294967295"/>
          </p:nvPr>
        </p:nvSpPr>
        <p:spPr/>
        <p:txBody>
          <a:bodyPr anchor="ctr"/>
          <a:lstStyle/>
          <a:p>
            <a:pPr eaLnBrk="1" hangingPunct="1">
              <a:defRPr/>
            </a:pPr>
            <a:r>
              <a:rPr lang="en-US" sz="3500" dirty="0"/>
              <a:t>Global Banking Performance Continued</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Greece suffered a severe debt crisis in the spring of 2010</a:t>
            </a:r>
          </a:p>
          <a:p>
            <a:pPr lvl="1" eaLnBrk="1" hangingPunct="1"/>
            <a:r>
              <a:rPr lang="en-US" altLang="en-US" sz="2000" dirty="0"/>
              <a:t>Problems from the Greek banking system then spread to other European nations, such as Portugal, Spain and Italy</a:t>
            </a:r>
          </a:p>
          <a:p>
            <a:pPr lvl="1" eaLnBrk="1" hangingPunct="1"/>
            <a:r>
              <a:rPr lang="en-US" altLang="en-US" sz="2000" dirty="0"/>
              <a:t>The situation stabilized after 2012, but a major debt payment was due from Greece to creditors on June 30, 2015</a:t>
            </a:r>
          </a:p>
          <a:p>
            <a:pPr lvl="2" eaLnBrk="1" hangingPunct="1"/>
            <a:r>
              <a:rPr lang="en-US" altLang="en-US" sz="1800" dirty="0"/>
              <a:t>Deal was reached that required Greece to surrender to all of its creditors’ demands: tax increases, pension reform, and the creation of a fund (under European supervision) with state-owned assets earmarked to be privatized or liquidated</a:t>
            </a:r>
          </a:p>
          <a:p>
            <a:pPr eaLnBrk="1" hangingPunct="1"/>
            <a:r>
              <a:rPr lang="en-US" altLang="en-US" sz="2500" dirty="0"/>
              <a:t>European banking system was rocked again in June 2016 with “Brexit”</a:t>
            </a:r>
          </a:p>
        </p:txBody>
      </p:sp>
      <p:sp>
        <p:nvSpPr>
          <p:cNvPr id="2" name="Footer Placeholder 1">
            <a:extLst>
              <a:ext uri="{FF2B5EF4-FFF2-40B4-BE49-F238E27FC236}">
                <a16:creationId xmlns:a16="http://schemas.microsoft.com/office/drawing/2014/main" id="{50D69F17-9E24-4E07-9967-74DBEB287024}"/>
              </a:ext>
            </a:extLst>
          </p:cNvPr>
          <p:cNvSpPr>
            <a:spLocks noGrp="1"/>
          </p:cNvSpPr>
          <p:nvPr>
            <p:ph type="ftr" sz="quarter" idx="11"/>
          </p:nvPr>
        </p:nvSpPr>
        <p:spPr>
          <a:xfrm>
            <a:off x="1723293" y="6248400"/>
            <a:ext cx="627770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84314901"/>
      </p:ext>
    </p:extLst>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4460</TotalTime>
  <Words>2315</Words>
  <Application>Microsoft Office PowerPoint</Application>
  <PresentationFormat>On-screen Show (4:3)</PresentationFormat>
  <Paragraphs>202</Paragraphs>
  <Slides>25</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Times New Roman</vt:lpstr>
      <vt:lpstr>Wingdings</vt:lpstr>
      <vt:lpstr>Network</vt:lpstr>
      <vt:lpstr>Chapter Eleven</vt:lpstr>
      <vt:lpstr>Commercial Banks</vt:lpstr>
      <vt:lpstr>Commercial Bank Assets</vt:lpstr>
      <vt:lpstr>Commercial Bank Assets, Liabilities, and Equity, 2016</vt:lpstr>
      <vt:lpstr>Commercial Bank Assets Continued</vt:lpstr>
      <vt:lpstr>Commercial Bank Liabilities</vt:lpstr>
      <vt:lpstr>Commercial Bank Liabilities and Equity</vt:lpstr>
      <vt:lpstr>Off-Balance-Sheet Activities</vt:lpstr>
      <vt:lpstr>Commercial Banks Continued</vt:lpstr>
      <vt:lpstr>Shadow Banking</vt:lpstr>
      <vt:lpstr>Commercial Banks Concluded</vt:lpstr>
      <vt:lpstr>Top Ten U.S. Banks by Asset Size, 2016</vt:lpstr>
      <vt:lpstr>Bank Size and Activities</vt:lpstr>
      <vt:lpstr>Bank Size and Activities Continued</vt:lpstr>
      <vt:lpstr>U.S. Bank Asset Concentration, 1984 versus 2016</vt:lpstr>
      <vt:lpstr>Industry Performance</vt:lpstr>
      <vt:lpstr>Industry Performance Continued</vt:lpstr>
      <vt:lpstr>Industry Performance Concluded</vt:lpstr>
      <vt:lpstr>Selected Indicators for U.S. Commercial Banks, 1989 through 2016</vt:lpstr>
      <vt:lpstr>Regulators</vt:lpstr>
      <vt:lpstr>Bank Regulators</vt:lpstr>
      <vt:lpstr>20 Largest Banks in the World by Total Assets</vt:lpstr>
      <vt:lpstr>Global Issues</vt:lpstr>
      <vt:lpstr>Global Banking Performance</vt:lpstr>
      <vt:lpstr>Global Banking Performance Continued</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339</cp:revision>
  <dcterms:created xsi:type="dcterms:W3CDTF">2000-07-01T19:33:32Z</dcterms:created>
  <dcterms:modified xsi:type="dcterms:W3CDTF">2018-02-23T02:45:47Z</dcterms:modified>
</cp:coreProperties>
</file>