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72" r:id="rId1"/>
  </p:sldMasterIdLst>
  <p:notesMasterIdLst>
    <p:notesMasterId r:id="rId26"/>
  </p:notesMasterIdLst>
  <p:handoutMasterIdLst>
    <p:handoutMasterId r:id="rId27"/>
  </p:handoutMasterIdLst>
  <p:sldIdLst>
    <p:sldId id="322" r:id="rId2"/>
    <p:sldId id="290" r:id="rId3"/>
    <p:sldId id="307" r:id="rId4"/>
    <p:sldId id="312" r:id="rId5"/>
    <p:sldId id="291" r:id="rId6"/>
    <p:sldId id="292" r:id="rId7"/>
    <p:sldId id="293" r:id="rId8"/>
    <p:sldId id="314" r:id="rId9"/>
    <p:sldId id="294" r:id="rId10"/>
    <p:sldId id="295" r:id="rId11"/>
    <p:sldId id="296" r:id="rId12"/>
    <p:sldId id="324" r:id="rId13"/>
    <p:sldId id="297" r:id="rId14"/>
    <p:sldId id="298" r:id="rId15"/>
    <p:sldId id="316" r:id="rId16"/>
    <p:sldId id="299" r:id="rId17"/>
    <p:sldId id="300" r:id="rId18"/>
    <p:sldId id="301" r:id="rId19"/>
    <p:sldId id="302" r:id="rId20"/>
    <p:sldId id="303" r:id="rId21"/>
    <p:sldId id="304" r:id="rId22"/>
    <p:sldId id="325" r:id="rId23"/>
    <p:sldId id="317" r:id="rId24"/>
    <p:sldId id="321" r:id="rId25"/>
  </p:sldIdLst>
  <p:sldSz cx="9144000" cy="6858000" type="screen4x3"/>
  <p:notesSz cx="9144000" cy="6858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7FBE"/>
    <a:srgbClr val="CC0000"/>
    <a:srgbClr val="FFCC00"/>
    <a:srgbClr val="000066"/>
    <a:srgbClr val="663300"/>
    <a:srgbClr val="1C1C1C"/>
    <a:srgbClr val="CC9900"/>
    <a:srgbClr val="FEED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18" autoAdjust="0"/>
    <p:restoredTop sz="88436" autoAdjust="0"/>
  </p:normalViewPr>
  <p:slideViewPr>
    <p:cSldViewPr snapToGrid="0" snapToObjects="1">
      <p:cViewPr varScale="1">
        <p:scale>
          <a:sx n="64" d="100"/>
          <a:sy n="64" d="100"/>
        </p:scale>
        <p:origin x="155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81600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510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81600" y="651510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B12873A4-6A93-4B4F-B9F8-1D764E3F16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1683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181600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57500" y="514350"/>
            <a:ext cx="3429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19200" y="3257550"/>
            <a:ext cx="67056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37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510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37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1600" y="651510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32FD6281-4E67-4D69-8F3C-6AC33A9965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4589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5A8E938E-6CC9-4C7D-B7B1-FD098372574C}" type="slidenum">
              <a:rPr lang="en-US" altLang="en-US" sz="1200" smtClean="0"/>
              <a:pPr/>
              <a:t>2</a:t>
            </a:fld>
            <a:endParaRPr lang="en-US" altLang="en-US" sz="120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A1F65CC-6728-454C-A889-40701EBD1775}" type="slidenum">
              <a:rPr lang="en-US" altLang="en-US" sz="1200" smtClean="0"/>
              <a:pPr/>
              <a:t>3</a:t>
            </a:fld>
            <a:endParaRPr lang="en-US" altLang="en-US" sz="120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56174F0-679A-4C5F-9E00-6166707CF9D8}" type="slidenum">
              <a:rPr lang="en-US" altLang="en-US" sz="1200" smtClean="0"/>
              <a:pPr/>
              <a:t>4</a:t>
            </a:fld>
            <a:endParaRPr lang="en-US" altLang="en-US" sz="120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AF1039A-BE29-4327-83FD-892CD2D4D0A7}" type="slidenum">
              <a:rPr lang="en-US" altLang="en-US" sz="1200" smtClean="0"/>
              <a:pPr/>
              <a:t>5</a:t>
            </a:fld>
            <a:endParaRPr lang="en-US" altLang="en-US" sz="120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4AE3982-E91D-4ECF-BF29-4FD00653EBF0}" type="slidenum">
              <a:rPr lang="en-US" altLang="en-US" sz="1200" smtClean="0"/>
              <a:pPr/>
              <a:t>6</a:t>
            </a:fld>
            <a:endParaRPr lang="en-US" altLang="en-US" sz="120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9247532-E909-4933-9C9C-6C6E1796C672}" type="slidenum">
              <a:rPr lang="en-US" altLang="en-US" sz="1200" smtClean="0"/>
              <a:pPr/>
              <a:t>7</a:t>
            </a:fld>
            <a:endParaRPr lang="en-US" altLang="en-US" sz="120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505DCC3C-F19A-433D-B064-7D4A249383DA}" type="slidenum">
              <a:rPr lang="en-US" altLang="en-US" sz="1200" smtClean="0"/>
              <a:pPr/>
              <a:t>8</a:t>
            </a:fld>
            <a:endParaRPr lang="en-US" altLang="en-US" sz="120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BB0F7EC-F86B-4798-AD88-F04A7010F14A}" type="slidenum">
              <a:rPr lang="en-US" altLang="en-US" sz="1200" smtClean="0"/>
              <a:pPr/>
              <a:t>9</a:t>
            </a:fld>
            <a:endParaRPr lang="en-US" altLang="en-US" sz="120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679708E-2E98-43A7-BCD4-F889F3A3735F}" type="slidenum">
              <a:rPr lang="en-US" altLang="en-US" sz="1200" smtClean="0"/>
              <a:pPr/>
              <a:t>10</a:t>
            </a:fld>
            <a:endParaRPr lang="en-US" altLang="en-US" sz="120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9BBB88B-182F-46E2-974C-8DE17A143D07}" type="slidenum">
              <a:rPr lang="en-US" altLang="en-US" sz="1200" smtClean="0"/>
              <a:pPr/>
              <a:t>11</a:t>
            </a:fld>
            <a:endParaRPr lang="en-US" altLang="en-US" sz="120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9BBB88B-182F-46E2-974C-8DE17A143D07}" type="slidenum">
              <a:rPr lang="en-US" altLang="en-US" sz="1200" smtClean="0"/>
              <a:pPr/>
              <a:t>12</a:t>
            </a:fld>
            <a:endParaRPr lang="en-US" altLang="en-US" sz="120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04501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EC357C0-B963-4D9A-A508-0A1A3A94E8C1}" type="slidenum">
              <a:rPr lang="en-US" altLang="en-US" sz="1200" smtClean="0"/>
              <a:pPr/>
              <a:t>13</a:t>
            </a:fld>
            <a:endParaRPr lang="en-US" altLang="en-US" sz="120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5BED41AD-8EAD-456F-B74A-E6E5E5302F39}" type="slidenum">
              <a:rPr lang="en-US" altLang="en-US" sz="1200" smtClean="0"/>
              <a:pPr/>
              <a:t>14</a:t>
            </a:fld>
            <a:endParaRPr lang="en-US" altLang="en-US" sz="120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BC323D2-6B63-4C60-AB29-FC77E54EC54E}" type="slidenum">
              <a:rPr lang="en-US" altLang="en-US" sz="1200" smtClean="0"/>
              <a:pPr/>
              <a:t>15</a:t>
            </a:fld>
            <a:endParaRPr lang="en-US" altLang="en-US" sz="120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8DA11DD-0C88-43EA-A9CD-BAD83C18907D}" type="slidenum">
              <a:rPr lang="en-US" altLang="en-US" sz="1200" smtClean="0"/>
              <a:pPr/>
              <a:t>16</a:t>
            </a:fld>
            <a:endParaRPr lang="en-US" altLang="en-US" sz="120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4B4EF1FF-61AC-43A7-B513-A062519CD217}" type="slidenum">
              <a:rPr lang="en-US" altLang="en-US" sz="1200" smtClean="0"/>
              <a:pPr/>
              <a:t>17</a:t>
            </a:fld>
            <a:endParaRPr lang="en-US" altLang="en-US" sz="120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0F5DEBE-E8B4-4D81-8533-51D5F81FA760}" type="slidenum">
              <a:rPr lang="en-US" altLang="en-US" sz="1200" smtClean="0"/>
              <a:pPr/>
              <a:t>18</a:t>
            </a:fld>
            <a:endParaRPr lang="en-US" altLang="en-US" sz="120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21300EF8-C3E8-4459-BC9D-CCAAF574E054}" type="slidenum">
              <a:rPr lang="en-US" altLang="en-US" sz="1200" smtClean="0"/>
              <a:pPr/>
              <a:t>19</a:t>
            </a:fld>
            <a:endParaRPr lang="en-US" altLang="en-US" sz="120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BDC615F-2785-4668-BFA9-6DA916202E70}" type="slidenum">
              <a:rPr lang="en-US" altLang="en-US" sz="1200" smtClean="0"/>
              <a:pPr/>
              <a:t>20</a:t>
            </a:fld>
            <a:endParaRPr lang="en-US" altLang="en-US" sz="120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A43F90C-E776-4539-831E-B806870D522A}" type="slidenum">
              <a:rPr lang="en-US" altLang="en-US" sz="1200" smtClean="0"/>
              <a:pPr/>
              <a:t>21</a:t>
            </a:fld>
            <a:endParaRPr lang="en-US" altLang="en-US" sz="120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A43F90C-E776-4539-831E-B806870D522A}" type="slidenum">
              <a:rPr lang="en-US" altLang="en-US" sz="1200" smtClean="0"/>
              <a:pPr/>
              <a:t>22</a:t>
            </a:fld>
            <a:endParaRPr lang="en-US" altLang="en-US" sz="120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47423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F03DACF-4A20-4485-AEFB-9AEB416FC5A1}" type="slidenum">
              <a:rPr lang="en-US" altLang="en-US" sz="1200" smtClean="0"/>
              <a:pPr/>
              <a:t>23</a:t>
            </a:fld>
            <a:endParaRPr lang="en-US" altLang="en-US" sz="120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Note that, while large banks tend to hold less equity, they don’t necessarily return more on their assets.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45FB03CF-1BDF-4535-8DE7-193D153D341C}" type="slidenum">
              <a:rPr lang="en-US" altLang="en-US" sz="1200" smtClean="0"/>
              <a:pPr/>
              <a:t>24</a:t>
            </a:fld>
            <a:endParaRPr lang="en-US" altLang="en-US" sz="120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3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798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39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7ABCBB0-B50F-4158-9D35-44D3AAE80819}" type="datetime1">
              <a:rPr lang="en-US" smtClean="0"/>
              <a:t>2/20/2018</a:t>
            </a:fld>
            <a:endParaRPr lang="en-US" altLang="en-US"/>
          </a:p>
        </p:txBody>
      </p:sp>
      <p:sp>
        <p:nvSpPr>
          <p:cNvPr id="40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  <p:sp>
        <p:nvSpPr>
          <p:cNvPr id="41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DF84760-E058-421F-9B88-E06DCDF0E64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4840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EA2329-E862-4DA1-A3EC-52C2004715A7}" type="datetime1">
              <a:rPr lang="en-US" smtClean="0"/>
              <a:t>2/20/2018</a:t>
            </a:fld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1-</a:t>
            </a:r>
            <a:fld id="{0060939A-20D2-4584-9A07-592E991463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1254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68CFAE-E1A8-4992-A4DA-DD3EC8458D10}" type="datetime1">
              <a:rPr lang="en-US" smtClean="0"/>
              <a:t>2/20/2018</a:t>
            </a:fld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1-</a:t>
            </a:r>
            <a:fld id="{5B1594E7-15DB-45A8-ACB9-7D9A6AC9C7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5545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A35059-9BBD-49AD-9941-E0C8A75879E0}" type="datetime1">
              <a:rPr lang="en-US" smtClean="0"/>
              <a:t>2/20/2018</a:t>
            </a:fld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1-</a:t>
            </a:r>
            <a:fld id="{11BE2A40-1BC6-488B-B5F8-85DB73CE3F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3494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647AB0-1593-404D-85A4-70ACDD15D4EE}" type="datetime1">
              <a:rPr lang="en-US" smtClean="0"/>
              <a:t>2/20/2018</a:t>
            </a:fld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1-</a:t>
            </a:r>
            <a:fld id="{2F8EB6A1-D4EE-41C1-8050-99D3FEC21F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8030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37F605-62A5-4A2E-B8DD-82A93B0740C2}" type="datetime1">
              <a:rPr lang="en-US" smtClean="0"/>
              <a:t>2/20/2018</a:t>
            </a:fld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1-</a:t>
            </a:r>
            <a:fld id="{B8268683-2C56-4556-BF55-6B145ACF38B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0296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C2A57E-D056-407E-B71B-8503E61E41CF}" type="datetime1">
              <a:rPr lang="en-US" smtClean="0"/>
              <a:t>2/20/2018</a:t>
            </a:fld>
            <a:endParaRPr lang="en-US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1-</a:t>
            </a:r>
            <a:fld id="{3F71401D-B1E5-4B98-B459-E5B65BEF89F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5534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DA60C7-F921-493A-80AB-EADAAB9B8D0D}" type="datetime1">
              <a:rPr lang="en-US" smtClean="0"/>
              <a:t>2/20/2018</a:t>
            </a:fld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1-</a:t>
            </a:r>
            <a:fld id="{9EF0689C-6F64-46D4-AD5C-CEC2DCE8171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7066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6957C7-9539-4B17-9839-B776CF4DB10E}" type="datetime1">
              <a:rPr lang="en-US" smtClean="0"/>
              <a:t>2/20/2018</a:t>
            </a:fld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1-</a:t>
            </a:r>
            <a:fld id="{AEE17F88-B49F-44B1-805B-CD33B6AE288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8043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35871D-2ABC-4395-BA91-170052125339}" type="datetime1">
              <a:rPr lang="en-US" smtClean="0"/>
              <a:t>2/20/2018</a:t>
            </a:fld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1-</a:t>
            </a:r>
            <a:fld id="{170C55A8-CDDB-4B44-B2CE-53030688AED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3012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59EC78-D0CD-4091-A283-E1419AA44350}" type="datetime1">
              <a:rPr lang="en-US" smtClean="0"/>
              <a:t>2/20/2018</a:t>
            </a:fld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1-</a:t>
            </a:r>
            <a:fld id="{30E91DCC-82A1-4187-9994-B39C07F085D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2852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8853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latin typeface="+mn-lt"/>
              </a:defRPr>
            </a:lvl1pPr>
          </a:lstStyle>
          <a:p>
            <a:pPr>
              <a:defRPr/>
            </a:pPr>
            <a:fld id="{07F4099F-7288-48BC-A2F7-6FD3F6D5BB99}" type="datetime1">
              <a:rPr lang="en-US" smtClean="0"/>
              <a:t>2/20/2018</a:t>
            </a:fld>
            <a:endParaRPr lang="en-US" altLang="en-US"/>
          </a:p>
        </p:txBody>
      </p:sp>
      <p:sp>
        <p:nvSpPr>
          <p:cNvPr id="78854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smtClean="0">
                <a:latin typeface="+mn-lt"/>
              </a:defRPr>
            </a:lvl1pPr>
          </a:lstStyle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  <p:sp>
        <p:nvSpPr>
          <p:cNvPr id="7885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latin typeface="+mn-lt"/>
              </a:defRPr>
            </a:lvl1pPr>
          </a:lstStyle>
          <a:p>
            <a:pPr>
              <a:defRPr/>
            </a:pPr>
            <a:r>
              <a:rPr lang="en-US" altLang="en-US"/>
              <a:t>1-</a:t>
            </a:r>
            <a:fld id="{DD40A8F6-741F-4A36-BF0E-395E699905A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grpSp>
        <p:nvGrpSpPr>
          <p:cNvPr id="1032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1033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34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35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36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37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38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39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0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1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2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3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4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5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6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7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9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50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51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52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53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54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55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56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57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58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59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60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61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62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63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600">
          <a:solidFill>
            <a:schemeClr val="tx1"/>
          </a:solidFill>
          <a:latin typeface="+mn-lt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300">
          <a:solidFill>
            <a:schemeClr val="tx1"/>
          </a:solidFill>
          <a:latin typeface="+mn-lt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2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3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5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6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8.bin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Chapter Twelve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 sz="5000"/>
              <a:t>Commercial Banks’ Financial Statements and Analysis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 dirty="0"/>
              <a:t>CAMELS Ratings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400" dirty="0"/>
              <a:t>Regulators use </a:t>
            </a:r>
            <a:r>
              <a:rPr lang="en-US" altLang="en-US" sz="2400" b="1" dirty="0"/>
              <a:t>CAMELS </a:t>
            </a:r>
            <a:r>
              <a:rPr lang="en-US" altLang="en-US" sz="2400" dirty="0"/>
              <a:t>ratings to evaluate the safety and soundness of banks</a:t>
            </a:r>
          </a:p>
          <a:p>
            <a:pPr eaLnBrk="1" hangingPunct="1"/>
            <a:r>
              <a:rPr lang="en-US" altLang="en-US" sz="2400" dirty="0"/>
              <a:t>CAMELS ratings rely heavily on financial statement data</a:t>
            </a:r>
          </a:p>
          <a:p>
            <a:pPr eaLnBrk="1" hangingPunct="1"/>
            <a:r>
              <a:rPr lang="en-US" altLang="en-US" sz="2400" dirty="0"/>
              <a:t>Components</a:t>
            </a:r>
          </a:p>
          <a:p>
            <a:pPr lvl="1" eaLnBrk="1" hangingPunct="1"/>
            <a:r>
              <a:rPr lang="en-US" altLang="en-US" sz="2200" b="1" dirty="0"/>
              <a:t>C</a:t>
            </a:r>
            <a:r>
              <a:rPr lang="en-US" altLang="en-US" sz="2200" dirty="0"/>
              <a:t>apital adequacy</a:t>
            </a:r>
          </a:p>
          <a:p>
            <a:pPr lvl="1" eaLnBrk="1" hangingPunct="1"/>
            <a:r>
              <a:rPr lang="en-US" altLang="en-US" sz="2200" b="1" dirty="0"/>
              <a:t>A</a:t>
            </a:r>
            <a:r>
              <a:rPr lang="en-US" altLang="en-US" sz="2200" dirty="0"/>
              <a:t>sset quality</a:t>
            </a:r>
          </a:p>
          <a:p>
            <a:pPr lvl="1" eaLnBrk="1" hangingPunct="1"/>
            <a:r>
              <a:rPr lang="en-US" altLang="en-US" sz="2200" b="1" dirty="0"/>
              <a:t>M</a:t>
            </a:r>
            <a:r>
              <a:rPr lang="en-US" altLang="en-US" sz="2200" dirty="0"/>
              <a:t>anagement quality</a:t>
            </a:r>
          </a:p>
          <a:p>
            <a:pPr lvl="1" eaLnBrk="1" hangingPunct="1"/>
            <a:r>
              <a:rPr lang="en-US" altLang="en-US" sz="2200" b="1" dirty="0"/>
              <a:t>E</a:t>
            </a:r>
            <a:r>
              <a:rPr lang="en-US" altLang="en-US" sz="2200" dirty="0"/>
              <a:t>arnings quality</a:t>
            </a:r>
          </a:p>
          <a:p>
            <a:pPr lvl="1" eaLnBrk="1" hangingPunct="1"/>
            <a:r>
              <a:rPr lang="en-US" altLang="en-US" sz="2200" b="1" dirty="0"/>
              <a:t>L</a:t>
            </a:r>
            <a:r>
              <a:rPr lang="en-US" altLang="en-US" sz="2200" dirty="0"/>
              <a:t>iquidity</a:t>
            </a:r>
          </a:p>
          <a:p>
            <a:pPr lvl="1" eaLnBrk="1" hangingPunct="1"/>
            <a:r>
              <a:rPr lang="en-US" altLang="en-US" sz="2200" b="1" dirty="0"/>
              <a:t>S</a:t>
            </a:r>
            <a:r>
              <a:rPr lang="en-US" altLang="en-US" sz="2200" dirty="0"/>
              <a:t>ensitivity to market risk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2001ADD-06AD-4A1A-9319-C1C0BBD73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84025" y="6248400"/>
            <a:ext cx="6250899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 dirty="0"/>
              <a:t>CAMELS Ratings Components</a:t>
            </a:r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2"/>
            <a:ext cx="8358188" cy="4757738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200" b="1" dirty="0"/>
              <a:t>Capital adequacy</a:t>
            </a:r>
          </a:p>
          <a:p>
            <a:pPr lvl="1" eaLnBrk="1" hangingPunct="1"/>
            <a:r>
              <a:rPr lang="en-US" altLang="en-US" sz="2000" dirty="0"/>
              <a:t>Evaluated in relation to the volume of risk assets; the volume of marginal and inferior quality assets; the bank’s growth experience, plan, and prospects; and the strength of management</a:t>
            </a:r>
          </a:p>
          <a:p>
            <a:pPr eaLnBrk="1" hangingPunct="1"/>
            <a:r>
              <a:rPr lang="en-US" altLang="en-US" sz="2200" b="1" dirty="0"/>
              <a:t>Asset quality</a:t>
            </a:r>
          </a:p>
          <a:p>
            <a:pPr lvl="1" eaLnBrk="1" hangingPunct="1"/>
            <a:r>
              <a:rPr lang="en-US" altLang="en-US" sz="2000" dirty="0"/>
              <a:t>Evaluated by the level, distribution, and severity of adversely classified assets; the level and distribution of nonaccrual and reduced-rate assets; the adequacy of the allowance for loan losses; and management’s demonstrated ability to administer and collect problem credits</a:t>
            </a:r>
          </a:p>
          <a:p>
            <a:pPr eaLnBrk="1" hangingPunct="1"/>
            <a:r>
              <a:rPr lang="en-US" altLang="en-US" sz="2200" b="1" dirty="0"/>
              <a:t>Management quality</a:t>
            </a:r>
          </a:p>
          <a:p>
            <a:pPr lvl="1" eaLnBrk="1" hangingPunct="1"/>
            <a:r>
              <a:rPr lang="en-US" altLang="en-US" sz="2000" dirty="0"/>
              <a:t>Evaluated against virtually all factors necessary to operate the bank within accepted banking practices and in a safe/sound manner</a:t>
            </a:r>
          </a:p>
          <a:p>
            <a:pPr marL="0" indent="0" eaLnBrk="1" hangingPunct="1">
              <a:buNone/>
            </a:pPr>
            <a:endParaRPr lang="en-US" altLang="en-US" sz="2200" dirty="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 dirty="0"/>
              <a:t>CAMELS Ratings Components Continued</a:t>
            </a:r>
          </a:p>
        </p:txBody>
      </p:sp>
      <p:sp>
        <p:nvSpPr>
          <p:cNvPr id="614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485900"/>
            <a:ext cx="8148638" cy="4879181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200" b="1" dirty="0"/>
              <a:t>Earnings</a:t>
            </a:r>
          </a:p>
          <a:p>
            <a:pPr lvl="1" eaLnBrk="1" hangingPunct="1"/>
            <a:r>
              <a:rPr lang="en-US" altLang="en-US" sz="2000" dirty="0"/>
              <a:t>Evaluated with respect to their ability to cover losses and provide adequate capital protection; trends; peer group comparisons; the quality and composition of net income; and the degree of reliance on interest-sensitive funds</a:t>
            </a:r>
          </a:p>
          <a:p>
            <a:pPr eaLnBrk="1" hangingPunct="1"/>
            <a:r>
              <a:rPr lang="en-US" altLang="en-US" sz="2200" b="1" dirty="0"/>
              <a:t>Liquidity</a:t>
            </a:r>
          </a:p>
          <a:p>
            <a:pPr lvl="1" eaLnBrk="1" hangingPunct="1"/>
            <a:r>
              <a:rPr lang="en-US" altLang="en-US" sz="2000" dirty="0"/>
              <a:t>Evaluated in relation to the volatility of deposits; the frequency and level of borrowings; the use of brokered deposits; technical competence; availability of assets readily convertible into cash; and access to money markets or other sources of funds</a:t>
            </a:r>
          </a:p>
          <a:p>
            <a:pPr eaLnBrk="1" hangingPunct="1"/>
            <a:r>
              <a:rPr lang="en-US" altLang="en-US" sz="2200" b="1" dirty="0"/>
              <a:t>Sensitivity to market risk</a:t>
            </a:r>
          </a:p>
          <a:p>
            <a:pPr lvl="1" eaLnBrk="1" hangingPunct="1"/>
            <a:r>
              <a:rPr lang="en-US" altLang="en-US" sz="2000" dirty="0"/>
              <a:t>Reflects the degree to which changes in interest rates, foreign exchange rates, commodity prices, or equity prices can adversely affect an FI’s earnings or economic capital</a:t>
            </a:r>
          </a:p>
          <a:p>
            <a:pPr marL="0" indent="0" eaLnBrk="1" hangingPunct="1">
              <a:buNone/>
            </a:pPr>
            <a:endParaRPr lang="en-US" altLang="en-US" sz="2200" dirty="0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 dirty="0"/>
              <a:t>CAMELS Ratings Continued</a:t>
            </a:r>
          </a:p>
        </p:txBody>
      </p:sp>
      <p:sp>
        <p:nvSpPr>
          <p:cNvPr id="819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200" dirty="0"/>
              <a:t>CAMELS ratings range from 1 to 5</a:t>
            </a:r>
          </a:p>
          <a:p>
            <a:pPr lvl="1" eaLnBrk="1" hangingPunct="1"/>
            <a:r>
              <a:rPr lang="en-US" altLang="en-US" sz="2000" b="1" dirty="0"/>
              <a:t>Composite “1”</a:t>
            </a:r>
            <a:r>
              <a:rPr lang="en-US" altLang="en-US" sz="2000" dirty="0"/>
              <a:t>—banks are basically sound in every respect</a:t>
            </a:r>
          </a:p>
          <a:p>
            <a:pPr lvl="1" eaLnBrk="1" hangingPunct="1"/>
            <a:r>
              <a:rPr lang="en-US" altLang="en-US" sz="2000" b="1" dirty="0"/>
              <a:t>Composite “2”</a:t>
            </a:r>
            <a:r>
              <a:rPr lang="en-US" altLang="en-US" sz="2000" dirty="0"/>
              <a:t>—banks are fundamentally sound, but may have modest weaknesses correctable in the normal course of business</a:t>
            </a:r>
          </a:p>
          <a:p>
            <a:pPr lvl="1" eaLnBrk="1" hangingPunct="1"/>
            <a:r>
              <a:rPr lang="en-US" altLang="en-US" sz="2000" b="1" dirty="0"/>
              <a:t>Composite “3”</a:t>
            </a:r>
            <a:r>
              <a:rPr lang="en-US" altLang="en-US" sz="2000" dirty="0"/>
              <a:t>—banks exhibit financial, operational, or compliance weaknesses ranging from moderately severe to unsatisfactory</a:t>
            </a:r>
          </a:p>
          <a:p>
            <a:pPr lvl="1" eaLnBrk="1" hangingPunct="1"/>
            <a:r>
              <a:rPr lang="en-US" altLang="en-US" sz="2000" b="1" dirty="0"/>
              <a:t>Composite “4”</a:t>
            </a:r>
            <a:r>
              <a:rPr lang="en-US" altLang="en-US" sz="2000" dirty="0"/>
              <a:t>—banks have an immoderate volume of serious financial weaknesses or a combination of other conditions that are unsatisfactory</a:t>
            </a:r>
          </a:p>
          <a:p>
            <a:pPr lvl="1" eaLnBrk="1" hangingPunct="1"/>
            <a:r>
              <a:rPr lang="en-US" altLang="en-US" sz="2000" b="1" dirty="0"/>
              <a:t>Composite “5”</a:t>
            </a:r>
            <a:r>
              <a:rPr lang="en-US" altLang="en-US" sz="2000" dirty="0"/>
              <a:t>—banks have an extremely high immediate or near-term probability of failure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8A54A3C-BC44-47FC-927D-6A3D43EEE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28800" y="6248400"/>
            <a:ext cx="61722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/>
              <a:t>Financial Statements</a:t>
            </a:r>
          </a:p>
        </p:txBody>
      </p:sp>
      <p:sp>
        <p:nvSpPr>
          <p:cNvPr id="922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100" dirty="0"/>
              <a:t>The </a:t>
            </a:r>
            <a:r>
              <a:rPr lang="en-US" altLang="en-US" sz="2100" b="1" dirty="0"/>
              <a:t>Federal Financial Institutions Examination Council (FFIEC) </a:t>
            </a:r>
            <a:r>
              <a:rPr lang="en-US" altLang="en-US" sz="2100" dirty="0"/>
              <a:t>prescribes uniform principles, standards, and report forms for depository institutions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900" dirty="0"/>
              <a:t>Balance sheets are reported on </a:t>
            </a:r>
            <a:r>
              <a:rPr lang="en-US" altLang="en-US" sz="1900" b="1" dirty="0"/>
              <a:t>report of condition </a:t>
            </a:r>
            <a:r>
              <a:rPr lang="en-US" altLang="en-US" sz="1900" dirty="0"/>
              <a:t>forms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900" dirty="0"/>
              <a:t>Income statements are reported on </a:t>
            </a:r>
            <a:r>
              <a:rPr lang="en-US" altLang="en-US" sz="1900" b="1" dirty="0"/>
              <a:t>report of income </a:t>
            </a:r>
            <a:r>
              <a:rPr lang="en-US" altLang="en-US" sz="1900" dirty="0"/>
              <a:t>forms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900" dirty="0"/>
              <a:t>Commercial banks report contingent assets and liabilities on </a:t>
            </a:r>
            <a:r>
              <a:rPr lang="en-US" altLang="en-US" sz="1900" b="1" dirty="0"/>
              <a:t>off-balance-sheet reports</a:t>
            </a:r>
          </a:p>
          <a:p>
            <a:pPr marL="344487" lvl="1" indent="0" eaLnBrk="1" hangingPunct="1">
              <a:lnSpc>
                <a:spcPct val="90000"/>
              </a:lnSpc>
              <a:buNone/>
            </a:pPr>
            <a:endParaRPr lang="en-US" altLang="en-US" sz="19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100" b="1" dirty="0"/>
              <a:t>Retail banks</a:t>
            </a:r>
            <a:r>
              <a:rPr lang="en-US" altLang="en-US" sz="2100" dirty="0"/>
              <a:t> focus business activities on consumer banking relationships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100" b="1" dirty="0"/>
              <a:t>Wholesale banks </a:t>
            </a:r>
            <a:r>
              <a:rPr lang="en-US" altLang="en-US" sz="2100" dirty="0"/>
              <a:t>focus business activities on commercial banking relationships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900" dirty="0"/>
              <a:t>Most wholesale banks also engage in retail banking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98AF25D-31DD-498A-B858-EC4690B61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38859" y="6248400"/>
            <a:ext cx="6262141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/>
              <a:t>Commercial Bank Assets</a:t>
            </a:r>
          </a:p>
        </p:txBody>
      </p:sp>
      <p:sp>
        <p:nvSpPr>
          <p:cNvPr id="1024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 b="1" dirty="0"/>
              <a:t>#1 - Cash and due</a:t>
            </a:r>
            <a:r>
              <a:rPr lang="en-US" altLang="en-US" sz="2400" dirty="0"/>
              <a:t> </a:t>
            </a:r>
            <a:r>
              <a:rPr lang="en-US" altLang="en-US" sz="2400" b="1" dirty="0"/>
              <a:t>from depository institutions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Consists of vault cash, deposits at the Federal Reserve, deposits at other financial institutions, and cash items in the process of collection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None of these generates much income for the bank</a:t>
            </a:r>
          </a:p>
          <a:p>
            <a:pPr marL="344487" lvl="1" indent="0" eaLnBrk="1" hangingPunct="1">
              <a:lnSpc>
                <a:spcPct val="90000"/>
              </a:lnSpc>
              <a:buNone/>
            </a:pPr>
            <a:endParaRPr lang="en-US" altLang="en-US" sz="20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400" b="1" dirty="0"/>
              <a:t>#2 - Investment securities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Consists of federal funds sold, repurchase agreements (RPs or repos), U.S. Treasury and agency securities, securities issued by states and political subdivisions (municipals), mortgage-backed securities, and other debt and equity securities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Highly liquid, low default risk, and can usually be traded in secondary markets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6D1F450-66AD-446D-85D2-D33F29A2F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93889" y="6248400"/>
            <a:ext cx="6160957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 dirty="0"/>
              <a:t>Commercial Bank Assets Continued</a:t>
            </a:r>
          </a:p>
        </p:txBody>
      </p:sp>
      <p:sp>
        <p:nvSpPr>
          <p:cNvPr id="1126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2"/>
            <a:ext cx="8148638" cy="4574381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 b="1" dirty="0"/>
              <a:t>#3 - Loans and leases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Categorized as commercial and industrial (C&amp;I) loans, loans secured by real estate, individual or consumer loans, and other loans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Major asset items on the bank’s balance sheet and generate the largest flow of revenue income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Least liquid asset items and a major source of credit and liquidity risk for most banks</a:t>
            </a:r>
          </a:p>
          <a:p>
            <a:pPr marL="344487" lvl="1" indent="0" eaLnBrk="1" hangingPunct="1">
              <a:lnSpc>
                <a:spcPct val="90000"/>
              </a:lnSpc>
              <a:buNone/>
            </a:pPr>
            <a:endParaRPr lang="en-US" altLang="en-US" sz="2000" dirty="0"/>
          </a:p>
          <a:p>
            <a:pPr eaLnBrk="1" hangingPunct="1"/>
            <a:r>
              <a:rPr lang="en-US" altLang="en-US" sz="2400" b="1" dirty="0"/>
              <a:t>#4 - Other assets</a:t>
            </a:r>
          </a:p>
          <a:p>
            <a:pPr lvl="1" eaLnBrk="1" hangingPunct="1"/>
            <a:r>
              <a:rPr lang="en-US" altLang="en-US" sz="2000" dirty="0"/>
              <a:t>Consists of items such as trading assets, premises and fixed assets, other real estate owned, intangible assets, and other</a:t>
            </a:r>
          </a:p>
          <a:p>
            <a:pPr lvl="1" eaLnBrk="1" hangingPunct="1"/>
            <a:r>
              <a:rPr lang="en-US" altLang="en-US" sz="2000" dirty="0"/>
              <a:t>Generally a small part of the bank’s overall assets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5DDECE2-F00C-42A2-AA21-3F37353F9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3869" y="6248400"/>
            <a:ext cx="6145967" cy="457200"/>
          </a:xfrm>
        </p:spPr>
        <p:txBody>
          <a:bodyPr/>
          <a:lstStyle/>
          <a:p>
            <a:pPr>
              <a:defRPr/>
            </a:pPr>
            <a:endParaRPr lang="en-US" altLang="en-US" dirty="0"/>
          </a:p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/>
              <a:t>Commercial Bank Liabilities</a:t>
            </a:r>
          </a:p>
        </p:txBody>
      </p:sp>
      <p:sp>
        <p:nvSpPr>
          <p:cNvPr id="1331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400" b="1" dirty="0"/>
              <a:t>#1 - Deposits</a:t>
            </a:r>
          </a:p>
          <a:p>
            <a:pPr lvl="1" eaLnBrk="1" hangingPunct="1"/>
            <a:r>
              <a:rPr lang="en-US" altLang="en-US" sz="2000" dirty="0"/>
              <a:t>Demand deposits</a:t>
            </a:r>
          </a:p>
          <a:p>
            <a:pPr lvl="1" eaLnBrk="1" hangingPunct="1"/>
            <a:r>
              <a:rPr lang="en-US" altLang="en-US" sz="2000" dirty="0"/>
              <a:t>Negotiable order of withdrawal (NOW) accounts</a:t>
            </a:r>
          </a:p>
          <a:p>
            <a:pPr lvl="1" eaLnBrk="1" hangingPunct="1"/>
            <a:r>
              <a:rPr lang="en-US" altLang="en-US" sz="2000" dirty="0"/>
              <a:t>Money market deposit accounts (MMDAs)</a:t>
            </a:r>
          </a:p>
          <a:p>
            <a:pPr lvl="1" eaLnBrk="1" hangingPunct="1"/>
            <a:r>
              <a:rPr lang="en-US" altLang="en-US" sz="2000" dirty="0"/>
              <a:t>Other savings deposits</a:t>
            </a:r>
          </a:p>
          <a:p>
            <a:pPr lvl="1" eaLnBrk="1" hangingPunct="1"/>
            <a:r>
              <a:rPr lang="en-US" altLang="en-US" sz="2000" dirty="0"/>
              <a:t>Retail certificates of deposits (CDs)</a:t>
            </a:r>
          </a:p>
          <a:p>
            <a:pPr lvl="1" eaLnBrk="1" hangingPunct="1"/>
            <a:r>
              <a:rPr lang="en-US" altLang="en-US" sz="2000" dirty="0"/>
              <a:t>Wholesale certificates of deposits (CDs)</a:t>
            </a:r>
          </a:p>
          <a:p>
            <a:pPr lvl="2" eaLnBrk="1" hangingPunct="1"/>
            <a:r>
              <a:rPr lang="en-US" altLang="en-US" sz="1800" dirty="0"/>
              <a:t>Negotiable instruments traded in secondary markets</a:t>
            </a:r>
          </a:p>
          <a:p>
            <a:pPr lvl="2" eaLnBrk="1" hangingPunct="1"/>
            <a:r>
              <a:rPr lang="en-US" altLang="en-US" sz="1800" dirty="0"/>
              <a:t>Brokered deposits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1C02935-29AD-4959-8E63-BE71009C6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99016" y="6248400"/>
            <a:ext cx="6190938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/>
              <a:t>Commercial Bank Liabilities and Equity</a:t>
            </a:r>
          </a:p>
        </p:txBody>
      </p:sp>
      <p:sp>
        <p:nvSpPr>
          <p:cNvPr id="1434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400" b="1" dirty="0"/>
              <a:t>#2 - Borrowed funds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dirty="0"/>
              <a:t>Federal funds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dirty="0"/>
              <a:t>Repurchase agreements (RPs or repos)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dirty="0"/>
              <a:t>Other borrowing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1800" dirty="0"/>
              <a:t>Banker’s acceptances (BAs), commercial paper, medium-term notes, and discount window loans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 b="1" dirty="0"/>
              <a:t>#3 - Other liabilities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dirty="0"/>
              <a:t>Do not require interest to be paid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1800" dirty="0"/>
              <a:t>Accrued interest, deferred taxes, dividends payable, minority interests in consolidates subsidies, and other miscellaneous claims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 b="1" dirty="0"/>
              <a:t>Equity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dirty="0"/>
              <a:t>Preferred and common stock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dirty="0"/>
              <a:t>Surplus and additional paid-in capital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dirty="0"/>
              <a:t>Retained earnings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80FC79D-A13A-41B4-874C-6C59D25FB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28800" y="6248400"/>
            <a:ext cx="61722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/>
              <a:t>Off-Balance-Sheet Items</a:t>
            </a:r>
          </a:p>
        </p:txBody>
      </p:sp>
      <p:sp>
        <p:nvSpPr>
          <p:cNvPr id="1536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95800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100" dirty="0"/>
              <a:t>Off-balance-sheet items are contingent assets and liabilities that may affect a commercial bank’s balance sheet and/or income statement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100" b="1" dirty="0"/>
              <a:t>Loan commitments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900" dirty="0"/>
              <a:t>Contractual commitment by a bank or another FI (e.g., insurance company) to loan to a customer a certain maximum amount at given interest rate terms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100" b="1" dirty="0"/>
              <a:t>Letters of credit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900" dirty="0"/>
              <a:t>Commercial letters of credit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900" dirty="0"/>
              <a:t>Standby letters of credit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100" b="1" dirty="0"/>
              <a:t>Loans sold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900" dirty="0"/>
              <a:t>Loans originated by the bank and then sold to other investors that can be returned to the originating institution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100" b="1" dirty="0"/>
              <a:t>Derivative securities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900" dirty="0"/>
              <a:t>Futures, forward, swap, and option positions taken by the FI for hedging or other purposes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AD39075-7E18-4226-9258-26CA7A7A1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03947" y="6248400"/>
            <a:ext cx="6160957" cy="457200"/>
          </a:xfrm>
        </p:spPr>
        <p:txBody>
          <a:bodyPr/>
          <a:lstStyle/>
          <a:p>
            <a:pPr>
              <a:defRPr/>
            </a:pPr>
            <a:endParaRPr lang="en-US" altLang="en-US" dirty="0"/>
          </a:p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 dirty="0"/>
              <a:t>Other Fee-Generating Activities</a:t>
            </a:r>
          </a:p>
        </p:txBody>
      </p:sp>
      <p:sp>
        <p:nvSpPr>
          <p:cNvPr id="1536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95800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400" dirty="0"/>
              <a:t>Trust services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dirty="0"/>
              <a:t>Trust departments of commercial banks hold and manage assets for individuals or corporations</a:t>
            </a:r>
          </a:p>
          <a:p>
            <a:pPr marL="344487" lvl="1" indent="0" eaLnBrk="1" hangingPunct="1">
              <a:lnSpc>
                <a:spcPct val="80000"/>
              </a:lnSpc>
              <a:buNone/>
            </a:pPr>
            <a:endParaRPr lang="en-US" altLang="en-US" sz="2000" dirty="0"/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/>
              <a:t>Processing services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dirty="0"/>
              <a:t>Commercial banks have traditionally provided financial data processing services for their business customers, including managing a customer’s accounts receivable and accounts payable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dirty="0"/>
              <a:t>Cash management services include the provision of lockbox services</a:t>
            </a:r>
          </a:p>
          <a:p>
            <a:pPr marL="344487" lvl="1" indent="0" eaLnBrk="1" hangingPunct="1">
              <a:lnSpc>
                <a:spcPct val="80000"/>
              </a:lnSpc>
              <a:buNone/>
            </a:pPr>
            <a:endParaRPr lang="en-US" altLang="en-US" sz="2000" dirty="0"/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/>
              <a:t>Correspondent banking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dirty="0"/>
              <a:t>Provision of banking services to other banks that do not have the staff resources to perform the service themselves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FC3B18A-CD39-4745-BEF6-036F34012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78898" y="6248400"/>
            <a:ext cx="6160958" cy="457200"/>
          </a:xfrm>
        </p:spPr>
        <p:txBody>
          <a:bodyPr/>
          <a:lstStyle/>
          <a:p>
            <a:pPr>
              <a:defRPr/>
            </a:pPr>
            <a:endParaRPr lang="en-US" altLang="en-US" dirty="0"/>
          </a:p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441375395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/>
              <a:t>Income Statement</a:t>
            </a:r>
          </a:p>
        </p:txBody>
      </p:sp>
      <p:sp>
        <p:nvSpPr>
          <p:cNvPr id="1638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300" b="1" dirty="0"/>
              <a:t>Income statement</a:t>
            </a:r>
          </a:p>
          <a:p>
            <a:pPr lvl="1" eaLnBrk="1" hangingPunct="1"/>
            <a:r>
              <a:rPr lang="en-US" altLang="en-US" sz="2000" dirty="0"/>
              <a:t>Identifies the interest income and expenses, net interest income, provision for loan losses, noninterest income and expenses, income before taxes and extraordinary items, and net income from on- and off-balance sheet activities</a:t>
            </a:r>
          </a:p>
          <a:p>
            <a:pPr lvl="1" eaLnBrk="1" hangingPunct="1"/>
            <a:r>
              <a:rPr lang="en-US" altLang="en-US" sz="2000" b="1" dirty="0"/>
              <a:t>Net interest income </a:t>
            </a:r>
            <a:r>
              <a:rPr lang="en-US" altLang="en-US" sz="2000" dirty="0"/>
              <a:t>= Interest income – interest expense</a:t>
            </a:r>
          </a:p>
          <a:p>
            <a:pPr lvl="1" eaLnBrk="1" hangingPunct="1"/>
            <a:r>
              <a:rPr lang="en-US" altLang="en-US" sz="2000" b="1" dirty="0"/>
              <a:t>Net noninterest income </a:t>
            </a:r>
            <a:r>
              <a:rPr lang="en-US" altLang="en-US" sz="2000" dirty="0"/>
              <a:t>= Noninterest income – noninterest expense</a:t>
            </a:r>
          </a:p>
          <a:p>
            <a:pPr lvl="1" eaLnBrk="1" hangingPunct="1"/>
            <a:r>
              <a:rPr lang="en-US" altLang="en-US" sz="2000" b="1" dirty="0"/>
              <a:t>Income before taxes and extraordinary items </a:t>
            </a:r>
            <a:r>
              <a:rPr lang="en-US" altLang="en-US" sz="2000" dirty="0"/>
              <a:t>(</a:t>
            </a:r>
            <a:r>
              <a:rPr lang="en-US" altLang="en-US" sz="2000" b="1" dirty="0"/>
              <a:t>EBTEI</a:t>
            </a:r>
            <a:r>
              <a:rPr lang="en-US" altLang="en-US" sz="2000" dirty="0"/>
              <a:t>) = Net interest income – provision for loan losses + noninterest income – noninterest expense</a:t>
            </a:r>
          </a:p>
          <a:p>
            <a:pPr lvl="1" eaLnBrk="1" hangingPunct="1"/>
            <a:r>
              <a:rPr lang="en-US" altLang="en-US" sz="2000" b="1" dirty="0"/>
              <a:t>Net income </a:t>
            </a:r>
            <a:r>
              <a:rPr lang="en-US" altLang="en-US" sz="2000" dirty="0"/>
              <a:t>= EBTEI – income taxes +/- extraordinary items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2D8F0D5-95B1-49FE-B7BD-8E8AB3233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04144" y="6248400"/>
            <a:ext cx="6535712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2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 dirty="0"/>
              <a:t>Relationship between Income Statement and Balance Sheet</a:t>
            </a:r>
          </a:p>
        </p:txBody>
      </p:sp>
      <p:sp>
        <p:nvSpPr>
          <p:cNvPr id="1741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59581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400" dirty="0"/>
              <a:t>There is a direct relationship between the income statement and the balance sheet of commercial banks</a:t>
            </a:r>
          </a:p>
          <a:p>
            <a:pPr eaLnBrk="1" hangingPunct="1">
              <a:lnSpc>
                <a:spcPct val="80000"/>
              </a:lnSpc>
            </a:pPr>
            <a:endParaRPr lang="en-US" altLang="en-US" sz="1900" dirty="0"/>
          </a:p>
          <a:p>
            <a:pPr eaLnBrk="1" hangingPunct="1">
              <a:lnSpc>
                <a:spcPct val="80000"/>
              </a:lnSpc>
            </a:pPr>
            <a:endParaRPr lang="en-US" altLang="en-US" sz="1900" dirty="0"/>
          </a:p>
          <a:p>
            <a:pPr lvl="1" eaLnBrk="1" hangingPunct="1">
              <a:lnSpc>
                <a:spcPct val="60000"/>
              </a:lnSpc>
              <a:buFontTx/>
              <a:buNone/>
            </a:pPr>
            <a:endParaRPr lang="en-US" altLang="en-US" sz="1200" b="1" dirty="0">
              <a:sym typeface="Symbol" pitchFamily="18" charset="2"/>
            </a:endParaRPr>
          </a:p>
          <a:p>
            <a:pPr lvl="1" eaLnBrk="1" hangingPunct="1">
              <a:lnSpc>
                <a:spcPct val="60000"/>
              </a:lnSpc>
              <a:buFontTx/>
              <a:buNone/>
            </a:pPr>
            <a:endParaRPr lang="en-US" altLang="en-US" sz="1200" b="1" dirty="0">
              <a:sym typeface="Symbol" pitchFamily="18" charset="2"/>
            </a:endParaRPr>
          </a:p>
          <a:p>
            <a:pPr lvl="1" eaLnBrk="1" hangingPunct="1">
              <a:lnSpc>
                <a:spcPct val="60000"/>
              </a:lnSpc>
              <a:buFontTx/>
              <a:buNone/>
            </a:pPr>
            <a:r>
              <a:rPr lang="en-US" altLang="en-US" sz="1200" b="1" dirty="0">
                <a:sym typeface="Symbol" pitchFamily="18" charset="2"/>
              </a:rPr>
              <a:t>	</a:t>
            </a:r>
          </a:p>
          <a:p>
            <a:pPr lvl="1" eaLnBrk="1" hangingPunct="1">
              <a:lnSpc>
                <a:spcPct val="60000"/>
              </a:lnSpc>
              <a:buFontTx/>
              <a:buNone/>
            </a:pPr>
            <a:r>
              <a:rPr lang="en-US" altLang="en-US" sz="1800" b="1" i="1" dirty="0">
                <a:sym typeface="Symbol" pitchFamily="18" charset="2"/>
              </a:rPr>
              <a:t>	</a:t>
            </a:r>
          </a:p>
          <a:p>
            <a:pPr lvl="1" eaLnBrk="1" hangingPunct="1">
              <a:lnSpc>
                <a:spcPct val="60000"/>
              </a:lnSpc>
              <a:buFontTx/>
              <a:buNone/>
            </a:pPr>
            <a:r>
              <a:rPr lang="en-US" altLang="en-US" sz="1800" b="1" i="1" dirty="0">
                <a:sym typeface="Symbol" pitchFamily="18" charset="2"/>
              </a:rPr>
              <a:t>	</a:t>
            </a:r>
          </a:p>
          <a:p>
            <a:pPr lvl="1" eaLnBrk="1" hangingPunct="1">
              <a:lnSpc>
                <a:spcPct val="60000"/>
              </a:lnSpc>
              <a:buFontTx/>
              <a:buNone/>
            </a:pPr>
            <a:r>
              <a:rPr lang="en-US" altLang="en-US" sz="1800" b="1" i="1" dirty="0">
                <a:sym typeface="Symbol" pitchFamily="18" charset="2"/>
              </a:rPr>
              <a:t>	NI</a:t>
            </a:r>
            <a:r>
              <a:rPr lang="en-US" altLang="en-US" sz="1800" b="1" dirty="0">
                <a:sym typeface="Symbol" pitchFamily="18" charset="2"/>
              </a:rPr>
              <a:t> </a:t>
            </a:r>
            <a:r>
              <a:rPr lang="en-US" altLang="en-US" sz="1800" dirty="0">
                <a:sym typeface="Symbol" pitchFamily="18" charset="2"/>
              </a:rPr>
              <a:t>= net income</a:t>
            </a:r>
          </a:p>
          <a:p>
            <a:pPr lvl="1" eaLnBrk="1" hangingPunct="1">
              <a:lnSpc>
                <a:spcPct val="60000"/>
              </a:lnSpc>
              <a:buFontTx/>
              <a:buNone/>
            </a:pPr>
            <a:r>
              <a:rPr lang="en-US" altLang="en-US" sz="1800" b="1" dirty="0">
                <a:sym typeface="Symbol" pitchFamily="18" charset="2"/>
              </a:rPr>
              <a:t>	</a:t>
            </a:r>
            <a:r>
              <a:rPr lang="en-US" altLang="en-US" sz="1800" b="1" i="1" dirty="0">
                <a:sym typeface="Symbol" pitchFamily="18" charset="2"/>
              </a:rPr>
              <a:t>A</a:t>
            </a:r>
            <a:r>
              <a:rPr lang="en-US" altLang="en-US" sz="1800" b="1" i="1" baseline="-25000" dirty="0">
                <a:sym typeface="Symbol" pitchFamily="18" charset="2"/>
              </a:rPr>
              <a:t>n</a:t>
            </a:r>
            <a:r>
              <a:rPr lang="en-US" altLang="en-US" sz="1800" b="1" dirty="0">
                <a:sym typeface="Symbol" pitchFamily="18" charset="2"/>
              </a:rPr>
              <a:t> </a:t>
            </a:r>
            <a:r>
              <a:rPr lang="en-US" altLang="en-US" sz="1800" dirty="0">
                <a:sym typeface="Symbol" pitchFamily="18" charset="2"/>
              </a:rPr>
              <a:t>= dollar value of the bank’s </a:t>
            </a:r>
            <a:r>
              <a:rPr lang="en-US" altLang="en-US" sz="1800" i="1" dirty="0">
                <a:sym typeface="Symbol" pitchFamily="18" charset="2"/>
              </a:rPr>
              <a:t>n</a:t>
            </a:r>
            <a:r>
              <a:rPr lang="en-US" altLang="en-US" sz="1800" dirty="0">
                <a:sym typeface="Symbol" pitchFamily="18" charset="2"/>
              </a:rPr>
              <a:t>th asset</a:t>
            </a:r>
          </a:p>
          <a:p>
            <a:pPr lvl="1" eaLnBrk="1" hangingPunct="1">
              <a:lnSpc>
                <a:spcPct val="60000"/>
              </a:lnSpc>
              <a:buFontTx/>
              <a:buNone/>
            </a:pPr>
            <a:r>
              <a:rPr lang="en-US" altLang="en-US" sz="1800" b="1" dirty="0">
                <a:sym typeface="Symbol" pitchFamily="18" charset="2"/>
              </a:rPr>
              <a:t>	</a:t>
            </a:r>
            <a:r>
              <a:rPr lang="en-US" altLang="en-US" sz="1800" b="1" i="1" dirty="0" err="1">
                <a:sym typeface="Symbol" pitchFamily="18" charset="2"/>
              </a:rPr>
              <a:t>L</a:t>
            </a:r>
            <a:r>
              <a:rPr lang="en-US" altLang="en-US" sz="1800" b="1" i="1" baseline="-25000" dirty="0" err="1">
                <a:sym typeface="Symbol" pitchFamily="18" charset="2"/>
              </a:rPr>
              <a:t>m</a:t>
            </a:r>
            <a:r>
              <a:rPr lang="en-US" altLang="en-US" sz="1800" b="1" dirty="0">
                <a:sym typeface="Symbol" pitchFamily="18" charset="2"/>
              </a:rPr>
              <a:t> </a:t>
            </a:r>
            <a:r>
              <a:rPr lang="en-US" altLang="en-US" sz="1800" dirty="0">
                <a:sym typeface="Symbol" pitchFamily="18" charset="2"/>
              </a:rPr>
              <a:t>= dollar value of the bank’s </a:t>
            </a:r>
            <a:r>
              <a:rPr lang="en-US" altLang="en-US" sz="1800" i="1" dirty="0" err="1">
                <a:sym typeface="Symbol" pitchFamily="18" charset="2"/>
              </a:rPr>
              <a:t>m</a:t>
            </a:r>
            <a:r>
              <a:rPr lang="en-US" altLang="en-US" sz="1800" dirty="0" err="1">
                <a:sym typeface="Symbol" pitchFamily="18" charset="2"/>
              </a:rPr>
              <a:t>th</a:t>
            </a:r>
            <a:r>
              <a:rPr lang="en-US" altLang="en-US" sz="1800" dirty="0">
                <a:sym typeface="Symbol" pitchFamily="18" charset="2"/>
              </a:rPr>
              <a:t> liability</a:t>
            </a:r>
          </a:p>
          <a:p>
            <a:pPr lvl="1" eaLnBrk="1" hangingPunct="1">
              <a:lnSpc>
                <a:spcPct val="60000"/>
              </a:lnSpc>
              <a:buFontTx/>
              <a:buNone/>
            </a:pPr>
            <a:r>
              <a:rPr lang="en-US" altLang="en-US" sz="1800" b="1" dirty="0">
                <a:sym typeface="Symbol" pitchFamily="18" charset="2"/>
              </a:rPr>
              <a:t>	</a:t>
            </a:r>
            <a:r>
              <a:rPr lang="en-US" altLang="en-US" sz="1800" b="1" i="1" dirty="0" err="1">
                <a:sym typeface="Symbol" pitchFamily="18" charset="2"/>
              </a:rPr>
              <a:t>r</a:t>
            </a:r>
            <a:r>
              <a:rPr lang="en-US" altLang="en-US" sz="1800" b="1" i="1" baseline="-25000" dirty="0" err="1">
                <a:sym typeface="Symbol" pitchFamily="18" charset="2"/>
              </a:rPr>
              <a:t>n</a:t>
            </a:r>
            <a:r>
              <a:rPr lang="en-US" altLang="en-US" sz="1800" b="1" dirty="0">
                <a:sym typeface="Symbol" pitchFamily="18" charset="2"/>
              </a:rPr>
              <a:t> </a:t>
            </a:r>
            <a:r>
              <a:rPr lang="en-US" altLang="en-US" sz="1800" dirty="0">
                <a:sym typeface="Symbol" pitchFamily="18" charset="2"/>
              </a:rPr>
              <a:t>= rate earned on the bank’s </a:t>
            </a:r>
            <a:r>
              <a:rPr lang="en-US" altLang="en-US" sz="1800" i="1" dirty="0">
                <a:sym typeface="Symbol" pitchFamily="18" charset="2"/>
              </a:rPr>
              <a:t>n</a:t>
            </a:r>
            <a:r>
              <a:rPr lang="en-US" altLang="en-US" sz="1800" dirty="0">
                <a:sym typeface="Symbol" pitchFamily="18" charset="2"/>
              </a:rPr>
              <a:t>th asset</a:t>
            </a:r>
          </a:p>
          <a:p>
            <a:pPr lvl="1" eaLnBrk="1" hangingPunct="1">
              <a:lnSpc>
                <a:spcPct val="60000"/>
              </a:lnSpc>
              <a:buFontTx/>
              <a:buNone/>
            </a:pPr>
            <a:r>
              <a:rPr lang="en-US" altLang="en-US" sz="1800" b="1" dirty="0">
                <a:sym typeface="Symbol" pitchFamily="18" charset="2"/>
              </a:rPr>
              <a:t>	</a:t>
            </a:r>
            <a:r>
              <a:rPr lang="en-US" altLang="en-US" sz="1800" b="1" i="1" dirty="0" err="1">
                <a:sym typeface="Symbol" pitchFamily="18" charset="2"/>
              </a:rPr>
              <a:t>r</a:t>
            </a:r>
            <a:r>
              <a:rPr lang="en-US" altLang="en-US" sz="1800" b="1" i="1" baseline="-25000" dirty="0" err="1">
                <a:sym typeface="Symbol" pitchFamily="18" charset="2"/>
              </a:rPr>
              <a:t>m</a:t>
            </a:r>
            <a:r>
              <a:rPr lang="en-US" altLang="en-US" sz="1800" b="1" dirty="0">
                <a:sym typeface="Symbol" pitchFamily="18" charset="2"/>
              </a:rPr>
              <a:t> </a:t>
            </a:r>
            <a:r>
              <a:rPr lang="en-US" altLang="en-US" sz="1800" dirty="0">
                <a:sym typeface="Symbol" pitchFamily="18" charset="2"/>
              </a:rPr>
              <a:t>=</a:t>
            </a:r>
            <a:r>
              <a:rPr lang="en-US" altLang="en-US" sz="1800" b="1" dirty="0">
                <a:sym typeface="Symbol" pitchFamily="18" charset="2"/>
              </a:rPr>
              <a:t> </a:t>
            </a:r>
            <a:r>
              <a:rPr lang="en-US" altLang="en-US" sz="1800" dirty="0">
                <a:sym typeface="Symbol" pitchFamily="18" charset="2"/>
              </a:rPr>
              <a:t>rate paid on the bank’s </a:t>
            </a:r>
            <a:r>
              <a:rPr lang="en-US" altLang="en-US" sz="1800" i="1" dirty="0" err="1">
                <a:sym typeface="Symbol" pitchFamily="18" charset="2"/>
              </a:rPr>
              <a:t>m</a:t>
            </a:r>
            <a:r>
              <a:rPr lang="en-US" altLang="en-US" sz="1800" dirty="0" err="1">
                <a:sym typeface="Symbol" pitchFamily="18" charset="2"/>
              </a:rPr>
              <a:t>th</a:t>
            </a:r>
            <a:r>
              <a:rPr lang="en-US" altLang="en-US" sz="1800" dirty="0">
                <a:sym typeface="Symbol" pitchFamily="18" charset="2"/>
              </a:rPr>
              <a:t> liability</a:t>
            </a:r>
          </a:p>
          <a:p>
            <a:pPr lvl="1" eaLnBrk="1" hangingPunct="1">
              <a:lnSpc>
                <a:spcPct val="60000"/>
              </a:lnSpc>
              <a:buFontTx/>
              <a:buNone/>
            </a:pPr>
            <a:r>
              <a:rPr lang="en-US" altLang="en-US" sz="1800" b="1" dirty="0">
                <a:sym typeface="Symbol" pitchFamily="18" charset="2"/>
              </a:rPr>
              <a:t>	</a:t>
            </a:r>
            <a:r>
              <a:rPr lang="en-US" altLang="en-US" sz="1800" b="1" i="1" dirty="0">
                <a:sym typeface="Symbol" pitchFamily="18" charset="2"/>
              </a:rPr>
              <a:t>P </a:t>
            </a:r>
            <a:r>
              <a:rPr lang="en-US" altLang="en-US" sz="1800" dirty="0">
                <a:sym typeface="Symbol" pitchFamily="18" charset="2"/>
              </a:rPr>
              <a:t>= provision for loan losses</a:t>
            </a:r>
          </a:p>
          <a:p>
            <a:pPr lvl="1" eaLnBrk="1" hangingPunct="1">
              <a:lnSpc>
                <a:spcPct val="60000"/>
              </a:lnSpc>
              <a:buFontTx/>
              <a:buNone/>
            </a:pPr>
            <a:r>
              <a:rPr lang="en-US" altLang="en-US" sz="1800" b="1" dirty="0">
                <a:sym typeface="Symbol" pitchFamily="18" charset="2"/>
              </a:rPr>
              <a:t>	</a:t>
            </a:r>
            <a:r>
              <a:rPr lang="en-US" altLang="en-US" sz="1800" b="1" i="1" dirty="0">
                <a:sym typeface="Symbol" pitchFamily="18" charset="2"/>
              </a:rPr>
              <a:t>NII </a:t>
            </a:r>
            <a:r>
              <a:rPr lang="en-US" altLang="en-US" sz="1800" dirty="0">
                <a:sym typeface="Symbol" pitchFamily="18" charset="2"/>
              </a:rPr>
              <a:t>= noninterest income earned, including income from OBS activities</a:t>
            </a:r>
          </a:p>
          <a:p>
            <a:pPr lvl="1" eaLnBrk="1" hangingPunct="1">
              <a:lnSpc>
                <a:spcPct val="60000"/>
              </a:lnSpc>
              <a:buFontTx/>
              <a:buNone/>
            </a:pPr>
            <a:r>
              <a:rPr lang="en-US" altLang="en-US" sz="1800" b="1" dirty="0">
                <a:sym typeface="Symbol" pitchFamily="18" charset="2"/>
              </a:rPr>
              <a:t>	</a:t>
            </a:r>
            <a:r>
              <a:rPr lang="en-US" altLang="en-US" sz="1800" b="1" i="1" dirty="0">
                <a:sym typeface="Symbol" pitchFamily="18" charset="2"/>
              </a:rPr>
              <a:t>NIE </a:t>
            </a:r>
            <a:r>
              <a:rPr lang="en-US" altLang="en-US" sz="1800" dirty="0">
                <a:sym typeface="Symbol" pitchFamily="18" charset="2"/>
              </a:rPr>
              <a:t>= noninterest expenses</a:t>
            </a:r>
          </a:p>
          <a:p>
            <a:pPr lvl="1" eaLnBrk="1" hangingPunct="1">
              <a:lnSpc>
                <a:spcPct val="60000"/>
              </a:lnSpc>
              <a:buFontTx/>
              <a:buNone/>
            </a:pPr>
            <a:r>
              <a:rPr lang="en-US" altLang="en-US" sz="1800" b="1" dirty="0">
                <a:sym typeface="Symbol" pitchFamily="18" charset="2"/>
              </a:rPr>
              <a:t>	</a:t>
            </a:r>
            <a:r>
              <a:rPr lang="en-US" altLang="en-US" sz="1800" b="1" i="1" dirty="0">
                <a:sym typeface="Symbol" pitchFamily="18" charset="2"/>
              </a:rPr>
              <a:t>T	 </a:t>
            </a:r>
            <a:r>
              <a:rPr lang="en-US" altLang="en-US" sz="1800" dirty="0">
                <a:sym typeface="Symbol" pitchFamily="18" charset="2"/>
              </a:rPr>
              <a:t>=</a:t>
            </a:r>
            <a:r>
              <a:rPr lang="en-US" altLang="en-US" sz="1800" b="1" dirty="0">
                <a:sym typeface="Symbol" pitchFamily="18" charset="2"/>
              </a:rPr>
              <a:t> </a:t>
            </a:r>
            <a:r>
              <a:rPr lang="en-US" altLang="en-US" sz="1800" dirty="0">
                <a:sym typeface="Symbol" pitchFamily="18" charset="2"/>
              </a:rPr>
              <a:t>taxes and extraordinary items</a:t>
            </a:r>
          </a:p>
          <a:p>
            <a:pPr lvl="1" eaLnBrk="1" hangingPunct="1">
              <a:lnSpc>
                <a:spcPct val="60000"/>
              </a:lnSpc>
              <a:buFontTx/>
              <a:buNone/>
            </a:pPr>
            <a:r>
              <a:rPr lang="en-US" altLang="en-US" sz="1800" b="1" dirty="0">
                <a:sym typeface="Symbol" pitchFamily="18" charset="2"/>
              </a:rPr>
              <a:t>	</a:t>
            </a:r>
            <a:r>
              <a:rPr lang="en-US" altLang="en-US" sz="1800" b="1" i="1" dirty="0">
                <a:sym typeface="Symbol" pitchFamily="18" charset="2"/>
              </a:rPr>
              <a:t>N	 </a:t>
            </a:r>
            <a:r>
              <a:rPr lang="en-US" altLang="en-US" sz="1800" dirty="0">
                <a:sym typeface="Symbol" pitchFamily="18" charset="2"/>
              </a:rPr>
              <a:t>= number of assets the bank holds</a:t>
            </a:r>
          </a:p>
          <a:p>
            <a:pPr lvl="1" eaLnBrk="1" hangingPunct="1">
              <a:lnSpc>
                <a:spcPct val="60000"/>
              </a:lnSpc>
              <a:buFontTx/>
              <a:buNone/>
            </a:pPr>
            <a:r>
              <a:rPr lang="en-US" altLang="en-US" sz="1800" b="1" dirty="0">
                <a:sym typeface="Symbol" pitchFamily="18" charset="2"/>
              </a:rPr>
              <a:t>	</a:t>
            </a:r>
            <a:r>
              <a:rPr lang="en-US" altLang="en-US" sz="1800" b="1" i="1" dirty="0">
                <a:sym typeface="Symbol" pitchFamily="18" charset="2"/>
              </a:rPr>
              <a:t>M </a:t>
            </a:r>
            <a:r>
              <a:rPr lang="en-US" altLang="en-US" sz="1800" dirty="0">
                <a:sym typeface="Symbol" pitchFamily="18" charset="2"/>
              </a:rPr>
              <a:t>= number of liabilities the bank holds</a:t>
            </a:r>
            <a:endParaRPr lang="en-US" altLang="en-US" sz="1800" dirty="0"/>
          </a:p>
        </p:txBody>
      </p:sp>
      <p:graphicFrame>
        <p:nvGraphicFramePr>
          <p:cNvPr id="1741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5878608"/>
              </p:ext>
            </p:extLst>
          </p:nvPr>
        </p:nvGraphicFramePr>
        <p:xfrm>
          <a:off x="1287462" y="2549525"/>
          <a:ext cx="5730875" cy="94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21" name="Equation" r:id="rId4" imgW="2628900" imgH="431800" progId="Equation.3">
                  <p:embed/>
                </p:oleObj>
              </mc:Choice>
              <mc:Fallback>
                <p:oleObj name="Equation" r:id="rId4" imgW="2628900" imgH="431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7462" y="2549525"/>
                        <a:ext cx="5730875" cy="941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AFD9900-0A4D-4321-A030-CB9B99CA2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63907" y="6248400"/>
            <a:ext cx="6130977" cy="457200"/>
          </a:xfrm>
        </p:spPr>
        <p:txBody>
          <a:bodyPr/>
          <a:lstStyle/>
          <a:p>
            <a:pPr>
              <a:defRPr/>
            </a:pPr>
            <a:endParaRPr lang="en-US" altLang="en-US" dirty="0"/>
          </a:p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2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 dirty="0"/>
              <a:t>Income Statement Example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2"/>
            <a:ext cx="8148638" cy="4617243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200" dirty="0"/>
              <a:t>Suppose that a bank has equity of $200, interest expense of $90, provision for loan loss (P) = $20, net noninterest income of -$15, and a tax rate of 34%. What is the minimum total interest revenue required to give a ROE of 15%?  ($ in millions)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dirty="0"/>
              <a:t>Required NI = NI/$200 = 0.15 or NI = </a:t>
            </a:r>
            <a:r>
              <a:rPr lang="en-US" altLang="en-US" sz="2200" b="1" dirty="0"/>
              <a:t>$30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altLang="en-US" sz="2200" dirty="0"/>
          </a:p>
          <a:p>
            <a:pPr eaLnBrk="1" hangingPunct="1">
              <a:lnSpc>
                <a:spcPct val="80000"/>
              </a:lnSpc>
            </a:pPr>
            <a:r>
              <a:rPr lang="en-US" altLang="en-US" sz="2200" dirty="0"/>
              <a:t>NI = [Interest revenue – Interest expense – P + (NII – NIE)] </a:t>
            </a:r>
            <a:r>
              <a:rPr lang="en-US" altLang="en-US" sz="2200" dirty="0">
                <a:sym typeface="Symbol" pitchFamily="18" charset="2"/>
              </a:rPr>
              <a:t></a:t>
            </a:r>
            <a:r>
              <a:rPr lang="en-US" altLang="en-US" sz="2200" dirty="0"/>
              <a:t> (1 – Tax rate) 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dirty="0"/>
              <a:t>$30 = [Interest revenue – $90 – $20 + –$15] </a:t>
            </a:r>
            <a:r>
              <a:rPr lang="en-US" altLang="en-US" sz="2000" dirty="0">
                <a:sym typeface="Symbol" pitchFamily="18" charset="2"/>
              </a:rPr>
              <a:t></a:t>
            </a:r>
            <a:r>
              <a:rPr lang="en-US" altLang="en-US" sz="2000" dirty="0"/>
              <a:t> (1 – 0.34)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dirty="0"/>
              <a:t>Required interest revenue = </a:t>
            </a:r>
            <a:r>
              <a:rPr lang="en-US" altLang="en-US" sz="2000" b="1" dirty="0"/>
              <a:t>$170.45</a:t>
            </a:r>
          </a:p>
        </p:txBody>
      </p:sp>
      <p:graphicFrame>
        <p:nvGraphicFramePr>
          <p:cNvPr id="1843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1066900"/>
              </p:ext>
            </p:extLst>
          </p:nvPr>
        </p:nvGraphicFramePr>
        <p:xfrm>
          <a:off x="1666081" y="5209380"/>
          <a:ext cx="5730875" cy="941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45" name="Equation" r:id="rId4" imgW="2628900" imgH="431800" progId="Equation.3">
                  <p:embed/>
                </p:oleObj>
              </mc:Choice>
              <mc:Fallback>
                <p:oleObj name="Equation" r:id="rId4" imgW="2628900" imgH="431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6081" y="5209380"/>
                        <a:ext cx="5730875" cy="941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25B006F-95DC-40A9-9D97-82695906E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88761" y="6248400"/>
            <a:ext cx="6112239" cy="457200"/>
          </a:xfrm>
        </p:spPr>
        <p:txBody>
          <a:bodyPr/>
          <a:lstStyle/>
          <a:p>
            <a:pPr>
              <a:defRPr/>
            </a:pPr>
            <a:endParaRPr lang="en-US" altLang="en-US" dirty="0"/>
          </a:p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0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90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90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/>
              <a:t>Financial Statement Analysis</a:t>
            </a:r>
          </a:p>
        </p:txBody>
      </p:sp>
      <p:sp>
        <p:nvSpPr>
          <p:cNvPr id="1946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200" b="1" dirty="0"/>
              <a:t>Financial statement analysis</a:t>
            </a:r>
            <a:r>
              <a:rPr lang="en-US" altLang="en-US" sz="2200" dirty="0"/>
              <a:t> is based on accounting ratios</a:t>
            </a:r>
            <a:endParaRPr lang="en-US" altLang="en-US" sz="2200" b="1" dirty="0"/>
          </a:p>
          <a:p>
            <a:pPr eaLnBrk="1" hangingPunct="1"/>
            <a:r>
              <a:rPr lang="en-US" altLang="en-US" sz="2200" b="1" dirty="0"/>
              <a:t>Time series analysis </a:t>
            </a:r>
            <a:r>
              <a:rPr lang="en-US" altLang="en-US" sz="2200" dirty="0"/>
              <a:t>is the analysis of financial statements over a period of time</a:t>
            </a:r>
          </a:p>
          <a:p>
            <a:pPr eaLnBrk="1" hangingPunct="1"/>
            <a:r>
              <a:rPr lang="en-US" altLang="en-US" sz="2200" b="1" dirty="0"/>
              <a:t>Cross-sectional analysis </a:t>
            </a:r>
            <a:r>
              <a:rPr lang="en-US" altLang="en-US" sz="2200" dirty="0"/>
              <a:t>is the analysis of financial statements comparing one firm with others</a:t>
            </a:r>
          </a:p>
          <a:p>
            <a:pPr lvl="1" eaLnBrk="1" hangingPunct="1"/>
            <a:r>
              <a:rPr lang="en-US" altLang="en-US" sz="2000" dirty="0"/>
              <a:t>the Uniform Bank Performance Report (UBPR) maintained by the FFIEC allows banks to observe competitor financial statements</a:t>
            </a:r>
          </a:p>
          <a:p>
            <a:pPr eaLnBrk="1" hangingPunct="1"/>
            <a:r>
              <a:rPr lang="en-US" altLang="en-US" sz="2200" dirty="0"/>
              <a:t>Most financial statement analyses is a combination of time series analysis and cross-sectional analysis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803D608-3C6A-4981-9DA2-1722A5D71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64105" y="6248400"/>
            <a:ext cx="6745574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 dirty="0"/>
              <a:t>Return on Equity (ROE) Framework</a:t>
            </a:r>
          </a:p>
        </p:txBody>
      </p:sp>
      <p:sp>
        <p:nvSpPr>
          <p:cNvPr id="2048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200" b="1" dirty="0"/>
              <a:t>Return on Equity (ROE) </a:t>
            </a:r>
            <a:r>
              <a:rPr lang="en-US" altLang="en-US" sz="2200" dirty="0"/>
              <a:t>analysis begins with ROE and then breaks it down into its components</a:t>
            </a:r>
          </a:p>
          <a:p>
            <a:pPr eaLnBrk="1" hangingPunct="1"/>
            <a:r>
              <a:rPr lang="en-US" altLang="en-US" sz="2200" dirty="0"/>
              <a:t>ROE measures the amount of income after taxes earned for each dollar of equity capital contributed by the bank’s stockholders</a:t>
            </a:r>
          </a:p>
          <a:p>
            <a:pPr eaLnBrk="1" hangingPunct="1"/>
            <a:endParaRPr lang="en-US" altLang="en-US" sz="2200" dirty="0"/>
          </a:p>
          <a:p>
            <a:pPr eaLnBrk="1" hangingPunct="1"/>
            <a:endParaRPr lang="en-US" altLang="en-US" sz="2200" dirty="0"/>
          </a:p>
          <a:p>
            <a:pPr eaLnBrk="1" hangingPunct="1"/>
            <a:r>
              <a:rPr lang="en-US" altLang="en-US" sz="2200" dirty="0"/>
              <a:t>ROE can be broken down into two component parts:</a:t>
            </a:r>
          </a:p>
        </p:txBody>
      </p:sp>
      <p:graphicFrame>
        <p:nvGraphicFramePr>
          <p:cNvPr id="2048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3805016"/>
              </p:ext>
            </p:extLst>
          </p:nvPr>
        </p:nvGraphicFramePr>
        <p:xfrm>
          <a:off x="1427956" y="5101432"/>
          <a:ext cx="6207125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0" name="Equation" r:id="rId4" imgW="3327400" imgH="419100" progId="Equation.3">
                  <p:embed/>
                </p:oleObj>
              </mc:Choice>
              <mc:Fallback>
                <p:oleObj name="Equation" r:id="rId4" imgW="3327400" imgH="4191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7956" y="5101432"/>
                        <a:ext cx="6207125" cy="782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8159214"/>
              </p:ext>
            </p:extLst>
          </p:nvPr>
        </p:nvGraphicFramePr>
        <p:xfrm>
          <a:off x="2665412" y="3429000"/>
          <a:ext cx="3127375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1" name="Equation" r:id="rId6" imgW="1676400" imgH="419100" progId="Equation.3">
                  <p:embed/>
                </p:oleObj>
              </mc:Choice>
              <mc:Fallback>
                <p:oleObj name="Equation" r:id="rId6" imgW="1676400" imgH="4191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5412" y="3429000"/>
                        <a:ext cx="3127375" cy="782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32F4B8B-406D-4D25-A597-016B54EF9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4184" y="6248400"/>
            <a:ext cx="6625652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6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 dirty="0"/>
              <a:t>Return on Equity (ROE) Framework Continued</a:t>
            </a:r>
          </a:p>
        </p:txBody>
      </p:sp>
      <p:sp>
        <p:nvSpPr>
          <p:cNvPr id="2150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200" b="1" dirty="0"/>
              <a:t>Return on Assets (ROA) </a:t>
            </a:r>
            <a:r>
              <a:rPr lang="en-US" altLang="en-US" sz="2200" dirty="0"/>
              <a:t>determines the net income produced per dollar of assets</a:t>
            </a:r>
          </a:p>
          <a:p>
            <a:pPr eaLnBrk="1" hangingPunct="1"/>
            <a:r>
              <a:rPr lang="en-US" altLang="en-US" sz="2200" b="1" dirty="0"/>
              <a:t>Equity Multiplier (EM) </a:t>
            </a:r>
            <a:r>
              <a:rPr lang="en-US" altLang="en-US" sz="2200" dirty="0"/>
              <a:t>measures the dollar value of assets funded with each dollar of equity payments</a:t>
            </a:r>
          </a:p>
          <a:p>
            <a:pPr lvl="1" eaLnBrk="1" hangingPunct="1"/>
            <a:r>
              <a:rPr lang="en-US" altLang="en-US" sz="1800" dirty="0"/>
              <a:t>The higher this ratio, the more leverage or debt the bank is using to fund its assets</a:t>
            </a:r>
          </a:p>
          <a:p>
            <a:pPr eaLnBrk="1" hangingPunct="1"/>
            <a:endParaRPr lang="en-US" altLang="en-US" sz="2200" dirty="0"/>
          </a:p>
          <a:p>
            <a:pPr eaLnBrk="1" hangingPunct="1"/>
            <a:r>
              <a:rPr lang="en-US" altLang="en-US" sz="2200" dirty="0"/>
              <a:t>ROA can also be broken down into two components:</a:t>
            </a:r>
          </a:p>
        </p:txBody>
      </p:sp>
      <p:graphicFrame>
        <p:nvGraphicFramePr>
          <p:cNvPr id="2151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7752597"/>
              </p:ext>
            </p:extLst>
          </p:nvPr>
        </p:nvGraphicFramePr>
        <p:xfrm>
          <a:off x="1066006" y="4745038"/>
          <a:ext cx="6326188" cy="1233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17" name="Equation" r:id="rId4" imgW="3390900" imgH="660400" progId="Equation.3">
                  <p:embed/>
                </p:oleObj>
              </mc:Choice>
              <mc:Fallback>
                <p:oleObj name="Equation" r:id="rId4" imgW="3390900" imgH="6604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006" y="4745038"/>
                        <a:ext cx="6326188" cy="1233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CF55882-C0DC-4996-BA66-43706B6B7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08879" y="6248400"/>
            <a:ext cx="6292121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55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 dirty="0"/>
              <a:t>Return on Assets (ROA) Components</a:t>
            </a:r>
          </a:p>
        </p:txBody>
      </p:sp>
      <p:sp>
        <p:nvSpPr>
          <p:cNvPr id="2253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100" b="1" dirty="0"/>
              <a:t>Profit Margin (PM)</a:t>
            </a:r>
            <a:r>
              <a:rPr lang="en-US" altLang="en-US" sz="2100" dirty="0"/>
              <a:t> measures the ability to produce net income from operating expenses (or revenue)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Interest expense ratio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Provision for loan loss ratio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Noninterest expense ratio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Tax ratio</a:t>
            </a:r>
          </a:p>
          <a:p>
            <a:pPr marL="344487" lvl="1" indent="0" eaLnBrk="1" hangingPunct="1">
              <a:lnSpc>
                <a:spcPct val="90000"/>
              </a:lnSpc>
              <a:buNone/>
            </a:pPr>
            <a:endParaRPr lang="en-US" altLang="en-US" sz="20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100" b="1" dirty="0"/>
              <a:t>Asset Utilization (AU) </a:t>
            </a:r>
            <a:r>
              <a:rPr lang="en-US" altLang="en-US" sz="2100" dirty="0"/>
              <a:t>measures the extent to which the bank’s assets generate revenue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Interest income ratio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Noninterest income ratio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F44DF1C-DA7A-4402-86DA-28B02E596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09075" y="6248400"/>
            <a:ext cx="6115987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9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/>
              <a:t>Other Ratios</a:t>
            </a:r>
          </a:p>
        </p:txBody>
      </p:sp>
      <p:sp>
        <p:nvSpPr>
          <p:cNvPr id="2355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200" dirty="0"/>
              <a:t>The</a:t>
            </a:r>
            <a:r>
              <a:rPr lang="en-US" altLang="en-US" sz="2200" b="1" dirty="0"/>
              <a:t> net interest margin (NIM)</a:t>
            </a:r>
            <a:r>
              <a:rPr lang="en-US" altLang="en-US" sz="2200" dirty="0"/>
              <a:t> measures the net return on a bank’s earning assets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 sz="2100" dirty="0"/>
          </a:p>
          <a:p>
            <a:pPr lvl="1" eaLnBrk="1" hangingPunct="1"/>
            <a:endParaRPr lang="en-US" altLang="en-US" sz="2200" dirty="0"/>
          </a:p>
          <a:p>
            <a:pPr eaLnBrk="1" hangingPunct="1"/>
            <a:endParaRPr lang="en-US" altLang="en-US" sz="2300" dirty="0"/>
          </a:p>
          <a:p>
            <a:pPr eaLnBrk="1" hangingPunct="1"/>
            <a:r>
              <a:rPr lang="en-US" altLang="en-US" sz="2300" dirty="0"/>
              <a:t>The </a:t>
            </a:r>
            <a:r>
              <a:rPr lang="en-US" altLang="en-US" sz="2300" b="1" dirty="0"/>
              <a:t>spread</a:t>
            </a:r>
            <a:r>
              <a:rPr lang="en-US" altLang="en-US" sz="2300" dirty="0"/>
              <a:t> measures the difference between the average yield on earning assets and average cost of interest-bearing liabilities</a:t>
            </a:r>
            <a:endParaRPr lang="en-US" altLang="en-US" sz="2100" dirty="0"/>
          </a:p>
        </p:txBody>
      </p:sp>
      <p:graphicFrame>
        <p:nvGraphicFramePr>
          <p:cNvPr id="2355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0626092"/>
              </p:ext>
            </p:extLst>
          </p:nvPr>
        </p:nvGraphicFramePr>
        <p:xfrm>
          <a:off x="944563" y="2655888"/>
          <a:ext cx="7254875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72" name="Equation" r:id="rId4" imgW="4432300" imgH="419100" progId="Equation.3">
                  <p:embed/>
                </p:oleObj>
              </mc:Choice>
              <mc:Fallback>
                <p:oleObj name="Equation" r:id="rId4" imgW="4432300" imgH="4191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4563" y="2655888"/>
                        <a:ext cx="7254875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7446631"/>
              </p:ext>
            </p:extLst>
          </p:nvPr>
        </p:nvGraphicFramePr>
        <p:xfrm>
          <a:off x="1818481" y="5035550"/>
          <a:ext cx="5426075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73" name="Equation" r:id="rId6" imgW="3314700" imgH="419100" progId="Equation.3">
                  <p:embed/>
                </p:oleObj>
              </mc:Choice>
              <mc:Fallback>
                <p:oleObj name="Equation" r:id="rId6" imgW="3314700" imgH="4191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8481" y="5035550"/>
                        <a:ext cx="5426075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4FF5AF3-FE17-4D2F-B957-127FF73C2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34125" y="6248400"/>
            <a:ext cx="6265888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3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 dirty="0"/>
              <a:t>Other Ratios Continued</a:t>
            </a:r>
          </a:p>
        </p:txBody>
      </p:sp>
      <p:sp>
        <p:nvSpPr>
          <p:cNvPr id="2458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200" b="1" dirty="0"/>
              <a:t>Overhead efficiency </a:t>
            </a:r>
            <a:r>
              <a:rPr lang="en-US" altLang="en-US" sz="2200" dirty="0"/>
              <a:t>measures the bank’s ability to generate noninterest income to cover noninterest expenses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 sz="2100" dirty="0"/>
          </a:p>
          <a:p>
            <a:pPr lvl="1" eaLnBrk="1" hangingPunct="1"/>
            <a:endParaRPr lang="en-US" altLang="en-US" sz="2200" dirty="0"/>
          </a:p>
          <a:p>
            <a:pPr lvl="1" eaLnBrk="1" hangingPunct="1"/>
            <a:endParaRPr lang="en-US" altLang="en-US" sz="2200" dirty="0"/>
          </a:p>
          <a:p>
            <a:pPr eaLnBrk="1" hangingPunct="1"/>
            <a:endParaRPr lang="en-US" altLang="en-US" sz="2300" dirty="0"/>
          </a:p>
          <a:p>
            <a:pPr eaLnBrk="1" hangingPunct="1"/>
            <a:r>
              <a:rPr lang="en-US" altLang="en-US" sz="2300" dirty="0"/>
              <a:t>Many components of key ratios provide additional insight into the financial stability of banks</a:t>
            </a:r>
          </a:p>
          <a:p>
            <a:pPr lvl="1" eaLnBrk="1" hangingPunct="1"/>
            <a:r>
              <a:rPr lang="en-US" altLang="en-US" sz="1800" dirty="0"/>
              <a:t>See Table 12-6 for a decomposition of profit margin</a:t>
            </a:r>
          </a:p>
          <a:p>
            <a:pPr lvl="1" eaLnBrk="1" hangingPunct="1"/>
            <a:r>
              <a:rPr lang="en-US" altLang="en-US" sz="1800" dirty="0"/>
              <a:t>See Table 12-7 for a decomposition of asset utilization</a:t>
            </a:r>
          </a:p>
        </p:txBody>
      </p:sp>
      <p:graphicFrame>
        <p:nvGraphicFramePr>
          <p:cNvPr id="2458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9985122"/>
              </p:ext>
            </p:extLst>
          </p:nvPr>
        </p:nvGraphicFramePr>
        <p:xfrm>
          <a:off x="1608137" y="2701925"/>
          <a:ext cx="5089525" cy="808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89" name="Equation" r:id="rId4" imgW="2641600" imgH="419100" progId="Equation.3">
                  <p:embed/>
                </p:oleObj>
              </mc:Choice>
              <mc:Fallback>
                <p:oleObj name="Equation" r:id="rId4" imgW="2641600" imgH="4191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8137" y="2701925"/>
                        <a:ext cx="5089525" cy="808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A16A3EE-A700-4E5F-B79C-604591318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84026" y="6248400"/>
            <a:ext cx="6160958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3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 dirty="0"/>
              <a:t>Application: Heartland Bank and Trust vs Bank of America</a:t>
            </a:r>
          </a:p>
        </p:txBody>
      </p:sp>
      <p:sp>
        <p:nvSpPr>
          <p:cNvPr id="2458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200" b="1" dirty="0"/>
              <a:t>Heartland Bank and Trust</a:t>
            </a:r>
          </a:p>
          <a:p>
            <a:pPr lvl="1" eaLnBrk="1" hangingPunct="1"/>
            <a:r>
              <a:rPr lang="en-US" altLang="en-US" sz="2000" dirty="0"/>
              <a:t>Profitable and efficient community bank</a:t>
            </a:r>
          </a:p>
          <a:p>
            <a:pPr lvl="1" eaLnBrk="1" hangingPunct="1"/>
            <a:r>
              <a:rPr lang="en-US" altLang="en-US" sz="2000" dirty="0"/>
              <a:t>Invests mainly in agriculture, real estate loans, and low-cost funding methods</a:t>
            </a:r>
          </a:p>
          <a:p>
            <a:pPr marL="344487" lvl="1" indent="0" eaLnBrk="1" hangingPunct="1">
              <a:buNone/>
            </a:pPr>
            <a:endParaRPr lang="en-US" altLang="en-US" sz="2000" dirty="0"/>
          </a:p>
          <a:p>
            <a:pPr eaLnBrk="1" hangingPunct="1"/>
            <a:r>
              <a:rPr lang="en-US" altLang="en-US" sz="2200" b="1" dirty="0"/>
              <a:t>Bank of America</a:t>
            </a:r>
          </a:p>
          <a:p>
            <a:pPr lvl="1" eaLnBrk="1" hangingPunct="1"/>
            <a:r>
              <a:rPr lang="en-US" altLang="en-US" sz="2000" dirty="0"/>
              <a:t>Operates with a larger and more balanced portfolio of assets and liabilities across both wholesale and retail banking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2BEED23-A9FB-44E4-9406-7A4029828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53849" y="6248400"/>
            <a:ext cx="6247151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845751428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4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/>
              <a:t>The Impact of Market Niche and Size</a:t>
            </a:r>
          </a:p>
        </p:txBody>
      </p:sp>
      <p:sp>
        <p:nvSpPr>
          <p:cNvPr id="3072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524375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200" dirty="0"/>
              <a:t>Retail and wholesale commercial banks operate in different market niches that should be noted when performing financial statement analysis</a:t>
            </a:r>
          </a:p>
          <a:p>
            <a:pPr eaLnBrk="1" hangingPunct="1"/>
            <a:r>
              <a:rPr lang="en-US" altLang="en-US" sz="2200" dirty="0"/>
              <a:t>Large banks have greater access to purchased funds and capital markets compared to small banks</a:t>
            </a:r>
          </a:p>
          <a:p>
            <a:pPr lvl="1" eaLnBrk="1" hangingPunct="1"/>
            <a:r>
              <a:rPr lang="en-US" altLang="en-US" sz="1800" dirty="0"/>
              <a:t>Lends to large banks generally operating with lower amounts of equity capital than small banks</a:t>
            </a:r>
          </a:p>
          <a:p>
            <a:pPr lvl="1" eaLnBrk="1" hangingPunct="1"/>
            <a:r>
              <a:rPr lang="en-US" altLang="en-US" sz="1800" dirty="0"/>
              <a:t>Large banks generally use more repurchased funds and fewer core deposits</a:t>
            </a:r>
          </a:p>
          <a:p>
            <a:pPr lvl="1" eaLnBrk="1" hangingPunct="1"/>
            <a:r>
              <a:rPr lang="en-US" altLang="en-US" sz="1800" dirty="0"/>
              <a:t>Large banks tend to put more into salaries, premises, and other expenses than do small banks</a:t>
            </a:r>
          </a:p>
          <a:p>
            <a:pPr lvl="1" eaLnBrk="1" hangingPunct="1"/>
            <a:r>
              <a:rPr lang="en-US" altLang="en-US" sz="1800" dirty="0"/>
              <a:t>Large banks tend to diversity their operations and services more than small banks, and they also generate more noninterest income</a:t>
            </a:r>
          </a:p>
          <a:p>
            <a:pPr marL="0" indent="0" eaLnBrk="1" hangingPunct="1">
              <a:buNone/>
            </a:pPr>
            <a:endParaRPr lang="en-US" altLang="en-US" sz="22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F3D3907-3953-4877-B186-2AEE77015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78898" y="6248400"/>
            <a:ext cx="6175948" cy="457200"/>
          </a:xfrm>
        </p:spPr>
        <p:txBody>
          <a:bodyPr/>
          <a:lstStyle/>
          <a:p>
            <a:pPr>
              <a:defRPr/>
            </a:pPr>
            <a:endParaRPr lang="en-US" altLang="en-US" dirty="0"/>
          </a:p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4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 dirty="0"/>
              <a:t>Application: Heartland Bank and Trust vs Bank of America Continued</a:t>
            </a: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200" dirty="0"/>
              <a:t>Return on Assets (ROA)</a:t>
            </a:r>
          </a:p>
          <a:p>
            <a:pPr lvl="1" eaLnBrk="1" hangingPunct="1"/>
            <a:r>
              <a:rPr lang="en-US" altLang="en-US" sz="1800" dirty="0"/>
              <a:t>HBT is more profitable overall </a:t>
            </a:r>
          </a:p>
          <a:p>
            <a:pPr marL="344487" lvl="1" indent="0" eaLnBrk="1" hangingPunct="1">
              <a:buNone/>
            </a:pPr>
            <a:endParaRPr lang="en-US" altLang="en-US" sz="1800" dirty="0"/>
          </a:p>
          <a:p>
            <a:pPr eaLnBrk="1" hangingPunct="1"/>
            <a:r>
              <a:rPr lang="en-US" altLang="en-US" sz="2200" dirty="0"/>
              <a:t>Profit Margin (PM)</a:t>
            </a:r>
          </a:p>
          <a:p>
            <a:pPr lvl="1" eaLnBrk="1" hangingPunct="1"/>
            <a:r>
              <a:rPr lang="en-US" altLang="en-US" sz="1800" dirty="0"/>
              <a:t>HBT is producing the higher income per dollar of total operating income</a:t>
            </a:r>
          </a:p>
          <a:p>
            <a:pPr marL="344487" lvl="1" indent="0" eaLnBrk="1" hangingPunct="1">
              <a:buNone/>
            </a:pPr>
            <a:endParaRPr lang="en-US" altLang="en-US" sz="1800" dirty="0"/>
          </a:p>
          <a:p>
            <a:pPr eaLnBrk="1" hangingPunct="1"/>
            <a:r>
              <a:rPr lang="en-US" altLang="en-US" sz="2200" dirty="0"/>
              <a:t>Asset Utilization (AU)</a:t>
            </a:r>
          </a:p>
          <a:p>
            <a:pPr lvl="1" eaLnBrk="1" hangingPunct="1"/>
            <a:r>
              <a:rPr lang="en-US" altLang="en-US" sz="1800" dirty="0"/>
              <a:t>BOA is producing less operating income per dollar of assets</a:t>
            </a:r>
          </a:p>
          <a:p>
            <a:pPr marL="0" indent="0" eaLnBrk="1" hangingPunct="1">
              <a:buNone/>
            </a:pPr>
            <a:endParaRPr lang="en-US" altLang="en-US" sz="2200" dirty="0"/>
          </a:p>
          <a:p>
            <a:pPr eaLnBrk="1" hangingPunct="1"/>
            <a:r>
              <a:rPr lang="en-US" altLang="en-US" sz="2200" dirty="0"/>
              <a:t>BOA generates more noninterest income than HBT</a:t>
            </a:r>
          </a:p>
          <a:p>
            <a:pPr lvl="1" eaLnBrk="1" hangingPunct="1"/>
            <a:r>
              <a:rPr lang="en-US" altLang="en-US" sz="1800" dirty="0"/>
              <a:t>Likely due to BOA’s relatively large amount of OBS activities </a:t>
            </a:r>
          </a:p>
          <a:p>
            <a:pPr marL="0" indent="0" eaLnBrk="1" hangingPunct="1">
              <a:buNone/>
            </a:pPr>
            <a:endParaRPr lang="en-US" altLang="en-US" sz="22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FA84C72-D734-4066-83EC-1095CD339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9154" y="6248400"/>
            <a:ext cx="6711846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Network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Netwo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1">
        <a:dk1>
          <a:srgbClr val="000000"/>
        </a:dk1>
        <a:lt1>
          <a:srgbClr val="FFFFFF"/>
        </a:lt1>
        <a:dk2>
          <a:srgbClr val="A50021"/>
        </a:dk2>
        <a:lt2>
          <a:srgbClr val="808080"/>
        </a:lt2>
        <a:accent1>
          <a:srgbClr val="006699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AAB8CA"/>
        </a:accent5>
        <a:accent6>
          <a:srgbClr val="C8C8C8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4632</TotalTime>
  <Words>2515</Words>
  <Application>Microsoft Office PowerPoint</Application>
  <PresentationFormat>On-screen Show (4:3)</PresentationFormat>
  <Paragraphs>257</Paragraphs>
  <Slides>24</Slides>
  <Notes>23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Symbol</vt:lpstr>
      <vt:lpstr>Times New Roman</vt:lpstr>
      <vt:lpstr>Wingdings</vt:lpstr>
      <vt:lpstr>Network</vt:lpstr>
      <vt:lpstr>Equation</vt:lpstr>
      <vt:lpstr>Chapter Twelve</vt:lpstr>
      <vt:lpstr>CAMELS Ratings</vt:lpstr>
      <vt:lpstr>CAMELS Ratings Components</vt:lpstr>
      <vt:lpstr>CAMELS Ratings Components Continued</vt:lpstr>
      <vt:lpstr>CAMELS Ratings Continued</vt:lpstr>
      <vt:lpstr>Financial Statements</vt:lpstr>
      <vt:lpstr>Commercial Bank Assets</vt:lpstr>
      <vt:lpstr>Commercial Bank Assets Continued</vt:lpstr>
      <vt:lpstr>Commercial Bank Liabilities</vt:lpstr>
      <vt:lpstr>Commercial Bank Liabilities and Equity</vt:lpstr>
      <vt:lpstr>Off-Balance-Sheet Items</vt:lpstr>
      <vt:lpstr>Other Fee-Generating Activities</vt:lpstr>
      <vt:lpstr>Income Statement</vt:lpstr>
      <vt:lpstr>Relationship between Income Statement and Balance Sheet</vt:lpstr>
      <vt:lpstr>Income Statement Example</vt:lpstr>
      <vt:lpstr>Financial Statement Analysis</vt:lpstr>
      <vt:lpstr>Return on Equity (ROE) Framework</vt:lpstr>
      <vt:lpstr>Return on Equity (ROE) Framework Continued</vt:lpstr>
      <vt:lpstr>Return on Assets (ROA) Components</vt:lpstr>
      <vt:lpstr>Other Ratios</vt:lpstr>
      <vt:lpstr>Other Ratios Continued</vt:lpstr>
      <vt:lpstr>Application: Heartland Bank and Trust vs Bank of America</vt:lpstr>
      <vt:lpstr>The Impact of Market Niche and Size</vt:lpstr>
      <vt:lpstr>Application: Heartland Bank and Trust vs Bank of America Continued</vt:lpstr>
    </vt:vector>
  </TitlesOfParts>
  <Company>University at Buffalo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FINANCIAL MARKETS AND INSTITIUTIONS: A Modern Perspective</dc:title>
  <dc:creator>Joseph Ogden</dc:creator>
  <cp:lastModifiedBy>Woo, Dana</cp:lastModifiedBy>
  <cp:revision>337</cp:revision>
  <dcterms:created xsi:type="dcterms:W3CDTF">2000-07-01T19:33:32Z</dcterms:created>
  <dcterms:modified xsi:type="dcterms:W3CDTF">2018-02-21T03:06:51Z</dcterms:modified>
</cp:coreProperties>
</file>