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7" r:id="rId1"/>
  </p:sldMasterIdLst>
  <p:notesMasterIdLst>
    <p:notesMasterId r:id="rId32"/>
  </p:notesMasterIdLst>
  <p:handoutMasterIdLst>
    <p:handoutMasterId r:id="rId33"/>
  </p:handoutMasterIdLst>
  <p:sldIdLst>
    <p:sldId id="330" r:id="rId2"/>
    <p:sldId id="290" r:id="rId3"/>
    <p:sldId id="333" r:id="rId4"/>
    <p:sldId id="292" r:id="rId5"/>
    <p:sldId id="319" r:id="rId6"/>
    <p:sldId id="320" r:id="rId7"/>
    <p:sldId id="322" r:id="rId8"/>
    <p:sldId id="313" r:id="rId9"/>
    <p:sldId id="321" r:id="rId10"/>
    <p:sldId id="295" r:id="rId11"/>
    <p:sldId id="293" r:id="rId12"/>
    <p:sldId id="297" r:id="rId13"/>
    <p:sldId id="298" r:id="rId14"/>
    <p:sldId id="299" r:id="rId15"/>
    <p:sldId id="334" r:id="rId16"/>
    <p:sldId id="300" r:id="rId17"/>
    <p:sldId id="335" r:id="rId18"/>
    <p:sldId id="302" r:id="rId19"/>
    <p:sldId id="325" r:id="rId20"/>
    <p:sldId id="327" r:id="rId21"/>
    <p:sldId id="303" r:id="rId22"/>
    <p:sldId id="304" r:id="rId23"/>
    <p:sldId id="331" r:id="rId24"/>
    <p:sldId id="306" r:id="rId25"/>
    <p:sldId id="307" r:id="rId26"/>
    <p:sldId id="310" r:id="rId27"/>
    <p:sldId id="311" r:id="rId28"/>
    <p:sldId id="312" r:id="rId29"/>
    <p:sldId id="336" r:id="rId30"/>
    <p:sldId id="337" r:id="rId3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87823" autoAdjust="0"/>
  </p:normalViewPr>
  <p:slideViewPr>
    <p:cSldViewPr snapToGrid="0" snapToObjects="1">
      <p:cViewPr varScale="1">
        <p:scale>
          <a:sx n="63" d="100"/>
          <a:sy n="63" d="100"/>
        </p:scale>
        <p:origin x="168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1B53D98-2500-48CD-A23D-AD1B94AEF250}" type="slidenum">
              <a:rPr lang="en-US"/>
              <a:pPr>
                <a:defRPr/>
              </a:pPr>
              <a:t>‹#›</a:t>
            </a:fld>
            <a:endParaRPr lang="en-US"/>
          </a:p>
        </p:txBody>
      </p:sp>
    </p:spTree>
    <p:extLst>
      <p:ext uri="{BB962C8B-B14F-4D97-AF65-F5344CB8AC3E}">
        <p14:creationId xmlns:p14="http://schemas.microsoft.com/office/powerpoint/2010/main" val="116931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C3E5615F-1371-4DE1-8606-6C12C131FF22}" type="slidenum">
              <a:rPr lang="en-US"/>
              <a:pPr>
                <a:defRPr/>
              </a:pPr>
              <a:t>‹#›</a:t>
            </a:fld>
            <a:endParaRPr lang="en-US"/>
          </a:p>
        </p:txBody>
      </p:sp>
    </p:spTree>
    <p:extLst>
      <p:ext uri="{BB962C8B-B14F-4D97-AF65-F5344CB8AC3E}">
        <p14:creationId xmlns:p14="http://schemas.microsoft.com/office/powerpoint/2010/main" val="28029424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EB1752C-6C5D-4D4D-8D3D-DAF36E2B9DCB}" type="slidenum">
              <a:rPr lang="en-US" altLang="en-US" sz="1200" smtClean="0"/>
              <a:pPr/>
              <a:t>2</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EB1752C-6C5D-4D4D-8D3D-DAF36E2B9DCB}" type="slidenum">
              <a:rPr lang="en-US" altLang="en-US" sz="1200" smtClean="0"/>
              <a:pPr/>
              <a:t>3</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630412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764FFA0-59D5-4865-AFA2-8D633A7C6C82}" type="slidenum">
              <a:rPr lang="en-US" altLang="en-US" sz="1200" smtClean="0"/>
              <a:pPr/>
              <a:t>4</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8817236-E20C-44CF-9F13-45A5B695C652}" type="slidenum">
              <a:rPr lang="en-US" altLang="en-US" sz="1200" smtClean="0"/>
              <a:pPr/>
              <a:t>5</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0D1BBEB-781F-43FF-9DC7-721CFB34EED3}" type="slidenum">
              <a:rPr lang="en-US" altLang="en-US" sz="1200" smtClean="0"/>
              <a:pPr/>
              <a:t>6</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097F3C2-CC0B-4357-95DB-67A7AA2420AA}" type="slidenum">
              <a:rPr lang="en-US" altLang="en-US" sz="1200" smtClean="0"/>
              <a:pPr/>
              <a:t>7</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B0936B6-DE27-4783-AA8D-39FAFA40629F}" type="slidenum">
              <a:rPr lang="en-US" altLang="en-US" sz="1200"/>
              <a:pPr algn="r"/>
              <a:t>8</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8A9EB63-3FD7-4FF0-BB99-62B24F28B882}" type="slidenum">
              <a:rPr lang="en-US" altLang="en-US" sz="1200" smtClean="0"/>
              <a:pPr/>
              <a:t>9</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2DE2780-C986-49F5-8D40-F44BCCA511EA}" type="slidenum">
              <a:rPr lang="en-US" altLang="en-US" sz="1200"/>
              <a:pPr algn="r"/>
              <a:t>10</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75F187F-A0D5-4FE8-8BCE-3116E94C1DDB}" type="slidenum">
              <a:rPr lang="en-US" altLang="en-US" sz="1200"/>
              <a:pPr algn="r"/>
              <a:t>11</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E6572C0-5489-4555-8251-3763A2BB8C27}" type="slidenum">
              <a:rPr lang="en-US" altLang="en-US" sz="1200"/>
              <a:pPr algn="r"/>
              <a:t>12</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DD9FBF3-21E1-4D25-A4D3-1B456C6990AE}" type="slidenum">
              <a:rPr lang="en-US" altLang="en-US" sz="1200"/>
              <a:pPr algn="r"/>
              <a:t>13</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F53E47E-4D8C-4D56-80CE-C2DE2EC0F26E}" type="slidenum">
              <a:rPr lang="en-US" altLang="en-US" sz="1200"/>
              <a:pPr algn="r"/>
              <a:t>14</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F53E47E-4D8C-4D56-80CE-C2DE2EC0F26E}" type="slidenum">
              <a:rPr lang="en-US" altLang="en-US" sz="1200"/>
              <a:pPr algn="r"/>
              <a:t>15</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24438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80DCAA2-A00D-4347-8E75-AB200B599E17}" type="slidenum">
              <a:rPr lang="en-US" altLang="en-US" sz="1200"/>
              <a:pPr algn="r"/>
              <a:t>16</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80DCAA2-A00D-4347-8E75-AB200B599E17}" type="slidenum">
              <a:rPr lang="en-US" altLang="en-US" sz="1200"/>
              <a:pPr algn="r"/>
              <a:t>17</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971922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D6E3758-1867-4341-99F7-A590970D8EEC}" type="slidenum">
              <a:rPr lang="en-US" altLang="en-US" sz="1200"/>
              <a:pPr algn="r"/>
              <a:t>18</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CAA4EDB-63D7-4B6E-9075-87BC324E1AED}" type="slidenum">
              <a:rPr lang="en-US" altLang="en-US" sz="1200"/>
              <a:pPr algn="r"/>
              <a:t>19</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AC4BCDF-1893-4589-83ED-E80C31F680CD}" type="slidenum">
              <a:rPr lang="en-US" altLang="en-US" sz="1200"/>
              <a:pPr algn="r"/>
              <a:t>20</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45D51FE-AB5D-4DB5-9A0E-B6A98CE7E3F6}" type="slidenum">
              <a:rPr lang="en-US" altLang="en-US" sz="1200"/>
              <a:pPr algn="r"/>
              <a:t>21</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B4DBAC20-46AA-4B13-A0BE-1637EF56CF68}" type="slidenum">
              <a:rPr lang="en-US" altLang="en-US" sz="1200"/>
              <a:pPr algn="r"/>
              <a:t>22</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D1CA7C2-EE1A-40C3-A070-C7DD5CC82422}" type="slidenum">
              <a:rPr lang="en-US" altLang="en-US" sz="1200"/>
              <a:pPr algn="r"/>
              <a:t>23</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B0B3D365-1FDF-4102-A0CB-1902D9748A58}" type="slidenum">
              <a:rPr lang="en-US" altLang="en-US" sz="1200"/>
              <a:pPr algn="r"/>
              <a:t>24</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DC644300-673E-486A-A258-CA3563569497}" type="slidenum">
              <a:rPr lang="en-US" altLang="en-US" sz="1200"/>
              <a:pPr algn="r"/>
              <a:t>25</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ABEEC5D-6C5A-48D7-A061-D194FB6829E4}" type="slidenum">
              <a:rPr lang="en-US" altLang="en-US" sz="1200"/>
              <a:pPr algn="r"/>
              <a:t>26</a:t>
            </a:fld>
            <a:endParaRPr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D8F0F15E-C3AF-4F6B-A00A-337A27807FB1}" type="slidenum">
              <a:rPr lang="en-US" altLang="en-US" sz="1200"/>
              <a:pPr algn="r"/>
              <a:t>27</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BED92CB-D2B0-4EAD-8338-2D3CA15773BD}" type="slidenum">
              <a:rPr lang="en-US" altLang="en-US" sz="1200"/>
              <a:pPr algn="r"/>
              <a:t>28</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BED92CB-D2B0-4EAD-8338-2D3CA15773BD}" type="slidenum">
              <a:rPr lang="en-US" altLang="en-US" sz="1200"/>
              <a:pPr algn="r"/>
              <a:t>29</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655303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BED92CB-D2B0-4EAD-8338-2D3CA15773BD}" type="slidenum">
              <a:rPr lang="en-US" altLang="en-US" sz="1200"/>
              <a:pPr algn="r"/>
              <a:t>30</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619268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8067"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88068"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A9298FB0-77BD-46ED-8C1F-E52E62D77EFB}" type="datetime1">
              <a:rPr lang="en-US" smtClean="0"/>
              <a:t>2/22/2018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66FD1C4D-B709-467B-B707-A6FABD7D1653}" type="slidenum">
              <a:rPr lang="en-US" altLang="en-US"/>
              <a:pPr>
                <a:defRPr/>
              </a:pPr>
              <a:t>‹#›</a:t>
            </a:fld>
            <a:endParaRPr lang="en-US" altLang="en-US"/>
          </a:p>
        </p:txBody>
      </p:sp>
    </p:spTree>
    <p:extLst>
      <p:ext uri="{BB962C8B-B14F-4D97-AF65-F5344CB8AC3E}">
        <p14:creationId xmlns:p14="http://schemas.microsoft.com/office/powerpoint/2010/main" val="2721171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E3E38FED-A508-448F-AE5E-FD65B547E4C8}"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C575447F-FC3C-45DE-A31E-1F8DAEDE6E88}" type="slidenum">
              <a:rPr lang="en-US" altLang="en-US"/>
              <a:pPr>
                <a:defRPr/>
              </a:pPr>
              <a:t>‹#›</a:t>
            </a:fld>
            <a:endParaRPr lang="en-US" altLang="en-US"/>
          </a:p>
        </p:txBody>
      </p:sp>
    </p:spTree>
    <p:extLst>
      <p:ext uri="{BB962C8B-B14F-4D97-AF65-F5344CB8AC3E}">
        <p14:creationId xmlns:p14="http://schemas.microsoft.com/office/powerpoint/2010/main" val="2955376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857F1FD1-349C-4F6E-B06C-72009749A78F}"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9893E435-9B71-42B8-A35A-C5406EA3AF10}" type="slidenum">
              <a:rPr lang="en-US" altLang="en-US"/>
              <a:pPr>
                <a:defRPr/>
              </a:pPr>
              <a:t>‹#›</a:t>
            </a:fld>
            <a:endParaRPr lang="en-US" altLang="en-US"/>
          </a:p>
        </p:txBody>
      </p:sp>
    </p:spTree>
    <p:extLst>
      <p:ext uri="{BB962C8B-B14F-4D97-AF65-F5344CB8AC3E}">
        <p14:creationId xmlns:p14="http://schemas.microsoft.com/office/powerpoint/2010/main" val="3992597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6941A07F-380D-4A7E-B886-EC4C5D0D25A7}"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BE2B3C59-FB61-40D0-B3AF-633DC2CC5E1A}" type="slidenum">
              <a:rPr lang="en-US" altLang="en-US"/>
              <a:pPr>
                <a:defRPr/>
              </a:pPr>
              <a:t>‹#›</a:t>
            </a:fld>
            <a:endParaRPr lang="en-US" altLang="en-US"/>
          </a:p>
        </p:txBody>
      </p:sp>
    </p:spTree>
    <p:extLst>
      <p:ext uri="{BB962C8B-B14F-4D97-AF65-F5344CB8AC3E}">
        <p14:creationId xmlns:p14="http://schemas.microsoft.com/office/powerpoint/2010/main" val="380320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6A1D44EE-E1CC-4AD7-859C-4DB854E66F6D}" type="datetime1">
              <a:rPr lang="en-US" smtClean="0"/>
              <a:t>2/22/2018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0F9FB110-2A10-400C-AE3B-46FAB295C95A}" type="slidenum">
              <a:rPr lang="en-US" altLang="en-US"/>
              <a:pPr>
                <a:defRPr/>
              </a:pPr>
              <a:t>‹#›</a:t>
            </a:fld>
            <a:endParaRPr lang="en-US" altLang="en-US"/>
          </a:p>
        </p:txBody>
      </p:sp>
    </p:spTree>
    <p:extLst>
      <p:ext uri="{BB962C8B-B14F-4D97-AF65-F5344CB8AC3E}">
        <p14:creationId xmlns:p14="http://schemas.microsoft.com/office/powerpoint/2010/main" val="3322965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6F1D5971-0B55-4575-80F5-6FB90D5117E9}" type="datetime1">
              <a:rPr lang="en-US" smtClean="0"/>
              <a:t>2/22/2018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105C8720-2380-46A2-B5BC-46B58E5E5C7E}" type="slidenum">
              <a:rPr lang="en-US" altLang="en-US"/>
              <a:pPr>
                <a:defRPr/>
              </a:pPr>
              <a:t>‹#›</a:t>
            </a:fld>
            <a:endParaRPr lang="en-US" altLang="en-US"/>
          </a:p>
        </p:txBody>
      </p:sp>
    </p:spTree>
    <p:extLst>
      <p:ext uri="{BB962C8B-B14F-4D97-AF65-F5344CB8AC3E}">
        <p14:creationId xmlns:p14="http://schemas.microsoft.com/office/powerpoint/2010/main" val="3301682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4FF62779-8E7A-484C-9B7C-4F1758622AC3}" type="datetime1">
              <a:rPr lang="en-US" smtClean="0"/>
              <a:t>2/22/2018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EC449ED2-AA10-4471-AAC8-C39090EB2861}" type="slidenum">
              <a:rPr lang="en-US" altLang="en-US"/>
              <a:pPr>
                <a:defRPr/>
              </a:pPr>
              <a:t>‹#›</a:t>
            </a:fld>
            <a:endParaRPr lang="en-US" altLang="en-US"/>
          </a:p>
        </p:txBody>
      </p:sp>
    </p:spTree>
    <p:extLst>
      <p:ext uri="{BB962C8B-B14F-4D97-AF65-F5344CB8AC3E}">
        <p14:creationId xmlns:p14="http://schemas.microsoft.com/office/powerpoint/2010/main" val="2212487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5EC870F9-1F0C-4BA4-8C93-AEA9CA122122}"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FF250A37-6FC8-48A2-82A3-00922892F560}" type="slidenum">
              <a:rPr lang="en-US" altLang="en-US"/>
              <a:pPr>
                <a:defRPr/>
              </a:pPr>
              <a:t>‹#›</a:t>
            </a:fld>
            <a:endParaRPr lang="en-US" altLang="en-US"/>
          </a:p>
        </p:txBody>
      </p:sp>
    </p:spTree>
    <p:extLst>
      <p:ext uri="{BB962C8B-B14F-4D97-AF65-F5344CB8AC3E}">
        <p14:creationId xmlns:p14="http://schemas.microsoft.com/office/powerpoint/2010/main" val="970085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65B37448-EA4C-40A9-B612-8C3664EA318F}" type="datetime1">
              <a:rPr lang="en-US" smtClean="0"/>
              <a:t>2/22/2018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CB5F8325-5A54-4BC1-8796-BBD87587A5D4}" type="slidenum">
              <a:rPr lang="en-US" altLang="en-US"/>
              <a:pPr>
                <a:defRPr/>
              </a:pPr>
              <a:t>‹#›</a:t>
            </a:fld>
            <a:endParaRPr lang="en-US" altLang="en-US"/>
          </a:p>
        </p:txBody>
      </p:sp>
    </p:spTree>
    <p:extLst>
      <p:ext uri="{BB962C8B-B14F-4D97-AF65-F5344CB8AC3E}">
        <p14:creationId xmlns:p14="http://schemas.microsoft.com/office/powerpoint/2010/main" val="2269710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31E8D35A-FA81-4E17-8276-20000D3F48E7}"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2521725E-7D00-4FE3-991A-12194C2D0143}" type="slidenum">
              <a:rPr lang="en-US" altLang="en-US"/>
              <a:pPr>
                <a:defRPr/>
              </a:pPr>
              <a:t>‹#›</a:t>
            </a:fld>
            <a:endParaRPr lang="en-US" altLang="en-US"/>
          </a:p>
        </p:txBody>
      </p:sp>
    </p:spTree>
    <p:extLst>
      <p:ext uri="{BB962C8B-B14F-4D97-AF65-F5344CB8AC3E}">
        <p14:creationId xmlns:p14="http://schemas.microsoft.com/office/powerpoint/2010/main" val="226387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D1FC945B-69A3-4050-9A93-CC4730C33F87}" type="datetime1">
              <a:rPr lang="en-US" smtClean="0"/>
              <a:t>2/22/2018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49CEE034-B6BC-4A08-A88E-FC9E1D21FD92}" type="slidenum">
              <a:rPr lang="en-US" altLang="en-US"/>
              <a:pPr>
                <a:defRPr/>
              </a:pPr>
              <a:t>‹#›</a:t>
            </a:fld>
            <a:endParaRPr lang="en-US" altLang="en-US"/>
          </a:p>
        </p:txBody>
      </p:sp>
    </p:spTree>
    <p:extLst>
      <p:ext uri="{BB962C8B-B14F-4D97-AF65-F5344CB8AC3E}">
        <p14:creationId xmlns:p14="http://schemas.microsoft.com/office/powerpoint/2010/main" val="1288959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04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mn-lt"/>
              </a:defRPr>
            </a:lvl1pPr>
          </a:lstStyle>
          <a:p>
            <a:pPr>
              <a:defRPr/>
            </a:pPr>
            <a:fld id="{5C4B80E8-670E-46C2-863B-5138E1CED016}" type="datetime1">
              <a:rPr lang="en-US" smtClean="0"/>
              <a:t>2/22/2018</a:t>
            </a:fld>
            <a:endParaRPr lang="en-US" altLang="en-US"/>
          </a:p>
        </p:txBody>
      </p:sp>
      <p:sp>
        <p:nvSpPr>
          <p:cNvPr id="8704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8704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atin typeface="+mn-lt"/>
              </a:defRPr>
            </a:lvl1pPr>
          </a:lstStyle>
          <a:p>
            <a:pPr>
              <a:defRPr/>
            </a:pPr>
            <a:r>
              <a:rPr lang="en-US" altLang="en-US"/>
              <a:t>1-</a:t>
            </a:r>
            <a:fld id="{331FC913-463D-4F18-84F4-FA3C6D4A1556}"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10"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Thirteen</a:t>
            </a:r>
          </a:p>
        </p:txBody>
      </p:sp>
      <p:sp>
        <p:nvSpPr>
          <p:cNvPr id="3075" name="Rectangle 5"/>
          <p:cNvSpPr>
            <a:spLocks noGrp="1" noChangeArrowheads="1"/>
          </p:cNvSpPr>
          <p:nvPr>
            <p:ph type="subTitle" idx="1"/>
          </p:nvPr>
        </p:nvSpPr>
        <p:spPr/>
        <p:txBody>
          <a:bodyPr/>
          <a:lstStyle/>
          <a:p>
            <a:pPr eaLnBrk="1" hangingPunct="1"/>
            <a:r>
              <a:rPr lang="en-US" altLang="en-US" sz="5500"/>
              <a:t>Regulation of Commercial Banks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dirty="0"/>
              <a:t>Commercial Banks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Commercial banks provide many unique services</a:t>
            </a:r>
          </a:p>
          <a:p>
            <a:pPr lvl="1" eaLnBrk="1" hangingPunct="1">
              <a:lnSpc>
                <a:spcPct val="90000"/>
              </a:lnSpc>
            </a:pPr>
            <a:r>
              <a:rPr lang="en-US" altLang="en-US" sz="2200" dirty="0"/>
              <a:t>Information services</a:t>
            </a:r>
          </a:p>
          <a:p>
            <a:pPr lvl="1" eaLnBrk="1" hangingPunct="1">
              <a:lnSpc>
                <a:spcPct val="90000"/>
              </a:lnSpc>
            </a:pPr>
            <a:r>
              <a:rPr lang="en-US" altLang="en-US" sz="2200" dirty="0"/>
              <a:t>Liquidity services</a:t>
            </a:r>
          </a:p>
          <a:p>
            <a:pPr lvl="1" eaLnBrk="1" hangingPunct="1">
              <a:lnSpc>
                <a:spcPct val="90000"/>
              </a:lnSpc>
            </a:pPr>
            <a:r>
              <a:rPr lang="en-US" altLang="en-US" sz="2200" dirty="0"/>
              <a:t>Price-risk reduction services</a:t>
            </a:r>
          </a:p>
          <a:p>
            <a:pPr marL="344487" lvl="1" indent="0" eaLnBrk="1" hangingPunct="1">
              <a:lnSpc>
                <a:spcPct val="90000"/>
              </a:lnSpc>
              <a:buNone/>
            </a:pPr>
            <a:endParaRPr lang="en-US" altLang="en-US" sz="2200" dirty="0"/>
          </a:p>
          <a:p>
            <a:pPr marL="344487" lvl="1" indent="0" eaLnBrk="1" hangingPunct="1">
              <a:lnSpc>
                <a:spcPct val="90000"/>
              </a:lnSpc>
              <a:buNone/>
            </a:pPr>
            <a:endParaRPr lang="en-US" altLang="en-US" sz="2200" dirty="0"/>
          </a:p>
          <a:p>
            <a:pPr eaLnBrk="1" hangingPunct="1">
              <a:lnSpc>
                <a:spcPct val="90000"/>
              </a:lnSpc>
            </a:pPr>
            <a:r>
              <a:rPr lang="en-US" altLang="en-US" sz="2200" dirty="0"/>
              <a:t>Failure to provide these services or a breakdown in their efficient provision can be costly to both the ultimate providers (households) and users (firms) of funds</a:t>
            </a:r>
          </a:p>
          <a:p>
            <a:pPr eaLnBrk="1" hangingPunct="1">
              <a:lnSpc>
                <a:spcPct val="90000"/>
              </a:lnSpc>
            </a:pPr>
            <a:endParaRPr lang="en-US" altLang="en-US" sz="2200" dirty="0"/>
          </a:p>
          <a:p>
            <a:pPr eaLnBrk="1" hangingPunct="1">
              <a:lnSpc>
                <a:spcPct val="90000"/>
              </a:lnSpc>
            </a:pPr>
            <a:r>
              <a:rPr lang="en-US" altLang="en-US" sz="2200" dirty="0"/>
              <a:t>Accordingly, commercial banks are regulated at the federal (and sometimes state) level</a:t>
            </a:r>
          </a:p>
        </p:txBody>
      </p:sp>
      <p:sp>
        <p:nvSpPr>
          <p:cNvPr id="2" name="Footer Placeholder 1">
            <a:extLst>
              <a:ext uri="{FF2B5EF4-FFF2-40B4-BE49-F238E27FC236}">
                <a16:creationId xmlns:a16="http://schemas.microsoft.com/office/drawing/2014/main" id="{12B58AE6-B9A4-48D3-B59A-6A194F790CCF}"/>
              </a:ext>
            </a:extLst>
          </p:cNvPr>
          <p:cNvSpPr>
            <a:spLocks noGrp="1"/>
          </p:cNvSpPr>
          <p:nvPr>
            <p:ph type="ftr" sz="quarter" idx="11"/>
          </p:nvPr>
        </p:nvSpPr>
        <p:spPr>
          <a:xfrm>
            <a:off x="1430594" y="6248400"/>
            <a:ext cx="619432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dirty="0"/>
              <a:t>Types of Regulation</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Six types of regulations seek to enhance the net social benefits of commercial banks’ services to the economy</a:t>
            </a:r>
          </a:p>
          <a:p>
            <a:pPr lvl="1" eaLnBrk="1" hangingPunct="1">
              <a:lnSpc>
                <a:spcPct val="90000"/>
              </a:lnSpc>
            </a:pPr>
            <a:r>
              <a:rPr lang="en-US" altLang="en-US" sz="2000" dirty="0"/>
              <a:t>Safety and soundness regulation</a:t>
            </a:r>
          </a:p>
          <a:p>
            <a:pPr lvl="1" eaLnBrk="1" hangingPunct="1">
              <a:lnSpc>
                <a:spcPct val="90000"/>
              </a:lnSpc>
            </a:pPr>
            <a:r>
              <a:rPr lang="en-US" altLang="en-US" sz="2000" dirty="0"/>
              <a:t>Monetary policy regulation</a:t>
            </a:r>
          </a:p>
          <a:p>
            <a:pPr lvl="1" eaLnBrk="1" hangingPunct="1">
              <a:lnSpc>
                <a:spcPct val="90000"/>
              </a:lnSpc>
            </a:pPr>
            <a:r>
              <a:rPr lang="en-US" altLang="en-US" sz="2000" dirty="0"/>
              <a:t>Credit allocation regulation</a:t>
            </a:r>
          </a:p>
          <a:p>
            <a:pPr lvl="1" eaLnBrk="1" hangingPunct="1">
              <a:lnSpc>
                <a:spcPct val="90000"/>
              </a:lnSpc>
            </a:pPr>
            <a:r>
              <a:rPr lang="en-US" altLang="en-US" sz="2000" dirty="0"/>
              <a:t>Consumer protection regulation</a:t>
            </a:r>
          </a:p>
          <a:p>
            <a:pPr lvl="1" eaLnBrk="1" hangingPunct="1">
              <a:lnSpc>
                <a:spcPct val="90000"/>
              </a:lnSpc>
            </a:pPr>
            <a:r>
              <a:rPr lang="en-US" altLang="en-US" sz="2000" dirty="0"/>
              <a:t>Investor protection regulation</a:t>
            </a:r>
          </a:p>
          <a:p>
            <a:pPr lvl="1" eaLnBrk="1" hangingPunct="1">
              <a:lnSpc>
                <a:spcPct val="90000"/>
              </a:lnSpc>
            </a:pPr>
            <a:r>
              <a:rPr lang="en-US" altLang="en-US" sz="2000" dirty="0"/>
              <a:t>Entry and chartering regulation</a:t>
            </a:r>
          </a:p>
        </p:txBody>
      </p:sp>
      <p:sp>
        <p:nvSpPr>
          <p:cNvPr id="2" name="Footer Placeholder 1">
            <a:extLst>
              <a:ext uri="{FF2B5EF4-FFF2-40B4-BE49-F238E27FC236}">
                <a16:creationId xmlns:a16="http://schemas.microsoft.com/office/drawing/2014/main" id="{6F975146-CB06-4FA8-ACB0-7C3B46FC26B1}"/>
              </a:ext>
            </a:extLst>
          </p:cNvPr>
          <p:cNvSpPr>
            <a:spLocks noGrp="1"/>
          </p:cNvSpPr>
          <p:nvPr>
            <p:ph type="ftr" sz="quarter" idx="11"/>
          </p:nvPr>
        </p:nvSpPr>
        <p:spPr>
          <a:xfrm>
            <a:off x="1696065" y="6248400"/>
            <a:ext cx="617957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260022339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idx="4294967295"/>
          </p:nvPr>
        </p:nvSpPr>
        <p:spPr/>
        <p:txBody>
          <a:bodyPr anchor="ctr"/>
          <a:lstStyle/>
          <a:p>
            <a:pPr eaLnBrk="1" hangingPunct="1"/>
            <a:r>
              <a:rPr lang="en-US" altLang="en-US" sz="3500" dirty="0"/>
              <a:t>Safety and Soundness Regulation</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Safety and soundness regulation</a:t>
            </a:r>
          </a:p>
          <a:p>
            <a:pPr lvl="1" eaLnBrk="1" hangingPunct="1">
              <a:lnSpc>
                <a:spcPct val="90000"/>
              </a:lnSpc>
            </a:pPr>
            <a:r>
              <a:rPr lang="en-US" altLang="en-US" sz="2200" dirty="0"/>
              <a:t>Exists to protect depositors and borrowers against the risk of CB failure</a:t>
            </a:r>
          </a:p>
          <a:p>
            <a:pPr lvl="2" eaLnBrk="1" hangingPunct="1">
              <a:lnSpc>
                <a:spcPct val="90000"/>
              </a:lnSpc>
            </a:pPr>
            <a:r>
              <a:rPr lang="en-US" altLang="en-US" sz="1800" dirty="0"/>
              <a:t>E.g., due to a lack of diversification in asset portfolios</a:t>
            </a:r>
          </a:p>
        </p:txBody>
      </p:sp>
      <p:pic>
        <p:nvPicPr>
          <p:cNvPr id="2" name="Picture 1">
            <a:extLst>
              <a:ext uri="{FF2B5EF4-FFF2-40B4-BE49-F238E27FC236}">
                <a16:creationId xmlns:a16="http://schemas.microsoft.com/office/drawing/2014/main" id="{72333CD4-CCC6-4FD8-8CE5-E9B395C0BFD4}"/>
              </a:ext>
            </a:extLst>
          </p:cNvPr>
          <p:cNvPicPr>
            <a:picLocks noChangeAspect="1"/>
          </p:cNvPicPr>
          <p:nvPr/>
        </p:nvPicPr>
        <p:blipFill>
          <a:blip r:embed="rId3"/>
          <a:stretch>
            <a:fillRect/>
          </a:stretch>
        </p:blipFill>
        <p:spPr>
          <a:xfrm>
            <a:off x="672971" y="3304309"/>
            <a:ext cx="7798058" cy="2628911"/>
          </a:xfrm>
          <a:prstGeom prst="rect">
            <a:avLst/>
          </a:prstGeom>
        </p:spPr>
      </p:pic>
      <p:sp>
        <p:nvSpPr>
          <p:cNvPr id="3" name="Footer Placeholder 2">
            <a:extLst>
              <a:ext uri="{FF2B5EF4-FFF2-40B4-BE49-F238E27FC236}">
                <a16:creationId xmlns:a16="http://schemas.microsoft.com/office/drawing/2014/main" id="{08D61B90-E14A-4E3B-99E8-7CA8A3FDD3FD}"/>
              </a:ext>
            </a:extLst>
          </p:cNvPr>
          <p:cNvSpPr>
            <a:spLocks noGrp="1"/>
          </p:cNvSpPr>
          <p:nvPr>
            <p:ph type="ftr" sz="quarter" idx="11"/>
          </p:nvPr>
        </p:nvSpPr>
        <p:spPr>
          <a:xfrm>
            <a:off x="1740310" y="6248400"/>
            <a:ext cx="626069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idx="4294967295"/>
          </p:nvPr>
        </p:nvSpPr>
        <p:spPr/>
        <p:txBody>
          <a:bodyPr anchor="ctr"/>
          <a:lstStyle/>
          <a:p>
            <a:pPr eaLnBrk="1" hangingPunct="1">
              <a:lnSpc>
                <a:spcPct val="90000"/>
              </a:lnSpc>
            </a:pPr>
            <a:r>
              <a:rPr lang="en-US" altLang="en-US" sz="3600" dirty="0"/>
              <a:t>5 Objectives of 2010 Wall Street Reform and Consumer Protection Act</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#1 - Promote robust supervision and regulation of financial firms </a:t>
            </a:r>
            <a:r>
              <a:rPr lang="en-US" altLang="en-US" sz="2400" dirty="0"/>
              <a:t>by establishing</a:t>
            </a:r>
          </a:p>
          <a:p>
            <a:pPr lvl="1" eaLnBrk="1" hangingPunct="1">
              <a:lnSpc>
                <a:spcPct val="90000"/>
              </a:lnSpc>
            </a:pPr>
            <a:r>
              <a:rPr lang="en-US" altLang="en-US" sz="1900" dirty="0"/>
              <a:t>A new Financial Services Oversight Council of financial regulators</a:t>
            </a:r>
          </a:p>
          <a:p>
            <a:pPr lvl="1" eaLnBrk="1" hangingPunct="1">
              <a:lnSpc>
                <a:spcPct val="90000"/>
              </a:lnSpc>
            </a:pPr>
            <a:r>
              <a:rPr lang="en-US" altLang="en-US" sz="1900" dirty="0"/>
              <a:t>A new authority for the Federal Reserve to supervise all firms that could pose a threat to financial stability, even those that do not own banks</a:t>
            </a:r>
          </a:p>
          <a:p>
            <a:pPr lvl="1" eaLnBrk="1" hangingPunct="1">
              <a:lnSpc>
                <a:spcPct val="90000"/>
              </a:lnSpc>
            </a:pPr>
            <a:r>
              <a:rPr lang="en-US" altLang="en-US" sz="1900" dirty="0"/>
              <a:t>Stronger capital and other prudential standards for all financial firms</a:t>
            </a:r>
          </a:p>
          <a:p>
            <a:pPr lvl="1" eaLnBrk="1" hangingPunct="1">
              <a:lnSpc>
                <a:spcPct val="90000"/>
              </a:lnSpc>
            </a:pPr>
            <a:r>
              <a:rPr lang="en-US" altLang="en-US" sz="1900" dirty="0"/>
              <a:t>A new National Bank Supervisor to supervise all federally chartered banks</a:t>
            </a:r>
          </a:p>
          <a:p>
            <a:pPr lvl="1" eaLnBrk="1" hangingPunct="1">
              <a:lnSpc>
                <a:spcPct val="90000"/>
              </a:lnSpc>
            </a:pPr>
            <a:r>
              <a:rPr lang="en-US" altLang="en-US" sz="1900" dirty="0"/>
              <a:t>The elimination of the federal thrift charter for thrifts not dedicated to mortgage lending and other loopholes</a:t>
            </a:r>
          </a:p>
          <a:p>
            <a:pPr lvl="1" eaLnBrk="1" hangingPunct="1">
              <a:lnSpc>
                <a:spcPct val="90000"/>
              </a:lnSpc>
            </a:pPr>
            <a:r>
              <a:rPr lang="en-US" altLang="en-US" sz="1900" dirty="0"/>
              <a:t>The registration of advisors of hedge funds and other private pools of capital with the Securities Exchange Commission (SEC)</a:t>
            </a:r>
          </a:p>
        </p:txBody>
      </p:sp>
      <p:sp>
        <p:nvSpPr>
          <p:cNvPr id="2" name="Footer Placeholder 1">
            <a:extLst>
              <a:ext uri="{FF2B5EF4-FFF2-40B4-BE49-F238E27FC236}">
                <a16:creationId xmlns:a16="http://schemas.microsoft.com/office/drawing/2014/main" id="{AD292C31-3795-4AAD-8470-A3B25E37F8B6}"/>
              </a:ext>
            </a:extLst>
          </p:cNvPr>
          <p:cNvSpPr>
            <a:spLocks noGrp="1"/>
          </p:cNvSpPr>
          <p:nvPr>
            <p:ph type="ftr" sz="quarter" idx="11"/>
          </p:nvPr>
        </p:nvSpPr>
        <p:spPr>
          <a:xfrm>
            <a:off x="1415845" y="6248400"/>
            <a:ext cx="623856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idx="4294967295"/>
          </p:nvPr>
        </p:nvSpPr>
        <p:spPr/>
        <p:txBody>
          <a:bodyPr anchor="ctr"/>
          <a:lstStyle/>
          <a:p>
            <a:pPr eaLnBrk="1" hangingPunct="1"/>
            <a:r>
              <a:rPr lang="en-US" altLang="en-US" sz="3200" dirty="0"/>
              <a:t>5 Objectives of 2010 Wall Street Reform and Consumer Protection Act Continued</a:t>
            </a:r>
            <a:endParaRPr lang="en-US" altLang="en-US" sz="3500" dirty="0"/>
          </a:p>
        </p:txBody>
      </p:sp>
      <p:sp>
        <p:nvSpPr>
          <p:cNvPr id="7173" name="Rectangle 3"/>
          <p:cNvSpPr>
            <a:spLocks noGrp="1" noChangeArrowheads="1"/>
          </p:cNvSpPr>
          <p:nvPr>
            <p:ph type="body" sz="half" idx="4294967295"/>
          </p:nvPr>
        </p:nvSpPr>
        <p:spPr>
          <a:xfrm>
            <a:off x="457200" y="1719263"/>
            <a:ext cx="8148638" cy="465382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#2 - Establish comprehensive supervision of financial markets </a:t>
            </a:r>
            <a:r>
              <a:rPr lang="en-US" altLang="en-US" sz="2400" dirty="0"/>
              <a:t>by establishing</a:t>
            </a:r>
          </a:p>
          <a:p>
            <a:pPr lvl="1" eaLnBrk="1" hangingPunct="1">
              <a:lnSpc>
                <a:spcPct val="90000"/>
              </a:lnSpc>
            </a:pPr>
            <a:r>
              <a:rPr lang="en-US" altLang="en-US" sz="2000" dirty="0"/>
              <a:t>The regulation of securitization markets</a:t>
            </a:r>
          </a:p>
          <a:p>
            <a:pPr lvl="1" eaLnBrk="1" hangingPunct="1">
              <a:lnSpc>
                <a:spcPct val="90000"/>
              </a:lnSpc>
            </a:pPr>
            <a:r>
              <a:rPr lang="en-US" altLang="en-US" sz="2000" dirty="0"/>
              <a:t>Comprehensive regulation of all OTC derivatives</a:t>
            </a:r>
          </a:p>
          <a:p>
            <a:pPr lvl="1" eaLnBrk="1" hangingPunct="1">
              <a:lnSpc>
                <a:spcPct val="90000"/>
              </a:lnSpc>
            </a:pPr>
            <a:r>
              <a:rPr lang="en-US" altLang="en-US" sz="2000" dirty="0"/>
              <a:t>New authority for the Federal Reserve to oversee payment, clearing and settlement systems</a:t>
            </a:r>
          </a:p>
          <a:p>
            <a:pPr eaLnBrk="1" hangingPunct="1">
              <a:lnSpc>
                <a:spcPct val="90000"/>
              </a:lnSpc>
            </a:pPr>
            <a:r>
              <a:rPr lang="en-US" altLang="en-US" sz="2400" b="1" dirty="0"/>
              <a:t>#3 - Protect consumers and investors from financial abuse </a:t>
            </a:r>
            <a:r>
              <a:rPr lang="en-US" altLang="en-US" sz="2400" dirty="0"/>
              <a:t>by establishing</a:t>
            </a:r>
          </a:p>
          <a:p>
            <a:pPr lvl="1" eaLnBrk="1" hangingPunct="1">
              <a:lnSpc>
                <a:spcPct val="90000"/>
              </a:lnSpc>
            </a:pPr>
            <a:r>
              <a:rPr lang="en-US" altLang="en-US" sz="2000" dirty="0"/>
              <a:t>A new Consumer Financial Protection Agency </a:t>
            </a:r>
          </a:p>
          <a:p>
            <a:pPr lvl="1" eaLnBrk="1" hangingPunct="1">
              <a:lnSpc>
                <a:spcPct val="90000"/>
              </a:lnSpc>
            </a:pPr>
            <a:r>
              <a:rPr lang="en-US" altLang="en-US" sz="2000" dirty="0"/>
              <a:t>Stronger regulations to improve the transparency, fairness, and appropriateness of consumer and investor products and services</a:t>
            </a:r>
          </a:p>
          <a:p>
            <a:pPr lvl="1" eaLnBrk="1" hangingPunct="1">
              <a:lnSpc>
                <a:spcPct val="90000"/>
              </a:lnSpc>
            </a:pPr>
            <a:r>
              <a:rPr lang="en-US" altLang="en-US" sz="2000" dirty="0"/>
              <a:t>A level playing field and higher standards for providers of consumer financial products and services</a:t>
            </a:r>
          </a:p>
          <a:p>
            <a:pPr lvl="1" eaLnBrk="1" hangingPunct="1">
              <a:lnSpc>
                <a:spcPct val="90000"/>
              </a:lnSpc>
            </a:pPr>
            <a:endParaRPr lang="en-US" altLang="en-US" sz="2000" dirty="0"/>
          </a:p>
        </p:txBody>
      </p:sp>
      <p:sp>
        <p:nvSpPr>
          <p:cNvPr id="2" name="Footer Placeholder 1">
            <a:extLst>
              <a:ext uri="{FF2B5EF4-FFF2-40B4-BE49-F238E27FC236}">
                <a16:creationId xmlns:a16="http://schemas.microsoft.com/office/drawing/2014/main" id="{3522E32F-580F-4B93-85C2-68D536C217F0}"/>
              </a:ext>
            </a:extLst>
          </p:cNvPr>
          <p:cNvSpPr>
            <a:spLocks noGrp="1"/>
          </p:cNvSpPr>
          <p:nvPr>
            <p:ph type="ftr" sz="quarter" idx="11"/>
          </p:nvPr>
        </p:nvSpPr>
        <p:spPr>
          <a:xfrm>
            <a:off x="1651819" y="6248400"/>
            <a:ext cx="6179575"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idx="4294967295"/>
          </p:nvPr>
        </p:nvSpPr>
        <p:spPr/>
        <p:txBody>
          <a:bodyPr anchor="ctr"/>
          <a:lstStyle/>
          <a:p>
            <a:pPr eaLnBrk="1" hangingPunct="1"/>
            <a:r>
              <a:rPr lang="en-US" altLang="en-US" sz="3200" dirty="0"/>
              <a:t>5 Objectives of 2010 Wall Street Reform and Consumer Protection Act Concluded</a:t>
            </a:r>
          </a:p>
        </p:txBody>
      </p:sp>
      <p:sp>
        <p:nvSpPr>
          <p:cNvPr id="81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#4 - Provide the government with the tools it needs to manage financial crises </a:t>
            </a:r>
            <a:r>
              <a:rPr lang="en-US" altLang="en-US" sz="2400" dirty="0"/>
              <a:t>by establishing</a:t>
            </a:r>
          </a:p>
          <a:p>
            <a:pPr lvl="1" eaLnBrk="1" hangingPunct="1">
              <a:lnSpc>
                <a:spcPct val="90000"/>
              </a:lnSpc>
            </a:pPr>
            <a:r>
              <a:rPr lang="en-US" altLang="en-US" sz="2000" dirty="0"/>
              <a:t>A new regime to resolve crises involving nonbank financial institutions whose failure could have serious systemic effects</a:t>
            </a:r>
          </a:p>
          <a:p>
            <a:pPr lvl="1" eaLnBrk="1" hangingPunct="1">
              <a:lnSpc>
                <a:spcPct val="90000"/>
              </a:lnSpc>
            </a:pPr>
            <a:r>
              <a:rPr lang="en-US" altLang="en-US" sz="2000" dirty="0"/>
              <a:t>Revisions to the Federal Reserve’s emergency lending authority to improve accountability</a:t>
            </a:r>
          </a:p>
          <a:p>
            <a:pPr eaLnBrk="1" hangingPunct="1">
              <a:lnSpc>
                <a:spcPct val="90000"/>
              </a:lnSpc>
            </a:pPr>
            <a:r>
              <a:rPr lang="en-US" altLang="en-US" sz="2400" b="1" dirty="0"/>
              <a:t>#5 - Raise international regulatory standards and improve international cooperation </a:t>
            </a:r>
            <a:r>
              <a:rPr lang="en-US" altLang="en-US" sz="2400" dirty="0"/>
              <a:t>by establishing international reforms to support efforts in the U.S., including strengthening the capital framework, improving oversight of global financial markets, coordinating the supervision of internationally active firms, and enhancing crisis management tools</a:t>
            </a:r>
          </a:p>
        </p:txBody>
      </p:sp>
      <p:sp>
        <p:nvSpPr>
          <p:cNvPr id="2" name="Footer Placeholder 1">
            <a:extLst>
              <a:ext uri="{FF2B5EF4-FFF2-40B4-BE49-F238E27FC236}">
                <a16:creationId xmlns:a16="http://schemas.microsoft.com/office/drawing/2014/main" id="{59B4F3CA-9619-4534-A6D4-CD0EF11131F7}"/>
              </a:ext>
            </a:extLst>
          </p:cNvPr>
          <p:cNvSpPr>
            <a:spLocks noGrp="1"/>
          </p:cNvSpPr>
          <p:nvPr>
            <p:ph type="ftr" sz="quarter" idx="11"/>
          </p:nvPr>
        </p:nvSpPr>
        <p:spPr>
          <a:xfrm>
            <a:off x="1415845" y="6248400"/>
            <a:ext cx="626806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r>
              <a:rPr lang="en-US" altLang="en-US" sz="2000" b="1"/>
              <a:t>13-</a:t>
            </a:r>
            <a:fld id="{9656DDF7-5571-420B-AC17-B3109C413D2A}" type="slidenum">
              <a:rPr lang="en-US" altLang="en-US" sz="2000" b="1"/>
              <a:pPr algn="r"/>
              <a:t>8</a:t>
            </a:fld>
            <a:endParaRPr lang="en-US" altLang="en-US" sz="2000" b="1"/>
          </a:p>
        </p:txBody>
      </p:sp>
      <p:sp>
        <p:nvSpPr>
          <p:cNvPr id="9220" name="Rectangle 2"/>
          <p:cNvSpPr>
            <a:spLocks noGrp="1" noChangeArrowheads="1"/>
          </p:cNvSpPr>
          <p:nvPr>
            <p:ph type="title" idx="4294967295"/>
          </p:nvPr>
        </p:nvSpPr>
        <p:spPr/>
        <p:txBody>
          <a:bodyPr anchor="ctr"/>
          <a:lstStyle/>
          <a:p>
            <a:pPr eaLnBrk="1" hangingPunct="1"/>
            <a:r>
              <a:rPr lang="en-US" altLang="en-US" sz="3500" dirty="0"/>
              <a:t>Monetary Policy and Credit Allocation Regulation</a:t>
            </a:r>
          </a:p>
        </p:txBody>
      </p:sp>
      <p:sp>
        <p:nvSpPr>
          <p:cNvPr id="9221" name="Rectangle 3"/>
          <p:cNvSpPr>
            <a:spLocks noGrp="1" noChangeArrowheads="1"/>
          </p:cNvSpPr>
          <p:nvPr>
            <p:ph type="body" sz="half" idx="4294967295"/>
          </p:nvPr>
        </p:nvSpPr>
        <p:spPr>
          <a:xfrm>
            <a:off x="457200" y="1719263"/>
            <a:ext cx="8148638" cy="4598410"/>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Monetary policy regulation</a:t>
            </a:r>
          </a:p>
          <a:p>
            <a:pPr lvl="1" eaLnBrk="1" hangingPunct="1">
              <a:lnSpc>
                <a:spcPct val="90000"/>
              </a:lnSpc>
            </a:pPr>
            <a:r>
              <a:rPr lang="en-US" altLang="en-US" sz="2000" dirty="0"/>
              <a:t>Regulators control and implement monetary policy by requiring minimum levels of cash reserves to be held against commercial bank deposits</a:t>
            </a:r>
          </a:p>
          <a:p>
            <a:pPr lvl="1" eaLnBrk="1" hangingPunct="1">
              <a:lnSpc>
                <a:spcPct val="90000"/>
              </a:lnSpc>
            </a:pPr>
            <a:r>
              <a:rPr lang="en-US" altLang="en-US" sz="2000" dirty="0"/>
              <a:t>CBs often view required reserves as similar to a tax and as a positive cost of undertaking financial intermediation</a:t>
            </a:r>
          </a:p>
          <a:p>
            <a:pPr marL="344487" lvl="1" indent="0" eaLnBrk="1" hangingPunct="1">
              <a:lnSpc>
                <a:spcPct val="90000"/>
              </a:lnSpc>
              <a:buNone/>
            </a:pPr>
            <a:endParaRPr lang="en-US" altLang="en-US" sz="2000" dirty="0"/>
          </a:p>
          <a:p>
            <a:pPr eaLnBrk="1" hangingPunct="1">
              <a:lnSpc>
                <a:spcPct val="90000"/>
              </a:lnSpc>
            </a:pPr>
            <a:r>
              <a:rPr lang="en-US" altLang="en-US" sz="2400" b="1" dirty="0"/>
              <a:t>Credit allocation regulation</a:t>
            </a:r>
          </a:p>
          <a:p>
            <a:pPr lvl="1" eaLnBrk="1" hangingPunct="1">
              <a:lnSpc>
                <a:spcPct val="90000"/>
              </a:lnSpc>
            </a:pPr>
            <a:r>
              <a:rPr lang="en-US" altLang="en-US" sz="2000" dirty="0"/>
              <a:t>Regulations support the CB’s lending to socially important sectors, such as housing and farming</a:t>
            </a:r>
          </a:p>
          <a:p>
            <a:pPr lvl="1" eaLnBrk="1" hangingPunct="1">
              <a:lnSpc>
                <a:spcPct val="90000"/>
              </a:lnSpc>
            </a:pPr>
            <a:r>
              <a:rPr lang="en-US" altLang="en-US" sz="2000" dirty="0"/>
              <a:t>May require a CB to hold a minimum amount of assets in one particular sector of the economy or to set maximum interest rates, prices, or fees to subsidize certain sectors</a:t>
            </a:r>
          </a:p>
          <a:p>
            <a:pPr lvl="2" eaLnBrk="1" hangingPunct="1">
              <a:lnSpc>
                <a:spcPct val="90000"/>
              </a:lnSpc>
            </a:pPr>
            <a:r>
              <a:rPr lang="en-US" altLang="en-US" sz="1800" dirty="0"/>
              <a:t>E.g., qualified thrift lender (QTL) test</a:t>
            </a:r>
          </a:p>
        </p:txBody>
      </p:sp>
      <p:sp>
        <p:nvSpPr>
          <p:cNvPr id="2" name="Footer Placeholder 1">
            <a:extLst>
              <a:ext uri="{FF2B5EF4-FFF2-40B4-BE49-F238E27FC236}">
                <a16:creationId xmlns:a16="http://schemas.microsoft.com/office/drawing/2014/main" id="{C6F8EA3E-8ED0-4705-B6FE-D1DAAD794FA7}"/>
              </a:ext>
            </a:extLst>
          </p:cNvPr>
          <p:cNvSpPr>
            <a:spLocks noGrp="1"/>
          </p:cNvSpPr>
          <p:nvPr>
            <p:ph type="ftr" sz="quarter" idx="11"/>
          </p:nvPr>
        </p:nvSpPr>
        <p:spPr>
          <a:xfrm>
            <a:off x="1253613" y="6248400"/>
            <a:ext cx="622381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idx="4294967295"/>
          </p:nvPr>
        </p:nvSpPr>
        <p:spPr/>
        <p:txBody>
          <a:bodyPr anchor="ctr"/>
          <a:lstStyle/>
          <a:p>
            <a:pPr eaLnBrk="1" hangingPunct="1"/>
            <a:r>
              <a:rPr lang="en-US" altLang="en-US" sz="3500" dirty="0"/>
              <a:t>Consumer Protection Regulation</a:t>
            </a:r>
          </a:p>
        </p:txBody>
      </p:sp>
      <p:sp>
        <p:nvSpPr>
          <p:cNvPr id="10245" name="Rectangle 3"/>
          <p:cNvSpPr>
            <a:spLocks noGrp="1" noChangeArrowheads="1"/>
          </p:cNvSpPr>
          <p:nvPr>
            <p:ph type="body" sz="half" idx="4294967295"/>
          </p:nvPr>
        </p:nvSpPr>
        <p:spPr>
          <a:xfrm>
            <a:off x="457200" y="1719262"/>
            <a:ext cx="8148638" cy="4660755"/>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Consumer protection regulation</a:t>
            </a:r>
          </a:p>
          <a:p>
            <a:pPr lvl="1" eaLnBrk="1" hangingPunct="1">
              <a:lnSpc>
                <a:spcPct val="90000"/>
              </a:lnSpc>
            </a:pPr>
            <a:r>
              <a:rPr lang="en-US" altLang="en-US" sz="2000" dirty="0"/>
              <a:t>Regulations are imposed to prevent the CB from discriminating unfairly in lending</a:t>
            </a:r>
          </a:p>
          <a:p>
            <a:pPr lvl="1" eaLnBrk="1" hangingPunct="1">
              <a:lnSpc>
                <a:spcPct val="90000"/>
              </a:lnSpc>
            </a:pPr>
            <a:r>
              <a:rPr lang="en-US" altLang="en-US" sz="2000" dirty="0"/>
              <a:t>Community Reinvestment Act (CRA) of 1977</a:t>
            </a:r>
          </a:p>
          <a:p>
            <a:pPr lvl="2" eaLnBrk="1" hangingPunct="1">
              <a:lnSpc>
                <a:spcPct val="90000"/>
              </a:lnSpc>
            </a:pPr>
            <a:r>
              <a:rPr lang="en-US" altLang="en-US" sz="1700" dirty="0"/>
              <a:t>CRA ratings range from outstanding to substantial noncompliance, and examinations for compliance have become increasingly rigorous</a:t>
            </a:r>
          </a:p>
          <a:p>
            <a:pPr lvl="1" eaLnBrk="1" hangingPunct="1">
              <a:lnSpc>
                <a:spcPct val="90000"/>
              </a:lnSpc>
            </a:pPr>
            <a:r>
              <a:rPr lang="en-US" altLang="en-US" sz="2000" dirty="0"/>
              <a:t>Home Mortgage Disclosure Act (HMDA) of 1975</a:t>
            </a:r>
          </a:p>
          <a:p>
            <a:pPr lvl="2" eaLnBrk="1" hangingPunct="1">
              <a:lnSpc>
                <a:spcPct val="90000"/>
              </a:lnSpc>
            </a:pPr>
            <a:r>
              <a:rPr lang="en-US" altLang="en-US" sz="1700" dirty="0"/>
              <a:t>Especially concerned about discrimination on the basis of age, race, sec, or income</a:t>
            </a:r>
          </a:p>
          <a:p>
            <a:pPr lvl="1" eaLnBrk="1" hangingPunct="1">
              <a:lnSpc>
                <a:spcPct val="90000"/>
              </a:lnSpc>
            </a:pPr>
            <a:r>
              <a:rPr lang="en-US" altLang="en-US" sz="2000" dirty="0"/>
              <a:t>Consumer Financial Protection Agency (CFPB)</a:t>
            </a:r>
          </a:p>
          <a:p>
            <a:pPr lvl="2" eaLnBrk="1" hangingPunct="1">
              <a:lnSpc>
                <a:spcPct val="90000"/>
              </a:lnSpc>
            </a:pPr>
            <a:r>
              <a:rPr lang="en-US" altLang="en-US" sz="1800" dirty="0"/>
              <a:t>Created as part of the financial services overhaul bill passed in 2010 to protect consumers from unfair, deceptive and abusive practices</a:t>
            </a:r>
          </a:p>
          <a:p>
            <a:pPr lvl="2" eaLnBrk="1" hangingPunct="1">
              <a:lnSpc>
                <a:spcPct val="90000"/>
              </a:lnSpc>
            </a:pPr>
            <a:r>
              <a:rPr lang="en-US" altLang="en-US" sz="1800" dirty="0"/>
              <a:t>Example of CFPB oversight occurred in September 2016 when Wells Fargo Bank was ordered o pay $185 million in fines and penalties to settle “the widespread illegal practice of secretly opening unauthorized deposit and credit card accounts”</a:t>
            </a:r>
          </a:p>
          <a:p>
            <a:pPr lvl="2" eaLnBrk="1" hangingPunct="1">
              <a:lnSpc>
                <a:spcPct val="90000"/>
              </a:lnSpc>
            </a:pPr>
            <a:endParaRPr lang="en-US" altLang="en-US" sz="1800" dirty="0"/>
          </a:p>
        </p:txBody>
      </p:sp>
      <p:sp>
        <p:nvSpPr>
          <p:cNvPr id="2" name="Footer Placeholder 1">
            <a:extLst>
              <a:ext uri="{FF2B5EF4-FFF2-40B4-BE49-F238E27FC236}">
                <a16:creationId xmlns:a16="http://schemas.microsoft.com/office/drawing/2014/main" id="{11A55C75-0C2A-42AE-8037-E35A1A2FDEB7}"/>
              </a:ext>
            </a:extLst>
          </p:cNvPr>
          <p:cNvSpPr>
            <a:spLocks noGrp="1"/>
          </p:cNvSpPr>
          <p:nvPr>
            <p:ph type="ftr" sz="quarter" idx="11"/>
          </p:nvPr>
        </p:nvSpPr>
        <p:spPr>
          <a:xfrm>
            <a:off x="1002889" y="6248400"/>
            <a:ext cx="659252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2292" name="Rectangle 2"/>
          <p:cNvSpPr>
            <a:spLocks noGrp="1" noChangeArrowheads="1"/>
          </p:cNvSpPr>
          <p:nvPr>
            <p:ph type="title" idx="4294967295"/>
          </p:nvPr>
        </p:nvSpPr>
        <p:spPr/>
        <p:txBody>
          <a:bodyPr anchor="ctr"/>
          <a:lstStyle/>
          <a:p>
            <a:pPr eaLnBrk="1" hangingPunct="1"/>
            <a:r>
              <a:rPr lang="en-US" altLang="en-US" sz="3500" dirty="0"/>
              <a:t>Investor Protection Regulation</a:t>
            </a:r>
          </a:p>
        </p:txBody>
      </p:sp>
      <p:sp>
        <p:nvSpPr>
          <p:cNvPr id="1229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b="1" dirty="0"/>
              <a:t>Investor protection regulation</a:t>
            </a:r>
          </a:p>
          <a:p>
            <a:pPr lvl="1" eaLnBrk="1" hangingPunct="1">
              <a:lnSpc>
                <a:spcPct val="90000"/>
              </a:lnSpc>
            </a:pPr>
            <a:r>
              <a:rPr lang="en-US" altLang="en-US" sz="2200" dirty="0"/>
              <a:t>Considerable number of laws protect investors who use commercial banks directly to purchase securities and/or indirectly to access securities markets through investing in mutual or pension funds managed by CBs</a:t>
            </a:r>
          </a:p>
          <a:p>
            <a:pPr lvl="2" eaLnBrk="1" hangingPunct="1">
              <a:lnSpc>
                <a:spcPct val="90000"/>
              </a:lnSpc>
            </a:pPr>
            <a:r>
              <a:rPr lang="en-US" altLang="en-US" sz="1900" dirty="0"/>
              <a:t>Protect investors against abuses such as insider trading, lack of disclosure, outright malfeasance, and breach of fiduciary responsibilities</a:t>
            </a:r>
          </a:p>
          <a:p>
            <a:pPr lvl="1" eaLnBrk="1" hangingPunct="1">
              <a:lnSpc>
                <a:spcPct val="90000"/>
              </a:lnSpc>
            </a:pPr>
            <a:r>
              <a:rPr lang="en-US" altLang="en-US" sz="2200" dirty="0"/>
              <a:t>Securities Act of 1933 and 1934</a:t>
            </a:r>
          </a:p>
          <a:p>
            <a:pPr lvl="1" eaLnBrk="1" hangingPunct="1">
              <a:lnSpc>
                <a:spcPct val="90000"/>
              </a:lnSpc>
            </a:pPr>
            <a:r>
              <a:rPr lang="en-US" altLang="en-US" sz="2200" dirty="0"/>
              <a:t>Investment Company Act of 1940</a:t>
            </a:r>
          </a:p>
          <a:p>
            <a:pPr lvl="1" eaLnBrk="1" hangingPunct="1">
              <a:lnSpc>
                <a:spcPct val="90000"/>
              </a:lnSpc>
            </a:pPr>
            <a:r>
              <a:rPr lang="en-US" altLang="en-US" sz="2200" dirty="0"/>
              <a:t>Wall Street Reform and Consumer Protection Act of 2010</a:t>
            </a:r>
          </a:p>
          <a:p>
            <a:pPr eaLnBrk="1" hangingPunct="1">
              <a:lnSpc>
                <a:spcPct val="90000"/>
              </a:lnSpc>
            </a:pPr>
            <a:endParaRPr lang="en-US" altLang="en-US" sz="2600" dirty="0"/>
          </a:p>
          <a:p>
            <a:pPr lvl="2" eaLnBrk="1" hangingPunct="1">
              <a:lnSpc>
                <a:spcPct val="90000"/>
              </a:lnSpc>
            </a:pPr>
            <a:endParaRPr lang="en-US" altLang="en-US" sz="2500" dirty="0"/>
          </a:p>
        </p:txBody>
      </p:sp>
      <p:sp>
        <p:nvSpPr>
          <p:cNvPr id="2" name="Footer Placeholder 1">
            <a:extLst>
              <a:ext uri="{FF2B5EF4-FFF2-40B4-BE49-F238E27FC236}">
                <a16:creationId xmlns:a16="http://schemas.microsoft.com/office/drawing/2014/main" id="{F2F9793C-A009-4EA6-B634-0E2F7E3577E3}"/>
              </a:ext>
            </a:extLst>
          </p:cNvPr>
          <p:cNvSpPr>
            <a:spLocks noGrp="1"/>
          </p:cNvSpPr>
          <p:nvPr>
            <p:ph type="ftr" sz="quarter" idx="11"/>
          </p:nvPr>
        </p:nvSpPr>
        <p:spPr>
          <a:xfrm>
            <a:off x="1371600" y="6248400"/>
            <a:ext cx="66294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3316" name="Rectangle 2"/>
          <p:cNvSpPr>
            <a:spLocks noGrp="1" noChangeArrowheads="1"/>
          </p:cNvSpPr>
          <p:nvPr>
            <p:ph type="title" idx="4294967295"/>
          </p:nvPr>
        </p:nvSpPr>
        <p:spPr/>
        <p:txBody>
          <a:bodyPr anchor="ctr"/>
          <a:lstStyle/>
          <a:p>
            <a:pPr eaLnBrk="1" hangingPunct="1"/>
            <a:r>
              <a:rPr lang="en-US" altLang="en-US" sz="3500" dirty="0"/>
              <a:t>Entry and Chartering Regulation</a:t>
            </a:r>
          </a:p>
        </p:txBody>
      </p:sp>
      <p:sp>
        <p:nvSpPr>
          <p:cNvPr id="1331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Entry and chartering regulation</a:t>
            </a:r>
          </a:p>
          <a:p>
            <a:pPr lvl="1" eaLnBrk="1" hangingPunct="1">
              <a:lnSpc>
                <a:spcPct val="90000"/>
              </a:lnSpc>
            </a:pPr>
            <a:r>
              <a:rPr lang="en-US" altLang="en-US" sz="2000" dirty="0"/>
              <a:t>Entry into commercial banking is regulated</a:t>
            </a:r>
          </a:p>
          <a:p>
            <a:pPr lvl="1" eaLnBrk="1" hangingPunct="1">
              <a:lnSpc>
                <a:spcPct val="90000"/>
              </a:lnSpc>
            </a:pPr>
            <a:r>
              <a:rPr lang="en-US" altLang="en-US" sz="2000" dirty="0"/>
              <a:t>Activities once a CB has been established are also regulated</a:t>
            </a:r>
          </a:p>
          <a:p>
            <a:pPr lvl="1" eaLnBrk="1" hangingPunct="1">
              <a:lnSpc>
                <a:spcPct val="90000"/>
              </a:lnSpc>
            </a:pPr>
            <a:endParaRPr lang="en-US" altLang="en-US" sz="2200" dirty="0"/>
          </a:p>
          <a:p>
            <a:pPr eaLnBrk="1" hangingPunct="1">
              <a:lnSpc>
                <a:spcPct val="90000"/>
              </a:lnSpc>
            </a:pPr>
            <a:r>
              <a:rPr lang="en-US" altLang="en-US" sz="2400" dirty="0"/>
              <a:t>Increasing/decreasing the cost of entry into a financial sector affects the profitability of firms already competing in that industry</a:t>
            </a:r>
          </a:p>
          <a:p>
            <a:pPr marL="344487" lvl="1" indent="0" eaLnBrk="1" hangingPunct="1">
              <a:lnSpc>
                <a:spcPct val="90000"/>
              </a:lnSpc>
              <a:buNone/>
            </a:pPr>
            <a:endParaRPr lang="en-US" altLang="en-US" sz="2400" dirty="0"/>
          </a:p>
          <a:p>
            <a:pPr eaLnBrk="1" hangingPunct="1">
              <a:lnSpc>
                <a:spcPct val="90000"/>
              </a:lnSpc>
            </a:pPr>
            <a:r>
              <a:rPr lang="en-US" altLang="en-US" sz="2400" dirty="0"/>
              <a:t>Barriers to entry and regulations pertaining to the scope of permitted activities affect a CB’s charter value and the size of its net regulatory burden</a:t>
            </a:r>
          </a:p>
          <a:p>
            <a:pPr marL="693737" lvl="2" indent="0" eaLnBrk="1" hangingPunct="1">
              <a:lnSpc>
                <a:spcPct val="90000"/>
              </a:lnSpc>
              <a:buNone/>
            </a:pPr>
            <a:endParaRPr lang="en-US" altLang="en-US" sz="2100" dirty="0"/>
          </a:p>
        </p:txBody>
      </p:sp>
      <p:sp>
        <p:nvSpPr>
          <p:cNvPr id="2" name="Footer Placeholder 1">
            <a:extLst>
              <a:ext uri="{FF2B5EF4-FFF2-40B4-BE49-F238E27FC236}">
                <a16:creationId xmlns:a16="http://schemas.microsoft.com/office/drawing/2014/main" id="{607B9E20-4CE1-46CA-A62B-11D0FBCE6609}"/>
              </a:ext>
            </a:extLst>
          </p:cNvPr>
          <p:cNvSpPr>
            <a:spLocks noGrp="1"/>
          </p:cNvSpPr>
          <p:nvPr>
            <p:ph type="ftr" sz="quarter" idx="11"/>
          </p:nvPr>
        </p:nvSpPr>
        <p:spPr>
          <a:xfrm>
            <a:off x="1474839" y="6248400"/>
            <a:ext cx="622381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6388" name="Rectangle 2"/>
          <p:cNvSpPr>
            <a:spLocks noGrp="1" noChangeArrowheads="1"/>
          </p:cNvSpPr>
          <p:nvPr>
            <p:ph type="title" idx="4294967295"/>
          </p:nvPr>
        </p:nvSpPr>
        <p:spPr/>
        <p:txBody>
          <a:bodyPr anchor="ctr"/>
          <a:lstStyle/>
          <a:p>
            <a:pPr eaLnBrk="1" hangingPunct="1"/>
            <a:r>
              <a:rPr lang="en-US" altLang="en-US" sz="3500" dirty="0"/>
              <a:t>Commercial Bank Regulators</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U.S. commercial banks may be subject to the supervision and regulations of as many as four separate regulators</a:t>
            </a:r>
          </a:p>
          <a:p>
            <a:pPr lvl="1" eaLnBrk="1" hangingPunct="1">
              <a:lnSpc>
                <a:spcPct val="80000"/>
              </a:lnSpc>
            </a:pPr>
            <a:r>
              <a:rPr lang="en-US" altLang="en-US" sz="2200" dirty="0"/>
              <a:t>Federal Deposit Insurance Corporation (FDIC)</a:t>
            </a:r>
          </a:p>
          <a:p>
            <a:pPr lvl="1" eaLnBrk="1" hangingPunct="1">
              <a:lnSpc>
                <a:spcPct val="80000"/>
              </a:lnSpc>
            </a:pPr>
            <a:r>
              <a:rPr lang="en-US" altLang="en-US" sz="2200" dirty="0"/>
              <a:t>Office of the Comptroller of the Currency (OCC)</a:t>
            </a:r>
          </a:p>
          <a:p>
            <a:pPr lvl="1" eaLnBrk="1" hangingPunct="1">
              <a:lnSpc>
                <a:spcPct val="80000"/>
              </a:lnSpc>
            </a:pPr>
            <a:r>
              <a:rPr lang="en-US" altLang="en-US" sz="2200" dirty="0"/>
              <a:t>Federal Reserve (FR)</a:t>
            </a:r>
          </a:p>
          <a:p>
            <a:pPr lvl="1" eaLnBrk="1" hangingPunct="1">
              <a:lnSpc>
                <a:spcPct val="80000"/>
              </a:lnSpc>
            </a:pPr>
            <a:r>
              <a:rPr lang="en-US" altLang="en-US" sz="2200" dirty="0"/>
              <a:t>State bank regulators</a:t>
            </a:r>
          </a:p>
          <a:p>
            <a:pPr lvl="1" eaLnBrk="1" hangingPunct="1">
              <a:lnSpc>
                <a:spcPct val="80000"/>
              </a:lnSpc>
            </a:pPr>
            <a:endParaRPr lang="en-US" altLang="en-US" sz="2400" dirty="0"/>
          </a:p>
          <a:p>
            <a:pPr eaLnBrk="1" hangingPunct="1">
              <a:lnSpc>
                <a:spcPct val="80000"/>
              </a:lnSpc>
            </a:pPr>
            <a:r>
              <a:rPr lang="en-US" altLang="en-US" sz="2400" dirty="0"/>
              <a:t>Facets of regulatory structure</a:t>
            </a:r>
          </a:p>
          <a:p>
            <a:pPr lvl="1" eaLnBrk="1" hangingPunct="1">
              <a:lnSpc>
                <a:spcPct val="80000"/>
              </a:lnSpc>
            </a:pPr>
            <a:r>
              <a:rPr lang="en-US" altLang="en-US" sz="2200" dirty="0"/>
              <a:t>Regulation of the overall operations</a:t>
            </a:r>
          </a:p>
          <a:p>
            <a:pPr lvl="1" eaLnBrk="1" hangingPunct="1">
              <a:lnSpc>
                <a:spcPct val="80000"/>
              </a:lnSpc>
            </a:pPr>
            <a:r>
              <a:rPr lang="en-US" altLang="en-US" sz="2200" dirty="0"/>
              <a:t>Regulation of product and geographic operations</a:t>
            </a:r>
          </a:p>
          <a:p>
            <a:pPr lvl="1" eaLnBrk="1" hangingPunct="1">
              <a:lnSpc>
                <a:spcPct val="80000"/>
              </a:lnSpc>
            </a:pPr>
            <a:r>
              <a:rPr lang="en-US" altLang="en-US" sz="2200" dirty="0"/>
              <a:t>Provision and regulation of deposit insurance</a:t>
            </a:r>
          </a:p>
          <a:p>
            <a:pPr lvl="1" eaLnBrk="1" hangingPunct="1">
              <a:lnSpc>
                <a:spcPct val="80000"/>
              </a:lnSpc>
            </a:pPr>
            <a:r>
              <a:rPr lang="en-US" altLang="en-US" sz="2200" dirty="0"/>
              <a:t>Balance sheet regulations</a:t>
            </a:r>
          </a:p>
          <a:p>
            <a:pPr marL="344487" lvl="1" indent="0" eaLnBrk="1" hangingPunct="1">
              <a:lnSpc>
                <a:spcPct val="80000"/>
              </a:lnSpc>
              <a:buNone/>
            </a:pPr>
            <a:endParaRPr lang="en-US" altLang="en-US" sz="2000" dirty="0"/>
          </a:p>
        </p:txBody>
      </p:sp>
      <p:sp>
        <p:nvSpPr>
          <p:cNvPr id="2" name="Footer Placeholder 1">
            <a:extLst>
              <a:ext uri="{FF2B5EF4-FFF2-40B4-BE49-F238E27FC236}">
                <a16:creationId xmlns:a16="http://schemas.microsoft.com/office/drawing/2014/main" id="{5ECB5517-4CCB-45B5-BB0F-3F4824F9567B}"/>
              </a:ext>
            </a:extLst>
          </p:cNvPr>
          <p:cNvSpPr>
            <a:spLocks noGrp="1"/>
          </p:cNvSpPr>
          <p:nvPr>
            <p:ph type="ftr" sz="quarter" idx="11"/>
          </p:nvPr>
        </p:nvSpPr>
        <p:spPr>
          <a:xfrm>
            <a:off x="943897" y="6248400"/>
            <a:ext cx="671051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8436" name="Rectangle 2"/>
          <p:cNvSpPr>
            <a:spLocks noGrp="1" noChangeArrowheads="1"/>
          </p:cNvSpPr>
          <p:nvPr>
            <p:ph type="title" idx="4294967295"/>
          </p:nvPr>
        </p:nvSpPr>
        <p:spPr/>
        <p:txBody>
          <a:bodyPr anchor="ctr"/>
          <a:lstStyle/>
          <a:p>
            <a:pPr eaLnBrk="1" hangingPunct="1"/>
            <a:r>
              <a:rPr lang="en-US" altLang="en-US" sz="3500" dirty="0"/>
              <a:t>Product Segmentation</a:t>
            </a:r>
          </a:p>
        </p:txBody>
      </p:sp>
      <p:sp>
        <p:nvSpPr>
          <p:cNvPr id="1843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Commercial banking and investment banking</a:t>
            </a:r>
          </a:p>
          <a:p>
            <a:pPr lvl="1" eaLnBrk="1" hangingPunct="1">
              <a:lnSpc>
                <a:spcPct val="80000"/>
              </a:lnSpc>
            </a:pPr>
            <a:r>
              <a:rPr lang="en-US" altLang="en-US" sz="2200" b="1" dirty="0"/>
              <a:t>Commercial banking</a:t>
            </a:r>
            <a:r>
              <a:rPr lang="en-US" altLang="en-US" sz="2200" dirty="0"/>
              <a:t> involves deposit taking and lending</a:t>
            </a:r>
          </a:p>
          <a:p>
            <a:pPr lvl="1" eaLnBrk="1" hangingPunct="1">
              <a:lnSpc>
                <a:spcPct val="80000"/>
              </a:lnSpc>
            </a:pPr>
            <a:r>
              <a:rPr lang="en-US" altLang="en-US" sz="2200" b="1" dirty="0"/>
              <a:t>Investment banking</a:t>
            </a:r>
            <a:r>
              <a:rPr lang="en-US" altLang="en-US" sz="2200" dirty="0"/>
              <a:t> involves underwriting, issuing, and distributing securities</a:t>
            </a:r>
          </a:p>
          <a:p>
            <a:pPr marL="344487" lvl="1" indent="0" eaLnBrk="1" hangingPunct="1">
              <a:lnSpc>
                <a:spcPct val="80000"/>
              </a:lnSpc>
              <a:buNone/>
            </a:pPr>
            <a:endParaRPr lang="en-US" altLang="en-US" sz="2200" dirty="0"/>
          </a:p>
          <a:p>
            <a:pPr eaLnBrk="1" hangingPunct="1">
              <a:lnSpc>
                <a:spcPct val="80000"/>
              </a:lnSpc>
            </a:pPr>
            <a:r>
              <a:rPr lang="en-US" altLang="en-US" sz="2400" dirty="0"/>
              <a:t>The </a:t>
            </a:r>
            <a:r>
              <a:rPr lang="en-US" altLang="en-US" sz="2400" b="1" dirty="0"/>
              <a:t>Glass-Steagall Act of 1933 </a:t>
            </a:r>
            <a:r>
              <a:rPr lang="en-US" altLang="en-US" sz="2400" dirty="0"/>
              <a:t>imposed a rigid separation between commercial and investment banks</a:t>
            </a:r>
          </a:p>
          <a:p>
            <a:pPr eaLnBrk="1" hangingPunct="1">
              <a:lnSpc>
                <a:spcPct val="80000"/>
              </a:lnSpc>
            </a:pPr>
            <a:r>
              <a:rPr lang="en-US" altLang="en-US" sz="2400" dirty="0"/>
              <a:t>By 1987, commercial banks were allowed to engage in limited investment banking activity through </a:t>
            </a:r>
            <a:r>
              <a:rPr lang="en-US" altLang="en-US" sz="2400" b="1" dirty="0"/>
              <a:t>Section 20 affiliates</a:t>
            </a:r>
          </a:p>
          <a:p>
            <a:pPr eaLnBrk="1" hangingPunct="1">
              <a:lnSpc>
                <a:spcPct val="80000"/>
              </a:lnSpc>
            </a:pPr>
            <a:r>
              <a:rPr lang="en-US" altLang="en-US" sz="2400" dirty="0"/>
              <a:t>The </a:t>
            </a:r>
            <a:r>
              <a:rPr lang="en-US" altLang="en-US" sz="2400" b="1" dirty="0"/>
              <a:t>Financial Services Modernization Act (FSMA) of 1999</a:t>
            </a:r>
            <a:r>
              <a:rPr lang="en-US" altLang="en-US" sz="2400" dirty="0"/>
              <a:t> repealed Glass-Steagall</a:t>
            </a:r>
          </a:p>
        </p:txBody>
      </p:sp>
      <p:sp>
        <p:nvSpPr>
          <p:cNvPr id="2" name="Footer Placeholder 1">
            <a:extLst>
              <a:ext uri="{FF2B5EF4-FFF2-40B4-BE49-F238E27FC236}">
                <a16:creationId xmlns:a16="http://schemas.microsoft.com/office/drawing/2014/main" id="{9E413EA8-30C6-49EF-AA97-2A64B022FC88}"/>
              </a:ext>
            </a:extLst>
          </p:cNvPr>
          <p:cNvSpPr>
            <a:spLocks noGrp="1"/>
          </p:cNvSpPr>
          <p:nvPr>
            <p:ph type="ftr" sz="quarter" idx="11"/>
          </p:nvPr>
        </p:nvSpPr>
        <p:spPr>
          <a:xfrm>
            <a:off x="1415845" y="6248400"/>
            <a:ext cx="637130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0484" name="Rectangle 2"/>
          <p:cNvSpPr>
            <a:spLocks noGrp="1" noChangeArrowheads="1"/>
          </p:cNvSpPr>
          <p:nvPr>
            <p:ph type="title" idx="4294967295"/>
          </p:nvPr>
        </p:nvSpPr>
        <p:spPr/>
        <p:txBody>
          <a:bodyPr anchor="ctr"/>
          <a:lstStyle/>
          <a:p>
            <a:pPr eaLnBrk="1" hangingPunct="1"/>
            <a:r>
              <a:rPr lang="en-US" altLang="en-US" sz="3500" dirty="0"/>
              <a:t>Product Segmentation Continued</a:t>
            </a:r>
          </a:p>
        </p:txBody>
      </p:sp>
      <p:sp>
        <p:nvSpPr>
          <p:cNvPr id="20485" name="Rectangle 3"/>
          <p:cNvSpPr>
            <a:spLocks noGrp="1" noChangeArrowheads="1"/>
          </p:cNvSpPr>
          <p:nvPr>
            <p:ph type="body" sz="half" idx="4294967295"/>
          </p:nvPr>
        </p:nvSpPr>
        <p:spPr>
          <a:xfrm>
            <a:off x="457200" y="1719263"/>
            <a:ext cx="8148638" cy="4633046"/>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Banking and insurance</a:t>
            </a:r>
          </a:p>
          <a:p>
            <a:pPr lvl="1" eaLnBrk="1" hangingPunct="1">
              <a:lnSpc>
                <a:spcPct val="80000"/>
              </a:lnSpc>
            </a:pPr>
            <a:r>
              <a:rPr lang="en-US" altLang="en-US" sz="2200" b="1" dirty="0"/>
              <a:t>Bank Holding Company Act (BHCA) of 1956</a:t>
            </a:r>
            <a:r>
              <a:rPr lang="en-US" altLang="en-US" sz="2200" dirty="0"/>
              <a:t> and the </a:t>
            </a:r>
            <a:r>
              <a:rPr lang="en-US" altLang="en-US" sz="2200" b="1" dirty="0" err="1"/>
              <a:t>Garn</a:t>
            </a:r>
            <a:r>
              <a:rPr lang="en-US" altLang="en-US" sz="2200" b="1" dirty="0"/>
              <a:t>-St. Germain Depository Institutions Act of 1982 </a:t>
            </a:r>
            <a:r>
              <a:rPr lang="en-US" altLang="en-US" sz="2200" dirty="0"/>
              <a:t>restricted insurance companies from owning or being affiliated with full-service banks</a:t>
            </a:r>
          </a:p>
          <a:p>
            <a:pPr lvl="1" eaLnBrk="1" hangingPunct="1">
              <a:lnSpc>
                <a:spcPct val="80000"/>
              </a:lnSpc>
            </a:pPr>
            <a:r>
              <a:rPr lang="en-US" altLang="en-US" sz="2200" b="1" dirty="0"/>
              <a:t>FSMA of 1999 </a:t>
            </a:r>
            <a:r>
              <a:rPr lang="en-US" altLang="en-US" sz="2200" dirty="0"/>
              <a:t>now allows bank holding companies to open insurance underwriting affiliates and also allows insurance companies to open banks</a:t>
            </a:r>
          </a:p>
          <a:p>
            <a:pPr eaLnBrk="1" hangingPunct="1">
              <a:lnSpc>
                <a:spcPct val="80000"/>
              </a:lnSpc>
            </a:pPr>
            <a:r>
              <a:rPr lang="en-US" altLang="en-US" sz="2400" dirty="0"/>
              <a:t>Commercial banking and commerce</a:t>
            </a:r>
          </a:p>
          <a:p>
            <a:pPr lvl="1" eaLnBrk="1" hangingPunct="1">
              <a:lnSpc>
                <a:spcPct val="80000"/>
              </a:lnSpc>
            </a:pPr>
            <a:r>
              <a:rPr lang="en-US" altLang="en-US" sz="2200" b="1" dirty="0"/>
              <a:t>BHCA of 1956 </a:t>
            </a:r>
            <a:r>
              <a:rPr lang="en-US" altLang="en-US" sz="2200" dirty="0"/>
              <a:t>required BHCs to divest themselves of nonbank-related subsidiaries over a 10-year period and effectively restricted acquisitions of banks by commercial firms </a:t>
            </a:r>
          </a:p>
          <a:p>
            <a:pPr lvl="1" eaLnBrk="1" hangingPunct="1">
              <a:lnSpc>
                <a:spcPct val="80000"/>
              </a:lnSpc>
            </a:pPr>
            <a:r>
              <a:rPr lang="en-US" altLang="en-US" sz="2200" b="1" dirty="0"/>
              <a:t>FSMA of 1999 </a:t>
            </a:r>
            <a:r>
              <a:rPr lang="en-US" altLang="en-US" sz="2200" dirty="0"/>
              <a:t>changed restrictions on ownership limits imposed on financial services holding companies</a:t>
            </a:r>
          </a:p>
        </p:txBody>
      </p:sp>
      <p:sp>
        <p:nvSpPr>
          <p:cNvPr id="2" name="Footer Placeholder 1">
            <a:extLst>
              <a:ext uri="{FF2B5EF4-FFF2-40B4-BE49-F238E27FC236}">
                <a16:creationId xmlns:a16="http://schemas.microsoft.com/office/drawing/2014/main" id="{53128B23-011E-416F-AB13-25C45237C438}"/>
              </a:ext>
            </a:extLst>
          </p:cNvPr>
          <p:cNvSpPr>
            <a:spLocks noGrp="1"/>
          </p:cNvSpPr>
          <p:nvPr>
            <p:ph type="ftr" sz="quarter" idx="11"/>
          </p:nvPr>
        </p:nvSpPr>
        <p:spPr>
          <a:xfrm>
            <a:off x="1519084" y="6243484"/>
            <a:ext cx="632705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0484" name="Rectangle 2"/>
          <p:cNvSpPr>
            <a:spLocks noGrp="1" noChangeArrowheads="1"/>
          </p:cNvSpPr>
          <p:nvPr>
            <p:ph type="title" idx="4294967295"/>
          </p:nvPr>
        </p:nvSpPr>
        <p:spPr/>
        <p:txBody>
          <a:bodyPr anchor="ctr"/>
          <a:lstStyle/>
          <a:p>
            <a:pPr eaLnBrk="1" hangingPunct="1"/>
            <a:r>
              <a:rPr lang="en-US" altLang="en-US" sz="3500" dirty="0"/>
              <a:t>Product Segmentation Concluded</a:t>
            </a:r>
          </a:p>
        </p:txBody>
      </p:sp>
      <p:sp>
        <p:nvSpPr>
          <p:cNvPr id="20485" name="Rectangle 3"/>
          <p:cNvSpPr>
            <a:spLocks noGrp="1" noChangeArrowheads="1"/>
          </p:cNvSpPr>
          <p:nvPr>
            <p:ph type="body" sz="half" idx="4294967295"/>
          </p:nvPr>
        </p:nvSpPr>
        <p:spPr>
          <a:xfrm>
            <a:off x="457200" y="1641764"/>
            <a:ext cx="8148638" cy="4710545"/>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Nonbank financial service firms and banking</a:t>
            </a:r>
          </a:p>
          <a:p>
            <a:pPr lvl="1" eaLnBrk="1" hangingPunct="1">
              <a:lnSpc>
                <a:spcPct val="80000"/>
              </a:lnSpc>
            </a:pPr>
            <a:r>
              <a:rPr lang="en-US" altLang="en-US" sz="2200" dirty="0"/>
              <a:t>Relative to the barriers separating banking and either securities, insurance, or commercial sector activities, the barriers among nonbank financial service firms and banking are generally much weaker</a:t>
            </a:r>
          </a:p>
          <a:p>
            <a:pPr lvl="1" eaLnBrk="1" hangingPunct="1">
              <a:lnSpc>
                <a:spcPct val="80000"/>
              </a:lnSpc>
            </a:pPr>
            <a:endParaRPr lang="en-US" altLang="en-US" sz="2200" dirty="0"/>
          </a:p>
          <a:p>
            <a:pPr lvl="1" eaLnBrk="1" hangingPunct="1">
              <a:lnSpc>
                <a:spcPct val="80000"/>
              </a:lnSpc>
            </a:pPr>
            <a:r>
              <a:rPr lang="en-US" altLang="en-US" sz="2200" dirty="0"/>
              <a:t>Activities of nonfinancial service firms that perform banking service have been termed </a:t>
            </a:r>
            <a:r>
              <a:rPr lang="en-US" altLang="en-US" sz="2200" b="1" dirty="0"/>
              <a:t>shadow banking</a:t>
            </a:r>
          </a:p>
          <a:p>
            <a:pPr lvl="1" eaLnBrk="1" hangingPunct="1">
              <a:lnSpc>
                <a:spcPct val="80000"/>
              </a:lnSpc>
            </a:pPr>
            <a:endParaRPr lang="en-US" altLang="en-US" sz="2200" dirty="0"/>
          </a:p>
          <a:p>
            <a:pPr lvl="1" eaLnBrk="1" hangingPunct="1">
              <a:lnSpc>
                <a:spcPct val="80000"/>
              </a:lnSpc>
            </a:pPr>
            <a:r>
              <a:rPr lang="en-US" altLang="en-US" sz="2200" dirty="0"/>
              <a:t>As of 2016, shadow banks continue to be unregulated by the federal government</a:t>
            </a:r>
          </a:p>
          <a:p>
            <a:pPr lvl="2" eaLnBrk="1" hangingPunct="1">
              <a:lnSpc>
                <a:spcPct val="80000"/>
              </a:lnSpc>
            </a:pPr>
            <a:r>
              <a:rPr lang="en-US" altLang="en-US" sz="1800" dirty="0"/>
              <a:t>However, the 2010 Wall Street Reform and Consumer Protection Act calls for regulators to be given broad authority to monitor and regulate nonbank financial firms that pose risks to the financial system</a:t>
            </a:r>
          </a:p>
          <a:p>
            <a:pPr lvl="1" eaLnBrk="1" hangingPunct="1">
              <a:lnSpc>
                <a:spcPct val="80000"/>
              </a:lnSpc>
            </a:pPr>
            <a:endParaRPr lang="en-US" altLang="en-US" sz="2000" dirty="0"/>
          </a:p>
          <a:p>
            <a:pPr marL="344487" lvl="1" indent="0" eaLnBrk="1" hangingPunct="1">
              <a:lnSpc>
                <a:spcPct val="80000"/>
              </a:lnSpc>
              <a:buNone/>
            </a:pPr>
            <a:endParaRPr lang="en-US" altLang="en-US" sz="1800" dirty="0"/>
          </a:p>
        </p:txBody>
      </p:sp>
      <p:sp>
        <p:nvSpPr>
          <p:cNvPr id="2" name="Footer Placeholder 1">
            <a:extLst>
              <a:ext uri="{FF2B5EF4-FFF2-40B4-BE49-F238E27FC236}">
                <a16:creationId xmlns:a16="http://schemas.microsoft.com/office/drawing/2014/main" id="{A4C7E218-74DF-4645-8459-BD8D9E3238C9}"/>
              </a:ext>
            </a:extLst>
          </p:cNvPr>
          <p:cNvSpPr>
            <a:spLocks noGrp="1"/>
          </p:cNvSpPr>
          <p:nvPr>
            <p:ph type="ftr" sz="quarter" idx="11"/>
          </p:nvPr>
        </p:nvSpPr>
        <p:spPr>
          <a:xfrm>
            <a:off x="1179871" y="6248400"/>
            <a:ext cx="6518787"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85235078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1508" name="Rectangle 2"/>
          <p:cNvSpPr>
            <a:spLocks noGrp="1" noChangeArrowheads="1"/>
          </p:cNvSpPr>
          <p:nvPr>
            <p:ph type="title" idx="4294967295"/>
          </p:nvPr>
        </p:nvSpPr>
        <p:spPr/>
        <p:txBody>
          <a:bodyPr anchor="ctr"/>
          <a:lstStyle/>
          <a:p>
            <a:pPr eaLnBrk="1" hangingPunct="1"/>
            <a:r>
              <a:rPr lang="en-US" altLang="en-US" sz="3500" dirty="0"/>
              <a:t>Geographic Expansion</a:t>
            </a:r>
          </a:p>
        </p:txBody>
      </p:sp>
      <p:sp>
        <p:nvSpPr>
          <p:cNvPr id="21509" name="Rectangle 3"/>
          <p:cNvSpPr>
            <a:spLocks noGrp="1" noChangeArrowheads="1"/>
          </p:cNvSpPr>
          <p:nvPr>
            <p:ph type="body" sz="half" idx="4294967295"/>
          </p:nvPr>
        </p:nvSpPr>
        <p:spPr>
          <a:xfrm>
            <a:off x="457200" y="1719262"/>
            <a:ext cx="8148638" cy="475773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Geographic expansions can have a number of dimensions. In particular, they can be</a:t>
            </a:r>
          </a:p>
          <a:p>
            <a:pPr lvl="1" eaLnBrk="1" hangingPunct="1">
              <a:lnSpc>
                <a:spcPct val="80000"/>
              </a:lnSpc>
            </a:pPr>
            <a:r>
              <a:rPr lang="en-US" altLang="en-US" sz="2200" dirty="0"/>
              <a:t>Domestic</a:t>
            </a:r>
          </a:p>
          <a:p>
            <a:pPr lvl="1" eaLnBrk="1" hangingPunct="1">
              <a:lnSpc>
                <a:spcPct val="80000"/>
              </a:lnSpc>
            </a:pPr>
            <a:r>
              <a:rPr lang="en-US" altLang="en-US" sz="2200" dirty="0"/>
              <a:t>Within a state or region</a:t>
            </a:r>
          </a:p>
          <a:p>
            <a:pPr lvl="1" eaLnBrk="1" hangingPunct="1">
              <a:lnSpc>
                <a:spcPct val="80000"/>
              </a:lnSpc>
            </a:pPr>
            <a:r>
              <a:rPr lang="en-US" altLang="en-US" sz="2200" dirty="0"/>
              <a:t>International (participating in a foreign market)</a:t>
            </a:r>
          </a:p>
          <a:p>
            <a:pPr eaLnBrk="1" hangingPunct="1">
              <a:lnSpc>
                <a:spcPct val="80000"/>
              </a:lnSpc>
            </a:pPr>
            <a:endParaRPr lang="en-US" altLang="en-US" sz="2600" dirty="0"/>
          </a:p>
          <a:p>
            <a:pPr eaLnBrk="1" hangingPunct="1">
              <a:lnSpc>
                <a:spcPct val="80000"/>
              </a:lnSpc>
            </a:pPr>
            <a:r>
              <a:rPr lang="en-US" altLang="en-US" sz="2400" dirty="0"/>
              <a:t>Regulatory factors impacting geographic expansion</a:t>
            </a:r>
          </a:p>
          <a:p>
            <a:pPr lvl="1" eaLnBrk="1" hangingPunct="1">
              <a:lnSpc>
                <a:spcPct val="80000"/>
              </a:lnSpc>
            </a:pPr>
            <a:r>
              <a:rPr lang="en-US" altLang="en-US" sz="2200" dirty="0"/>
              <a:t>Restrictions on intrastate banking by commercial banks</a:t>
            </a:r>
          </a:p>
          <a:p>
            <a:pPr lvl="2" eaLnBrk="1" hangingPunct="1">
              <a:lnSpc>
                <a:spcPct val="80000"/>
              </a:lnSpc>
            </a:pPr>
            <a:r>
              <a:rPr lang="en-US" altLang="en-US" sz="1800" dirty="0"/>
              <a:t>By 1994, only one state (Iowa) had not deregulated intrastate banking</a:t>
            </a:r>
          </a:p>
          <a:p>
            <a:pPr lvl="1" eaLnBrk="1" hangingPunct="1">
              <a:lnSpc>
                <a:spcPct val="80000"/>
              </a:lnSpc>
            </a:pPr>
            <a:r>
              <a:rPr lang="en-US" altLang="en-US" sz="2200" dirty="0"/>
              <a:t>Restrictions on interstate banking by commercial banks</a:t>
            </a:r>
          </a:p>
          <a:p>
            <a:pPr lvl="2" eaLnBrk="1" hangingPunct="1">
              <a:lnSpc>
                <a:spcPct val="80000"/>
              </a:lnSpc>
            </a:pPr>
            <a:r>
              <a:rPr lang="en-US" altLang="en-US" sz="1800" dirty="0"/>
              <a:t>McFadden Act, passed in 1927 and amended in 1933</a:t>
            </a:r>
          </a:p>
          <a:p>
            <a:pPr lvl="2" eaLnBrk="1" hangingPunct="1">
              <a:lnSpc>
                <a:spcPct val="80000"/>
              </a:lnSpc>
            </a:pPr>
            <a:r>
              <a:rPr lang="en-US" altLang="en-US" sz="1800" dirty="0"/>
              <a:t>Douglas Amendment to the Bank Holding Company Act, 1956</a:t>
            </a:r>
          </a:p>
          <a:p>
            <a:pPr lvl="2" eaLnBrk="1" hangingPunct="1">
              <a:lnSpc>
                <a:spcPct val="80000"/>
              </a:lnSpc>
            </a:pPr>
            <a:r>
              <a:rPr lang="en-US" altLang="en-US" sz="1800" dirty="0"/>
              <a:t>By 1994, all states but Hawaii had passed some form of interstate banking law or pact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idx="4294967295"/>
          </p:nvPr>
        </p:nvSpPr>
        <p:spPr/>
        <p:txBody>
          <a:bodyPr anchor="ctr"/>
          <a:lstStyle/>
          <a:p>
            <a:pPr eaLnBrk="1" hangingPunct="1"/>
            <a:r>
              <a:rPr lang="en-US" altLang="en-US" sz="3500" dirty="0"/>
              <a:t>Geographic Expansion</a:t>
            </a:r>
          </a:p>
        </p:txBody>
      </p:sp>
      <p:sp>
        <p:nvSpPr>
          <p:cNvPr id="21509" name="Rectangle 3"/>
          <p:cNvSpPr>
            <a:spLocks noGrp="1" noChangeArrowheads="1"/>
          </p:cNvSpPr>
          <p:nvPr>
            <p:ph type="body" sz="half" idx="4294967295"/>
          </p:nvPr>
        </p:nvSpPr>
        <p:spPr>
          <a:xfrm>
            <a:off x="497681" y="1646238"/>
            <a:ext cx="8148638" cy="460533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dirty="0"/>
              <a:t>Regulatory factors impacting geographic expansion</a:t>
            </a:r>
          </a:p>
          <a:p>
            <a:pPr lvl="1" eaLnBrk="1" hangingPunct="1">
              <a:lnSpc>
                <a:spcPct val="80000"/>
              </a:lnSpc>
            </a:pPr>
            <a:r>
              <a:rPr lang="en-US" altLang="en-US" sz="2200" dirty="0"/>
              <a:t>Riegle-Neal Interstate Banking and Branching Efficiency Act of 1994</a:t>
            </a:r>
          </a:p>
          <a:p>
            <a:pPr lvl="2" eaLnBrk="1" hangingPunct="1">
              <a:lnSpc>
                <a:spcPct val="80000"/>
              </a:lnSpc>
            </a:pPr>
            <a:r>
              <a:rPr lang="en-US" altLang="en-US" sz="1800" dirty="0"/>
              <a:t>Allowed U.S. and foreign banks to branch interstate by consolidating out-of-state bank subsidiaries into a branch network and/or by acquiring banks of individual branches of banks through acquisitions or merger</a:t>
            </a:r>
          </a:p>
          <a:p>
            <a:pPr lvl="2" eaLnBrk="1" hangingPunct="1">
              <a:lnSpc>
                <a:spcPct val="80000"/>
              </a:lnSpc>
            </a:pPr>
            <a:r>
              <a:rPr lang="en-US" altLang="en-US" sz="1800" dirty="0"/>
              <a:t>Result of this is that full interstate banking is a reality in the U.S.</a:t>
            </a:r>
          </a:p>
          <a:p>
            <a:pPr lvl="2" eaLnBrk="1" hangingPunct="1">
              <a:lnSpc>
                <a:spcPct val="80000"/>
              </a:lnSpc>
            </a:pPr>
            <a:r>
              <a:rPr lang="en-US" altLang="en-US" sz="1800" dirty="0"/>
              <a:t>Relaxation of the branching restrictions, along with recognition of the potential cost, revenue, and risk benefits from geographic expansions, are major reasons for the recent merger wave (and increased consolidation) in U.S. banking</a:t>
            </a:r>
          </a:p>
        </p:txBody>
      </p:sp>
      <p:sp>
        <p:nvSpPr>
          <p:cNvPr id="3" name="Footer Placeholder 2">
            <a:extLst>
              <a:ext uri="{FF2B5EF4-FFF2-40B4-BE49-F238E27FC236}">
                <a16:creationId xmlns:a16="http://schemas.microsoft.com/office/drawing/2014/main" id="{57E063DF-EDE6-4856-BEBE-A2D1A4D6ED62}"/>
              </a:ext>
            </a:extLst>
          </p:cNvPr>
          <p:cNvSpPr>
            <a:spLocks noGrp="1"/>
          </p:cNvSpPr>
          <p:nvPr>
            <p:ph type="ftr" sz="quarter" idx="11"/>
          </p:nvPr>
        </p:nvSpPr>
        <p:spPr>
          <a:xfrm>
            <a:off x="1524000" y="6248400"/>
            <a:ext cx="632460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07980147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idx="4294967295"/>
          </p:nvPr>
        </p:nvSpPr>
        <p:spPr/>
        <p:txBody>
          <a:bodyPr anchor="ctr"/>
          <a:lstStyle/>
          <a:p>
            <a:pPr eaLnBrk="1" hangingPunct="1"/>
            <a:r>
              <a:rPr lang="en-US" altLang="en-US" sz="3500"/>
              <a:t>Deposit Guarantee Funds</a:t>
            </a:r>
          </a:p>
        </p:txBody>
      </p:sp>
      <p:sp>
        <p:nvSpPr>
          <p:cNvPr id="2355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The </a:t>
            </a:r>
            <a:r>
              <a:rPr lang="en-US" altLang="en-US" sz="2200" b="1" dirty="0"/>
              <a:t>Federal Deposit Insurance Corporation (FDIC)</a:t>
            </a:r>
          </a:p>
          <a:p>
            <a:pPr lvl="1" eaLnBrk="1" hangingPunct="1"/>
            <a:r>
              <a:rPr lang="en-US" altLang="en-US" sz="2000" dirty="0"/>
              <a:t>The FDIC was created in 1933 during the Depression to restore public confidence in the banking system. </a:t>
            </a:r>
          </a:p>
          <a:p>
            <a:pPr lvl="1" eaLnBrk="1" hangingPunct="1"/>
            <a:r>
              <a:rPr lang="en-US" altLang="en-US" sz="2000" dirty="0"/>
              <a:t>The initial insurance limit was $2,500; this amount was periodically increased to $100,000, where it remained until the financial crisis of 2007-2008, when it was increased to $250,000</a:t>
            </a:r>
          </a:p>
          <a:p>
            <a:pPr lvl="1" eaLnBrk="1" hangingPunct="1"/>
            <a:endParaRPr lang="en-US" altLang="en-US" sz="2000" dirty="0"/>
          </a:p>
          <a:p>
            <a:pPr eaLnBrk="1" hangingPunct="1"/>
            <a:r>
              <a:rPr lang="en-US" altLang="en-US" sz="2200" dirty="0"/>
              <a:t>Other laws of the 1930s limited competition among banks</a:t>
            </a:r>
          </a:p>
          <a:p>
            <a:pPr lvl="1" eaLnBrk="1" hangingPunct="1"/>
            <a:r>
              <a:rPr lang="en-US" altLang="en-US" sz="2000" dirty="0"/>
              <a:t>Regulation Q specified maximum interest rates on deposits and prevented competition on deposit rates</a:t>
            </a:r>
          </a:p>
        </p:txBody>
      </p:sp>
      <p:sp>
        <p:nvSpPr>
          <p:cNvPr id="3" name="Footer Placeholder 2">
            <a:extLst>
              <a:ext uri="{FF2B5EF4-FFF2-40B4-BE49-F238E27FC236}">
                <a16:creationId xmlns:a16="http://schemas.microsoft.com/office/drawing/2014/main" id="{00AB0FAC-FC16-4FD9-81CF-A40376620CA3}"/>
              </a:ext>
            </a:extLst>
          </p:cNvPr>
          <p:cNvSpPr>
            <a:spLocks noGrp="1"/>
          </p:cNvSpPr>
          <p:nvPr>
            <p:ph type="ftr" sz="quarter" idx="11"/>
          </p:nvPr>
        </p:nvSpPr>
        <p:spPr>
          <a:xfrm>
            <a:off x="1844040" y="6248400"/>
            <a:ext cx="615696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4580" name="Rectangle 2"/>
          <p:cNvSpPr>
            <a:spLocks noGrp="1" noChangeArrowheads="1"/>
          </p:cNvSpPr>
          <p:nvPr>
            <p:ph type="title" idx="4294967295"/>
          </p:nvPr>
        </p:nvSpPr>
        <p:spPr/>
        <p:txBody>
          <a:bodyPr anchor="ctr"/>
          <a:lstStyle/>
          <a:p>
            <a:pPr eaLnBrk="1" hangingPunct="1"/>
            <a:r>
              <a:rPr lang="en-US" altLang="en-US" sz="3500" dirty="0"/>
              <a:t>Deposit Guarantee Funds Continued</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System worked extremely well until 1979; from October 1979 to October 1982, the Fed changed its monetary policy strategy by targeting bank reserves rather than interest rates in an attempt to lower the underlying rate of inflation</a:t>
            </a:r>
          </a:p>
          <a:p>
            <a:pPr lvl="1" eaLnBrk="1" hangingPunct="1"/>
            <a:r>
              <a:rPr lang="en-US" altLang="en-US" sz="2000" dirty="0"/>
              <a:t>Led to a sudden and dramatic rise in interest rates, with T-bill rates rising as high as 16%</a:t>
            </a:r>
          </a:p>
          <a:p>
            <a:pPr marL="0" indent="0" eaLnBrk="1" hangingPunct="1">
              <a:buNone/>
            </a:pPr>
            <a:endParaRPr lang="en-US" altLang="en-US" sz="2400" dirty="0"/>
          </a:p>
          <a:p>
            <a:pPr eaLnBrk="1" hangingPunct="1"/>
            <a:r>
              <a:rPr lang="en-US" altLang="en-US" sz="2400" dirty="0"/>
              <a:t>Led to </a:t>
            </a:r>
            <a:r>
              <a:rPr lang="en-US" altLang="en-US" sz="2400" b="1" dirty="0"/>
              <a:t>disintermediation</a:t>
            </a:r>
            <a:r>
              <a:rPr lang="en-US" altLang="en-US" sz="2400" dirty="0"/>
              <a:t>—i.e., the withdrawal of deposits from depository institutions and their reinvestment elsewhere</a:t>
            </a:r>
          </a:p>
        </p:txBody>
      </p:sp>
      <p:sp>
        <p:nvSpPr>
          <p:cNvPr id="3" name="Footer Placeholder 2">
            <a:extLst>
              <a:ext uri="{FF2B5EF4-FFF2-40B4-BE49-F238E27FC236}">
                <a16:creationId xmlns:a16="http://schemas.microsoft.com/office/drawing/2014/main" id="{BF0190AA-88CE-4ACF-AF98-F97461E9D723}"/>
              </a:ext>
            </a:extLst>
          </p:cNvPr>
          <p:cNvSpPr>
            <a:spLocks noGrp="1"/>
          </p:cNvSpPr>
          <p:nvPr>
            <p:ph type="ftr" sz="quarter" idx="11"/>
          </p:nvPr>
        </p:nvSpPr>
        <p:spPr>
          <a:xfrm>
            <a:off x="1767840" y="6248400"/>
            <a:ext cx="623316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p:txBody>
          <a:bodyPr anchor="ctr"/>
          <a:lstStyle/>
          <a:p>
            <a:pPr eaLnBrk="1" hangingPunct="1"/>
            <a:r>
              <a:rPr lang="en-US" altLang="en-US" sz="3500" dirty="0"/>
              <a:t>Deposit Guarantee Funds Concluded</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Increasing competition and record high interest rates reduced industry profitability, particularly at thrifts</a:t>
            </a:r>
          </a:p>
          <a:p>
            <a:pPr marL="0" indent="0" eaLnBrk="1" hangingPunct="1">
              <a:buNone/>
            </a:pPr>
            <a:endParaRPr lang="en-US" altLang="en-US" sz="2400" dirty="0"/>
          </a:p>
          <a:p>
            <a:pPr eaLnBrk="1" hangingPunct="1"/>
            <a:r>
              <a:rPr lang="en-US" altLang="en-US" sz="2400" dirty="0"/>
              <a:t>Problems were exacerbated by a policy of </a:t>
            </a:r>
            <a:r>
              <a:rPr lang="en-US" altLang="en-US" sz="2400" b="1" dirty="0"/>
              <a:t>regulatory forbearance</a:t>
            </a:r>
            <a:r>
              <a:rPr lang="en-US" altLang="en-US" sz="2400" dirty="0"/>
              <a:t>—i.e., a policy of not closing economically insolvent depository institutions, but allowing their continued operation</a:t>
            </a:r>
          </a:p>
        </p:txBody>
      </p:sp>
      <p:sp>
        <p:nvSpPr>
          <p:cNvPr id="3" name="Footer Placeholder 2">
            <a:extLst>
              <a:ext uri="{FF2B5EF4-FFF2-40B4-BE49-F238E27FC236}">
                <a16:creationId xmlns:a16="http://schemas.microsoft.com/office/drawing/2014/main" id="{B3CBD8A9-7F38-40BB-B8E8-25C6C0431656}"/>
              </a:ext>
            </a:extLst>
          </p:cNvPr>
          <p:cNvSpPr>
            <a:spLocks noGrp="1"/>
          </p:cNvSpPr>
          <p:nvPr>
            <p:ph type="ftr" sz="quarter" idx="11"/>
          </p:nvPr>
        </p:nvSpPr>
        <p:spPr>
          <a:xfrm>
            <a:off x="1508760" y="6248400"/>
            <a:ext cx="635508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idx="4294967295"/>
          </p:nvPr>
        </p:nvSpPr>
        <p:spPr/>
        <p:txBody>
          <a:bodyPr anchor="ctr"/>
          <a:lstStyle/>
          <a:p>
            <a:pPr eaLnBrk="1" hangingPunct="1"/>
            <a:r>
              <a:rPr lang="en-US" altLang="en-US" sz="3500" dirty="0"/>
              <a:t>Demise of FSLIC</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Federal Savings and Loan Insurance Corporation (FSLIC)</a:t>
            </a:r>
          </a:p>
          <a:p>
            <a:pPr lvl="1" eaLnBrk="1" hangingPunct="1">
              <a:lnSpc>
                <a:spcPct val="90000"/>
              </a:lnSpc>
            </a:pPr>
            <a:r>
              <a:rPr lang="en-US" altLang="en-US" sz="2000" dirty="0"/>
              <a:t>Insured savings institutions from 1934 to 1989</a:t>
            </a:r>
          </a:p>
          <a:p>
            <a:pPr lvl="1" eaLnBrk="1" hangingPunct="1">
              <a:lnSpc>
                <a:spcPct val="90000"/>
              </a:lnSpc>
            </a:pPr>
            <a:r>
              <a:rPr lang="en-US" altLang="en-US" sz="2000" dirty="0"/>
              <a:t>Savings institutions failures in the 1980s led to an insolvent FSLIC by 1989</a:t>
            </a:r>
          </a:p>
          <a:p>
            <a:pPr marL="344487" lvl="1" indent="0" eaLnBrk="1" hangingPunct="1">
              <a:lnSpc>
                <a:spcPct val="90000"/>
              </a:lnSpc>
              <a:buNone/>
            </a:pPr>
            <a:endParaRPr lang="en-US" altLang="en-US" sz="2000" dirty="0"/>
          </a:p>
          <a:p>
            <a:pPr eaLnBrk="1" hangingPunct="1">
              <a:lnSpc>
                <a:spcPct val="90000"/>
              </a:lnSpc>
            </a:pPr>
            <a:r>
              <a:rPr lang="en-US" altLang="en-US" sz="2400" dirty="0"/>
              <a:t>The </a:t>
            </a:r>
            <a:r>
              <a:rPr lang="en-US" altLang="en-US" sz="2400" b="1" dirty="0"/>
              <a:t>Financial Institutions Reform, Recovery, and Enforcement Act (FIRREA) of 1989</a:t>
            </a:r>
          </a:p>
          <a:p>
            <a:pPr lvl="1" eaLnBrk="1" hangingPunct="1">
              <a:lnSpc>
                <a:spcPct val="90000"/>
              </a:lnSpc>
            </a:pPr>
            <a:r>
              <a:rPr lang="en-US" altLang="en-US" sz="2000" dirty="0"/>
              <a:t>Dissolved the FSLIC and transferred management to the FDIC</a:t>
            </a:r>
          </a:p>
          <a:p>
            <a:pPr lvl="1" eaLnBrk="1" hangingPunct="1">
              <a:lnSpc>
                <a:spcPct val="90000"/>
              </a:lnSpc>
            </a:pPr>
            <a:r>
              <a:rPr lang="en-US" altLang="en-US" sz="2000" dirty="0"/>
              <a:t>Restructured savings association fund was renamed the Savings Association Insurance Fund (SAIF)</a:t>
            </a:r>
          </a:p>
          <a:p>
            <a:pPr lvl="1" eaLnBrk="1" hangingPunct="1">
              <a:lnSpc>
                <a:spcPct val="90000"/>
              </a:lnSpc>
            </a:pPr>
            <a:r>
              <a:rPr lang="en-US" altLang="en-US" sz="2000" dirty="0"/>
              <a:t>Restructured bank insurance fund was renamed the Bank Insurance Fund (BIF)</a:t>
            </a:r>
          </a:p>
          <a:p>
            <a:pPr marL="0" indent="0" eaLnBrk="1" hangingPunct="1">
              <a:lnSpc>
                <a:spcPct val="90000"/>
              </a:lnSpc>
              <a:buNone/>
            </a:pPr>
            <a:endParaRPr lang="en-US" altLang="en-US" sz="2400" b="1" dirty="0"/>
          </a:p>
        </p:txBody>
      </p:sp>
      <p:sp>
        <p:nvSpPr>
          <p:cNvPr id="3" name="Footer Placeholder 2">
            <a:extLst>
              <a:ext uri="{FF2B5EF4-FFF2-40B4-BE49-F238E27FC236}">
                <a16:creationId xmlns:a16="http://schemas.microsoft.com/office/drawing/2014/main" id="{A0EAF65A-D981-4335-A027-231E43B6C4E0}"/>
              </a:ext>
            </a:extLst>
          </p:cNvPr>
          <p:cNvSpPr>
            <a:spLocks noGrp="1"/>
          </p:cNvSpPr>
          <p:nvPr>
            <p:ph type="ftr" sz="quarter" idx="11"/>
          </p:nvPr>
        </p:nvSpPr>
        <p:spPr>
          <a:xfrm>
            <a:off x="1325880" y="6248400"/>
            <a:ext cx="646176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7652" name="Rectangle 2"/>
          <p:cNvSpPr>
            <a:spLocks noGrp="1" noChangeArrowheads="1"/>
          </p:cNvSpPr>
          <p:nvPr>
            <p:ph type="title" idx="4294967295"/>
          </p:nvPr>
        </p:nvSpPr>
        <p:spPr/>
        <p:txBody>
          <a:bodyPr anchor="ctr"/>
          <a:lstStyle/>
          <a:p>
            <a:pPr eaLnBrk="1" hangingPunct="1"/>
            <a:r>
              <a:rPr lang="en-US" altLang="en-US" sz="3500" dirty="0"/>
              <a:t>Reform of Deposit Insurance</a:t>
            </a:r>
          </a:p>
        </p:txBody>
      </p:sp>
      <p:sp>
        <p:nvSpPr>
          <p:cNvPr id="27653" name="Rectangle 3"/>
          <p:cNvSpPr>
            <a:spLocks noGrp="1" noChangeArrowheads="1"/>
          </p:cNvSpPr>
          <p:nvPr>
            <p:ph type="body" sz="half" idx="4294967295"/>
          </p:nvPr>
        </p:nvSpPr>
        <p:spPr>
          <a:xfrm>
            <a:off x="457200" y="1719262"/>
            <a:ext cx="8148638" cy="448757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The FDIC introduced risk-based deposit insurance premiums in January of 1993</a:t>
            </a:r>
          </a:p>
          <a:p>
            <a:pPr lvl="1" eaLnBrk="1" hangingPunct="1">
              <a:lnSpc>
                <a:spcPct val="90000"/>
              </a:lnSpc>
            </a:pPr>
            <a:r>
              <a:rPr lang="en-US" altLang="en-US" sz="2000" dirty="0"/>
              <a:t>In 1996, the safest institutions insured by the BIF</a:t>
            </a:r>
            <a:r>
              <a:rPr lang="en-US" altLang="en-US" sz="2000" b="1" dirty="0"/>
              <a:t> </a:t>
            </a:r>
            <a:r>
              <a:rPr lang="en-US" altLang="en-US" sz="2000" dirty="0"/>
              <a:t>paid no deposit insurance premiums</a:t>
            </a:r>
          </a:p>
          <a:p>
            <a:pPr lvl="1" eaLnBrk="1" hangingPunct="1">
              <a:lnSpc>
                <a:spcPct val="90000"/>
              </a:lnSpc>
            </a:pPr>
            <a:r>
              <a:rPr lang="en-US" altLang="en-US" sz="2000" dirty="0"/>
              <a:t>In 1997, the safest institutions insured by the SAIF paid no deposit insurance premiums</a:t>
            </a:r>
          </a:p>
          <a:p>
            <a:pPr lvl="1" eaLnBrk="1" hangingPunct="1">
              <a:lnSpc>
                <a:spcPct val="90000"/>
              </a:lnSpc>
            </a:pPr>
            <a:r>
              <a:rPr lang="en-US" altLang="en-US" sz="2000" dirty="0"/>
              <a:t>By the early 2000s, over 90% of depository institutions paid the statutory minimum premium, and the average assessment rate was less than 0.1 cent per $100 of deposits</a:t>
            </a:r>
          </a:p>
          <a:p>
            <a:pPr marL="344487" lvl="1" indent="0" eaLnBrk="1" hangingPunct="1">
              <a:lnSpc>
                <a:spcPct val="90000"/>
              </a:lnSpc>
              <a:buNone/>
            </a:pPr>
            <a:endParaRPr lang="en-US" altLang="en-US" sz="2000" dirty="0"/>
          </a:p>
          <a:p>
            <a:pPr eaLnBrk="1" hangingPunct="1">
              <a:lnSpc>
                <a:spcPct val="90000"/>
              </a:lnSpc>
            </a:pPr>
            <a:r>
              <a:rPr lang="en-US" altLang="en-US" sz="2200" dirty="0"/>
              <a:t>In March 2006, the BIF and the SAIF were merged into the </a:t>
            </a:r>
            <a:r>
              <a:rPr lang="en-US" altLang="en-US" sz="2200" b="1" dirty="0"/>
              <a:t>Deposit Insurance Fund (DIF)</a:t>
            </a:r>
          </a:p>
          <a:p>
            <a:pPr eaLnBrk="1" hangingPunct="1">
              <a:lnSpc>
                <a:spcPct val="90000"/>
              </a:lnSpc>
            </a:pPr>
            <a:r>
              <a:rPr lang="en-US" altLang="en-US" sz="2200" dirty="0"/>
              <a:t>In January 2007, the FDIC began a more aggressive risk-based system</a:t>
            </a:r>
          </a:p>
        </p:txBody>
      </p:sp>
      <p:sp>
        <p:nvSpPr>
          <p:cNvPr id="3" name="Footer Placeholder 2">
            <a:extLst>
              <a:ext uri="{FF2B5EF4-FFF2-40B4-BE49-F238E27FC236}">
                <a16:creationId xmlns:a16="http://schemas.microsoft.com/office/drawing/2014/main" id="{A3F15EFA-125D-49DA-9420-CA29C3CD2D9E}"/>
              </a:ext>
            </a:extLst>
          </p:cNvPr>
          <p:cNvSpPr>
            <a:spLocks noGrp="1"/>
          </p:cNvSpPr>
          <p:nvPr>
            <p:ph type="ftr" sz="quarter" idx="11"/>
          </p:nvPr>
        </p:nvSpPr>
        <p:spPr>
          <a:xfrm>
            <a:off x="1524000" y="6248400"/>
            <a:ext cx="630936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8676" name="Rectangle 2"/>
          <p:cNvSpPr>
            <a:spLocks noGrp="1" noChangeArrowheads="1"/>
          </p:cNvSpPr>
          <p:nvPr>
            <p:ph type="title" idx="4294967295"/>
          </p:nvPr>
        </p:nvSpPr>
        <p:spPr/>
        <p:txBody>
          <a:bodyPr anchor="ctr"/>
          <a:lstStyle/>
          <a:p>
            <a:pPr eaLnBrk="1" hangingPunct="1"/>
            <a:r>
              <a:rPr lang="en-US" altLang="en-US" sz="3500"/>
              <a:t>Balance Sheet Regulation</a:t>
            </a:r>
          </a:p>
        </p:txBody>
      </p:sp>
      <p:sp>
        <p:nvSpPr>
          <p:cNvPr id="2867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Liquidity regulation</a:t>
            </a:r>
          </a:p>
          <a:p>
            <a:pPr lvl="1" eaLnBrk="1" hangingPunct="1"/>
            <a:r>
              <a:rPr lang="en-US" altLang="en-US" sz="2000" dirty="0"/>
              <a:t>Banks must hold minimum levels of reserves against net transaction accounts</a:t>
            </a:r>
          </a:p>
          <a:p>
            <a:pPr lvl="1" eaLnBrk="1" hangingPunct="1"/>
            <a:r>
              <a:rPr lang="en-US" altLang="en-US" sz="2000" dirty="0"/>
              <a:t>Ensures that banks can meet required payments on liability claims, such as deposit withdrawals</a:t>
            </a:r>
          </a:p>
          <a:p>
            <a:pPr lvl="1" eaLnBrk="1" hangingPunct="1"/>
            <a:endParaRPr lang="en-US" altLang="en-US" sz="2000" dirty="0"/>
          </a:p>
          <a:p>
            <a:pPr lvl="1" eaLnBrk="1" hangingPunct="1"/>
            <a:r>
              <a:rPr lang="en-US" altLang="en-US" sz="2000" dirty="0"/>
              <a:t>See Appendix 13B for more details</a:t>
            </a:r>
          </a:p>
        </p:txBody>
      </p:sp>
      <p:sp>
        <p:nvSpPr>
          <p:cNvPr id="3" name="Footer Placeholder 2">
            <a:extLst>
              <a:ext uri="{FF2B5EF4-FFF2-40B4-BE49-F238E27FC236}">
                <a16:creationId xmlns:a16="http://schemas.microsoft.com/office/drawing/2014/main" id="{9BE0110D-1862-4835-8252-D2A346E5C1A3}"/>
              </a:ext>
            </a:extLst>
          </p:cNvPr>
          <p:cNvSpPr>
            <a:spLocks noGrp="1"/>
          </p:cNvSpPr>
          <p:nvPr>
            <p:ph type="ftr" sz="quarter" idx="11"/>
          </p:nvPr>
        </p:nvSpPr>
        <p:spPr>
          <a:xfrm>
            <a:off x="1402080" y="6248400"/>
            <a:ext cx="67513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9700" name="Rectangle 2"/>
          <p:cNvSpPr>
            <a:spLocks noGrp="1" noChangeArrowheads="1"/>
          </p:cNvSpPr>
          <p:nvPr>
            <p:ph type="title" idx="4294967295"/>
          </p:nvPr>
        </p:nvSpPr>
        <p:spPr/>
        <p:txBody>
          <a:bodyPr anchor="ctr"/>
          <a:lstStyle/>
          <a:p>
            <a:pPr eaLnBrk="1" hangingPunct="1"/>
            <a:r>
              <a:rPr lang="en-US" altLang="en-US" sz="3500" dirty="0"/>
              <a:t>Balance Sheet Regulation Continued</a:t>
            </a:r>
          </a:p>
        </p:txBody>
      </p:sp>
      <p:sp>
        <p:nvSpPr>
          <p:cNvPr id="297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Under Basel III, Dis must calculate and monitor four capital ratios</a:t>
            </a:r>
          </a:p>
          <a:p>
            <a:pPr lvl="1" eaLnBrk="1" hangingPunct="1"/>
            <a:r>
              <a:rPr lang="en-US" altLang="en-US" sz="2000" b="1" dirty="0"/>
              <a:t>Common equity Tier I RBC ratio </a:t>
            </a:r>
          </a:p>
          <a:p>
            <a:pPr lvl="2" eaLnBrk="1" hangingPunct="1"/>
            <a:r>
              <a:rPr lang="en-US" altLang="en-US" sz="1700" dirty="0"/>
              <a:t>Common equity Tier I capital / Credit risk-adjusted assets</a:t>
            </a:r>
          </a:p>
          <a:p>
            <a:pPr lvl="1" eaLnBrk="1" hangingPunct="1"/>
            <a:r>
              <a:rPr lang="en-US" altLang="en-US" sz="2000" b="1" dirty="0"/>
              <a:t>Tier I RBC ratio</a:t>
            </a:r>
          </a:p>
          <a:p>
            <a:pPr lvl="2" eaLnBrk="1" hangingPunct="1"/>
            <a:r>
              <a:rPr lang="en-US" altLang="en-US" sz="1700" dirty="0"/>
              <a:t>Tier I capital (common equity Tier I capital + additional Tier I capital) / credit risk-adjusted assets</a:t>
            </a:r>
          </a:p>
          <a:p>
            <a:pPr lvl="1" eaLnBrk="1" hangingPunct="1"/>
            <a:r>
              <a:rPr lang="en-US" altLang="en-US" sz="2000" b="1" dirty="0"/>
              <a:t>Total RBC ratio</a:t>
            </a:r>
          </a:p>
          <a:p>
            <a:pPr lvl="2" eaLnBrk="1" hangingPunct="1"/>
            <a:r>
              <a:rPr lang="en-US" altLang="en-US" sz="1700" dirty="0"/>
              <a:t>Total capital (Tier I + Tier II) / credit risk-adjusted assets</a:t>
            </a:r>
          </a:p>
          <a:p>
            <a:pPr lvl="1" eaLnBrk="1" hangingPunct="1"/>
            <a:r>
              <a:rPr lang="en-US" altLang="en-US" sz="2000" b="1" dirty="0"/>
              <a:t>Tier I leverage ratio</a:t>
            </a:r>
          </a:p>
          <a:p>
            <a:pPr lvl="2" eaLnBrk="1" hangingPunct="1"/>
            <a:r>
              <a:rPr lang="en-US" altLang="en-US" sz="1700" dirty="0"/>
              <a:t>Tier I capital / total exposure</a:t>
            </a:r>
          </a:p>
        </p:txBody>
      </p:sp>
      <p:sp>
        <p:nvSpPr>
          <p:cNvPr id="3" name="Footer Placeholder 2">
            <a:extLst>
              <a:ext uri="{FF2B5EF4-FFF2-40B4-BE49-F238E27FC236}">
                <a16:creationId xmlns:a16="http://schemas.microsoft.com/office/drawing/2014/main" id="{7433885D-0837-4A42-A3DF-78A232715E02}"/>
              </a:ext>
            </a:extLst>
          </p:cNvPr>
          <p:cNvSpPr>
            <a:spLocks noGrp="1"/>
          </p:cNvSpPr>
          <p:nvPr>
            <p:ph type="ftr" sz="quarter" idx="11"/>
          </p:nvPr>
        </p:nvSpPr>
        <p:spPr>
          <a:xfrm>
            <a:off x="1691640" y="6248400"/>
            <a:ext cx="620268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2772" name="Rectangle 2"/>
          <p:cNvSpPr>
            <a:spLocks noGrp="1" noChangeArrowheads="1"/>
          </p:cNvSpPr>
          <p:nvPr>
            <p:ph type="title"/>
          </p:nvPr>
        </p:nvSpPr>
        <p:spPr/>
        <p:txBody>
          <a:bodyPr anchor="ctr"/>
          <a:lstStyle/>
          <a:p>
            <a:pPr eaLnBrk="1" hangingPunct="1"/>
            <a:r>
              <a:rPr lang="en-US" altLang="en-US" sz="3300" dirty="0"/>
              <a:t>Specifications of Capital Categories for Prompt Corrective Action (PCA)</a:t>
            </a:r>
          </a:p>
        </p:txBody>
      </p:sp>
      <p:pic>
        <p:nvPicPr>
          <p:cNvPr id="2" name="Content Placeholder 1">
            <a:extLst>
              <a:ext uri="{FF2B5EF4-FFF2-40B4-BE49-F238E27FC236}">
                <a16:creationId xmlns:a16="http://schemas.microsoft.com/office/drawing/2014/main" id="{24F64629-EDD8-4E48-A0CF-405826C41DD6}"/>
              </a:ext>
            </a:extLst>
          </p:cNvPr>
          <p:cNvPicPr>
            <a:picLocks noGrp="1" noChangeAspect="1"/>
          </p:cNvPicPr>
          <p:nvPr>
            <p:ph idx="1"/>
          </p:nvPr>
        </p:nvPicPr>
        <p:blipFill>
          <a:blip r:embed="rId3"/>
          <a:stretch>
            <a:fillRect/>
          </a:stretch>
        </p:blipFill>
        <p:spPr>
          <a:xfrm>
            <a:off x="457200" y="1646238"/>
            <a:ext cx="7352895" cy="4327842"/>
          </a:xfrm>
          <a:prstGeom prst="rect">
            <a:avLst/>
          </a:prstGeom>
        </p:spPr>
      </p:pic>
      <p:sp>
        <p:nvSpPr>
          <p:cNvPr id="3" name="Footer Placeholder 2">
            <a:extLst>
              <a:ext uri="{FF2B5EF4-FFF2-40B4-BE49-F238E27FC236}">
                <a16:creationId xmlns:a16="http://schemas.microsoft.com/office/drawing/2014/main" id="{128C12B1-CE46-45B0-A486-C2C4272238AD}"/>
              </a:ext>
            </a:extLst>
          </p:cNvPr>
          <p:cNvSpPr>
            <a:spLocks noGrp="1"/>
          </p:cNvSpPr>
          <p:nvPr>
            <p:ph type="ftr" sz="quarter" idx="11"/>
          </p:nvPr>
        </p:nvSpPr>
        <p:spPr>
          <a:xfrm>
            <a:off x="1615440" y="6248400"/>
            <a:ext cx="620268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4820" name="Rectangle 2"/>
          <p:cNvSpPr>
            <a:spLocks noGrp="1" noChangeArrowheads="1"/>
          </p:cNvSpPr>
          <p:nvPr>
            <p:ph type="title" idx="4294967295"/>
          </p:nvPr>
        </p:nvSpPr>
        <p:spPr/>
        <p:txBody>
          <a:bodyPr anchor="ctr"/>
          <a:lstStyle/>
          <a:p>
            <a:pPr eaLnBrk="1" hangingPunct="1"/>
            <a:r>
              <a:rPr lang="en-US" altLang="en-US" sz="3500" dirty="0"/>
              <a:t>Balance Sheet Regulation Concluded</a:t>
            </a:r>
          </a:p>
        </p:txBody>
      </p:sp>
      <p:sp>
        <p:nvSpPr>
          <p:cNvPr id="348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Credit risk-adjusted assets</a:t>
            </a:r>
          </a:p>
          <a:p>
            <a:pPr lvl="1" eaLnBrk="1" hangingPunct="1"/>
            <a:r>
              <a:rPr lang="en-US" altLang="en-US" sz="1800" dirty="0"/>
              <a:t>Credit risk-adjusted on-balance-sheet assets</a:t>
            </a:r>
          </a:p>
          <a:p>
            <a:pPr lvl="1" eaLnBrk="1" hangingPunct="1"/>
            <a:r>
              <a:rPr lang="en-US" altLang="en-US" sz="1800" dirty="0"/>
              <a:t>Credit risk-adjusted off-balance-sheet assets</a:t>
            </a:r>
          </a:p>
          <a:p>
            <a:pPr eaLnBrk="1" hangingPunct="1"/>
            <a:r>
              <a:rPr lang="en-US" altLang="en-US" sz="2200" b="1" dirty="0"/>
              <a:t>Capital conservation buffer</a:t>
            </a:r>
          </a:p>
          <a:p>
            <a:pPr lvl="1" eaLnBrk="1" hangingPunct="1"/>
            <a:r>
              <a:rPr lang="en-US" altLang="en-US" sz="1800" dirty="0"/>
              <a:t>Designed to ensure that Dis build up a capital surplus, or buffer, outside period of financial stress that can be drawn down as losses are incurred during period of financial stress</a:t>
            </a:r>
          </a:p>
          <a:p>
            <a:pPr eaLnBrk="1" hangingPunct="1"/>
            <a:r>
              <a:rPr lang="en-US" altLang="en-US" sz="2200" b="1" dirty="0"/>
              <a:t>Countercyclical capital buffer</a:t>
            </a:r>
          </a:p>
          <a:p>
            <a:pPr lvl="1" eaLnBrk="1" hangingPunct="1"/>
            <a:r>
              <a:rPr lang="en-US" altLang="en-US" sz="1800" dirty="0"/>
              <a:t>May be declared by any country experiencing excess aggregate credit growth</a:t>
            </a:r>
          </a:p>
          <a:p>
            <a:pPr lvl="1" eaLnBrk="1" hangingPunct="1"/>
            <a:r>
              <a:rPr lang="en-US" altLang="en-US" sz="1800" dirty="0"/>
              <a:t>Aims to protect the banking system and reduce systemic exposures to economic downturns</a:t>
            </a:r>
          </a:p>
        </p:txBody>
      </p:sp>
      <p:sp>
        <p:nvSpPr>
          <p:cNvPr id="3" name="Footer Placeholder 2">
            <a:extLst>
              <a:ext uri="{FF2B5EF4-FFF2-40B4-BE49-F238E27FC236}">
                <a16:creationId xmlns:a16="http://schemas.microsoft.com/office/drawing/2014/main" id="{5F9FF627-01AE-4C82-8C4F-61FB4C0E301A}"/>
              </a:ext>
            </a:extLst>
          </p:cNvPr>
          <p:cNvSpPr>
            <a:spLocks noGrp="1"/>
          </p:cNvSpPr>
          <p:nvPr>
            <p:ph type="ftr" sz="quarter" idx="11"/>
          </p:nvPr>
        </p:nvSpPr>
        <p:spPr>
          <a:xfrm>
            <a:off x="1600200" y="6248400"/>
            <a:ext cx="626364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idx="4294967295"/>
          </p:nvPr>
        </p:nvSpPr>
        <p:spPr/>
        <p:txBody>
          <a:bodyPr anchor="ctr"/>
          <a:lstStyle/>
          <a:p>
            <a:pPr eaLnBrk="1" hangingPunct="1"/>
            <a:r>
              <a:rPr lang="en-US" altLang="en-US" sz="3500"/>
              <a:t>Foreign vs. Domestic Regulation</a:t>
            </a:r>
          </a:p>
        </p:txBody>
      </p:sp>
      <p:sp>
        <p:nvSpPr>
          <p:cNvPr id="3584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Regulation of U.S. banks in foreign countries</a:t>
            </a:r>
          </a:p>
          <a:p>
            <a:pPr lvl="1" eaLnBrk="1" hangingPunct="1">
              <a:lnSpc>
                <a:spcPct val="90000"/>
              </a:lnSpc>
            </a:pPr>
            <a:r>
              <a:rPr lang="en-US" altLang="en-US" sz="2200" dirty="0"/>
              <a:t>The </a:t>
            </a:r>
            <a:r>
              <a:rPr lang="en-US" altLang="en-US" sz="2200" b="1" dirty="0"/>
              <a:t>Overseas Direct Investment Control Act of 1964</a:t>
            </a:r>
            <a:r>
              <a:rPr lang="en-US" altLang="en-US" sz="2200" dirty="0"/>
              <a:t> restricted U.S. banks’ ability to lend to U.S. corporations to make foreign investment</a:t>
            </a:r>
          </a:p>
          <a:p>
            <a:pPr lvl="1" eaLnBrk="1" hangingPunct="1">
              <a:lnSpc>
                <a:spcPct val="90000"/>
              </a:lnSpc>
            </a:pPr>
            <a:r>
              <a:rPr lang="en-US" altLang="en-US" sz="2200" dirty="0"/>
              <a:t>The </a:t>
            </a:r>
            <a:r>
              <a:rPr lang="en-US" altLang="en-US" sz="2200" b="1" dirty="0"/>
              <a:t>North American Free Trade Agreement (NAFTA) of 1994</a:t>
            </a:r>
            <a:r>
              <a:rPr lang="en-US" altLang="en-US" sz="2200" dirty="0"/>
              <a:t> enabled U.S. banks to expand to Mexico and Canada</a:t>
            </a:r>
          </a:p>
          <a:p>
            <a:pPr lvl="1" eaLnBrk="1" hangingPunct="1">
              <a:lnSpc>
                <a:spcPct val="90000"/>
              </a:lnSpc>
            </a:pPr>
            <a:r>
              <a:rPr lang="en-US" altLang="en-US" sz="2200" dirty="0"/>
              <a:t>A 1997 agreement between 100 countries (under the </a:t>
            </a:r>
            <a:r>
              <a:rPr lang="en-US" altLang="en-US" sz="2200" b="1" dirty="0"/>
              <a:t>World Trade Organization (WTO)</a:t>
            </a:r>
            <a:r>
              <a:rPr lang="en-US" altLang="en-US" sz="2200" dirty="0"/>
              <a:t>) began dismantling barriers inhibiting foreign direct investment into emerging countries</a:t>
            </a:r>
          </a:p>
        </p:txBody>
      </p:sp>
      <p:sp>
        <p:nvSpPr>
          <p:cNvPr id="3" name="Footer Placeholder 2">
            <a:extLst>
              <a:ext uri="{FF2B5EF4-FFF2-40B4-BE49-F238E27FC236}">
                <a16:creationId xmlns:a16="http://schemas.microsoft.com/office/drawing/2014/main" id="{7BBA823F-99E9-409F-9698-2E2D76210EAD}"/>
              </a:ext>
            </a:extLst>
          </p:cNvPr>
          <p:cNvSpPr>
            <a:spLocks noGrp="1"/>
          </p:cNvSpPr>
          <p:nvPr>
            <p:ph type="ftr" sz="quarter" idx="11"/>
          </p:nvPr>
        </p:nvSpPr>
        <p:spPr>
          <a:xfrm>
            <a:off x="1310640" y="6248400"/>
            <a:ext cx="626364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6868" name="Rectangle 2"/>
          <p:cNvSpPr>
            <a:spLocks noGrp="1" noChangeArrowheads="1"/>
          </p:cNvSpPr>
          <p:nvPr>
            <p:ph type="title" idx="4294967295"/>
          </p:nvPr>
        </p:nvSpPr>
        <p:spPr/>
        <p:txBody>
          <a:bodyPr anchor="ctr"/>
          <a:lstStyle/>
          <a:p>
            <a:pPr eaLnBrk="1" hangingPunct="1"/>
            <a:r>
              <a:rPr lang="en-US" altLang="en-US" sz="3500" dirty="0"/>
              <a:t>Foreign vs. Domestic Regulation Continued</a:t>
            </a:r>
          </a:p>
        </p:txBody>
      </p:sp>
      <p:sp>
        <p:nvSpPr>
          <p:cNvPr id="368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a:t>
            </a:r>
            <a:r>
              <a:rPr lang="en-US" altLang="en-US" sz="2400" b="1" dirty="0"/>
              <a:t>International Banking Act (IBA) of 1978</a:t>
            </a:r>
            <a:r>
              <a:rPr lang="en-US" altLang="en-US" sz="2400" dirty="0"/>
              <a:t> declared foreign banks are to be regulated the same as national domestic banks</a:t>
            </a:r>
          </a:p>
          <a:p>
            <a:pPr lvl="1" eaLnBrk="1" hangingPunct="1"/>
            <a:r>
              <a:rPr lang="en-US" altLang="en-US" sz="2000" dirty="0"/>
              <a:t>Foreign banks are subject to Federal Reserve examinations</a:t>
            </a:r>
          </a:p>
          <a:p>
            <a:pPr eaLnBrk="1" hangingPunct="1"/>
            <a:r>
              <a:rPr lang="en-US" altLang="en-US" sz="2400" dirty="0"/>
              <a:t>The</a:t>
            </a:r>
            <a:r>
              <a:rPr lang="en-US" altLang="en-US" sz="2400" b="1" dirty="0"/>
              <a:t> Foreign Bank Supervision Enhancement Act (FBSEA) of 1991</a:t>
            </a:r>
            <a:r>
              <a:rPr lang="en-US" altLang="en-US" sz="2400" dirty="0"/>
              <a:t> gave additional powers to the Federal Reserve</a:t>
            </a:r>
            <a:endParaRPr lang="en-US" altLang="en-US" sz="2400" b="1" dirty="0"/>
          </a:p>
          <a:p>
            <a:pPr lvl="1" eaLnBrk="1" hangingPunct="1"/>
            <a:r>
              <a:rPr lang="en-US" altLang="en-US" sz="2000" dirty="0"/>
              <a:t>Fed must approve new subsidiary, branch, agency, or representative offices of foreign banks in the U.S.</a:t>
            </a:r>
          </a:p>
          <a:p>
            <a:pPr lvl="1" eaLnBrk="1" hangingPunct="1"/>
            <a:r>
              <a:rPr lang="en-US" altLang="en-US" sz="2000" dirty="0"/>
              <a:t>Fed has the authority to close foreign banks operating in the U.S.</a:t>
            </a:r>
          </a:p>
        </p:txBody>
      </p:sp>
      <p:sp>
        <p:nvSpPr>
          <p:cNvPr id="3" name="Footer Placeholder 2">
            <a:extLst>
              <a:ext uri="{FF2B5EF4-FFF2-40B4-BE49-F238E27FC236}">
                <a16:creationId xmlns:a16="http://schemas.microsoft.com/office/drawing/2014/main" id="{04835366-C1DE-49BC-9F7F-FE4D4790A30F}"/>
              </a:ext>
            </a:extLst>
          </p:cNvPr>
          <p:cNvSpPr>
            <a:spLocks noGrp="1"/>
          </p:cNvSpPr>
          <p:nvPr>
            <p:ph type="ftr" sz="quarter" idx="11"/>
          </p:nvPr>
        </p:nvSpPr>
        <p:spPr>
          <a:xfrm>
            <a:off x="1478280" y="6248400"/>
            <a:ext cx="627888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6868" name="Rectangle 2"/>
          <p:cNvSpPr>
            <a:spLocks noGrp="1" noChangeArrowheads="1"/>
          </p:cNvSpPr>
          <p:nvPr>
            <p:ph type="title" idx="4294967295"/>
          </p:nvPr>
        </p:nvSpPr>
        <p:spPr/>
        <p:txBody>
          <a:bodyPr anchor="ctr"/>
          <a:lstStyle/>
          <a:p>
            <a:pPr eaLnBrk="1" hangingPunct="1"/>
            <a:r>
              <a:rPr lang="en-US" altLang="en-US" sz="3500" dirty="0"/>
              <a:t>Calculating Deposit Insurance Premium Assessments</a:t>
            </a:r>
          </a:p>
        </p:txBody>
      </p:sp>
      <p:sp>
        <p:nvSpPr>
          <p:cNvPr id="368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FDIC Reform Act of 2005</a:t>
            </a:r>
          </a:p>
          <a:p>
            <a:pPr lvl="1" eaLnBrk="1" hangingPunct="1"/>
            <a:r>
              <a:rPr lang="en-US" altLang="en-US" sz="2200" dirty="0"/>
              <a:t>Instituted a deposit insurance premium scheme, effective January 1, 2007 (and subsequently revised) that combined examination ratings and financial ratios </a:t>
            </a:r>
          </a:p>
          <a:p>
            <a:pPr lvl="2" eaLnBrk="1" hangingPunct="1"/>
            <a:r>
              <a:rPr lang="en-US" altLang="en-US" sz="1900" b="1" dirty="0"/>
              <a:t>Risk Category I </a:t>
            </a:r>
            <a:r>
              <a:rPr lang="en-US" altLang="en-US" sz="1900" dirty="0"/>
              <a:t>contains all well-capitalized institutions in Supervisory Group A (generally those with CAMELS ratings of 1 or 2)</a:t>
            </a:r>
            <a:endParaRPr lang="en-US" altLang="en-US" sz="1600" dirty="0"/>
          </a:p>
          <a:p>
            <a:pPr lvl="2" eaLnBrk="1" hangingPunct="1"/>
            <a:r>
              <a:rPr lang="en-US" altLang="en-US" sz="1900" b="1" dirty="0"/>
              <a:t>Risk Category II </a:t>
            </a:r>
            <a:r>
              <a:rPr lang="en-US" altLang="en-US" sz="1900" dirty="0"/>
              <a:t>contains all institutions in Supervisory Groups A and B (generally those with CAMELS ratings of 1, 2, or 3) except those in Risk Category I and undercapitalized institutions</a:t>
            </a:r>
          </a:p>
          <a:p>
            <a:pPr lvl="2" eaLnBrk="1" hangingPunct="1"/>
            <a:r>
              <a:rPr lang="en-US" altLang="en-US" sz="1900" b="1" dirty="0"/>
              <a:t>Risk Category III </a:t>
            </a:r>
            <a:r>
              <a:rPr lang="en-US" altLang="en-US" sz="1900" dirty="0"/>
              <a:t>contains all undercapitalized institutions in Supervisory Groups A and B and institutions in Supervisory Group C</a:t>
            </a:r>
          </a:p>
        </p:txBody>
      </p:sp>
      <p:sp>
        <p:nvSpPr>
          <p:cNvPr id="3" name="Footer Placeholder 2">
            <a:extLst>
              <a:ext uri="{FF2B5EF4-FFF2-40B4-BE49-F238E27FC236}">
                <a16:creationId xmlns:a16="http://schemas.microsoft.com/office/drawing/2014/main" id="{1220E681-0E5B-4C18-A8CF-901435AC63B8}"/>
              </a:ext>
            </a:extLst>
          </p:cNvPr>
          <p:cNvSpPr>
            <a:spLocks noGrp="1"/>
          </p:cNvSpPr>
          <p:nvPr>
            <p:ph type="ftr" sz="quarter" idx="11"/>
          </p:nvPr>
        </p:nvSpPr>
        <p:spPr>
          <a:xfrm>
            <a:off x="1249680" y="6248400"/>
            <a:ext cx="633984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41589021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6868" name="Rectangle 2"/>
          <p:cNvSpPr>
            <a:spLocks noGrp="1" noChangeArrowheads="1"/>
          </p:cNvSpPr>
          <p:nvPr>
            <p:ph type="title" idx="4294967295"/>
          </p:nvPr>
        </p:nvSpPr>
        <p:spPr/>
        <p:txBody>
          <a:bodyPr anchor="ctr"/>
          <a:lstStyle/>
          <a:p>
            <a:pPr eaLnBrk="1" hangingPunct="1"/>
            <a:r>
              <a:rPr lang="en-US" altLang="en-US" sz="3500" dirty="0"/>
              <a:t>Calculating Minimum Required Reserves at U.S. DIs</a:t>
            </a:r>
          </a:p>
        </p:txBody>
      </p:sp>
      <p:sp>
        <p:nvSpPr>
          <p:cNvPr id="368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U.S. bank regulation concentrates on a bank’s management of its </a:t>
            </a:r>
            <a:r>
              <a:rPr lang="en-US" altLang="en-US" sz="2400" b="1" dirty="0"/>
              <a:t>cash reserves</a:t>
            </a:r>
            <a:r>
              <a:rPr lang="en-US" altLang="en-US" sz="2400" dirty="0"/>
              <a:t>, defined as vault cash and cash deposits held by the bank at the Federal Reserve</a:t>
            </a:r>
          </a:p>
          <a:p>
            <a:pPr eaLnBrk="1" hangingPunct="1"/>
            <a:r>
              <a:rPr lang="en-US" altLang="en-US" sz="2400" dirty="0"/>
              <a:t>The </a:t>
            </a:r>
            <a:r>
              <a:rPr lang="en-US" altLang="en-US" sz="2400" b="1" dirty="0"/>
              <a:t>reserve computation period </a:t>
            </a:r>
            <a:r>
              <a:rPr lang="en-US" altLang="en-US" sz="2400" dirty="0"/>
              <a:t>always begins on a Tuesday and ends on a Monday 14 days later</a:t>
            </a:r>
          </a:p>
          <a:p>
            <a:pPr eaLnBrk="1" hangingPunct="1"/>
            <a:r>
              <a:rPr lang="en-US" altLang="en-US" sz="2400" b="1" dirty="0"/>
              <a:t>Reserve maintenance period </a:t>
            </a:r>
            <a:r>
              <a:rPr lang="en-US" altLang="en-US" sz="2400" dirty="0"/>
              <a:t>is the period over which deposits at the FRB must meet or exceed the required reserve target</a:t>
            </a:r>
          </a:p>
          <a:p>
            <a:pPr lvl="1" eaLnBrk="1" hangingPunct="1"/>
            <a:r>
              <a:rPr lang="en-US" altLang="en-US" sz="2000" dirty="0"/>
              <a:t>Lagged reserve accounting versus contemporaneous reserve accounting systems </a:t>
            </a:r>
          </a:p>
        </p:txBody>
      </p:sp>
      <p:sp>
        <p:nvSpPr>
          <p:cNvPr id="3" name="Footer Placeholder 2">
            <a:extLst>
              <a:ext uri="{FF2B5EF4-FFF2-40B4-BE49-F238E27FC236}">
                <a16:creationId xmlns:a16="http://schemas.microsoft.com/office/drawing/2014/main" id="{F4BD0D01-F6E7-45AB-82C0-D5D7DCC3F55E}"/>
              </a:ext>
            </a:extLst>
          </p:cNvPr>
          <p:cNvSpPr>
            <a:spLocks noGrp="1"/>
          </p:cNvSpPr>
          <p:nvPr>
            <p:ph type="ftr" sz="quarter" idx="11"/>
          </p:nvPr>
        </p:nvSpPr>
        <p:spPr>
          <a:xfrm>
            <a:off x="1249680" y="6248400"/>
            <a:ext cx="65227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546977616"/>
      </p:ext>
    </p:extLst>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5079</TotalTime>
  <Words>3357</Words>
  <Application>Microsoft Office PowerPoint</Application>
  <PresentationFormat>On-screen Show (4:3)</PresentationFormat>
  <Paragraphs>280</Paragraphs>
  <Slides>30</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Times New Roman</vt:lpstr>
      <vt:lpstr>Wingdings</vt:lpstr>
      <vt:lpstr>Network</vt:lpstr>
      <vt:lpstr>Chapter Thirteen</vt:lpstr>
      <vt:lpstr>Commercial Banks</vt:lpstr>
      <vt:lpstr>Types of Regulation</vt:lpstr>
      <vt:lpstr>Safety and Soundness Regulation</vt:lpstr>
      <vt:lpstr>5 Objectives of 2010 Wall Street Reform and Consumer Protection Act</vt:lpstr>
      <vt:lpstr>5 Objectives of 2010 Wall Street Reform and Consumer Protection Act Continued</vt:lpstr>
      <vt:lpstr>5 Objectives of 2010 Wall Street Reform and Consumer Protection Act Concluded</vt:lpstr>
      <vt:lpstr>Monetary Policy and Credit Allocation Regulation</vt:lpstr>
      <vt:lpstr>Consumer Protection Regulation</vt:lpstr>
      <vt:lpstr>Investor Protection Regulation</vt:lpstr>
      <vt:lpstr>Entry and Chartering Regulation</vt:lpstr>
      <vt:lpstr>Commercial Bank Regulators</vt:lpstr>
      <vt:lpstr>Product Segmentation</vt:lpstr>
      <vt:lpstr>Product Segmentation Continued</vt:lpstr>
      <vt:lpstr>Product Segmentation Concluded</vt:lpstr>
      <vt:lpstr>Geographic Expansion</vt:lpstr>
      <vt:lpstr>Geographic Expansion</vt:lpstr>
      <vt:lpstr>Deposit Guarantee Funds</vt:lpstr>
      <vt:lpstr>Deposit Guarantee Funds Continued</vt:lpstr>
      <vt:lpstr>Deposit Guarantee Funds Concluded</vt:lpstr>
      <vt:lpstr>Demise of FSLIC</vt:lpstr>
      <vt:lpstr>Reform of Deposit Insurance</vt:lpstr>
      <vt:lpstr>Balance Sheet Regulation</vt:lpstr>
      <vt:lpstr>Balance Sheet Regulation Continued</vt:lpstr>
      <vt:lpstr>Specifications of Capital Categories for Prompt Corrective Action (PCA)</vt:lpstr>
      <vt:lpstr>Balance Sheet Regulation Concluded</vt:lpstr>
      <vt:lpstr>Foreign vs. Domestic Regulation</vt:lpstr>
      <vt:lpstr>Foreign vs. Domestic Regulation Continued</vt:lpstr>
      <vt:lpstr>Calculating Deposit Insurance Premium Assessments</vt:lpstr>
      <vt:lpstr>Calculating Minimum Required Reserves at U.S. DIs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444</cp:revision>
  <dcterms:created xsi:type="dcterms:W3CDTF">2000-07-01T19:33:32Z</dcterms:created>
  <dcterms:modified xsi:type="dcterms:W3CDTF">2018-02-23T02:49:16Z</dcterms:modified>
</cp:coreProperties>
</file>