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5" r:id="rId1"/>
  </p:sldMasterIdLst>
  <p:notesMasterIdLst>
    <p:notesMasterId r:id="rId29"/>
  </p:notesMasterIdLst>
  <p:handoutMasterIdLst>
    <p:handoutMasterId r:id="rId30"/>
  </p:handoutMasterIdLst>
  <p:sldIdLst>
    <p:sldId id="320" r:id="rId2"/>
    <p:sldId id="291" r:id="rId3"/>
    <p:sldId id="292" r:id="rId4"/>
    <p:sldId id="294" r:id="rId5"/>
    <p:sldId id="295" r:id="rId6"/>
    <p:sldId id="296" r:id="rId7"/>
    <p:sldId id="321" r:id="rId8"/>
    <p:sldId id="297" r:id="rId9"/>
    <p:sldId id="298" r:id="rId10"/>
    <p:sldId id="299" r:id="rId11"/>
    <p:sldId id="300" r:id="rId12"/>
    <p:sldId id="301" r:id="rId13"/>
    <p:sldId id="303" r:id="rId14"/>
    <p:sldId id="304" r:id="rId15"/>
    <p:sldId id="305" r:id="rId16"/>
    <p:sldId id="322" r:id="rId17"/>
    <p:sldId id="307" r:id="rId18"/>
    <p:sldId id="323" r:id="rId19"/>
    <p:sldId id="308" r:id="rId20"/>
    <p:sldId id="309" r:id="rId21"/>
    <p:sldId id="310" r:id="rId22"/>
    <p:sldId id="317" r:id="rId23"/>
    <p:sldId id="312" r:id="rId24"/>
    <p:sldId id="311" r:id="rId25"/>
    <p:sldId id="313" r:id="rId26"/>
    <p:sldId id="318" r:id="rId27"/>
    <p:sldId id="314" r:id="rId28"/>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7FBE"/>
    <a:srgbClr val="CC0000"/>
    <a:srgbClr val="FFCC00"/>
    <a:srgbClr val="000066"/>
    <a:srgbClr val="663300"/>
    <a:srgbClr val="1C1C1C"/>
    <a:srgbClr val="CC9900"/>
    <a:srgbClr val="FEED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18" autoAdjust="0"/>
    <p:restoredTop sz="79491" autoAdjust="0"/>
  </p:normalViewPr>
  <p:slideViewPr>
    <p:cSldViewPr snapToGrid="0" snapToObjects="1">
      <p:cViewPr varScale="1">
        <p:scale>
          <a:sx n="57" d="100"/>
          <a:sy n="57" d="100"/>
        </p:scale>
        <p:origin x="1764"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75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US"/>
          </a:p>
        </p:txBody>
      </p:sp>
      <p:sp>
        <p:nvSpPr>
          <p:cNvPr id="7475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endParaRPr lang="en-US"/>
          </a:p>
        </p:txBody>
      </p:sp>
      <p:sp>
        <p:nvSpPr>
          <p:cNvPr id="7475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US"/>
          </a:p>
        </p:txBody>
      </p:sp>
      <p:sp>
        <p:nvSpPr>
          <p:cNvPr id="7475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796AC30A-8008-4382-A211-D68737C81A59}" type="slidenum">
              <a:rPr lang="en-US"/>
              <a:pPr>
                <a:defRPr/>
              </a:pPr>
              <a:t>‹#›</a:t>
            </a:fld>
            <a:endParaRPr lang="en-US"/>
          </a:p>
        </p:txBody>
      </p:sp>
    </p:spTree>
    <p:extLst>
      <p:ext uri="{BB962C8B-B14F-4D97-AF65-F5344CB8AC3E}">
        <p14:creationId xmlns:p14="http://schemas.microsoft.com/office/powerpoint/2010/main" val="39600858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US"/>
          </a:p>
        </p:txBody>
      </p:sp>
      <p:sp>
        <p:nvSpPr>
          <p:cNvPr id="7373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endParaRPr lang="en-US"/>
          </a:p>
        </p:txBody>
      </p:sp>
      <p:sp>
        <p:nvSpPr>
          <p:cNvPr id="3584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373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US"/>
          </a:p>
        </p:txBody>
      </p:sp>
      <p:sp>
        <p:nvSpPr>
          <p:cNvPr id="7373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F522042F-B258-4E98-8E4E-8C8CC6FF5C2A}" type="slidenum">
              <a:rPr lang="en-US"/>
              <a:pPr>
                <a:defRPr/>
              </a:pPr>
              <a:t>‹#›</a:t>
            </a:fld>
            <a:endParaRPr lang="en-US"/>
          </a:p>
        </p:txBody>
      </p:sp>
    </p:spTree>
    <p:extLst>
      <p:ext uri="{BB962C8B-B14F-4D97-AF65-F5344CB8AC3E}">
        <p14:creationId xmlns:p14="http://schemas.microsoft.com/office/powerpoint/2010/main" val="324162438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B98838D6-DACD-40B7-B02E-5071320D1731}" type="slidenum">
              <a:rPr lang="en-US" altLang="en-US" sz="1200"/>
              <a:pPr algn="r"/>
              <a:t>2</a:t>
            </a:fld>
            <a:endParaRPr lang="en-US" altLang="en-US" sz="120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386CC58F-3433-4A53-9233-9E1FA2F18EE5}" type="slidenum">
              <a:rPr lang="en-US" altLang="en-US" sz="1200"/>
              <a:pPr algn="r"/>
              <a:t>3</a:t>
            </a:fld>
            <a:endParaRPr lang="en-US" altLang="en-US" sz="120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833E1556-B599-471B-9801-10908F34E857}" type="slidenum">
              <a:rPr lang="en-US" altLang="en-US" sz="1200"/>
              <a:pPr algn="r"/>
              <a:t>4</a:t>
            </a:fld>
            <a:endParaRPr lang="en-US" altLang="en-US" sz="120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3555B24A-8C46-4F1A-8E56-FD9E918689B5}" type="slidenum">
              <a:rPr lang="en-US" altLang="en-US" sz="1200"/>
              <a:pPr algn="r"/>
              <a:t>5</a:t>
            </a:fld>
            <a:endParaRPr lang="en-US" altLang="en-US" sz="120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25E13014-DD86-4654-A937-59B8B9FEE2AE}" type="slidenum">
              <a:rPr lang="en-US" altLang="en-US" sz="1200"/>
              <a:pPr algn="r"/>
              <a:t>6</a:t>
            </a:fld>
            <a:endParaRPr lang="en-US" altLang="en-US" sz="120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D9A1C775-AEC5-498D-8C54-384174589218}" type="slidenum">
              <a:rPr lang="en-US" altLang="en-US" sz="1200"/>
              <a:pPr algn="r"/>
              <a:t>7</a:t>
            </a:fld>
            <a:endParaRPr lang="en-US" altLang="en-US" sz="120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587D9BAD-0FA7-4518-8315-C9D924258355}" type="slidenum">
              <a:rPr lang="en-US" altLang="en-US" sz="1200"/>
              <a:pPr algn="r"/>
              <a:t>8</a:t>
            </a:fld>
            <a:endParaRPr lang="en-US" altLang="en-US" sz="120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5FA7DF5D-CB67-47E8-B1F7-EE90564ACC40}" type="slidenum">
              <a:rPr lang="en-US" altLang="en-US" sz="1200"/>
              <a:pPr algn="r"/>
              <a:t>9</a:t>
            </a:fld>
            <a:endParaRPr lang="en-US" altLang="en-US" sz="120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2EE3746B-C599-4319-B756-8B53F4911F50}" type="slidenum">
              <a:rPr lang="en-US" altLang="en-US" sz="1200"/>
              <a:pPr algn="r"/>
              <a:t>10</a:t>
            </a:fld>
            <a:endParaRPr lang="en-US" altLang="en-US" sz="120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6F6B1FD3-D7BE-4ABE-8CB1-FB3263F132E9}" type="slidenum">
              <a:rPr lang="en-US" altLang="en-US" sz="1200"/>
              <a:pPr algn="r"/>
              <a:t>11</a:t>
            </a:fld>
            <a:endParaRPr lang="en-US" altLang="en-US" sz="120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567DFAB5-BD18-4F05-9297-2FF6C9D66605}" type="slidenum">
              <a:rPr lang="en-US" altLang="en-US" sz="1200"/>
              <a:pPr algn="r"/>
              <a:t>12</a:t>
            </a:fld>
            <a:endParaRPr lang="en-US" altLang="en-US" sz="120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4D88F8AB-38C8-4CCF-A93F-DC2C259609D5}" type="slidenum">
              <a:rPr lang="en-US" altLang="en-US" sz="1200"/>
              <a:pPr algn="r"/>
              <a:t>13</a:t>
            </a:fld>
            <a:endParaRPr lang="en-US" altLang="en-US" sz="120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7F54653A-C62B-4B3C-9D68-7C80FC517C04}" type="slidenum">
              <a:rPr lang="en-US" altLang="en-US" sz="1200"/>
              <a:pPr algn="r"/>
              <a:t>14</a:t>
            </a:fld>
            <a:endParaRPr lang="en-US" altLang="en-US" sz="120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CFAF6027-D2B0-4557-9DAC-60B94E947676}" type="slidenum">
              <a:rPr lang="en-US" altLang="en-US" sz="1200"/>
              <a:pPr algn="r"/>
              <a:t>15</a:t>
            </a:fld>
            <a:endParaRPr lang="en-US" altLang="en-US" sz="120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sz="1200" b="1" dirty="0"/>
              <a:t>CU equity</a:t>
            </a:r>
            <a:r>
              <a:rPr lang="en-US" altLang="en-US" sz="1200" dirty="0"/>
              <a:t> is the accumulation of past earnings that is “owned” collectively by member depositors</a:t>
            </a:r>
          </a:p>
          <a:p>
            <a:endParaRPr lang="en-US" altLang="en-US" dirty="0"/>
          </a:p>
          <a:p>
            <a:endParaRPr lang="en-US"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AFB95834-4A9E-441E-B70B-4499E5835A72}" type="slidenum">
              <a:rPr lang="en-US" altLang="en-US" sz="1200"/>
              <a:pPr algn="r"/>
              <a:t>16</a:t>
            </a:fld>
            <a:endParaRPr lang="en-US" altLang="en-US" sz="120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44C60B19-89E5-4704-8241-019A65187B12}" type="slidenum">
              <a:rPr lang="en-US" altLang="en-US" sz="1200"/>
              <a:pPr algn="r"/>
              <a:t>17</a:t>
            </a:fld>
            <a:endParaRPr lang="en-US" altLang="en-US" sz="120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43CB72E7-CEB4-4280-8098-6AFFCD5F7E36}" type="slidenum">
              <a:rPr lang="en-US" altLang="en-US" sz="1200"/>
              <a:pPr algn="r"/>
              <a:t>18</a:t>
            </a:fld>
            <a:endParaRPr lang="en-US" altLang="en-US" sz="120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6BCCEF94-9CBF-4BDD-8F89-2E5FC020E002}" type="slidenum">
              <a:rPr lang="en-US" altLang="en-US" sz="1200"/>
              <a:pPr algn="r"/>
              <a:t>19</a:t>
            </a:fld>
            <a:endParaRPr lang="en-US" altLang="en-US" sz="120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9C586940-D2D1-44F0-AAF1-41DE2ED7CA72}" type="slidenum">
              <a:rPr lang="en-US" altLang="en-US" sz="1200"/>
              <a:pPr algn="r"/>
              <a:t>20</a:t>
            </a:fld>
            <a:endParaRPr lang="en-US" altLang="en-US" sz="120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3F16272A-A28B-4554-8E98-5655AFE6CBEF}" type="slidenum">
              <a:rPr lang="en-US" altLang="en-US" sz="1200"/>
              <a:pPr algn="r"/>
              <a:t>21</a:t>
            </a:fld>
            <a:endParaRPr lang="en-US" altLang="en-US" sz="120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2E45D7E4-915A-4ED5-8456-B8DDF4ABEE8D}" type="slidenum">
              <a:rPr lang="en-US" altLang="en-US" sz="1200"/>
              <a:pPr algn="r"/>
              <a:t>22</a:t>
            </a:fld>
            <a:endParaRPr lang="en-US" altLang="en-US" sz="120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7EEE6068-AB04-4F60-86D8-EC152FBECC2B}" type="slidenum">
              <a:rPr lang="en-US" altLang="en-US" sz="1200"/>
              <a:pPr algn="r"/>
              <a:t>23</a:t>
            </a:fld>
            <a:endParaRPr lang="en-US" altLang="en-US" sz="120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42DC397A-21D1-4D7A-B6CE-5461D509BADD}" type="slidenum">
              <a:rPr lang="en-US" altLang="en-US" sz="1200"/>
              <a:pPr algn="r"/>
              <a:t>24</a:t>
            </a:fld>
            <a:endParaRPr lang="en-US" altLang="en-US" sz="120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8E03F8B7-3ED1-4B6E-B157-FFFEB0B88744}" type="slidenum">
              <a:rPr lang="en-US" altLang="en-US" sz="1200"/>
              <a:pPr algn="r"/>
              <a:t>25</a:t>
            </a:fld>
            <a:endParaRPr lang="en-US" altLang="en-US" sz="120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7A56636A-1F76-4630-9942-7C278CC46872}" type="slidenum">
              <a:rPr lang="en-US" altLang="en-US" sz="1200"/>
              <a:pPr algn="r"/>
              <a:t>26</a:t>
            </a:fld>
            <a:endParaRPr lang="en-US" altLang="en-US" sz="120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5BA11D15-1A05-4D9B-B666-3D8283EFF230}" type="slidenum">
              <a:rPr lang="en-US" altLang="en-US" sz="1200"/>
              <a:pPr algn="r"/>
              <a:t>27</a:t>
            </a:fld>
            <a:endParaRPr lang="en-US" altLang="en-US" sz="120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2"/>
          <p:cNvSpPr>
            <a:spLocks noChangeShapeType="1"/>
          </p:cNvSpPr>
          <p:nvPr/>
        </p:nvSpPr>
        <p:spPr bwMode="auto">
          <a:xfrm>
            <a:off x="7315200" y="1066800"/>
            <a:ext cx="0" cy="4495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5" name="Group 8"/>
          <p:cNvGrpSpPr>
            <a:grpSpLocks/>
          </p:cNvGrpSpPr>
          <p:nvPr/>
        </p:nvGrpSpPr>
        <p:grpSpPr bwMode="auto">
          <a:xfrm>
            <a:off x="7493000" y="2992438"/>
            <a:ext cx="1338263" cy="2189162"/>
            <a:chOff x="4704" y="1885"/>
            <a:chExt cx="843" cy="1379"/>
          </a:xfrm>
        </p:grpSpPr>
        <p:sp>
          <p:nvSpPr>
            <p:cNvPr id="6" name="Oval 9"/>
            <p:cNvSpPr>
              <a:spLocks noChangeArrowheads="1"/>
            </p:cNvSpPr>
            <p:nvPr/>
          </p:nvSpPr>
          <p:spPr bwMode="auto">
            <a:xfrm>
              <a:off x="4704"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7" name="Oval 10"/>
            <p:cNvSpPr>
              <a:spLocks noChangeArrowheads="1"/>
            </p:cNvSpPr>
            <p:nvPr/>
          </p:nvSpPr>
          <p:spPr bwMode="auto">
            <a:xfrm>
              <a:off x="4883"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8" name="Oval 11"/>
            <p:cNvSpPr>
              <a:spLocks noChangeArrowheads="1"/>
            </p:cNvSpPr>
            <p:nvPr/>
          </p:nvSpPr>
          <p:spPr bwMode="auto">
            <a:xfrm>
              <a:off x="5062"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9" name="Oval 12"/>
            <p:cNvSpPr>
              <a:spLocks noChangeArrowheads="1"/>
            </p:cNvSpPr>
            <p:nvPr/>
          </p:nvSpPr>
          <p:spPr bwMode="auto">
            <a:xfrm>
              <a:off x="4704"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 name="Oval 13"/>
            <p:cNvSpPr>
              <a:spLocks noChangeArrowheads="1"/>
            </p:cNvSpPr>
            <p:nvPr/>
          </p:nvSpPr>
          <p:spPr bwMode="auto">
            <a:xfrm>
              <a:off x="4883"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1" name="Oval 14"/>
            <p:cNvSpPr>
              <a:spLocks noChangeArrowheads="1"/>
            </p:cNvSpPr>
            <p:nvPr/>
          </p:nvSpPr>
          <p:spPr bwMode="auto">
            <a:xfrm>
              <a:off x="5062"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2" name="Oval 15"/>
            <p:cNvSpPr>
              <a:spLocks noChangeArrowheads="1"/>
            </p:cNvSpPr>
            <p:nvPr/>
          </p:nvSpPr>
          <p:spPr bwMode="auto">
            <a:xfrm>
              <a:off x="5241" y="2064"/>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3" name="Oval 16"/>
            <p:cNvSpPr>
              <a:spLocks noChangeArrowheads="1"/>
            </p:cNvSpPr>
            <p:nvPr/>
          </p:nvSpPr>
          <p:spPr bwMode="auto">
            <a:xfrm>
              <a:off x="4704"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4" name="Oval 17"/>
            <p:cNvSpPr>
              <a:spLocks noChangeArrowheads="1"/>
            </p:cNvSpPr>
            <p:nvPr/>
          </p:nvSpPr>
          <p:spPr bwMode="auto">
            <a:xfrm>
              <a:off x="4883"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5" name="Oval 18"/>
            <p:cNvSpPr>
              <a:spLocks noChangeArrowheads="1"/>
            </p:cNvSpPr>
            <p:nvPr/>
          </p:nvSpPr>
          <p:spPr bwMode="auto">
            <a:xfrm>
              <a:off x="5062"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6" name="Oval 19"/>
            <p:cNvSpPr>
              <a:spLocks noChangeArrowheads="1"/>
            </p:cNvSpPr>
            <p:nvPr/>
          </p:nvSpPr>
          <p:spPr bwMode="auto">
            <a:xfrm>
              <a:off x="5241"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7" name="Oval 20"/>
            <p:cNvSpPr>
              <a:spLocks noChangeArrowheads="1"/>
            </p:cNvSpPr>
            <p:nvPr/>
          </p:nvSpPr>
          <p:spPr bwMode="auto">
            <a:xfrm>
              <a:off x="5420" y="2243"/>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8" name="Oval 21"/>
            <p:cNvSpPr>
              <a:spLocks noChangeArrowheads="1"/>
            </p:cNvSpPr>
            <p:nvPr/>
          </p:nvSpPr>
          <p:spPr bwMode="auto">
            <a:xfrm>
              <a:off x="4704" y="2421"/>
              <a:ext cx="127" cy="128"/>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9" name="Oval 22"/>
            <p:cNvSpPr>
              <a:spLocks noChangeArrowheads="1"/>
            </p:cNvSpPr>
            <p:nvPr/>
          </p:nvSpPr>
          <p:spPr bwMode="auto">
            <a:xfrm>
              <a:off x="4883"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0" name="Oval 23"/>
            <p:cNvSpPr>
              <a:spLocks noChangeArrowheads="1"/>
            </p:cNvSpPr>
            <p:nvPr/>
          </p:nvSpPr>
          <p:spPr bwMode="auto">
            <a:xfrm>
              <a:off x="5062"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1" name="Oval 24"/>
            <p:cNvSpPr>
              <a:spLocks noChangeArrowheads="1"/>
            </p:cNvSpPr>
            <p:nvPr/>
          </p:nvSpPr>
          <p:spPr bwMode="auto">
            <a:xfrm>
              <a:off x="5241" y="2421"/>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2" name="Oval 25"/>
            <p:cNvSpPr>
              <a:spLocks noChangeArrowheads="1"/>
            </p:cNvSpPr>
            <p:nvPr/>
          </p:nvSpPr>
          <p:spPr bwMode="auto">
            <a:xfrm>
              <a:off x="4704"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3" name="Oval 26"/>
            <p:cNvSpPr>
              <a:spLocks noChangeArrowheads="1"/>
            </p:cNvSpPr>
            <p:nvPr/>
          </p:nvSpPr>
          <p:spPr bwMode="auto">
            <a:xfrm>
              <a:off x="4883"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4" name="Oval 27"/>
            <p:cNvSpPr>
              <a:spLocks noChangeArrowheads="1"/>
            </p:cNvSpPr>
            <p:nvPr/>
          </p:nvSpPr>
          <p:spPr bwMode="auto">
            <a:xfrm>
              <a:off x="5062"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5" name="Oval 28"/>
            <p:cNvSpPr>
              <a:spLocks noChangeArrowheads="1"/>
            </p:cNvSpPr>
            <p:nvPr/>
          </p:nvSpPr>
          <p:spPr bwMode="auto">
            <a:xfrm>
              <a:off x="5241"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6" name="Oval 29"/>
            <p:cNvSpPr>
              <a:spLocks noChangeArrowheads="1"/>
            </p:cNvSpPr>
            <p:nvPr/>
          </p:nvSpPr>
          <p:spPr bwMode="auto">
            <a:xfrm>
              <a:off x="5420" y="2600"/>
              <a:ext cx="127" cy="128"/>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7" name="Oval 30"/>
            <p:cNvSpPr>
              <a:spLocks noChangeArrowheads="1"/>
            </p:cNvSpPr>
            <p:nvPr/>
          </p:nvSpPr>
          <p:spPr bwMode="auto">
            <a:xfrm>
              <a:off x="4704" y="2779"/>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8" name="Oval 31"/>
            <p:cNvSpPr>
              <a:spLocks noChangeArrowheads="1"/>
            </p:cNvSpPr>
            <p:nvPr/>
          </p:nvSpPr>
          <p:spPr bwMode="auto">
            <a:xfrm>
              <a:off x="4883"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9" name="Oval 32"/>
            <p:cNvSpPr>
              <a:spLocks noChangeArrowheads="1"/>
            </p:cNvSpPr>
            <p:nvPr/>
          </p:nvSpPr>
          <p:spPr bwMode="auto">
            <a:xfrm>
              <a:off x="5062"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0" name="Oval 33"/>
            <p:cNvSpPr>
              <a:spLocks noChangeArrowheads="1"/>
            </p:cNvSpPr>
            <p:nvPr/>
          </p:nvSpPr>
          <p:spPr bwMode="auto">
            <a:xfrm>
              <a:off x="5241" y="2779"/>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1" name="Oval 34"/>
            <p:cNvSpPr>
              <a:spLocks noChangeArrowheads="1"/>
            </p:cNvSpPr>
            <p:nvPr/>
          </p:nvSpPr>
          <p:spPr bwMode="auto">
            <a:xfrm>
              <a:off x="4704"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2" name="Oval 35"/>
            <p:cNvSpPr>
              <a:spLocks noChangeArrowheads="1"/>
            </p:cNvSpPr>
            <p:nvPr/>
          </p:nvSpPr>
          <p:spPr bwMode="auto">
            <a:xfrm>
              <a:off x="4883"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3" name="Oval 36"/>
            <p:cNvSpPr>
              <a:spLocks noChangeArrowheads="1"/>
            </p:cNvSpPr>
            <p:nvPr/>
          </p:nvSpPr>
          <p:spPr bwMode="auto">
            <a:xfrm>
              <a:off x="5062"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4" name="Oval 37"/>
            <p:cNvSpPr>
              <a:spLocks noChangeArrowheads="1"/>
            </p:cNvSpPr>
            <p:nvPr/>
          </p:nvSpPr>
          <p:spPr bwMode="auto">
            <a:xfrm>
              <a:off x="5241"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5" name="Oval 38"/>
            <p:cNvSpPr>
              <a:spLocks noChangeArrowheads="1"/>
            </p:cNvSpPr>
            <p:nvPr/>
          </p:nvSpPr>
          <p:spPr bwMode="auto">
            <a:xfrm>
              <a:off x="4883"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6" name="Oval 39"/>
            <p:cNvSpPr>
              <a:spLocks noChangeArrowheads="1"/>
            </p:cNvSpPr>
            <p:nvPr/>
          </p:nvSpPr>
          <p:spPr bwMode="auto">
            <a:xfrm>
              <a:off x="5241"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grpSp>
      <p:sp>
        <p:nvSpPr>
          <p:cNvPr id="37" name="Line 40"/>
          <p:cNvSpPr>
            <a:spLocks noChangeShapeType="1"/>
          </p:cNvSpPr>
          <p:nvPr/>
        </p:nvSpPr>
        <p:spPr bwMode="auto">
          <a:xfrm>
            <a:off x="304800" y="2819400"/>
            <a:ext cx="82296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1139" name="Rectangle 3"/>
          <p:cNvSpPr>
            <a:spLocks noGrp="1" noChangeArrowheads="1"/>
          </p:cNvSpPr>
          <p:nvPr>
            <p:ph type="ctrTitle"/>
          </p:nvPr>
        </p:nvSpPr>
        <p:spPr>
          <a:xfrm>
            <a:off x="315913" y="466725"/>
            <a:ext cx="6781800" cy="2133600"/>
          </a:xfrm>
        </p:spPr>
        <p:txBody>
          <a:bodyPr/>
          <a:lstStyle>
            <a:lvl1pPr algn="r">
              <a:defRPr sz="4800"/>
            </a:lvl1pPr>
          </a:lstStyle>
          <a:p>
            <a:pPr lvl="0"/>
            <a:r>
              <a:rPr lang="en-US" altLang="en-US" noProof="0"/>
              <a:t>Click to edit Master title style</a:t>
            </a:r>
          </a:p>
        </p:txBody>
      </p:sp>
      <p:sp>
        <p:nvSpPr>
          <p:cNvPr id="91140" name="Rectangle 4"/>
          <p:cNvSpPr>
            <a:spLocks noGrp="1" noChangeArrowheads="1"/>
          </p:cNvSpPr>
          <p:nvPr>
            <p:ph type="subTitle" idx="1"/>
          </p:nvPr>
        </p:nvSpPr>
        <p:spPr>
          <a:xfrm>
            <a:off x="849313" y="3049588"/>
            <a:ext cx="6248400" cy="2362200"/>
          </a:xfrm>
        </p:spPr>
        <p:txBody>
          <a:bodyPr/>
          <a:lstStyle>
            <a:lvl1pPr marL="0" indent="0" algn="r">
              <a:buFont typeface="Wingdings" pitchFamily="2" charset="2"/>
              <a:buNone/>
              <a:defRPr sz="3200"/>
            </a:lvl1pPr>
          </a:lstStyle>
          <a:p>
            <a:pPr lvl="0"/>
            <a:r>
              <a:rPr lang="en-US" altLang="en-US" noProof="0"/>
              <a:t>Click to edit Master subtitle style</a:t>
            </a:r>
          </a:p>
        </p:txBody>
      </p:sp>
      <p:sp>
        <p:nvSpPr>
          <p:cNvPr id="39" name="Rectangle 5"/>
          <p:cNvSpPr>
            <a:spLocks noGrp="1" noChangeArrowheads="1"/>
          </p:cNvSpPr>
          <p:nvPr>
            <p:ph type="dt" sz="half" idx="10"/>
          </p:nvPr>
        </p:nvSpPr>
        <p:spPr/>
        <p:txBody>
          <a:bodyPr/>
          <a:lstStyle>
            <a:lvl1pPr>
              <a:defRPr smtClean="0"/>
            </a:lvl1pPr>
          </a:lstStyle>
          <a:p>
            <a:pPr>
              <a:defRPr/>
            </a:pPr>
            <a:fld id="{CCA94B4A-217D-4DEF-9E48-445BE228590B}" type="datetime1">
              <a:rPr lang="en-US" smtClean="0"/>
              <a:t>2/22/2018</a:t>
            </a:fld>
            <a:endParaRPr lang="en-US" altLang="en-US"/>
          </a:p>
        </p:txBody>
      </p:sp>
      <p:sp>
        <p:nvSpPr>
          <p:cNvPr id="40" name="Rectangle 6"/>
          <p:cNvSpPr>
            <a:spLocks noGrp="1" noChangeArrowheads="1"/>
          </p:cNvSpPr>
          <p:nvPr>
            <p:ph type="ftr" sz="quarter" idx="11"/>
          </p:nvPr>
        </p:nvSpPr>
        <p:spPr/>
        <p:txBody>
          <a:bodyPr/>
          <a:lstStyle>
            <a:lvl1pPr>
              <a:defRPr smtClean="0"/>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41" name="Rectangle 7"/>
          <p:cNvSpPr>
            <a:spLocks noGrp="1" noChangeArrowheads="1"/>
          </p:cNvSpPr>
          <p:nvPr>
            <p:ph type="sldNum" sz="quarter" idx="12"/>
          </p:nvPr>
        </p:nvSpPr>
        <p:spPr/>
        <p:txBody>
          <a:bodyPr/>
          <a:lstStyle>
            <a:lvl1pPr>
              <a:defRPr smtClean="0"/>
            </a:lvl1pPr>
          </a:lstStyle>
          <a:p>
            <a:pPr>
              <a:defRPr/>
            </a:pPr>
            <a:fld id="{8B48BBA4-DE60-4A58-A65E-B6B670782188}" type="slidenum">
              <a:rPr lang="en-US" altLang="en-US"/>
              <a:pPr>
                <a:defRPr/>
              </a:pPr>
              <a:t>‹#›</a:t>
            </a:fld>
            <a:endParaRPr lang="en-US" altLang="en-US"/>
          </a:p>
        </p:txBody>
      </p:sp>
    </p:spTree>
    <p:extLst>
      <p:ext uri="{BB962C8B-B14F-4D97-AF65-F5344CB8AC3E}">
        <p14:creationId xmlns:p14="http://schemas.microsoft.com/office/powerpoint/2010/main" val="28667642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8A713332-34CD-4138-8749-484DDE987B00}" type="datetime1">
              <a:rPr lang="en-US" smtClean="0"/>
              <a:t>2/22/2018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224B1435-3A07-4263-AD00-D25C00F1FF82}" type="slidenum">
              <a:rPr lang="en-US" altLang="en-US"/>
              <a:pPr>
                <a:defRPr/>
              </a:pPr>
              <a:t>‹#›</a:t>
            </a:fld>
            <a:endParaRPr lang="en-US" altLang="en-US"/>
          </a:p>
        </p:txBody>
      </p:sp>
    </p:spTree>
    <p:extLst>
      <p:ext uri="{BB962C8B-B14F-4D97-AF65-F5344CB8AC3E}">
        <p14:creationId xmlns:p14="http://schemas.microsoft.com/office/powerpoint/2010/main" val="4045641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fld id="{2383ACBE-2BE8-4114-AB57-409B04FD8CF8}" type="datetime1">
              <a:rPr lang="en-US" smtClean="0"/>
              <a:t>2/22/2018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03AFD85C-D290-4748-AE26-49C4B0558C0C}" type="slidenum">
              <a:rPr lang="en-US" altLang="en-US"/>
              <a:pPr>
                <a:defRPr/>
              </a:pPr>
              <a:t>‹#›</a:t>
            </a:fld>
            <a:endParaRPr lang="en-US" altLang="en-US"/>
          </a:p>
        </p:txBody>
      </p:sp>
    </p:spTree>
    <p:extLst>
      <p:ext uri="{BB962C8B-B14F-4D97-AF65-F5344CB8AC3E}">
        <p14:creationId xmlns:p14="http://schemas.microsoft.com/office/powerpoint/2010/main" val="20723235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fld id="{1F0BA7E7-98AE-4132-8930-FD3B05EC5273}" type="datetime1">
              <a:rPr lang="en-US" smtClean="0"/>
              <a:t>2/22/2018</a:t>
            </a:fld>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a:t>1-</a:t>
            </a:r>
            <a:fld id="{CAFAEA5D-1471-4354-BC8E-198C43727A9D}" type="slidenum">
              <a:rPr lang="en-US" altLang="en-US"/>
              <a:pPr>
                <a:defRPr/>
              </a:pPr>
              <a:t>‹#›</a:t>
            </a:fld>
            <a:endParaRPr lang="en-US" altLang="en-US"/>
          </a:p>
        </p:txBody>
      </p:sp>
    </p:spTree>
    <p:extLst>
      <p:ext uri="{BB962C8B-B14F-4D97-AF65-F5344CB8AC3E}">
        <p14:creationId xmlns:p14="http://schemas.microsoft.com/office/powerpoint/2010/main" val="42849062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dt" sz="half" idx="10"/>
          </p:nvPr>
        </p:nvSpPr>
        <p:spPr>
          <a:ln/>
        </p:spPr>
        <p:txBody>
          <a:bodyPr/>
          <a:lstStyle>
            <a:lvl1pPr>
              <a:defRPr/>
            </a:lvl1pPr>
          </a:lstStyle>
          <a:p>
            <a:pPr>
              <a:defRPr/>
            </a:pPr>
            <a:fld id="{7625E86C-96D0-4D0C-9043-8657AA904B67}" type="datetime1">
              <a:rPr lang="en-US" smtClean="0"/>
              <a:t>2/22/2018</a:t>
            </a:fld>
            <a:endParaRPr lang="en-US" altLang="en-US"/>
          </a:p>
        </p:txBody>
      </p:sp>
      <p:sp>
        <p:nvSpPr>
          <p:cNvPr id="8"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9" name="Rectangle 7"/>
          <p:cNvSpPr>
            <a:spLocks noGrp="1" noChangeArrowheads="1"/>
          </p:cNvSpPr>
          <p:nvPr>
            <p:ph type="sldNum" sz="quarter" idx="12"/>
          </p:nvPr>
        </p:nvSpPr>
        <p:spPr>
          <a:ln/>
        </p:spPr>
        <p:txBody>
          <a:bodyPr/>
          <a:lstStyle>
            <a:lvl1pPr>
              <a:defRPr/>
            </a:lvl1pPr>
          </a:lstStyle>
          <a:p>
            <a:pPr>
              <a:defRPr/>
            </a:pPr>
            <a:r>
              <a:rPr lang="en-US" altLang="en-US"/>
              <a:t>1-</a:t>
            </a:r>
            <a:fld id="{FCE65CE0-B6F7-4142-999D-B8F864C08696}" type="slidenum">
              <a:rPr lang="en-US" altLang="en-US"/>
              <a:pPr>
                <a:defRPr/>
              </a:pPr>
              <a:t>‹#›</a:t>
            </a:fld>
            <a:endParaRPr lang="en-US" altLang="en-US"/>
          </a:p>
        </p:txBody>
      </p:sp>
    </p:spTree>
    <p:extLst>
      <p:ext uri="{BB962C8B-B14F-4D97-AF65-F5344CB8AC3E}">
        <p14:creationId xmlns:p14="http://schemas.microsoft.com/office/powerpoint/2010/main" val="39005344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dt" sz="half" idx="10"/>
          </p:nvPr>
        </p:nvSpPr>
        <p:spPr>
          <a:ln/>
        </p:spPr>
        <p:txBody>
          <a:bodyPr/>
          <a:lstStyle>
            <a:lvl1pPr>
              <a:defRPr/>
            </a:lvl1pPr>
          </a:lstStyle>
          <a:p>
            <a:pPr>
              <a:defRPr/>
            </a:pPr>
            <a:fld id="{C867E4E7-0BC9-48CE-B69C-E0B5E8866BA8}" type="datetime1">
              <a:rPr lang="en-US" smtClean="0"/>
              <a:t>2/22/2018</a:t>
            </a:fld>
            <a:endParaRPr lang="en-US" altLang="en-US"/>
          </a:p>
        </p:txBody>
      </p:sp>
      <p:sp>
        <p:nvSpPr>
          <p:cNvPr id="4"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5" name="Rectangle 7"/>
          <p:cNvSpPr>
            <a:spLocks noGrp="1" noChangeArrowheads="1"/>
          </p:cNvSpPr>
          <p:nvPr>
            <p:ph type="sldNum" sz="quarter" idx="12"/>
          </p:nvPr>
        </p:nvSpPr>
        <p:spPr>
          <a:ln/>
        </p:spPr>
        <p:txBody>
          <a:bodyPr/>
          <a:lstStyle>
            <a:lvl1pPr>
              <a:defRPr/>
            </a:lvl1pPr>
          </a:lstStyle>
          <a:p>
            <a:pPr>
              <a:defRPr/>
            </a:pPr>
            <a:r>
              <a:rPr lang="en-US" altLang="en-US"/>
              <a:t>1-</a:t>
            </a:r>
            <a:fld id="{9E916280-EE3F-4AB4-9D76-A876132F170D}" type="slidenum">
              <a:rPr lang="en-US" altLang="en-US"/>
              <a:pPr>
                <a:defRPr/>
              </a:pPr>
              <a:t>‹#›</a:t>
            </a:fld>
            <a:endParaRPr lang="en-US" altLang="en-US"/>
          </a:p>
        </p:txBody>
      </p:sp>
    </p:spTree>
    <p:extLst>
      <p:ext uri="{BB962C8B-B14F-4D97-AF65-F5344CB8AC3E}">
        <p14:creationId xmlns:p14="http://schemas.microsoft.com/office/powerpoint/2010/main" val="4211298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55EB7EB6-4B90-4B0B-8FAA-B6D237155944}" type="datetime1">
              <a:rPr lang="en-US" smtClean="0"/>
              <a:t>2/22/2018</a:t>
            </a:fld>
            <a:endParaRPr lang="en-US" altLang="en-US"/>
          </a:p>
        </p:txBody>
      </p:sp>
      <p:sp>
        <p:nvSpPr>
          <p:cNvPr id="3"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4" name="Rectangle 7"/>
          <p:cNvSpPr>
            <a:spLocks noGrp="1" noChangeArrowheads="1"/>
          </p:cNvSpPr>
          <p:nvPr>
            <p:ph type="sldNum" sz="quarter" idx="12"/>
          </p:nvPr>
        </p:nvSpPr>
        <p:spPr>
          <a:ln/>
        </p:spPr>
        <p:txBody>
          <a:bodyPr/>
          <a:lstStyle>
            <a:lvl1pPr>
              <a:defRPr/>
            </a:lvl1pPr>
          </a:lstStyle>
          <a:p>
            <a:pPr>
              <a:defRPr/>
            </a:pPr>
            <a:r>
              <a:rPr lang="en-US" altLang="en-US"/>
              <a:t>1-</a:t>
            </a:r>
            <a:fld id="{4823A0BD-9AB8-4677-902F-02063D323BA6}" type="slidenum">
              <a:rPr lang="en-US" altLang="en-US"/>
              <a:pPr>
                <a:defRPr/>
              </a:pPr>
              <a:t>‹#›</a:t>
            </a:fld>
            <a:endParaRPr lang="en-US" altLang="en-US"/>
          </a:p>
        </p:txBody>
      </p:sp>
    </p:spTree>
    <p:extLst>
      <p:ext uri="{BB962C8B-B14F-4D97-AF65-F5344CB8AC3E}">
        <p14:creationId xmlns:p14="http://schemas.microsoft.com/office/powerpoint/2010/main" val="30406523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fld id="{AAF9D85A-9128-4E37-BD2B-4D8F50A3CD03}" type="datetime1">
              <a:rPr lang="en-US" smtClean="0"/>
              <a:t>2/22/2018</a:t>
            </a:fld>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a:t>1-</a:t>
            </a:r>
            <a:fld id="{3B03B871-A225-45BD-9E4D-B334625973ED}" type="slidenum">
              <a:rPr lang="en-US" altLang="en-US"/>
              <a:pPr>
                <a:defRPr/>
              </a:pPr>
              <a:t>‹#›</a:t>
            </a:fld>
            <a:endParaRPr lang="en-US" altLang="en-US"/>
          </a:p>
        </p:txBody>
      </p:sp>
    </p:spTree>
    <p:extLst>
      <p:ext uri="{BB962C8B-B14F-4D97-AF65-F5344CB8AC3E}">
        <p14:creationId xmlns:p14="http://schemas.microsoft.com/office/powerpoint/2010/main" val="3210688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fld id="{E6CBCCB8-C8BF-43C4-B069-4FFBC4EA5C87}" type="datetime1">
              <a:rPr lang="en-US" smtClean="0"/>
              <a:t>2/22/2018</a:t>
            </a:fld>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a:t>1-</a:t>
            </a:r>
            <a:fld id="{801DCCF8-C16F-4131-A13A-A9B8F749636F}" type="slidenum">
              <a:rPr lang="en-US" altLang="en-US"/>
              <a:pPr>
                <a:defRPr/>
              </a:pPr>
              <a:t>‹#›</a:t>
            </a:fld>
            <a:endParaRPr lang="en-US" altLang="en-US"/>
          </a:p>
        </p:txBody>
      </p:sp>
    </p:spTree>
    <p:extLst>
      <p:ext uri="{BB962C8B-B14F-4D97-AF65-F5344CB8AC3E}">
        <p14:creationId xmlns:p14="http://schemas.microsoft.com/office/powerpoint/2010/main" val="12750148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5DC23A3A-0189-473F-8301-1DD43987E78E}" type="datetime1">
              <a:rPr lang="en-US" smtClean="0"/>
              <a:t>2/22/2018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D3C4D739-8FC5-45E6-B56F-899E533AFA36}" type="slidenum">
              <a:rPr lang="en-US" altLang="en-US"/>
              <a:pPr>
                <a:defRPr/>
              </a:pPr>
              <a:t>‹#›</a:t>
            </a:fld>
            <a:endParaRPr lang="en-US" altLang="en-US"/>
          </a:p>
        </p:txBody>
      </p:sp>
    </p:spTree>
    <p:extLst>
      <p:ext uri="{BB962C8B-B14F-4D97-AF65-F5344CB8AC3E}">
        <p14:creationId xmlns:p14="http://schemas.microsoft.com/office/powerpoint/2010/main" val="232316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60086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22238"/>
            <a:ext cx="6019800" cy="60086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DB1EF213-5F4C-4403-BE47-DD51BE67CCBE}" type="datetime1">
              <a:rPr lang="en-US" smtClean="0"/>
              <a:t>2/22/2018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981A4B30-AA14-40C5-8F89-D54AEABEF979}" type="slidenum">
              <a:rPr lang="en-US" altLang="en-US"/>
              <a:pPr>
                <a:defRPr/>
              </a:pPr>
              <a:t>‹#›</a:t>
            </a:fld>
            <a:endParaRPr lang="en-US" altLang="en-US"/>
          </a:p>
        </p:txBody>
      </p:sp>
    </p:spTree>
    <p:extLst>
      <p:ext uri="{BB962C8B-B14F-4D97-AF65-F5344CB8AC3E}">
        <p14:creationId xmlns:p14="http://schemas.microsoft.com/office/powerpoint/2010/main" val="3402814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Line 2"/>
          <p:cNvSpPr>
            <a:spLocks noChangeShapeType="1"/>
          </p:cNvSpPr>
          <p:nvPr/>
        </p:nvSpPr>
        <p:spPr bwMode="auto">
          <a:xfrm>
            <a:off x="7962900" y="152400"/>
            <a:ext cx="0" cy="1524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7" name="Rectangle 3"/>
          <p:cNvSpPr>
            <a:spLocks noGrp="1" noChangeArrowheads="1"/>
          </p:cNvSpPr>
          <p:nvPr>
            <p:ph type="title"/>
          </p:nvPr>
        </p:nvSpPr>
        <p:spPr bwMode="auto">
          <a:xfrm>
            <a:off x="457200" y="122238"/>
            <a:ext cx="75438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8" name="Rectangle 4"/>
          <p:cNvSpPr>
            <a:spLocks noGrp="1" noChangeArrowheads="1"/>
          </p:cNvSpPr>
          <p:nvPr>
            <p:ph type="body" idx="1"/>
          </p:nvPr>
        </p:nvSpPr>
        <p:spPr bwMode="auto">
          <a:xfrm>
            <a:off x="457200" y="1719263"/>
            <a:ext cx="8229600" cy="4411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90117" name="Rectangle 5"/>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smtClean="0">
                <a:latin typeface="+mn-lt"/>
              </a:defRPr>
            </a:lvl1pPr>
          </a:lstStyle>
          <a:p>
            <a:pPr>
              <a:defRPr/>
            </a:pPr>
            <a:fld id="{1AC4C63F-4BE5-4F8C-96C5-1D9C00F66733}" type="datetime1">
              <a:rPr lang="en-US" smtClean="0"/>
              <a:t>2/22/2018</a:t>
            </a:fld>
            <a:endParaRPr lang="en-US" altLang="en-US"/>
          </a:p>
        </p:txBody>
      </p:sp>
      <p:sp>
        <p:nvSpPr>
          <p:cNvPr id="90118" name="Rectangle 6"/>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smtClean="0">
                <a:latin typeface="+mn-lt"/>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90119" name="Rectangle 7"/>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smtClean="0">
                <a:latin typeface="+mn-lt"/>
              </a:defRPr>
            </a:lvl1pPr>
          </a:lstStyle>
          <a:p>
            <a:pPr>
              <a:defRPr/>
            </a:pPr>
            <a:r>
              <a:rPr lang="en-US" altLang="en-US"/>
              <a:t>1-</a:t>
            </a:r>
            <a:fld id="{7886A96B-D86F-4436-9B73-6A343CFA1061}" type="slidenum">
              <a:rPr lang="en-US" altLang="en-US"/>
              <a:pPr>
                <a:defRPr/>
              </a:pPr>
              <a:t>‹#›</a:t>
            </a:fld>
            <a:endParaRPr lang="en-US" altLang="en-US"/>
          </a:p>
        </p:txBody>
      </p:sp>
      <p:grpSp>
        <p:nvGrpSpPr>
          <p:cNvPr id="1032" name="Group 8"/>
          <p:cNvGrpSpPr>
            <a:grpSpLocks/>
          </p:cNvGrpSpPr>
          <p:nvPr/>
        </p:nvGrpSpPr>
        <p:grpSpPr bwMode="auto">
          <a:xfrm>
            <a:off x="8153400" y="152400"/>
            <a:ext cx="792163" cy="1295400"/>
            <a:chOff x="5136" y="960"/>
            <a:chExt cx="528" cy="864"/>
          </a:xfrm>
        </p:grpSpPr>
        <p:sp>
          <p:nvSpPr>
            <p:cNvPr id="1033" name="Oval 9"/>
            <p:cNvSpPr>
              <a:spLocks noChangeArrowheads="1"/>
            </p:cNvSpPr>
            <p:nvPr/>
          </p:nvSpPr>
          <p:spPr bwMode="auto">
            <a:xfrm>
              <a:off x="5136"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34" name="Oval 10"/>
            <p:cNvSpPr>
              <a:spLocks noChangeArrowheads="1"/>
            </p:cNvSpPr>
            <p:nvPr/>
          </p:nvSpPr>
          <p:spPr bwMode="auto">
            <a:xfrm>
              <a:off x="5248"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35" name="Oval 11"/>
            <p:cNvSpPr>
              <a:spLocks noChangeArrowheads="1"/>
            </p:cNvSpPr>
            <p:nvPr/>
          </p:nvSpPr>
          <p:spPr bwMode="auto">
            <a:xfrm>
              <a:off x="5360"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36" name="Oval 12"/>
            <p:cNvSpPr>
              <a:spLocks noChangeArrowheads="1"/>
            </p:cNvSpPr>
            <p:nvPr/>
          </p:nvSpPr>
          <p:spPr bwMode="auto">
            <a:xfrm>
              <a:off x="5136"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37" name="Oval 13"/>
            <p:cNvSpPr>
              <a:spLocks noChangeArrowheads="1"/>
            </p:cNvSpPr>
            <p:nvPr/>
          </p:nvSpPr>
          <p:spPr bwMode="auto">
            <a:xfrm>
              <a:off x="5248"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38" name="Oval 14"/>
            <p:cNvSpPr>
              <a:spLocks noChangeArrowheads="1"/>
            </p:cNvSpPr>
            <p:nvPr/>
          </p:nvSpPr>
          <p:spPr bwMode="auto">
            <a:xfrm>
              <a:off x="5360"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39" name="Oval 15"/>
            <p:cNvSpPr>
              <a:spLocks noChangeArrowheads="1"/>
            </p:cNvSpPr>
            <p:nvPr/>
          </p:nvSpPr>
          <p:spPr bwMode="auto">
            <a:xfrm>
              <a:off x="5472" y="1072"/>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0" name="Oval 16"/>
            <p:cNvSpPr>
              <a:spLocks noChangeArrowheads="1"/>
            </p:cNvSpPr>
            <p:nvPr/>
          </p:nvSpPr>
          <p:spPr bwMode="auto">
            <a:xfrm>
              <a:off x="5136" y="1184"/>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1" name="Oval 17"/>
            <p:cNvSpPr>
              <a:spLocks noChangeArrowheads="1"/>
            </p:cNvSpPr>
            <p:nvPr/>
          </p:nvSpPr>
          <p:spPr bwMode="auto">
            <a:xfrm>
              <a:off x="5248" y="1184"/>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2" name="Oval 18"/>
            <p:cNvSpPr>
              <a:spLocks noChangeArrowheads="1"/>
            </p:cNvSpPr>
            <p:nvPr/>
          </p:nvSpPr>
          <p:spPr bwMode="auto">
            <a:xfrm>
              <a:off x="5360" y="1184"/>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3" name="Oval 19"/>
            <p:cNvSpPr>
              <a:spLocks noChangeArrowheads="1"/>
            </p:cNvSpPr>
            <p:nvPr/>
          </p:nvSpPr>
          <p:spPr bwMode="auto">
            <a:xfrm>
              <a:off x="5472" y="1184"/>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4" name="Oval 20"/>
            <p:cNvSpPr>
              <a:spLocks noChangeArrowheads="1"/>
            </p:cNvSpPr>
            <p:nvPr/>
          </p:nvSpPr>
          <p:spPr bwMode="auto">
            <a:xfrm>
              <a:off x="5584" y="1184"/>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5" name="Oval 21"/>
            <p:cNvSpPr>
              <a:spLocks noChangeArrowheads="1"/>
            </p:cNvSpPr>
            <p:nvPr/>
          </p:nvSpPr>
          <p:spPr bwMode="auto">
            <a:xfrm>
              <a:off x="5136" y="1296"/>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6" name="Oval 22"/>
            <p:cNvSpPr>
              <a:spLocks noChangeArrowheads="1"/>
            </p:cNvSpPr>
            <p:nvPr/>
          </p:nvSpPr>
          <p:spPr bwMode="auto">
            <a:xfrm>
              <a:off x="5248" y="1296"/>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7" name="Oval 23"/>
            <p:cNvSpPr>
              <a:spLocks noChangeArrowheads="1"/>
            </p:cNvSpPr>
            <p:nvPr/>
          </p:nvSpPr>
          <p:spPr bwMode="auto">
            <a:xfrm>
              <a:off x="5360" y="1296"/>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8" name="Oval 24"/>
            <p:cNvSpPr>
              <a:spLocks noChangeArrowheads="1"/>
            </p:cNvSpPr>
            <p:nvPr/>
          </p:nvSpPr>
          <p:spPr bwMode="auto">
            <a:xfrm>
              <a:off x="5472" y="1296"/>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9" name="Oval 25"/>
            <p:cNvSpPr>
              <a:spLocks noChangeArrowheads="1"/>
            </p:cNvSpPr>
            <p:nvPr/>
          </p:nvSpPr>
          <p:spPr bwMode="auto">
            <a:xfrm>
              <a:off x="5136"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0" name="Oval 26"/>
            <p:cNvSpPr>
              <a:spLocks noChangeArrowheads="1"/>
            </p:cNvSpPr>
            <p:nvPr/>
          </p:nvSpPr>
          <p:spPr bwMode="auto">
            <a:xfrm>
              <a:off x="5248"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1" name="Oval 27"/>
            <p:cNvSpPr>
              <a:spLocks noChangeArrowheads="1"/>
            </p:cNvSpPr>
            <p:nvPr/>
          </p:nvSpPr>
          <p:spPr bwMode="auto">
            <a:xfrm>
              <a:off x="5360" y="1408"/>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2" name="Oval 28"/>
            <p:cNvSpPr>
              <a:spLocks noChangeArrowheads="1"/>
            </p:cNvSpPr>
            <p:nvPr/>
          </p:nvSpPr>
          <p:spPr bwMode="auto">
            <a:xfrm>
              <a:off x="5472" y="1408"/>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3" name="Oval 29"/>
            <p:cNvSpPr>
              <a:spLocks noChangeArrowheads="1"/>
            </p:cNvSpPr>
            <p:nvPr/>
          </p:nvSpPr>
          <p:spPr bwMode="auto">
            <a:xfrm>
              <a:off x="5584" y="1408"/>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4" name="Oval 30"/>
            <p:cNvSpPr>
              <a:spLocks noChangeArrowheads="1"/>
            </p:cNvSpPr>
            <p:nvPr/>
          </p:nvSpPr>
          <p:spPr bwMode="auto">
            <a:xfrm>
              <a:off x="5136" y="1520"/>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5" name="Oval 31"/>
            <p:cNvSpPr>
              <a:spLocks noChangeArrowheads="1"/>
            </p:cNvSpPr>
            <p:nvPr/>
          </p:nvSpPr>
          <p:spPr bwMode="auto">
            <a:xfrm>
              <a:off x="5248" y="1520"/>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6" name="Oval 32"/>
            <p:cNvSpPr>
              <a:spLocks noChangeArrowheads="1"/>
            </p:cNvSpPr>
            <p:nvPr/>
          </p:nvSpPr>
          <p:spPr bwMode="auto">
            <a:xfrm>
              <a:off x="5360" y="1520"/>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7" name="Oval 33"/>
            <p:cNvSpPr>
              <a:spLocks noChangeArrowheads="1"/>
            </p:cNvSpPr>
            <p:nvPr/>
          </p:nvSpPr>
          <p:spPr bwMode="auto">
            <a:xfrm>
              <a:off x="5472" y="1520"/>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8" name="Oval 34"/>
            <p:cNvSpPr>
              <a:spLocks noChangeArrowheads="1"/>
            </p:cNvSpPr>
            <p:nvPr/>
          </p:nvSpPr>
          <p:spPr bwMode="auto">
            <a:xfrm>
              <a:off x="5136" y="1632"/>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9" name="Oval 35"/>
            <p:cNvSpPr>
              <a:spLocks noChangeArrowheads="1"/>
            </p:cNvSpPr>
            <p:nvPr/>
          </p:nvSpPr>
          <p:spPr bwMode="auto">
            <a:xfrm>
              <a:off x="5248" y="1632"/>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60" name="Oval 36"/>
            <p:cNvSpPr>
              <a:spLocks noChangeArrowheads="1"/>
            </p:cNvSpPr>
            <p:nvPr/>
          </p:nvSpPr>
          <p:spPr bwMode="auto">
            <a:xfrm>
              <a:off x="5360" y="1632"/>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61" name="Oval 37"/>
            <p:cNvSpPr>
              <a:spLocks noChangeArrowheads="1"/>
            </p:cNvSpPr>
            <p:nvPr/>
          </p:nvSpPr>
          <p:spPr bwMode="auto">
            <a:xfrm>
              <a:off x="5472" y="1632"/>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62" name="Oval 38"/>
            <p:cNvSpPr>
              <a:spLocks noChangeArrowheads="1"/>
            </p:cNvSpPr>
            <p:nvPr/>
          </p:nvSpPr>
          <p:spPr bwMode="auto">
            <a:xfrm>
              <a:off x="5248" y="1744"/>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63" name="Oval 39"/>
            <p:cNvSpPr>
              <a:spLocks noChangeArrowheads="1"/>
            </p:cNvSpPr>
            <p:nvPr/>
          </p:nvSpPr>
          <p:spPr bwMode="auto">
            <a:xfrm>
              <a:off x="5472" y="1744"/>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grpSp>
    </p:spTree>
  </p:cSld>
  <p:clrMap bg1="lt1" tx1="dk1" bg2="lt2" tx2="dk2" accent1="accent1" accent2="accent2" accent3="accent3" accent4="accent4" accent5="accent5" accent6="accent6" hlink="hlink" folHlink="folHlink"/>
  <p:sldLayoutIdLst>
    <p:sldLayoutId id="2147483678"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hf sldNum="0" hdr="0" dt="0"/>
  <p:txStyles>
    <p:title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defRPr>
      </a:lvl2pPr>
      <a:lvl3pPr algn="l" rtl="0" eaLnBrk="0" fontAlgn="base" hangingPunct="0">
        <a:spcBef>
          <a:spcPct val="0"/>
        </a:spcBef>
        <a:spcAft>
          <a:spcPct val="0"/>
        </a:spcAft>
        <a:defRPr sz="3900" b="1">
          <a:solidFill>
            <a:schemeClr val="tx2"/>
          </a:solidFill>
          <a:latin typeface="Arial" charset="0"/>
        </a:defRPr>
      </a:lvl3pPr>
      <a:lvl4pPr algn="l" rtl="0" eaLnBrk="0" fontAlgn="base" hangingPunct="0">
        <a:spcBef>
          <a:spcPct val="0"/>
        </a:spcBef>
        <a:spcAft>
          <a:spcPct val="0"/>
        </a:spcAft>
        <a:defRPr sz="3900" b="1">
          <a:solidFill>
            <a:schemeClr val="tx2"/>
          </a:solidFill>
          <a:latin typeface="Arial" charset="0"/>
        </a:defRPr>
      </a:lvl4pPr>
      <a:lvl5pPr algn="l" rtl="0" eaLnBrk="0" fontAlgn="base" hangingPunct="0">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p:titleStyle>
    <p:bodyStyle>
      <a:lvl1pPr marL="342900" indent="-342900" algn="l" rtl="0" eaLnBrk="0" fontAlgn="base" hangingPunct="0">
        <a:spcBef>
          <a:spcPct val="20000"/>
        </a:spcBef>
        <a:spcAft>
          <a:spcPct val="0"/>
        </a:spcAft>
        <a:buClr>
          <a:schemeClr val="tx2"/>
        </a:buClr>
        <a:buSzPct val="70000"/>
        <a:buFont typeface="Wingdings"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p:txBody>
          <a:bodyPr/>
          <a:lstStyle/>
          <a:p>
            <a:pPr eaLnBrk="1" hangingPunct="1"/>
            <a:r>
              <a:rPr lang="en-US" altLang="en-US"/>
              <a:t>Chapter Fourteen</a:t>
            </a:r>
          </a:p>
        </p:txBody>
      </p:sp>
      <p:sp>
        <p:nvSpPr>
          <p:cNvPr id="3075" name="Rectangle 5"/>
          <p:cNvSpPr>
            <a:spLocks noGrp="1" noChangeArrowheads="1"/>
          </p:cNvSpPr>
          <p:nvPr>
            <p:ph type="subTitle" idx="1"/>
          </p:nvPr>
        </p:nvSpPr>
        <p:spPr>
          <a:xfrm>
            <a:off x="849313" y="2874963"/>
            <a:ext cx="6248400" cy="2362200"/>
          </a:xfrm>
        </p:spPr>
        <p:txBody>
          <a:bodyPr/>
          <a:lstStyle/>
          <a:p>
            <a:pPr>
              <a:spcBef>
                <a:spcPct val="50000"/>
              </a:spcBef>
              <a:buClrTx/>
              <a:buSzTx/>
              <a:buFontTx/>
              <a:buNone/>
            </a:pPr>
            <a:r>
              <a:rPr lang="en-US" altLang="en-US" sz="4500"/>
              <a:t>Other Lending Institutions: Savings Institutions, Credit Unions, and Finance Companies</a:t>
            </a:r>
          </a:p>
          <a:p>
            <a:pPr eaLnBrk="1" hangingPunct="1"/>
            <a:endParaRPr lang="en-US" altLang="en-US" sz="45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443396" name="Rectangle 2"/>
          <p:cNvSpPr>
            <a:spLocks noGrp="1" noChangeArrowheads="1"/>
          </p:cNvSpPr>
          <p:nvPr>
            <p:ph type="title" idx="4294967295"/>
          </p:nvPr>
        </p:nvSpPr>
        <p:spPr/>
        <p:txBody>
          <a:bodyPr anchor="ctr"/>
          <a:lstStyle/>
          <a:p>
            <a:pPr eaLnBrk="1" hangingPunct="1">
              <a:defRPr/>
            </a:pPr>
            <a:r>
              <a:rPr lang="en-US" sz="3500"/>
              <a:t>Savings Institutions (SIs)</a:t>
            </a:r>
          </a:p>
        </p:txBody>
      </p:sp>
      <p:sp>
        <p:nvSpPr>
          <p:cNvPr id="4101"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600" dirty="0"/>
              <a:t>Comprise two groups of DIs: savings associations and savings banks</a:t>
            </a:r>
          </a:p>
          <a:p>
            <a:pPr lvl="1" eaLnBrk="1" hangingPunct="1"/>
            <a:r>
              <a:rPr lang="en-US" altLang="en-US" sz="2200" dirty="0"/>
              <a:t>Savings associations were historically referred to as Savings and Loans (S&amp;Ls) associations</a:t>
            </a:r>
          </a:p>
          <a:p>
            <a:pPr eaLnBrk="1" hangingPunct="1"/>
            <a:r>
              <a:rPr lang="en-US" altLang="en-US" sz="2600" dirty="0"/>
              <a:t>Specialize in long-term residential mortgages, which are usually financed with short-term deposits of small savers</a:t>
            </a:r>
          </a:p>
          <a:p>
            <a:pPr eaLnBrk="1" hangingPunct="1"/>
            <a:r>
              <a:rPr lang="en-US" altLang="en-US" sz="2600" dirty="0"/>
              <a:t>Faced a major crisis during the 1982-1992 period, resulting in the failure of half of SIs</a:t>
            </a:r>
          </a:p>
        </p:txBody>
      </p:sp>
      <p:sp>
        <p:nvSpPr>
          <p:cNvPr id="4" name="Footer Placeholder 3">
            <a:extLst>
              <a:ext uri="{FF2B5EF4-FFF2-40B4-BE49-F238E27FC236}">
                <a16:creationId xmlns:a16="http://schemas.microsoft.com/office/drawing/2014/main" id="{3E45182C-51E0-4741-BAFF-C6386FEAE5B6}"/>
              </a:ext>
            </a:extLst>
          </p:cNvPr>
          <p:cNvSpPr>
            <a:spLocks noGrp="1"/>
          </p:cNvSpPr>
          <p:nvPr>
            <p:ph type="ftr" sz="quarter" idx="11"/>
          </p:nvPr>
        </p:nvSpPr>
        <p:spPr>
          <a:xfrm>
            <a:off x="1490133" y="6248400"/>
            <a:ext cx="6510867"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445444" name="Rectangle 2"/>
          <p:cNvSpPr>
            <a:spLocks noGrp="1" noChangeArrowheads="1"/>
          </p:cNvSpPr>
          <p:nvPr>
            <p:ph type="title" idx="4294967295"/>
          </p:nvPr>
        </p:nvSpPr>
        <p:spPr/>
        <p:txBody>
          <a:bodyPr anchor="ctr"/>
          <a:lstStyle/>
          <a:p>
            <a:pPr eaLnBrk="1" hangingPunct="1">
              <a:defRPr/>
            </a:pPr>
            <a:r>
              <a:rPr lang="en-US" sz="3500"/>
              <a:t>The S&amp;L Crisis of 1982-1992</a:t>
            </a:r>
          </a:p>
        </p:txBody>
      </p:sp>
      <p:sp>
        <p:nvSpPr>
          <p:cNvPr id="5125"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300" dirty="0"/>
              <a:t>Alarming number (1,248) of savings institution failures occurred in the 1982-1992 period, peaking at 316 in 1989</a:t>
            </a:r>
          </a:p>
          <a:p>
            <a:pPr eaLnBrk="1" hangingPunct="1">
              <a:lnSpc>
                <a:spcPct val="90000"/>
              </a:lnSpc>
            </a:pPr>
            <a:r>
              <a:rPr lang="en-US" altLang="en-US" sz="2300" dirty="0"/>
              <a:t>Rapid decline in asset growth of the industry</a:t>
            </a:r>
            <a:br>
              <a:rPr lang="en-US" altLang="en-US" sz="2300" dirty="0"/>
            </a:br>
            <a:endParaRPr lang="en-US" altLang="en-US" sz="2300" dirty="0"/>
          </a:p>
          <a:p>
            <a:pPr eaLnBrk="1" hangingPunct="1">
              <a:lnSpc>
                <a:spcPct val="90000"/>
              </a:lnSpc>
            </a:pPr>
            <a:r>
              <a:rPr lang="en-US" altLang="en-US" sz="2300" dirty="0"/>
              <a:t>The Federal Reserve radically changed its monetary policy during October 1979 to October 1982</a:t>
            </a:r>
          </a:p>
          <a:p>
            <a:pPr lvl="1" eaLnBrk="1" hangingPunct="1">
              <a:lnSpc>
                <a:spcPct val="90000"/>
              </a:lnSpc>
            </a:pPr>
            <a:r>
              <a:rPr lang="en-US" altLang="en-US" sz="2200" dirty="0"/>
              <a:t>Targeted reserves rather than interest rates</a:t>
            </a:r>
          </a:p>
          <a:p>
            <a:pPr lvl="1" eaLnBrk="1" hangingPunct="1">
              <a:lnSpc>
                <a:spcPct val="90000"/>
              </a:lnSpc>
            </a:pPr>
            <a:r>
              <a:rPr lang="en-US" altLang="en-US" sz="2200" dirty="0"/>
              <a:t>Led to sudden surge in interest rates</a:t>
            </a:r>
          </a:p>
          <a:p>
            <a:pPr lvl="1" eaLnBrk="1" hangingPunct="1">
              <a:lnSpc>
                <a:spcPct val="90000"/>
              </a:lnSpc>
            </a:pPr>
            <a:r>
              <a:rPr lang="en-US" altLang="en-US" sz="2200" dirty="0"/>
              <a:t>Many SIs faced </a:t>
            </a:r>
            <a:r>
              <a:rPr lang="en-US" altLang="en-US" sz="2200" b="1" dirty="0"/>
              <a:t>negative net interest margins</a:t>
            </a:r>
          </a:p>
          <a:p>
            <a:pPr lvl="1" eaLnBrk="1" hangingPunct="1">
              <a:lnSpc>
                <a:spcPct val="90000"/>
              </a:lnSpc>
            </a:pPr>
            <a:r>
              <a:rPr lang="en-US" altLang="en-US" sz="2200" dirty="0"/>
              <a:t>SIs lost depositors because of </a:t>
            </a:r>
            <a:r>
              <a:rPr lang="en-US" altLang="en-US" sz="2200" b="1" dirty="0"/>
              <a:t>Regulation Q</a:t>
            </a:r>
          </a:p>
        </p:txBody>
      </p:sp>
      <p:sp>
        <p:nvSpPr>
          <p:cNvPr id="4" name="Footer Placeholder 3">
            <a:extLst>
              <a:ext uri="{FF2B5EF4-FFF2-40B4-BE49-F238E27FC236}">
                <a16:creationId xmlns:a16="http://schemas.microsoft.com/office/drawing/2014/main" id="{A6772D0E-67EF-4CA1-8C0F-D4E8995768E9}"/>
              </a:ext>
            </a:extLst>
          </p:cNvPr>
          <p:cNvSpPr>
            <a:spLocks noGrp="1"/>
          </p:cNvSpPr>
          <p:nvPr>
            <p:ph type="ftr" sz="quarter" idx="11"/>
          </p:nvPr>
        </p:nvSpPr>
        <p:spPr>
          <a:xfrm>
            <a:off x="1354667" y="6248400"/>
            <a:ext cx="6231466"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449540" name="Rectangle 2"/>
          <p:cNvSpPr>
            <a:spLocks noGrp="1" noChangeArrowheads="1"/>
          </p:cNvSpPr>
          <p:nvPr>
            <p:ph type="title" idx="4294967295"/>
          </p:nvPr>
        </p:nvSpPr>
        <p:spPr/>
        <p:txBody>
          <a:bodyPr anchor="ctr"/>
          <a:lstStyle/>
          <a:p>
            <a:pPr eaLnBrk="1" hangingPunct="1">
              <a:defRPr/>
            </a:pPr>
            <a:r>
              <a:rPr lang="en-US" sz="3500" dirty="0"/>
              <a:t>The S&amp;L Crisis of 1982-1992 Continued</a:t>
            </a:r>
          </a:p>
        </p:txBody>
      </p:sp>
      <p:sp>
        <p:nvSpPr>
          <p:cNvPr id="7173"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600" dirty="0"/>
              <a:t>Real estate and land prices collapsed in many areas of the U.S. in the mid-1980s</a:t>
            </a:r>
          </a:p>
          <a:p>
            <a:pPr lvl="1" eaLnBrk="1" hangingPunct="1"/>
            <a:r>
              <a:rPr lang="en-US" altLang="en-US" sz="2400" dirty="0"/>
              <a:t>Many mortgages defaulted as a result</a:t>
            </a:r>
          </a:p>
          <a:p>
            <a:pPr marL="344487" lvl="1" indent="0" eaLnBrk="1" hangingPunct="1">
              <a:buNone/>
            </a:pPr>
            <a:endParaRPr lang="en-US" altLang="en-US" sz="2400" dirty="0"/>
          </a:p>
          <a:p>
            <a:pPr eaLnBrk="1" hangingPunct="1"/>
            <a:r>
              <a:rPr lang="en-US" altLang="en-US" sz="2600" dirty="0"/>
              <a:t>The </a:t>
            </a:r>
            <a:r>
              <a:rPr lang="en-US" altLang="en-US" sz="2600" b="1" dirty="0"/>
              <a:t>Federal Savings and Loan Insurance Corporation (FSLIC)</a:t>
            </a:r>
            <a:r>
              <a:rPr lang="en-US" altLang="en-US" sz="2600" dirty="0"/>
              <a:t> had a policy of </a:t>
            </a:r>
            <a:r>
              <a:rPr lang="en-US" altLang="en-US" sz="2600" b="1" dirty="0"/>
              <a:t>regulatory forbearance</a:t>
            </a:r>
          </a:p>
          <a:p>
            <a:pPr lvl="1" eaLnBrk="1" hangingPunct="1"/>
            <a:r>
              <a:rPr lang="en-US" altLang="en-US" sz="2400" dirty="0"/>
              <a:t>policy was to not close economically insolvent FIs, allowing them to continue to operate</a:t>
            </a:r>
          </a:p>
        </p:txBody>
      </p:sp>
      <p:sp>
        <p:nvSpPr>
          <p:cNvPr id="4" name="Footer Placeholder 3">
            <a:extLst>
              <a:ext uri="{FF2B5EF4-FFF2-40B4-BE49-F238E27FC236}">
                <a16:creationId xmlns:a16="http://schemas.microsoft.com/office/drawing/2014/main" id="{A1D0243F-3D4D-4A87-B4D4-9F59D4FCFAB9}"/>
              </a:ext>
            </a:extLst>
          </p:cNvPr>
          <p:cNvSpPr>
            <a:spLocks noGrp="1"/>
          </p:cNvSpPr>
          <p:nvPr>
            <p:ph type="ftr" sz="quarter" idx="11"/>
          </p:nvPr>
        </p:nvSpPr>
        <p:spPr>
          <a:xfrm>
            <a:off x="1608667" y="6248400"/>
            <a:ext cx="6129866"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451588" name="Rectangle 2"/>
          <p:cNvSpPr>
            <a:spLocks noGrp="1" noChangeArrowheads="1"/>
          </p:cNvSpPr>
          <p:nvPr>
            <p:ph type="title" idx="4294967295"/>
          </p:nvPr>
        </p:nvSpPr>
        <p:spPr/>
        <p:txBody>
          <a:bodyPr anchor="ctr"/>
          <a:lstStyle/>
          <a:p>
            <a:pPr eaLnBrk="1" hangingPunct="1">
              <a:defRPr/>
            </a:pPr>
            <a:r>
              <a:rPr lang="en-US" sz="3500" dirty="0"/>
              <a:t>The S&amp;L Crisis of 1982-1992 Concluded</a:t>
            </a:r>
          </a:p>
        </p:txBody>
      </p:sp>
      <p:sp>
        <p:nvSpPr>
          <p:cNvPr id="8197"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80000"/>
              </a:lnSpc>
            </a:pPr>
            <a:r>
              <a:rPr lang="en-US" altLang="en-US" sz="2200" dirty="0"/>
              <a:t>The </a:t>
            </a:r>
            <a:r>
              <a:rPr lang="en-US" altLang="en-US" sz="2200" b="1" dirty="0"/>
              <a:t>Financial Institutions Reform, Recovery, and Enforcement Act (FIRREA) of 1989</a:t>
            </a:r>
          </a:p>
          <a:p>
            <a:pPr lvl="1" eaLnBrk="1" hangingPunct="1">
              <a:lnSpc>
                <a:spcPct val="80000"/>
              </a:lnSpc>
            </a:pPr>
            <a:r>
              <a:rPr lang="en-US" altLang="en-US" sz="2000" dirty="0"/>
              <a:t>Abolished the FSLIC</a:t>
            </a:r>
          </a:p>
          <a:p>
            <a:pPr lvl="1" eaLnBrk="1" hangingPunct="1">
              <a:lnSpc>
                <a:spcPct val="80000"/>
              </a:lnSpc>
            </a:pPr>
            <a:r>
              <a:rPr lang="en-US" altLang="en-US" sz="2000" dirty="0"/>
              <a:t>Created a new </a:t>
            </a:r>
            <a:r>
              <a:rPr lang="en-US" altLang="en-US" sz="2000" b="1" dirty="0"/>
              <a:t>Savings Association Insurance Fund (SAIF)</a:t>
            </a:r>
            <a:r>
              <a:rPr lang="en-US" altLang="en-US" sz="2000" dirty="0"/>
              <a:t> that was put under the management of the </a:t>
            </a:r>
            <a:r>
              <a:rPr lang="en-US" altLang="en-US" sz="2000" b="1" dirty="0"/>
              <a:t>Federal Deposit Insurance Corporation (FDIC)</a:t>
            </a:r>
          </a:p>
          <a:p>
            <a:pPr lvl="1" eaLnBrk="1" hangingPunct="1">
              <a:lnSpc>
                <a:spcPct val="80000"/>
              </a:lnSpc>
            </a:pPr>
            <a:r>
              <a:rPr lang="en-US" altLang="en-US" sz="2000" dirty="0"/>
              <a:t>Replaced the </a:t>
            </a:r>
            <a:r>
              <a:rPr lang="en-US" altLang="en-US" sz="2000" b="1" dirty="0"/>
              <a:t>Federal Home Loan Bank Board </a:t>
            </a:r>
            <a:r>
              <a:rPr lang="en-US" altLang="en-US" sz="2000" dirty="0"/>
              <a:t>with the </a:t>
            </a:r>
            <a:r>
              <a:rPr lang="en-US" altLang="en-US" sz="2000" b="1" dirty="0"/>
              <a:t>Office of Thrift Supervision (OTS)</a:t>
            </a:r>
          </a:p>
          <a:p>
            <a:pPr lvl="1" eaLnBrk="1" hangingPunct="1">
              <a:lnSpc>
                <a:spcPct val="80000"/>
              </a:lnSpc>
            </a:pPr>
            <a:r>
              <a:rPr lang="en-US" altLang="en-US" sz="2000" dirty="0"/>
              <a:t>Created the </a:t>
            </a:r>
            <a:r>
              <a:rPr lang="en-US" altLang="en-US" sz="2000" b="1" dirty="0"/>
              <a:t>Resolution Trust Corporation (RTC) </a:t>
            </a:r>
            <a:r>
              <a:rPr lang="en-US" altLang="en-US" sz="2000" dirty="0"/>
              <a:t>to close and liquidate insolvent SIs</a:t>
            </a:r>
          </a:p>
          <a:p>
            <a:pPr lvl="1" eaLnBrk="1" hangingPunct="1">
              <a:lnSpc>
                <a:spcPct val="80000"/>
              </a:lnSpc>
            </a:pPr>
            <a:r>
              <a:rPr lang="en-US" altLang="en-US" sz="2000" dirty="0"/>
              <a:t>The </a:t>
            </a:r>
            <a:r>
              <a:rPr lang="en-US" altLang="en-US" sz="2000" b="1" dirty="0"/>
              <a:t>Qualified Thrift Lender Test (QTL) </a:t>
            </a:r>
            <a:r>
              <a:rPr lang="en-US" altLang="en-US" sz="2000" dirty="0"/>
              <a:t>sets a floor on the mortgage-related assets that thrifts must hold (currently at 65%)</a:t>
            </a:r>
          </a:p>
          <a:p>
            <a:pPr lvl="1" eaLnBrk="1" hangingPunct="1">
              <a:lnSpc>
                <a:spcPct val="80000"/>
              </a:lnSpc>
            </a:pPr>
            <a:r>
              <a:rPr lang="en-US" altLang="en-US" sz="2000" dirty="0"/>
              <a:t>Introduced </a:t>
            </a:r>
            <a:r>
              <a:rPr lang="en-US" altLang="en-US" sz="2000" b="1" dirty="0"/>
              <a:t>Prompt Corrective Action (PCA)</a:t>
            </a:r>
            <a:r>
              <a:rPr lang="en-US" altLang="en-US" sz="2000" dirty="0"/>
              <a:t>, which mandates that regulators must close problem banks and thrifts faster</a:t>
            </a:r>
          </a:p>
        </p:txBody>
      </p:sp>
      <p:sp>
        <p:nvSpPr>
          <p:cNvPr id="4" name="Footer Placeholder 3">
            <a:extLst>
              <a:ext uri="{FF2B5EF4-FFF2-40B4-BE49-F238E27FC236}">
                <a16:creationId xmlns:a16="http://schemas.microsoft.com/office/drawing/2014/main" id="{01B420D6-8CC6-4693-A4E6-BEE9CF23CE10}"/>
              </a:ext>
            </a:extLst>
          </p:cNvPr>
          <p:cNvSpPr>
            <a:spLocks noGrp="1"/>
          </p:cNvSpPr>
          <p:nvPr>
            <p:ph type="ftr" sz="quarter" idx="11"/>
          </p:nvPr>
        </p:nvSpPr>
        <p:spPr>
          <a:xfrm>
            <a:off x="1303867" y="6248400"/>
            <a:ext cx="6400800"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453636" name="Rectangle 2"/>
          <p:cNvSpPr>
            <a:spLocks noGrp="1" noChangeArrowheads="1"/>
          </p:cNvSpPr>
          <p:nvPr>
            <p:ph type="title"/>
          </p:nvPr>
        </p:nvSpPr>
        <p:spPr/>
        <p:txBody>
          <a:bodyPr anchor="ctr"/>
          <a:lstStyle/>
          <a:p>
            <a:pPr eaLnBrk="1" hangingPunct="1">
              <a:defRPr/>
            </a:pPr>
            <a:r>
              <a:rPr lang="en-US" sz="3500" dirty="0"/>
              <a:t>Assets and Liabilities of SIs, 2016</a:t>
            </a:r>
          </a:p>
        </p:txBody>
      </p:sp>
      <p:pic>
        <p:nvPicPr>
          <p:cNvPr id="3" name="Content Placeholder 2">
            <a:extLst>
              <a:ext uri="{FF2B5EF4-FFF2-40B4-BE49-F238E27FC236}">
                <a16:creationId xmlns:a16="http://schemas.microsoft.com/office/drawing/2014/main" id="{21DFA2A5-C05F-4A6C-9F59-AC6A30E76B9F}"/>
              </a:ext>
            </a:extLst>
          </p:cNvPr>
          <p:cNvPicPr>
            <a:picLocks noGrp="1" noChangeAspect="1"/>
          </p:cNvPicPr>
          <p:nvPr>
            <p:ph idx="1"/>
          </p:nvPr>
        </p:nvPicPr>
        <p:blipFill>
          <a:blip r:embed="rId3"/>
          <a:stretch>
            <a:fillRect/>
          </a:stretch>
        </p:blipFill>
        <p:spPr>
          <a:xfrm>
            <a:off x="1523999" y="1417638"/>
            <a:ext cx="6011333" cy="4445551"/>
          </a:xfrm>
          <a:prstGeom prst="rect">
            <a:avLst/>
          </a:prstGeom>
        </p:spPr>
      </p:pic>
      <p:sp>
        <p:nvSpPr>
          <p:cNvPr id="4" name="Footer Placeholder 3">
            <a:extLst>
              <a:ext uri="{FF2B5EF4-FFF2-40B4-BE49-F238E27FC236}">
                <a16:creationId xmlns:a16="http://schemas.microsoft.com/office/drawing/2014/main" id="{03C76871-7015-4693-8B57-A019D203A507}"/>
              </a:ext>
            </a:extLst>
          </p:cNvPr>
          <p:cNvSpPr>
            <a:spLocks noGrp="1"/>
          </p:cNvSpPr>
          <p:nvPr>
            <p:ph type="ftr" sz="quarter" idx="11"/>
          </p:nvPr>
        </p:nvSpPr>
        <p:spPr>
          <a:xfrm>
            <a:off x="1744133" y="6248400"/>
            <a:ext cx="6256867"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453636" name="Rectangle 2"/>
          <p:cNvSpPr>
            <a:spLocks noGrp="1" noChangeArrowheads="1"/>
          </p:cNvSpPr>
          <p:nvPr>
            <p:ph type="title"/>
          </p:nvPr>
        </p:nvSpPr>
        <p:spPr/>
        <p:txBody>
          <a:bodyPr anchor="ctr"/>
          <a:lstStyle/>
          <a:p>
            <a:pPr eaLnBrk="1" hangingPunct="1">
              <a:defRPr/>
            </a:pPr>
            <a:r>
              <a:rPr lang="en-US" sz="3500" dirty="0"/>
              <a:t>Real Estate Assets</a:t>
            </a:r>
          </a:p>
        </p:txBody>
      </p:sp>
      <p:pic>
        <p:nvPicPr>
          <p:cNvPr id="3" name="Content Placeholder 2">
            <a:extLst>
              <a:ext uri="{FF2B5EF4-FFF2-40B4-BE49-F238E27FC236}">
                <a16:creationId xmlns:a16="http://schemas.microsoft.com/office/drawing/2014/main" id="{52F2A635-ED44-46A1-B2ED-A7FFA5883BA2}"/>
              </a:ext>
            </a:extLst>
          </p:cNvPr>
          <p:cNvPicPr>
            <a:picLocks noGrp="1" noChangeAspect="1"/>
          </p:cNvPicPr>
          <p:nvPr>
            <p:ph idx="1"/>
          </p:nvPr>
        </p:nvPicPr>
        <p:blipFill>
          <a:blip r:embed="rId3"/>
          <a:stretch>
            <a:fillRect/>
          </a:stretch>
        </p:blipFill>
        <p:spPr>
          <a:xfrm>
            <a:off x="1574800" y="1778000"/>
            <a:ext cx="6095999" cy="3599475"/>
          </a:xfrm>
          <a:prstGeom prst="rect">
            <a:avLst/>
          </a:prstGeom>
        </p:spPr>
      </p:pic>
      <p:sp>
        <p:nvSpPr>
          <p:cNvPr id="4" name="Footer Placeholder 3">
            <a:extLst>
              <a:ext uri="{FF2B5EF4-FFF2-40B4-BE49-F238E27FC236}">
                <a16:creationId xmlns:a16="http://schemas.microsoft.com/office/drawing/2014/main" id="{6837B0FE-BA5E-4A3B-A06F-B783A214A517}"/>
              </a:ext>
            </a:extLst>
          </p:cNvPr>
          <p:cNvSpPr>
            <a:spLocks noGrp="1"/>
          </p:cNvSpPr>
          <p:nvPr>
            <p:ph type="ftr" sz="quarter" idx="11"/>
          </p:nvPr>
        </p:nvSpPr>
        <p:spPr>
          <a:xfrm>
            <a:off x="1828800" y="6248400"/>
            <a:ext cx="6172200"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455684" name="Rectangle 2"/>
          <p:cNvSpPr>
            <a:spLocks noGrp="1" noChangeArrowheads="1"/>
          </p:cNvSpPr>
          <p:nvPr>
            <p:ph type="title" idx="4294967295"/>
          </p:nvPr>
        </p:nvSpPr>
        <p:spPr/>
        <p:txBody>
          <a:bodyPr anchor="ctr"/>
          <a:lstStyle/>
          <a:p>
            <a:pPr eaLnBrk="1" hangingPunct="1">
              <a:defRPr/>
            </a:pPr>
            <a:r>
              <a:rPr lang="en-US" sz="3500" dirty="0"/>
              <a:t>SI Balance Sheets</a:t>
            </a:r>
          </a:p>
        </p:txBody>
      </p:sp>
      <p:sp>
        <p:nvSpPr>
          <p:cNvPr id="11269" name="Rectangle 3"/>
          <p:cNvSpPr>
            <a:spLocks noGrp="1" noChangeArrowheads="1"/>
          </p:cNvSpPr>
          <p:nvPr>
            <p:ph type="body" sz="half" idx="4294967295"/>
          </p:nvPr>
        </p:nvSpPr>
        <p:spPr>
          <a:xfrm>
            <a:off x="457200" y="1719262"/>
            <a:ext cx="8148638" cy="4624387"/>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400" b="1" dirty="0"/>
              <a:t>Assets</a:t>
            </a:r>
          </a:p>
          <a:p>
            <a:pPr lvl="1" eaLnBrk="1" hangingPunct="1">
              <a:lnSpc>
                <a:spcPct val="90000"/>
              </a:lnSpc>
            </a:pPr>
            <a:r>
              <a:rPr lang="en-US" altLang="en-US" sz="2000" dirty="0"/>
              <a:t>Mortgages (41.64%) and mortgage-backed securities (20.93%) represent 62.57% of total assets</a:t>
            </a:r>
          </a:p>
          <a:p>
            <a:pPr lvl="2" eaLnBrk="1" hangingPunct="1">
              <a:lnSpc>
                <a:spcPct val="90000"/>
              </a:lnSpc>
            </a:pPr>
            <a:r>
              <a:rPr lang="en-US" altLang="en-US" sz="1800" dirty="0"/>
              <a:t>This compares to less than 40% for commercial banks</a:t>
            </a:r>
          </a:p>
          <a:p>
            <a:pPr lvl="1" eaLnBrk="1" hangingPunct="1">
              <a:lnSpc>
                <a:spcPct val="90000"/>
              </a:lnSpc>
            </a:pPr>
            <a:r>
              <a:rPr lang="en-US" altLang="en-US" sz="2000" dirty="0"/>
              <a:t>Commercial loans and consumer loans amounted to just 5.79% and 11.52% of SI assets, respectively</a:t>
            </a:r>
          </a:p>
          <a:p>
            <a:pPr lvl="2" eaLnBrk="1" hangingPunct="1">
              <a:lnSpc>
                <a:spcPct val="90000"/>
              </a:lnSpc>
            </a:pPr>
            <a:r>
              <a:rPr lang="en-US" altLang="en-US" sz="1800" dirty="0"/>
              <a:t>This compares to 12.16% and 8.84% for commercial banks, respectively</a:t>
            </a:r>
            <a:endParaRPr lang="en-US" altLang="en-US" sz="1800" b="1" dirty="0"/>
          </a:p>
          <a:p>
            <a:pPr eaLnBrk="1" hangingPunct="1">
              <a:lnSpc>
                <a:spcPct val="90000"/>
              </a:lnSpc>
            </a:pPr>
            <a:r>
              <a:rPr lang="en-US" altLang="en-US" sz="2400" b="1" dirty="0"/>
              <a:t>Liabilities</a:t>
            </a:r>
          </a:p>
          <a:p>
            <a:pPr lvl="1" eaLnBrk="1" hangingPunct="1">
              <a:lnSpc>
                <a:spcPct val="90000"/>
              </a:lnSpc>
            </a:pPr>
            <a:r>
              <a:rPr lang="en-US" altLang="en-US" sz="2000" dirty="0"/>
              <a:t>Transaction accounts and small time and savings deposits are the predominant source of funds, with total deposits accounting for 78.30% of total liabilities and net worth</a:t>
            </a:r>
          </a:p>
          <a:p>
            <a:pPr eaLnBrk="1" hangingPunct="1">
              <a:lnSpc>
                <a:spcPct val="90000"/>
              </a:lnSpc>
            </a:pPr>
            <a:r>
              <a:rPr lang="en-US" altLang="en-US" sz="2400" b="1" dirty="0"/>
              <a:t>Net worth</a:t>
            </a:r>
            <a:r>
              <a:rPr lang="en-US" altLang="en-US" sz="2400" dirty="0"/>
              <a:t> is the book value of the equity holders’ capital contribution</a:t>
            </a:r>
          </a:p>
        </p:txBody>
      </p:sp>
      <p:sp>
        <p:nvSpPr>
          <p:cNvPr id="3" name="Footer Placeholder 2">
            <a:extLst>
              <a:ext uri="{FF2B5EF4-FFF2-40B4-BE49-F238E27FC236}">
                <a16:creationId xmlns:a16="http://schemas.microsoft.com/office/drawing/2014/main" id="{14400BBC-D51F-466D-9D2B-3B14644CBA7C}"/>
              </a:ext>
            </a:extLst>
          </p:cNvPr>
          <p:cNvSpPr>
            <a:spLocks noGrp="1"/>
          </p:cNvSpPr>
          <p:nvPr>
            <p:ph type="ftr" sz="quarter" idx="11"/>
          </p:nvPr>
        </p:nvSpPr>
        <p:spPr>
          <a:xfrm>
            <a:off x="1422400" y="6248400"/>
            <a:ext cx="6146800"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457732" name="Rectangle 2"/>
          <p:cNvSpPr>
            <a:spLocks noGrp="1" noChangeArrowheads="1"/>
          </p:cNvSpPr>
          <p:nvPr>
            <p:ph type="title" idx="4294967295"/>
          </p:nvPr>
        </p:nvSpPr>
        <p:spPr/>
        <p:txBody>
          <a:bodyPr anchor="ctr"/>
          <a:lstStyle/>
          <a:p>
            <a:pPr eaLnBrk="1" hangingPunct="1">
              <a:defRPr/>
            </a:pPr>
            <a:r>
              <a:rPr lang="en-US" sz="3500" dirty="0"/>
              <a:t>Regulators of SIs</a:t>
            </a:r>
          </a:p>
        </p:txBody>
      </p:sp>
      <p:sp>
        <p:nvSpPr>
          <p:cNvPr id="12293" name="Rectangle 3"/>
          <p:cNvSpPr>
            <a:spLocks noGrp="1" noChangeArrowheads="1"/>
          </p:cNvSpPr>
          <p:nvPr>
            <p:ph type="body" sz="half" idx="4294967295"/>
          </p:nvPr>
        </p:nvSpPr>
        <p:spPr>
          <a:xfrm>
            <a:off x="457200" y="1719263"/>
            <a:ext cx="8148638" cy="46529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dirty="0"/>
              <a:t>Main regulators of savings institutions</a:t>
            </a:r>
          </a:p>
          <a:p>
            <a:pPr lvl="1" eaLnBrk="1" hangingPunct="1"/>
            <a:r>
              <a:rPr lang="en-US" altLang="en-US" sz="2000" b="1" dirty="0"/>
              <a:t>#1 - Office of the Comptroller of the Currency</a:t>
            </a:r>
          </a:p>
          <a:p>
            <a:pPr lvl="2" eaLnBrk="1" hangingPunct="1"/>
            <a:r>
              <a:rPr lang="en-US" altLang="en-US" sz="1800" dirty="0"/>
              <a:t>Established in 1989 under FIRREA</a:t>
            </a:r>
          </a:p>
          <a:p>
            <a:pPr lvl="2" eaLnBrk="1" hangingPunct="1"/>
            <a:r>
              <a:rPr lang="en-US" altLang="en-US" sz="1800" dirty="0"/>
              <a:t>Chartered and examined all federal savings institutions, and supervised the holding companies of savings institutions</a:t>
            </a:r>
          </a:p>
          <a:p>
            <a:pPr lvl="2" eaLnBrk="1" hangingPunct="1"/>
            <a:r>
              <a:rPr lang="en-US" altLang="en-US" sz="1800" dirty="0"/>
              <a:t>Wall Street Reform and Consumer Protection Act of 2010 mandated the consolidation of the Office of Thrift Supervision and the OCC, and now the OCC regulates both national banks and federal savings institutions</a:t>
            </a:r>
          </a:p>
          <a:p>
            <a:pPr lvl="1" eaLnBrk="1" hangingPunct="1"/>
            <a:r>
              <a:rPr lang="en-US" altLang="en-US" sz="2000" b="1" dirty="0"/>
              <a:t>#2 - The FDIC</a:t>
            </a:r>
          </a:p>
          <a:p>
            <a:pPr lvl="2" eaLnBrk="1" hangingPunct="1"/>
            <a:r>
              <a:rPr lang="en-US" altLang="en-US" sz="1700" dirty="0"/>
              <a:t>Also established in 1989 under FIRREA</a:t>
            </a:r>
          </a:p>
          <a:p>
            <a:pPr lvl="2" eaLnBrk="1" hangingPunct="1"/>
            <a:r>
              <a:rPr lang="en-US" altLang="en-US" sz="1700" dirty="0"/>
              <a:t>Oversaw and managed the Savings Association Insurance Fund (SAIF)</a:t>
            </a:r>
          </a:p>
          <a:p>
            <a:pPr lvl="2" eaLnBrk="1" hangingPunct="1"/>
            <a:r>
              <a:rPr lang="en-US" altLang="en-US" sz="1700" dirty="0"/>
              <a:t>FDIC merged the SAIF and the Bank Insurance Fund (BIF) in 2007</a:t>
            </a:r>
          </a:p>
          <a:p>
            <a:pPr lvl="1" eaLnBrk="1" hangingPunct="1"/>
            <a:r>
              <a:rPr lang="en-US" altLang="en-US" sz="2000" b="1" dirty="0"/>
              <a:t>#3 - Other regulators </a:t>
            </a:r>
            <a:r>
              <a:rPr lang="en-US" altLang="en-US" sz="2000" dirty="0"/>
              <a:t>(i.e., state regulators)</a:t>
            </a:r>
            <a:endParaRPr lang="en-US" altLang="en-US" sz="2000" b="1" dirty="0"/>
          </a:p>
        </p:txBody>
      </p:sp>
      <p:sp>
        <p:nvSpPr>
          <p:cNvPr id="3" name="Footer Placeholder 2">
            <a:extLst>
              <a:ext uri="{FF2B5EF4-FFF2-40B4-BE49-F238E27FC236}">
                <a16:creationId xmlns:a16="http://schemas.microsoft.com/office/drawing/2014/main" id="{7ED63787-F0F1-46CF-AB9F-09DD3BBE5236}"/>
              </a:ext>
            </a:extLst>
          </p:cNvPr>
          <p:cNvSpPr>
            <a:spLocks noGrp="1"/>
          </p:cNvSpPr>
          <p:nvPr>
            <p:ph type="ftr" sz="quarter" idx="11"/>
          </p:nvPr>
        </p:nvSpPr>
        <p:spPr>
          <a:xfrm>
            <a:off x="1269999" y="6248400"/>
            <a:ext cx="6333067"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80" name="Rectangle 2"/>
          <p:cNvSpPr>
            <a:spLocks noGrp="1" noChangeArrowheads="1"/>
          </p:cNvSpPr>
          <p:nvPr>
            <p:ph type="title"/>
          </p:nvPr>
        </p:nvSpPr>
        <p:spPr/>
        <p:txBody>
          <a:bodyPr anchor="ctr"/>
          <a:lstStyle/>
          <a:p>
            <a:pPr eaLnBrk="1" hangingPunct="1">
              <a:defRPr/>
            </a:pPr>
            <a:r>
              <a:rPr lang="en-US" sz="3300" dirty="0"/>
              <a:t>Selected Indicators for U.S. Savings Institutions, 1989 through 2016</a:t>
            </a:r>
          </a:p>
        </p:txBody>
      </p:sp>
      <p:pic>
        <p:nvPicPr>
          <p:cNvPr id="3" name="Content Placeholder 2">
            <a:extLst>
              <a:ext uri="{FF2B5EF4-FFF2-40B4-BE49-F238E27FC236}">
                <a16:creationId xmlns:a16="http://schemas.microsoft.com/office/drawing/2014/main" id="{6FFB0035-CE22-4CCB-BB58-360312D31EDB}"/>
              </a:ext>
            </a:extLst>
          </p:cNvPr>
          <p:cNvPicPr>
            <a:picLocks noGrp="1" noChangeAspect="1"/>
          </p:cNvPicPr>
          <p:nvPr>
            <p:ph idx="1"/>
          </p:nvPr>
        </p:nvPicPr>
        <p:blipFill>
          <a:blip r:embed="rId3"/>
          <a:stretch>
            <a:fillRect/>
          </a:stretch>
        </p:blipFill>
        <p:spPr>
          <a:xfrm>
            <a:off x="609600" y="1947334"/>
            <a:ext cx="7157638" cy="3201570"/>
          </a:xfrm>
          <a:prstGeom prst="rect">
            <a:avLst/>
          </a:prstGeom>
        </p:spPr>
      </p:pic>
      <p:sp>
        <p:nvSpPr>
          <p:cNvPr id="4" name="Footer Placeholder 3">
            <a:extLst>
              <a:ext uri="{FF2B5EF4-FFF2-40B4-BE49-F238E27FC236}">
                <a16:creationId xmlns:a16="http://schemas.microsoft.com/office/drawing/2014/main" id="{E8BC24B3-A07B-42EE-91F1-ADE1BA571E17}"/>
              </a:ext>
            </a:extLst>
          </p:cNvPr>
          <p:cNvSpPr>
            <a:spLocks noGrp="1"/>
          </p:cNvSpPr>
          <p:nvPr>
            <p:ph type="ftr" sz="quarter" idx="11"/>
          </p:nvPr>
        </p:nvSpPr>
        <p:spPr>
          <a:xfrm>
            <a:off x="1727201" y="6248400"/>
            <a:ext cx="6112932"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461828" name="Rectangle 2"/>
          <p:cNvSpPr>
            <a:spLocks noGrp="1" noChangeArrowheads="1"/>
          </p:cNvSpPr>
          <p:nvPr>
            <p:ph type="title" idx="4294967295"/>
          </p:nvPr>
        </p:nvSpPr>
        <p:spPr/>
        <p:txBody>
          <a:bodyPr anchor="ctr"/>
          <a:lstStyle/>
          <a:p>
            <a:pPr eaLnBrk="1" hangingPunct="1">
              <a:defRPr/>
            </a:pPr>
            <a:r>
              <a:rPr lang="en-US" sz="3500"/>
              <a:t>Credit Unions (CUs)</a:t>
            </a:r>
          </a:p>
        </p:txBody>
      </p:sp>
      <p:sp>
        <p:nvSpPr>
          <p:cNvPr id="14341"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80000"/>
              </a:lnSpc>
            </a:pPr>
            <a:r>
              <a:rPr lang="en-US" altLang="en-US" sz="2200" b="1" dirty="0"/>
              <a:t>Credit unions (CUs) </a:t>
            </a:r>
            <a:r>
              <a:rPr lang="en-US" altLang="en-US" sz="2200" dirty="0"/>
              <a:t>are nonprofit depository institutions mutually organized and owned by their members (depositors)</a:t>
            </a:r>
          </a:p>
          <a:p>
            <a:pPr eaLnBrk="1" hangingPunct="1">
              <a:lnSpc>
                <a:spcPct val="80000"/>
              </a:lnSpc>
            </a:pPr>
            <a:r>
              <a:rPr lang="en-US" altLang="en-US" sz="2200" dirty="0"/>
              <a:t>First established in the early 1900s as self-help organizations</a:t>
            </a:r>
          </a:p>
          <a:p>
            <a:pPr lvl="1" eaLnBrk="1" hangingPunct="1">
              <a:lnSpc>
                <a:spcPct val="80000"/>
              </a:lnSpc>
            </a:pPr>
            <a:r>
              <a:rPr lang="en-US" altLang="en-US" sz="2000" dirty="0"/>
              <a:t>Members deposit savings and the funds are lent to other members</a:t>
            </a:r>
          </a:p>
          <a:p>
            <a:pPr eaLnBrk="1" hangingPunct="1">
              <a:lnSpc>
                <a:spcPct val="80000"/>
              </a:lnSpc>
            </a:pPr>
            <a:r>
              <a:rPr lang="en-US" altLang="en-US" sz="2200" dirty="0"/>
              <a:t>CUs are prohibited from serving the general public—i.e., members are required to have a common bond of occupation, association, etc.</a:t>
            </a:r>
          </a:p>
          <a:p>
            <a:pPr lvl="1" eaLnBrk="1" hangingPunct="1">
              <a:lnSpc>
                <a:spcPct val="80000"/>
              </a:lnSpc>
            </a:pPr>
            <a:r>
              <a:rPr lang="en-US" altLang="en-US" sz="2000" dirty="0"/>
              <a:t>E.g., university-affiliated CUs, police CUs, etc.</a:t>
            </a:r>
          </a:p>
          <a:p>
            <a:pPr eaLnBrk="1" hangingPunct="1">
              <a:lnSpc>
                <a:spcPct val="80000"/>
              </a:lnSpc>
            </a:pPr>
            <a:r>
              <a:rPr lang="en-US" altLang="en-US" sz="2200" dirty="0"/>
              <a:t>Because CUs are nonprofit organizations, their earnings are not taxed</a:t>
            </a:r>
          </a:p>
          <a:p>
            <a:pPr lvl="1" eaLnBrk="1" hangingPunct="1">
              <a:lnSpc>
                <a:spcPct val="80000"/>
              </a:lnSpc>
            </a:pPr>
            <a:r>
              <a:rPr lang="en-US" altLang="en-US" sz="2000" dirty="0"/>
              <a:t>May offer higher interest rates than commercial banks on deposits</a:t>
            </a:r>
          </a:p>
          <a:p>
            <a:pPr lvl="1" eaLnBrk="1" hangingPunct="1">
              <a:lnSpc>
                <a:spcPct val="80000"/>
              </a:lnSpc>
            </a:pPr>
            <a:r>
              <a:rPr lang="en-US" altLang="en-US" sz="2000" dirty="0"/>
              <a:t>May charge lower interest rates than commercial banks on loans</a:t>
            </a:r>
          </a:p>
        </p:txBody>
      </p:sp>
      <p:sp>
        <p:nvSpPr>
          <p:cNvPr id="3" name="Footer Placeholder 2">
            <a:extLst>
              <a:ext uri="{FF2B5EF4-FFF2-40B4-BE49-F238E27FC236}">
                <a16:creationId xmlns:a16="http://schemas.microsoft.com/office/drawing/2014/main" id="{BEC6755E-8287-49D5-863A-8050A6DA5E36}"/>
              </a:ext>
            </a:extLst>
          </p:cNvPr>
          <p:cNvSpPr>
            <a:spLocks noGrp="1"/>
          </p:cNvSpPr>
          <p:nvPr>
            <p:ph type="ftr" sz="quarter" idx="11"/>
          </p:nvPr>
        </p:nvSpPr>
        <p:spPr>
          <a:xfrm>
            <a:off x="1642533" y="6248400"/>
            <a:ext cx="6358467"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463876" name="Rectangle 2"/>
          <p:cNvSpPr>
            <a:spLocks noGrp="1" noChangeArrowheads="1"/>
          </p:cNvSpPr>
          <p:nvPr>
            <p:ph type="title" idx="4294967295"/>
          </p:nvPr>
        </p:nvSpPr>
        <p:spPr/>
        <p:txBody>
          <a:bodyPr anchor="ctr"/>
          <a:lstStyle/>
          <a:p>
            <a:pPr eaLnBrk="1" hangingPunct="1">
              <a:defRPr/>
            </a:pPr>
            <a:r>
              <a:rPr lang="en-US" sz="3500" dirty="0"/>
              <a:t>Credit Unions (CUs) Continued</a:t>
            </a:r>
          </a:p>
        </p:txBody>
      </p:sp>
      <p:sp>
        <p:nvSpPr>
          <p:cNvPr id="15365"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200" dirty="0"/>
              <a:t>Most numerous of all depository institutions</a:t>
            </a:r>
          </a:p>
          <a:p>
            <a:pPr lvl="1" eaLnBrk="1" hangingPunct="1">
              <a:lnSpc>
                <a:spcPct val="90000"/>
              </a:lnSpc>
            </a:pPr>
            <a:r>
              <a:rPr lang="en-US" altLang="en-US" sz="2000" dirty="0"/>
              <a:t>6,105 CUs in 2016</a:t>
            </a:r>
          </a:p>
          <a:p>
            <a:pPr lvl="1" eaLnBrk="1" hangingPunct="1">
              <a:lnSpc>
                <a:spcPct val="90000"/>
              </a:lnSpc>
            </a:pPr>
            <a:r>
              <a:rPr lang="en-US" altLang="en-US" sz="2000" dirty="0"/>
              <a:t>107.6 million members</a:t>
            </a:r>
          </a:p>
          <a:p>
            <a:pPr eaLnBrk="1" hangingPunct="1">
              <a:lnSpc>
                <a:spcPct val="90000"/>
              </a:lnSpc>
            </a:pPr>
            <a:endParaRPr lang="en-US" altLang="en-US" sz="2200" dirty="0"/>
          </a:p>
          <a:p>
            <a:pPr eaLnBrk="1" hangingPunct="1">
              <a:lnSpc>
                <a:spcPct val="90000"/>
              </a:lnSpc>
            </a:pPr>
            <a:r>
              <a:rPr lang="en-US" altLang="en-US" sz="2200" dirty="0"/>
              <a:t>Less affected by the crisis of the 1980s that hit SIs and CBs </a:t>
            </a:r>
          </a:p>
          <a:p>
            <a:pPr lvl="1" eaLnBrk="1" hangingPunct="1">
              <a:lnSpc>
                <a:spcPct val="90000"/>
              </a:lnSpc>
            </a:pPr>
            <a:r>
              <a:rPr lang="en-US" altLang="en-US" sz="2200" dirty="0"/>
              <a:t>Traditionally make small (&lt; $10,000) consumer loans</a:t>
            </a:r>
          </a:p>
          <a:p>
            <a:pPr lvl="1" eaLnBrk="1" hangingPunct="1">
              <a:lnSpc>
                <a:spcPct val="90000"/>
              </a:lnSpc>
            </a:pPr>
            <a:r>
              <a:rPr lang="en-US" altLang="en-US" sz="2200" dirty="0"/>
              <a:t>Loans are funded with member deposits</a:t>
            </a:r>
          </a:p>
          <a:p>
            <a:pPr lvl="1" eaLnBrk="1" hangingPunct="1">
              <a:lnSpc>
                <a:spcPct val="90000"/>
              </a:lnSpc>
            </a:pPr>
            <a:r>
              <a:rPr lang="en-US" altLang="en-US" sz="2200" dirty="0"/>
              <a:t>Small amounts of residential mortgages</a:t>
            </a:r>
          </a:p>
          <a:p>
            <a:pPr lvl="1" eaLnBrk="1" hangingPunct="1">
              <a:lnSpc>
                <a:spcPct val="90000"/>
              </a:lnSpc>
            </a:pPr>
            <a:r>
              <a:rPr lang="en-US" altLang="en-US" sz="2200" dirty="0"/>
              <a:t>Tend to hold large amounts of safe, liquid government securities as assets</a:t>
            </a:r>
          </a:p>
          <a:p>
            <a:pPr lvl="2" eaLnBrk="1" hangingPunct="1">
              <a:lnSpc>
                <a:spcPct val="90000"/>
              </a:lnSpc>
            </a:pPr>
            <a:r>
              <a:rPr lang="en-US" altLang="en-US" sz="1900" dirty="0"/>
              <a:t>E.g., 14.7% of assets in 2016</a:t>
            </a:r>
          </a:p>
          <a:p>
            <a:pPr marL="0" indent="0" eaLnBrk="1" hangingPunct="1">
              <a:lnSpc>
                <a:spcPct val="90000"/>
              </a:lnSpc>
              <a:buNone/>
            </a:pPr>
            <a:endParaRPr lang="en-US" altLang="en-US" sz="2200" dirty="0"/>
          </a:p>
        </p:txBody>
      </p:sp>
      <p:sp>
        <p:nvSpPr>
          <p:cNvPr id="3" name="Footer Placeholder 2">
            <a:extLst>
              <a:ext uri="{FF2B5EF4-FFF2-40B4-BE49-F238E27FC236}">
                <a16:creationId xmlns:a16="http://schemas.microsoft.com/office/drawing/2014/main" id="{D967DD79-5958-47DF-80D9-4D5DA1490752}"/>
              </a:ext>
            </a:extLst>
          </p:cNvPr>
          <p:cNvSpPr>
            <a:spLocks noGrp="1"/>
          </p:cNvSpPr>
          <p:nvPr>
            <p:ph type="ftr" sz="quarter" idx="11"/>
          </p:nvPr>
        </p:nvSpPr>
        <p:spPr>
          <a:xfrm>
            <a:off x="1337733" y="6248400"/>
            <a:ext cx="6146800"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467972" name="Rectangle 2"/>
          <p:cNvSpPr>
            <a:spLocks noGrp="1" noChangeArrowheads="1"/>
          </p:cNvSpPr>
          <p:nvPr>
            <p:ph type="title" idx="4294967295"/>
          </p:nvPr>
        </p:nvSpPr>
        <p:spPr/>
        <p:txBody>
          <a:bodyPr anchor="ctr"/>
          <a:lstStyle/>
          <a:p>
            <a:pPr eaLnBrk="1" hangingPunct="1">
              <a:defRPr/>
            </a:pPr>
            <a:r>
              <a:rPr lang="en-US" sz="3500" dirty="0"/>
              <a:t>Credit Unions (CUs) Concluded</a:t>
            </a:r>
          </a:p>
        </p:txBody>
      </p:sp>
      <p:sp>
        <p:nvSpPr>
          <p:cNvPr id="17413" name="Rectangle 3"/>
          <p:cNvSpPr>
            <a:spLocks noGrp="1" noChangeArrowheads="1"/>
          </p:cNvSpPr>
          <p:nvPr>
            <p:ph type="body" sz="half" idx="4294967295"/>
          </p:nvPr>
        </p:nvSpPr>
        <p:spPr>
          <a:xfrm>
            <a:off x="457200" y="1719263"/>
            <a:ext cx="8148638" cy="4588668"/>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600" dirty="0"/>
              <a:t>National credit union system consists of three tiers</a:t>
            </a:r>
          </a:p>
          <a:p>
            <a:pPr lvl="1" eaLnBrk="1" hangingPunct="1"/>
            <a:r>
              <a:rPr lang="en-US" altLang="en-US" sz="2200" b="1" dirty="0"/>
              <a:t>U.S. Central Credit Union</a:t>
            </a:r>
            <a:r>
              <a:rPr lang="en-US" altLang="en-US" sz="2200" dirty="0"/>
              <a:t> is the top tier</a:t>
            </a:r>
          </a:p>
          <a:p>
            <a:pPr lvl="2" eaLnBrk="1" hangingPunct="1"/>
            <a:r>
              <a:rPr lang="en-US" altLang="en-US" sz="2100" dirty="0"/>
              <a:t>Provides investment and liquidity services to Corporate CUs</a:t>
            </a:r>
          </a:p>
          <a:p>
            <a:pPr lvl="1" eaLnBrk="1" hangingPunct="1"/>
            <a:r>
              <a:rPr lang="en-US" altLang="en-US" sz="2200" dirty="0"/>
              <a:t>12 </a:t>
            </a:r>
            <a:r>
              <a:rPr lang="en-US" altLang="en-US" sz="2200" b="1" dirty="0"/>
              <a:t>corporate credit unions</a:t>
            </a:r>
            <a:r>
              <a:rPr lang="en-US" altLang="en-US" sz="2200" dirty="0"/>
              <a:t> comprise the middle tier at the state or regional level</a:t>
            </a:r>
          </a:p>
          <a:p>
            <a:pPr lvl="2" eaLnBrk="1" hangingPunct="1"/>
            <a:r>
              <a:rPr lang="en-US" altLang="en-US" sz="2100" dirty="0"/>
              <a:t>Cooperatively owned by their member CUs</a:t>
            </a:r>
          </a:p>
          <a:p>
            <a:pPr lvl="2" eaLnBrk="1" hangingPunct="1"/>
            <a:r>
              <a:rPr lang="en-US" altLang="en-US" sz="2100" dirty="0"/>
              <a:t>Serve members by investing and lending excess funds that member CUs place with them</a:t>
            </a:r>
          </a:p>
          <a:p>
            <a:pPr lvl="2" eaLnBrk="1" hangingPunct="1"/>
            <a:r>
              <a:rPr lang="en-US" altLang="en-US" sz="2100" dirty="0"/>
              <a:t>Provide automated settlement, securities safekeeping, data processing, accounting, and payment services</a:t>
            </a:r>
          </a:p>
          <a:p>
            <a:pPr lvl="1" eaLnBrk="1" hangingPunct="1"/>
            <a:r>
              <a:rPr lang="en-US" altLang="en-US" sz="2200" dirty="0"/>
              <a:t>Individual</a:t>
            </a:r>
            <a:r>
              <a:rPr lang="en-US" altLang="en-US" sz="2200" b="1" dirty="0"/>
              <a:t> credit unions</a:t>
            </a:r>
            <a:r>
              <a:rPr lang="en-US" altLang="en-US" sz="2200" dirty="0"/>
              <a:t> make up the bottom tier</a:t>
            </a:r>
          </a:p>
        </p:txBody>
      </p:sp>
      <p:sp>
        <p:nvSpPr>
          <p:cNvPr id="3" name="Footer Placeholder 2">
            <a:extLst>
              <a:ext uri="{FF2B5EF4-FFF2-40B4-BE49-F238E27FC236}">
                <a16:creationId xmlns:a16="http://schemas.microsoft.com/office/drawing/2014/main" id="{34FE84E5-F56E-4032-81E9-03B25CD876ED}"/>
              </a:ext>
            </a:extLst>
          </p:cNvPr>
          <p:cNvSpPr>
            <a:spLocks noGrp="1"/>
          </p:cNvSpPr>
          <p:nvPr>
            <p:ph type="ftr" sz="quarter" idx="11"/>
          </p:nvPr>
        </p:nvSpPr>
        <p:spPr>
          <a:xfrm>
            <a:off x="1015999" y="6248400"/>
            <a:ext cx="6366933"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470020" name="Rectangle 2"/>
          <p:cNvSpPr>
            <a:spLocks noGrp="1" noChangeArrowheads="1"/>
          </p:cNvSpPr>
          <p:nvPr>
            <p:ph type="title" idx="4294967295"/>
          </p:nvPr>
        </p:nvSpPr>
        <p:spPr/>
        <p:txBody>
          <a:bodyPr anchor="ctr"/>
          <a:lstStyle/>
          <a:p>
            <a:pPr eaLnBrk="1" hangingPunct="1">
              <a:defRPr/>
            </a:pPr>
            <a:r>
              <a:rPr lang="en-US" sz="3500" dirty="0"/>
              <a:t>Credit Union (CU) Trends</a:t>
            </a:r>
          </a:p>
        </p:txBody>
      </p:sp>
      <p:sp>
        <p:nvSpPr>
          <p:cNvPr id="18437"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600" dirty="0"/>
              <a:t>Recently, CUs have expanded their services to compete with CBs and SIs</a:t>
            </a:r>
          </a:p>
          <a:p>
            <a:pPr lvl="1" eaLnBrk="1" hangingPunct="1"/>
            <a:r>
              <a:rPr lang="en-US" altLang="en-US" sz="2200" dirty="0"/>
              <a:t>Many have converted to a </a:t>
            </a:r>
            <a:r>
              <a:rPr lang="en-US" altLang="en-US" sz="2200" b="1" dirty="0"/>
              <a:t>common charter</a:t>
            </a:r>
            <a:endParaRPr lang="en-US" altLang="en-US" sz="2200" dirty="0"/>
          </a:p>
          <a:p>
            <a:pPr lvl="1" eaLnBrk="1" hangingPunct="1"/>
            <a:r>
              <a:rPr lang="en-US" altLang="en-US" sz="2200" dirty="0"/>
              <a:t>Now offer mortgages, credit lines, and mobile banking</a:t>
            </a:r>
          </a:p>
          <a:p>
            <a:pPr lvl="1" eaLnBrk="1" hangingPunct="1"/>
            <a:r>
              <a:rPr lang="en-US" altLang="en-US" sz="2200" dirty="0"/>
              <a:t>Some offer business and commercial loans to their employer groups</a:t>
            </a:r>
          </a:p>
          <a:p>
            <a:pPr eaLnBrk="1" hangingPunct="1"/>
            <a:r>
              <a:rPr lang="en-US" altLang="en-US" sz="2600" dirty="0"/>
              <a:t>Banking industry challenged CU expansion in 1997</a:t>
            </a:r>
          </a:p>
          <a:p>
            <a:pPr lvl="1" eaLnBrk="1" hangingPunct="1"/>
            <a:r>
              <a:rPr lang="en-US" altLang="en-US" sz="2200" dirty="0"/>
              <a:t>Feb 1998 - Supreme Court sided with the banking industry</a:t>
            </a:r>
          </a:p>
          <a:p>
            <a:pPr lvl="1" eaLnBrk="1" hangingPunct="1"/>
            <a:r>
              <a:rPr lang="en-US" altLang="en-US" sz="2200" dirty="0"/>
              <a:t>Later that year, Congress quickly passed a bill that sided with CUs</a:t>
            </a:r>
          </a:p>
        </p:txBody>
      </p:sp>
      <p:sp>
        <p:nvSpPr>
          <p:cNvPr id="3" name="Footer Placeholder 2">
            <a:extLst>
              <a:ext uri="{FF2B5EF4-FFF2-40B4-BE49-F238E27FC236}">
                <a16:creationId xmlns:a16="http://schemas.microsoft.com/office/drawing/2014/main" id="{E3F0E2EF-7992-4F4B-BCDE-77302C1A9292}"/>
              </a:ext>
            </a:extLst>
          </p:cNvPr>
          <p:cNvSpPr>
            <a:spLocks noGrp="1"/>
          </p:cNvSpPr>
          <p:nvPr>
            <p:ph type="ftr" sz="quarter" idx="11"/>
          </p:nvPr>
        </p:nvSpPr>
        <p:spPr>
          <a:xfrm>
            <a:off x="1794933" y="6248400"/>
            <a:ext cx="6206067"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472068" name="Rectangle 2"/>
          <p:cNvSpPr>
            <a:spLocks noGrp="1" noChangeArrowheads="1"/>
          </p:cNvSpPr>
          <p:nvPr>
            <p:ph type="title"/>
          </p:nvPr>
        </p:nvSpPr>
        <p:spPr/>
        <p:txBody>
          <a:bodyPr anchor="ctr"/>
          <a:lstStyle/>
          <a:p>
            <a:pPr eaLnBrk="1" hangingPunct="1">
              <a:defRPr/>
            </a:pPr>
            <a:r>
              <a:rPr lang="en-US" sz="3500" dirty="0"/>
              <a:t>Assets and Liabilities of Credit Unions, 2016</a:t>
            </a:r>
          </a:p>
        </p:txBody>
      </p:sp>
      <p:pic>
        <p:nvPicPr>
          <p:cNvPr id="3" name="Content Placeholder 2">
            <a:extLst>
              <a:ext uri="{FF2B5EF4-FFF2-40B4-BE49-F238E27FC236}">
                <a16:creationId xmlns:a16="http://schemas.microsoft.com/office/drawing/2014/main" id="{41CF5C4E-75F2-4BFF-B135-BA9022224AB4}"/>
              </a:ext>
            </a:extLst>
          </p:cNvPr>
          <p:cNvPicPr>
            <a:picLocks noGrp="1" noChangeAspect="1"/>
          </p:cNvPicPr>
          <p:nvPr>
            <p:ph idx="1"/>
          </p:nvPr>
        </p:nvPicPr>
        <p:blipFill>
          <a:blip r:embed="rId3"/>
          <a:stretch>
            <a:fillRect/>
          </a:stretch>
        </p:blipFill>
        <p:spPr>
          <a:xfrm>
            <a:off x="1286933" y="1417638"/>
            <a:ext cx="6299199" cy="4713287"/>
          </a:xfrm>
          <a:prstGeom prst="rect">
            <a:avLst/>
          </a:prstGeom>
        </p:spPr>
      </p:pic>
      <p:sp>
        <p:nvSpPr>
          <p:cNvPr id="4" name="Footer Placeholder 3">
            <a:extLst>
              <a:ext uri="{FF2B5EF4-FFF2-40B4-BE49-F238E27FC236}">
                <a16:creationId xmlns:a16="http://schemas.microsoft.com/office/drawing/2014/main" id="{990610CD-53C1-4F6F-B844-92EC83E52A8B}"/>
              </a:ext>
            </a:extLst>
          </p:cNvPr>
          <p:cNvSpPr>
            <a:spLocks noGrp="1"/>
          </p:cNvSpPr>
          <p:nvPr>
            <p:ph type="ftr" sz="quarter" idx="11"/>
          </p:nvPr>
        </p:nvSpPr>
        <p:spPr>
          <a:xfrm>
            <a:off x="1286933" y="6248400"/>
            <a:ext cx="6299200"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474116" name="Rectangle 2"/>
          <p:cNvSpPr>
            <a:spLocks noGrp="1" noChangeArrowheads="1"/>
          </p:cNvSpPr>
          <p:nvPr>
            <p:ph type="title"/>
          </p:nvPr>
        </p:nvSpPr>
        <p:spPr/>
        <p:txBody>
          <a:bodyPr anchor="ctr"/>
          <a:lstStyle/>
          <a:p>
            <a:pPr eaLnBrk="1" hangingPunct="1">
              <a:defRPr/>
            </a:pPr>
            <a:r>
              <a:rPr lang="en-US" sz="3500" dirty="0"/>
              <a:t>Composition of CU Loan Portfolio</a:t>
            </a:r>
          </a:p>
        </p:txBody>
      </p:sp>
      <p:pic>
        <p:nvPicPr>
          <p:cNvPr id="3" name="Content Placeholder 2">
            <a:extLst>
              <a:ext uri="{FF2B5EF4-FFF2-40B4-BE49-F238E27FC236}">
                <a16:creationId xmlns:a16="http://schemas.microsoft.com/office/drawing/2014/main" id="{ADB6C5E1-8141-4879-AC41-77FB3A18348C}"/>
              </a:ext>
            </a:extLst>
          </p:cNvPr>
          <p:cNvPicPr>
            <a:picLocks noGrp="1" noChangeAspect="1"/>
          </p:cNvPicPr>
          <p:nvPr>
            <p:ph idx="1"/>
          </p:nvPr>
        </p:nvPicPr>
        <p:blipFill>
          <a:blip r:embed="rId3"/>
          <a:stretch>
            <a:fillRect/>
          </a:stretch>
        </p:blipFill>
        <p:spPr>
          <a:xfrm>
            <a:off x="1439332" y="1828800"/>
            <a:ext cx="6180667" cy="3453437"/>
          </a:xfrm>
          <a:prstGeom prst="rect">
            <a:avLst/>
          </a:prstGeom>
        </p:spPr>
      </p:pic>
      <p:sp>
        <p:nvSpPr>
          <p:cNvPr id="4" name="Footer Placeholder 3">
            <a:extLst>
              <a:ext uri="{FF2B5EF4-FFF2-40B4-BE49-F238E27FC236}">
                <a16:creationId xmlns:a16="http://schemas.microsoft.com/office/drawing/2014/main" id="{2CF940D8-9F44-4F3B-A6A0-93ECB5DAEC87}"/>
              </a:ext>
            </a:extLst>
          </p:cNvPr>
          <p:cNvSpPr>
            <a:spLocks noGrp="1"/>
          </p:cNvSpPr>
          <p:nvPr>
            <p:ph type="ftr" sz="quarter" idx="11"/>
          </p:nvPr>
        </p:nvSpPr>
        <p:spPr>
          <a:xfrm>
            <a:off x="1439333" y="6248400"/>
            <a:ext cx="6417734"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476164" name="Rectangle 2"/>
          <p:cNvSpPr>
            <a:spLocks noGrp="1" noChangeArrowheads="1"/>
          </p:cNvSpPr>
          <p:nvPr>
            <p:ph type="title" idx="4294967295"/>
          </p:nvPr>
        </p:nvSpPr>
        <p:spPr/>
        <p:txBody>
          <a:bodyPr anchor="ctr"/>
          <a:lstStyle/>
          <a:p>
            <a:pPr eaLnBrk="1" hangingPunct="1">
              <a:defRPr/>
            </a:pPr>
            <a:r>
              <a:rPr lang="en-US" sz="3500" dirty="0"/>
              <a:t>CU Regulators and Industry Performance</a:t>
            </a:r>
          </a:p>
        </p:txBody>
      </p:sp>
      <p:sp>
        <p:nvSpPr>
          <p:cNvPr id="22533"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200" dirty="0"/>
              <a:t>As of 2016, 62.5% of CUs were federally chartered</a:t>
            </a:r>
          </a:p>
          <a:p>
            <a:pPr lvl="1" eaLnBrk="1" hangingPunct="1"/>
            <a:r>
              <a:rPr lang="en-US" altLang="en-US" sz="2200" dirty="0"/>
              <a:t>Subject to regulation by the </a:t>
            </a:r>
            <a:r>
              <a:rPr lang="en-US" altLang="en-US" sz="2200" b="1" dirty="0"/>
              <a:t>National Credit Union Administration (NCUA)</a:t>
            </a:r>
          </a:p>
          <a:p>
            <a:pPr lvl="1" eaLnBrk="1" hangingPunct="1"/>
            <a:r>
              <a:rPr lang="en-US" altLang="en-US" sz="2200" dirty="0"/>
              <a:t>Deposit insurance is provided by the </a:t>
            </a:r>
            <a:r>
              <a:rPr lang="en-US" altLang="en-US" sz="2200" b="1" dirty="0"/>
              <a:t>National Credit Union Share Insurance Fund (NCUSIF)</a:t>
            </a:r>
          </a:p>
          <a:p>
            <a:pPr lvl="2" eaLnBrk="1" hangingPunct="1"/>
            <a:r>
              <a:rPr lang="en-US" altLang="en-US" sz="1900" dirty="0"/>
              <a:t>NCUSIF covers 98% of all credit union deposits</a:t>
            </a:r>
          </a:p>
          <a:p>
            <a:pPr marL="0" indent="0" eaLnBrk="1" hangingPunct="1">
              <a:buNone/>
            </a:pPr>
            <a:endParaRPr lang="en-US" altLang="en-US" sz="2200" dirty="0"/>
          </a:p>
          <a:p>
            <a:pPr eaLnBrk="1" hangingPunct="1"/>
            <a:r>
              <a:rPr lang="en-US" altLang="en-US" sz="2200" dirty="0"/>
              <a:t>Remaining CUs are regulated at the state level</a:t>
            </a:r>
          </a:p>
          <a:p>
            <a:pPr eaLnBrk="1" hangingPunct="1"/>
            <a:endParaRPr lang="en-US" altLang="en-US" sz="2200" dirty="0"/>
          </a:p>
          <a:p>
            <a:pPr eaLnBrk="1" hangingPunct="1"/>
            <a:r>
              <a:rPr lang="en-US" altLang="en-US" sz="2200" dirty="0"/>
              <a:t>Membership increased from 77.5 million to 107.6 million from 1999 to 2016</a:t>
            </a:r>
          </a:p>
        </p:txBody>
      </p:sp>
      <p:sp>
        <p:nvSpPr>
          <p:cNvPr id="3" name="Footer Placeholder 2">
            <a:extLst>
              <a:ext uri="{FF2B5EF4-FFF2-40B4-BE49-F238E27FC236}">
                <a16:creationId xmlns:a16="http://schemas.microsoft.com/office/drawing/2014/main" id="{D80092CF-E3B4-4C0C-8D2C-E627DA106789}"/>
              </a:ext>
            </a:extLst>
          </p:cNvPr>
          <p:cNvSpPr>
            <a:spLocks noGrp="1"/>
          </p:cNvSpPr>
          <p:nvPr>
            <p:ph type="ftr" sz="quarter" idx="11"/>
          </p:nvPr>
        </p:nvSpPr>
        <p:spPr>
          <a:xfrm>
            <a:off x="1761067" y="6248400"/>
            <a:ext cx="6239933"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476164" name="Rectangle 2"/>
          <p:cNvSpPr>
            <a:spLocks noGrp="1" noChangeArrowheads="1"/>
          </p:cNvSpPr>
          <p:nvPr>
            <p:ph type="title"/>
          </p:nvPr>
        </p:nvSpPr>
        <p:spPr/>
        <p:txBody>
          <a:bodyPr anchor="ctr"/>
          <a:lstStyle/>
          <a:p>
            <a:pPr eaLnBrk="1" hangingPunct="1">
              <a:defRPr/>
            </a:pPr>
            <a:r>
              <a:rPr lang="en-US" sz="3500" dirty="0"/>
              <a:t>Return on Assets for Credit Unions, 1993 through 2016</a:t>
            </a:r>
          </a:p>
        </p:txBody>
      </p:sp>
      <p:pic>
        <p:nvPicPr>
          <p:cNvPr id="3" name="Content Placeholder 2">
            <a:extLst>
              <a:ext uri="{FF2B5EF4-FFF2-40B4-BE49-F238E27FC236}">
                <a16:creationId xmlns:a16="http://schemas.microsoft.com/office/drawing/2014/main" id="{E69264DF-21E0-4A80-B6C9-E4BAA7F980A7}"/>
              </a:ext>
            </a:extLst>
          </p:cNvPr>
          <p:cNvPicPr>
            <a:picLocks noGrp="1" noChangeAspect="1"/>
          </p:cNvPicPr>
          <p:nvPr>
            <p:ph idx="1"/>
          </p:nvPr>
        </p:nvPicPr>
        <p:blipFill>
          <a:blip r:embed="rId3"/>
          <a:stretch>
            <a:fillRect/>
          </a:stretch>
        </p:blipFill>
        <p:spPr>
          <a:xfrm>
            <a:off x="694268" y="2099732"/>
            <a:ext cx="7101542" cy="3488267"/>
          </a:xfrm>
          <a:prstGeom prst="rect">
            <a:avLst/>
          </a:prstGeom>
        </p:spPr>
      </p:pic>
      <p:sp>
        <p:nvSpPr>
          <p:cNvPr id="4" name="Footer Placeholder 3">
            <a:extLst>
              <a:ext uri="{FF2B5EF4-FFF2-40B4-BE49-F238E27FC236}">
                <a16:creationId xmlns:a16="http://schemas.microsoft.com/office/drawing/2014/main" id="{09D948F5-F662-44C1-90F9-023B3502409D}"/>
              </a:ext>
            </a:extLst>
          </p:cNvPr>
          <p:cNvSpPr>
            <a:spLocks noGrp="1"/>
          </p:cNvSpPr>
          <p:nvPr>
            <p:ph type="ftr" sz="quarter" idx="11"/>
          </p:nvPr>
        </p:nvSpPr>
        <p:spPr>
          <a:xfrm>
            <a:off x="1727200" y="6248400"/>
            <a:ext cx="6273800"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478212" name="Rectangle 2"/>
          <p:cNvSpPr>
            <a:spLocks noGrp="1" noChangeArrowheads="1"/>
          </p:cNvSpPr>
          <p:nvPr>
            <p:ph type="title" idx="4294967295"/>
          </p:nvPr>
        </p:nvSpPr>
        <p:spPr/>
        <p:txBody>
          <a:bodyPr anchor="ctr"/>
          <a:lstStyle/>
          <a:p>
            <a:pPr eaLnBrk="1" hangingPunct="1">
              <a:defRPr/>
            </a:pPr>
            <a:r>
              <a:rPr lang="en-US" sz="3500"/>
              <a:t>Finance Companies (FCs)</a:t>
            </a:r>
          </a:p>
        </p:txBody>
      </p:sp>
      <p:sp>
        <p:nvSpPr>
          <p:cNvPr id="24581"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600" dirty="0"/>
              <a:t>There are three major types of </a:t>
            </a:r>
            <a:r>
              <a:rPr lang="en-US" altLang="en-US" sz="2600" b="1" dirty="0"/>
              <a:t>finance companies (FCs)</a:t>
            </a:r>
          </a:p>
          <a:p>
            <a:pPr lvl="1" eaLnBrk="1" hangingPunct="1"/>
            <a:r>
              <a:rPr lang="en-US" altLang="en-US" sz="2200" b="1" dirty="0"/>
              <a:t>Sales finance institutions</a:t>
            </a:r>
            <a:r>
              <a:rPr lang="en-US" altLang="en-US" sz="2200" dirty="0"/>
              <a:t> specialize in loans to customers of a particular retailer or manufacturer</a:t>
            </a:r>
          </a:p>
          <a:p>
            <a:pPr lvl="1" eaLnBrk="1" hangingPunct="1"/>
            <a:r>
              <a:rPr lang="en-US" altLang="en-US" sz="2200" b="1" dirty="0"/>
              <a:t>Personal credit institutions</a:t>
            </a:r>
            <a:r>
              <a:rPr lang="en-US" altLang="en-US" sz="2200" dirty="0"/>
              <a:t> specialize in installment and other loans to consumers</a:t>
            </a:r>
          </a:p>
          <a:p>
            <a:pPr lvl="1" eaLnBrk="1" hangingPunct="1"/>
            <a:r>
              <a:rPr lang="en-US" altLang="en-US" sz="2200" b="1" dirty="0"/>
              <a:t>Business credit institutions</a:t>
            </a:r>
            <a:r>
              <a:rPr lang="en-US" altLang="en-US" sz="2200" dirty="0"/>
              <a:t> specialize in business loans, especially through equipment leasing and factoring</a:t>
            </a:r>
          </a:p>
          <a:p>
            <a:pPr lvl="2" eaLnBrk="1" hangingPunct="1"/>
            <a:r>
              <a:rPr lang="en-US" altLang="en-US" sz="2100" b="1" dirty="0"/>
              <a:t>Factoring </a:t>
            </a:r>
            <a:r>
              <a:rPr lang="en-US" altLang="en-US" sz="2100" dirty="0"/>
              <a:t>is the process of purchasing accounts receivable from corporations, usually with no recourse to the seller should the receivables go bad</a:t>
            </a:r>
          </a:p>
        </p:txBody>
      </p:sp>
      <p:sp>
        <p:nvSpPr>
          <p:cNvPr id="3" name="Footer Placeholder 2">
            <a:extLst>
              <a:ext uri="{FF2B5EF4-FFF2-40B4-BE49-F238E27FC236}">
                <a16:creationId xmlns:a16="http://schemas.microsoft.com/office/drawing/2014/main" id="{6A841CFD-A884-4559-BA7D-804577F6DA46}"/>
              </a:ext>
            </a:extLst>
          </p:cNvPr>
          <p:cNvSpPr>
            <a:spLocks noGrp="1"/>
          </p:cNvSpPr>
          <p:nvPr>
            <p:ph type="ftr" sz="quarter" idx="11"/>
          </p:nvPr>
        </p:nvSpPr>
        <p:spPr>
          <a:xfrm>
            <a:off x="1540933" y="6248400"/>
            <a:ext cx="6180667"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480260" name="Rectangle 2"/>
          <p:cNvSpPr>
            <a:spLocks noGrp="1" noChangeArrowheads="1"/>
          </p:cNvSpPr>
          <p:nvPr>
            <p:ph type="title" idx="4294967295"/>
          </p:nvPr>
        </p:nvSpPr>
        <p:spPr/>
        <p:txBody>
          <a:bodyPr anchor="ctr"/>
          <a:lstStyle/>
          <a:p>
            <a:pPr eaLnBrk="1" hangingPunct="1">
              <a:defRPr/>
            </a:pPr>
            <a:r>
              <a:rPr lang="en-US" sz="3500" dirty="0"/>
              <a:t>Finance Companies (FCs) Continued</a:t>
            </a:r>
          </a:p>
        </p:txBody>
      </p:sp>
      <p:sp>
        <p:nvSpPr>
          <p:cNvPr id="25605"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600" dirty="0"/>
              <a:t>Industry assets were $1,820.6 billion in 2016</a:t>
            </a:r>
          </a:p>
          <a:p>
            <a:pPr eaLnBrk="1" hangingPunct="1">
              <a:lnSpc>
                <a:spcPct val="90000"/>
              </a:lnSpc>
            </a:pPr>
            <a:endParaRPr lang="en-US" altLang="en-US" sz="2600" dirty="0"/>
          </a:p>
          <a:p>
            <a:pPr eaLnBrk="1" hangingPunct="1">
              <a:lnSpc>
                <a:spcPct val="90000"/>
              </a:lnSpc>
            </a:pPr>
            <a:r>
              <a:rPr lang="en-US" altLang="en-US" sz="2600" dirty="0"/>
              <a:t>FC industry is highly concentrated</a:t>
            </a:r>
          </a:p>
          <a:p>
            <a:pPr lvl="1" eaLnBrk="1" hangingPunct="1">
              <a:lnSpc>
                <a:spcPct val="90000"/>
              </a:lnSpc>
            </a:pPr>
            <a:r>
              <a:rPr lang="en-US" altLang="en-US" sz="2200" dirty="0"/>
              <a:t>The 20 largest FCs account for more than 65% of industry assets</a:t>
            </a:r>
          </a:p>
          <a:p>
            <a:pPr lvl="1" eaLnBrk="1" hangingPunct="1">
              <a:lnSpc>
                <a:spcPct val="90000"/>
              </a:lnSpc>
            </a:pPr>
            <a:r>
              <a:rPr lang="en-US" altLang="en-US" sz="2200" dirty="0"/>
              <a:t>Many of the largest FCs tend to wholly owned or captive subsidiaries of major manufacturing companies</a:t>
            </a:r>
          </a:p>
          <a:p>
            <a:pPr lvl="2" eaLnBrk="1" hangingPunct="1">
              <a:lnSpc>
                <a:spcPct val="90000"/>
              </a:lnSpc>
            </a:pPr>
            <a:r>
              <a:rPr lang="en-US" altLang="en-US" sz="1800" dirty="0"/>
              <a:t>E.g., Ford Motor Credit is a subsidiary of Ford Motor</a:t>
            </a:r>
          </a:p>
        </p:txBody>
      </p:sp>
      <p:sp>
        <p:nvSpPr>
          <p:cNvPr id="3" name="Footer Placeholder 2">
            <a:extLst>
              <a:ext uri="{FF2B5EF4-FFF2-40B4-BE49-F238E27FC236}">
                <a16:creationId xmlns:a16="http://schemas.microsoft.com/office/drawing/2014/main" id="{4142803D-30D9-429E-9233-E991F558A026}"/>
              </a:ext>
            </a:extLst>
          </p:cNvPr>
          <p:cNvSpPr>
            <a:spLocks noGrp="1"/>
          </p:cNvSpPr>
          <p:nvPr>
            <p:ph type="ftr" sz="quarter" idx="11"/>
          </p:nvPr>
        </p:nvSpPr>
        <p:spPr>
          <a:xfrm>
            <a:off x="1659467" y="6248400"/>
            <a:ext cx="6341533"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482308" name="Rectangle 2"/>
          <p:cNvSpPr>
            <a:spLocks noGrp="1" noChangeArrowheads="1"/>
          </p:cNvSpPr>
          <p:nvPr>
            <p:ph type="title"/>
          </p:nvPr>
        </p:nvSpPr>
        <p:spPr/>
        <p:txBody>
          <a:bodyPr anchor="ctr"/>
          <a:lstStyle/>
          <a:p>
            <a:pPr eaLnBrk="1" hangingPunct="1">
              <a:defRPr/>
            </a:pPr>
            <a:r>
              <a:rPr lang="en-US" sz="3500" dirty="0"/>
              <a:t>Assets and Liabilities of U.S. Finance Companies, June 2016</a:t>
            </a:r>
          </a:p>
        </p:txBody>
      </p:sp>
      <p:pic>
        <p:nvPicPr>
          <p:cNvPr id="3" name="Content Placeholder 2">
            <a:extLst>
              <a:ext uri="{FF2B5EF4-FFF2-40B4-BE49-F238E27FC236}">
                <a16:creationId xmlns:a16="http://schemas.microsoft.com/office/drawing/2014/main" id="{C2513285-CAE1-4895-9391-F9C68D42388F}"/>
              </a:ext>
            </a:extLst>
          </p:cNvPr>
          <p:cNvPicPr>
            <a:picLocks noGrp="1" noChangeAspect="1"/>
          </p:cNvPicPr>
          <p:nvPr>
            <p:ph idx="1"/>
          </p:nvPr>
        </p:nvPicPr>
        <p:blipFill>
          <a:blip r:embed="rId3"/>
          <a:stretch>
            <a:fillRect/>
          </a:stretch>
        </p:blipFill>
        <p:spPr>
          <a:xfrm>
            <a:off x="1456267" y="1646238"/>
            <a:ext cx="6383866" cy="4126475"/>
          </a:xfrm>
          <a:prstGeom prst="rect">
            <a:avLst/>
          </a:prstGeom>
        </p:spPr>
      </p:pic>
      <p:sp>
        <p:nvSpPr>
          <p:cNvPr id="4" name="Footer Placeholder 3">
            <a:extLst>
              <a:ext uri="{FF2B5EF4-FFF2-40B4-BE49-F238E27FC236}">
                <a16:creationId xmlns:a16="http://schemas.microsoft.com/office/drawing/2014/main" id="{D4C8BC3B-4CFD-4806-B0C0-5261AD99C203}"/>
              </a:ext>
            </a:extLst>
          </p:cNvPr>
          <p:cNvSpPr>
            <a:spLocks noGrp="1"/>
          </p:cNvSpPr>
          <p:nvPr>
            <p:ph type="ftr" sz="quarter" idx="11"/>
          </p:nvPr>
        </p:nvSpPr>
        <p:spPr>
          <a:xfrm>
            <a:off x="1761067" y="6248400"/>
            <a:ext cx="6239933"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482308" name="Rectangle 2"/>
          <p:cNvSpPr>
            <a:spLocks noGrp="1" noChangeArrowheads="1"/>
          </p:cNvSpPr>
          <p:nvPr>
            <p:ph type="title" idx="4294967295"/>
          </p:nvPr>
        </p:nvSpPr>
        <p:spPr/>
        <p:txBody>
          <a:bodyPr anchor="ctr"/>
          <a:lstStyle/>
          <a:p>
            <a:pPr eaLnBrk="1" hangingPunct="1">
              <a:defRPr/>
            </a:pPr>
            <a:r>
              <a:rPr lang="en-US" sz="3500" dirty="0"/>
              <a:t>Balance Sheets of FCs</a:t>
            </a:r>
          </a:p>
        </p:txBody>
      </p:sp>
      <p:sp>
        <p:nvSpPr>
          <p:cNvPr id="28677" name="Rectangle 3"/>
          <p:cNvSpPr>
            <a:spLocks noGrp="1" noChangeArrowheads="1"/>
          </p:cNvSpPr>
          <p:nvPr>
            <p:ph type="body" sz="half" idx="4294967295"/>
          </p:nvPr>
        </p:nvSpPr>
        <p:spPr>
          <a:xfrm>
            <a:off x="457200" y="1719263"/>
            <a:ext cx="8148638" cy="4610100"/>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dirty="0"/>
              <a:t>Some finance companies make loans to riskier customers at higher interest rates than CBs</a:t>
            </a:r>
          </a:p>
          <a:p>
            <a:pPr lvl="1" eaLnBrk="1" hangingPunct="1"/>
            <a:r>
              <a:rPr lang="en-US" altLang="en-US" sz="2200" b="1" dirty="0"/>
              <a:t>Subprime lenders</a:t>
            </a:r>
            <a:r>
              <a:rPr lang="en-US" altLang="en-US" sz="2200" dirty="0"/>
              <a:t> are FCs that lend to high-risk customers</a:t>
            </a:r>
          </a:p>
          <a:p>
            <a:pPr lvl="1" eaLnBrk="1" hangingPunct="1"/>
            <a:r>
              <a:rPr lang="en-US" altLang="en-US" sz="2200" b="1" dirty="0"/>
              <a:t>Loan sharks</a:t>
            </a:r>
            <a:r>
              <a:rPr lang="en-US" altLang="en-US" sz="2200" dirty="0"/>
              <a:t> are subprime lenders that charge unfairly exorbitant rates to desperate, subprime borrowers</a:t>
            </a:r>
          </a:p>
          <a:p>
            <a:pPr lvl="1" eaLnBrk="1" hangingPunct="1"/>
            <a:r>
              <a:rPr lang="en-US" altLang="en-US" sz="2200" b="1" dirty="0"/>
              <a:t>Payday lenders</a:t>
            </a:r>
            <a:r>
              <a:rPr lang="en-US" altLang="en-US" sz="2200" dirty="0"/>
              <a:t> provide short-term cash advances that are often due when borrowers receive their next paycheck</a:t>
            </a:r>
          </a:p>
          <a:p>
            <a:pPr lvl="2" eaLnBrk="1" hangingPunct="1"/>
            <a:r>
              <a:rPr lang="en-US" altLang="en-US" sz="1800" dirty="0"/>
              <a:t>An estimated 12 million Americans used payday loans in 2016</a:t>
            </a:r>
          </a:p>
        </p:txBody>
      </p:sp>
      <p:sp>
        <p:nvSpPr>
          <p:cNvPr id="3" name="Footer Placeholder 2">
            <a:extLst>
              <a:ext uri="{FF2B5EF4-FFF2-40B4-BE49-F238E27FC236}">
                <a16:creationId xmlns:a16="http://schemas.microsoft.com/office/drawing/2014/main" id="{26361DBE-20BE-46B4-B32E-F155829EA63E}"/>
              </a:ext>
            </a:extLst>
          </p:cNvPr>
          <p:cNvSpPr>
            <a:spLocks noGrp="1"/>
          </p:cNvSpPr>
          <p:nvPr>
            <p:ph type="ftr" sz="quarter" idx="11"/>
          </p:nvPr>
        </p:nvSpPr>
        <p:spPr>
          <a:xfrm>
            <a:off x="1591733" y="6248400"/>
            <a:ext cx="6214534"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486404" name="Rectangle 2"/>
          <p:cNvSpPr>
            <a:spLocks noGrp="1" noChangeArrowheads="1"/>
          </p:cNvSpPr>
          <p:nvPr>
            <p:ph type="title" idx="4294967295"/>
          </p:nvPr>
        </p:nvSpPr>
        <p:spPr/>
        <p:txBody>
          <a:bodyPr anchor="ctr"/>
          <a:lstStyle/>
          <a:p>
            <a:pPr eaLnBrk="1" hangingPunct="1">
              <a:defRPr/>
            </a:pPr>
            <a:r>
              <a:rPr lang="en-US" sz="3500" dirty="0"/>
              <a:t>Balance Sheets of FCs Continued</a:t>
            </a:r>
          </a:p>
        </p:txBody>
      </p:sp>
      <p:sp>
        <p:nvSpPr>
          <p:cNvPr id="29701"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600" dirty="0"/>
              <a:t>FCs often have advantages over CBs with respect to </a:t>
            </a:r>
            <a:r>
              <a:rPr lang="en-US" altLang="en-US" sz="2600" b="1" dirty="0"/>
              <a:t>business loans</a:t>
            </a:r>
            <a:r>
              <a:rPr lang="en-US" altLang="en-US" sz="2600" dirty="0"/>
              <a:t> because FCs:</a:t>
            </a:r>
          </a:p>
          <a:p>
            <a:pPr lvl="1" eaLnBrk="1" hangingPunct="1"/>
            <a:r>
              <a:rPr lang="en-US" altLang="en-US" sz="2200" dirty="0"/>
              <a:t>Are not subject to regulations that restrict the type of products and services they can offer</a:t>
            </a:r>
          </a:p>
          <a:p>
            <a:pPr lvl="1" eaLnBrk="1" hangingPunct="1"/>
            <a:r>
              <a:rPr lang="en-US" altLang="en-US" sz="2200" dirty="0"/>
              <a:t>Do not accept deposits—accordingly, bank-type regulators do not monitor their behavior</a:t>
            </a:r>
          </a:p>
          <a:p>
            <a:pPr lvl="1" eaLnBrk="1" hangingPunct="1"/>
            <a:r>
              <a:rPr lang="en-US" altLang="en-US" sz="2200" dirty="0"/>
              <a:t>Often have substantial industry and product expertise</a:t>
            </a:r>
          </a:p>
          <a:p>
            <a:pPr lvl="1" eaLnBrk="1" hangingPunct="1"/>
            <a:r>
              <a:rPr lang="en-US" altLang="en-US" sz="2200" dirty="0"/>
              <a:t>Are more willing to accept risky customers</a:t>
            </a:r>
          </a:p>
          <a:p>
            <a:pPr lvl="1" eaLnBrk="1" hangingPunct="1"/>
            <a:r>
              <a:rPr lang="en-US" altLang="en-US" sz="2200" dirty="0"/>
              <a:t>Generally have lower overhead than CBs</a:t>
            </a:r>
          </a:p>
        </p:txBody>
      </p:sp>
      <p:sp>
        <p:nvSpPr>
          <p:cNvPr id="3" name="Footer Placeholder 2">
            <a:extLst>
              <a:ext uri="{FF2B5EF4-FFF2-40B4-BE49-F238E27FC236}">
                <a16:creationId xmlns:a16="http://schemas.microsoft.com/office/drawing/2014/main" id="{9FCD2B3F-96F0-48C0-9567-7C3CD699DC08}"/>
              </a:ext>
            </a:extLst>
          </p:cNvPr>
          <p:cNvSpPr>
            <a:spLocks noGrp="1"/>
          </p:cNvSpPr>
          <p:nvPr>
            <p:ph type="ftr" sz="quarter" idx="11"/>
          </p:nvPr>
        </p:nvSpPr>
        <p:spPr>
          <a:xfrm>
            <a:off x="1710267" y="6248400"/>
            <a:ext cx="6290733"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484356" name="Rectangle 2"/>
          <p:cNvSpPr>
            <a:spLocks noGrp="1" noChangeArrowheads="1"/>
          </p:cNvSpPr>
          <p:nvPr>
            <p:ph type="title" idx="4294967295"/>
          </p:nvPr>
        </p:nvSpPr>
        <p:spPr/>
        <p:txBody>
          <a:bodyPr anchor="ctr"/>
          <a:lstStyle/>
          <a:p>
            <a:pPr eaLnBrk="1" hangingPunct="1">
              <a:defRPr/>
            </a:pPr>
            <a:r>
              <a:rPr lang="en-US" sz="3500" dirty="0"/>
              <a:t>Balance Sheets of FCs Concluded</a:t>
            </a:r>
          </a:p>
        </p:txBody>
      </p:sp>
      <p:sp>
        <p:nvSpPr>
          <p:cNvPr id="30725"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600" b="1" dirty="0"/>
              <a:t>Real estate loans</a:t>
            </a:r>
            <a:endParaRPr lang="en-US" altLang="en-US" sz="2600" dirty="0"/>
          </a:p>
          <a:p>
            <a:pPr lvl="1" eaLnBrk="1" hangingPunct="1"/>
            <a:r>
              <a:rPr lang="en-US" altLang="en-US" sz="2200" b="1" dirty="0"/>
              <a:t>Second mortgages</a:t>
            </a:r>
            <a:r>
              <a:rPr lang="en-US" altLang="en-US" sz="2200" dirty="0"/>
              <a:t> are in the form of </a:t>
            </a:r>
            <a:r>
              <a:rPr lang="en-US" altLang="en-US" sz="2200" b="1" dirty="0"/>
              <a:t>home equity loans</a:t>
            </a:r>
            <a:r>
              <a:rPr lang="en-US" altLang="en-US" sz="2200" dirty="0"/>
              <a:t>, i.e., loans that let customers borrow on a line of credit secured with a second mortgage on their home</a:t>
            </a:r>
          </a:p>
          <a:p>
            <a:pPr lvl="1" eaLnBrk="1" hangingPunct="1"/>
            <a:r>
              <a:rPr lang="en-US" altLang="en-US" sz="2200" b="1" dirty="0"/>
              <a:t>Securitized mortgage assets</a:t>
            </a:r>
            <a:r>
              <a:rPr lang="en-US" altLang="en-US" sz="2200" dirty="0"/>
              <a:t> are mortgages purchased and used as assets backing secondary market securities</a:t>
            </a:r>
          </a:p>
          <a:p>
            <a:pPr lvl="1" eaLnBrk="1" hangingPunct="1"/>
            <a:r>
              <a:rPr lang="en-US" altLang="en-US" sz="2200" b="1" dirty="0"/>
              <a:t>Mortgage servicing</a:t>
            </a:r>
            <a:r>
              <a:rPr lang="en-US" altLang="en-US" sz="2200" dirty="0"/>
              <a:t> is a fee-related activity whereby the flow of mortgage repayments is collected and passed on to investors in whole mortgage loan packages or securitization vehicles</a:t>
            </a:r>
          </a:p>
        </p:txBody>
      </p:sp>
      <p:sp>
        <p:nvSpPr>
          <p:cNvPr id="3" name="Footer Placeholder 2">
            <a:extLst>
              <a:ext uri="{FF2B5EF4-FFF2-40B4-BE49-F238E27FC236}">
                <a16:creationId xmlns:a16="http://schemas.microsoft.com/office/drawing/2014/main" id="{EC5C2964-9B20-4D2C-9842-D4066EF8FBEF}"/>
              </a:ext>
            </a:extLst>
          </p:cNvPr>
          <p:cNvSpPr>
            <a:spLocks noGrp="1"/>
          </p:cNvSpPr>
          <p:nvPr>
            <p:ph type="ftr" sz="quarter" idx="11"/>
          </p:nvPr>
        </p:nvSpPr>
        <p:spPr>
          <a:xfrm>
            <a:off x="1253067" y="6248400"/>
            <a:ext cx="6570133"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488452" name="Rectangle 2"/>
          <p:cNvSpPr>
            <a:spLocks noGrp="1" noChangeArrowheads="1"/>
          </p:cNvSpPr>
          <p:nvPr>
            <p:ph type="title" idx="4294967295"/>
          </p:nvPr>
        </p:nvSpPr>
        <p:spPr/>
        <p:txBody>
          <a:bodyPr anchor="ctr"/>
          <a:lstStyle/>
          <a:p>
            <a:pPr eaLnBrk="1" hangingPunct="1">
              <a:defRPr/>
            </a:pPr>
            <a:r>
              <a:rPr lang="en-US" sz="3500" dirty="0"/>
              <a:t>FC Performance</a:t>
            </a:r>
          </a:p>
        </p:txBody>
      </p:sp>
      <p:sp>
        <p:nvSpPr>
          <p:cNvPr id="31749" name="Rectangle 3"/>
          <p:cNvSpPr>
            <a:spLocks noGrp="1" noChangeArrowheads="1"/>
          </p:cNvSpPr>
          <p:nvPr>
            <p:ph type="body" sz="half" idx="4294967295"/>
          </p:nvPr>
        </p:nvSpPr>
        <p:spPr>
          <a:xfrm>
            <a:off x="457200" y="1719262"/>
            <a:ext cx="8148638" cy="4631531"/>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200" dirty="0"/>
              <a:t>Problems arose in the FC industry in the mid- and late-2000s with the crash of the market for subprime mortgage loans</a:t>
            </a:r>
          </a:p>
          <a:p>
            <a:pPr lvl="1" eaLnBrk="1" hangingPunct="1"/>
            <a:r>
              <a:rPr lang="en-US" altLang="en-US" sz="2000" dirty="0"/>
              <a:t>Many FCs saw sharply lower equity values</a:t>
            </a:r>
          </a:p>
          <a:p>
            <a:pPr eaLnBrk="1" hangingPunct="1"/>
            <a:r>
              <a:rPr lang="en-US" altLang="en-US" sz="2200" dirty="0"/>
              <a:t>FCs are subject to state-imposed usury ceilings and additional restrictions have been imposed on payday loans in many states</a:t>
            </a:r>
          </a:p>
          <a:p>
            <a:pPr eaLnBrk="1" hangingPunct="1"/>
            <a:r>
              <a:rPr lang="en-US" altLang="en-US" sz="2200" dirty="0"/>
              <a:t>Because FCs do not accept deposits, they are not subject to the extensive oversight common among CBs, SIs, and CUs </a:t>
            </a:r>
          </a:p>
          <a:p>
            <a:pPr eaLnBrk="1" hangingPunct="1"/>
            <a:r>
              <a:rPr lang="en-US" altLang="en-US" sz="2200" dirty="0"/>
              <a:t>FC industry improved in the mid-200s and early 2010s</a:t>
            </a:r>
          </a:p>
          <a:p>
            <a:pPr lvl="1" eaLnBrk="1" hangingPunct="1"/>
            <a:r>
              <a:rPr lang="en-US" altLang="en-US" sz="1800" dirty="0"/>
              <a:t>In the mid-2010s, industry median ROE rose to 9.33%, up from 6.61% during the height of the crisis, for business credit institutions</a:t>
            </a:r>
          </a:p>
          <a:p>
            <a:pPr lvl="1" eaLnBrk="1" hangingPunct="1"/>
            <a:r>
              <a:rPr lang="en-US" altLang="en-US" sz="1800" dirty="0"/>
              <a:t>During the mid-2010s, industry median ROE rose to 13.73%, up from 5.31% during the height of the crisis, for personal credit institutions</a:t>
            </a:r>
          </a:p>
          <a:p>
            <a:pPr lvl="1" eaLnBrk="1" hangingPunct="1"/>
            <a:endParaRPr lang="en-US" altLang="en-US" sz="1800" dirty="0"/>
          </a:p>
        </p:txBody>
      </p:sp>
      <p:sp>
        <p:nvSpPr>
          <p:cNvPr id="3" name="Footer Placeholder 2">
            <a:extLst>
              <a:ext uri="{FF2B5EF4-FFF2-40B4-BE49-F238E27FC236}">
                <a16:creationId xmlns:a16="http://schemas.microsoft.com/office/drawing/2014/main" id="{38FAC0BE-7594-4EBE-A555-922E7AFCDBE2}"/>
              </a:ext>
            </a:extLst>
          </p:cNvPr>
          <p:cNvSpPr>
            <a:spLocks noGrp="1"/>
          </p:cNvSpPr>
          <p:nvPr>
            <p:ph type="ftr" sz="quarter" idx="11"/>
          </p:nvPr>
        </p:nvSpPr>
        <p:spPr>
          <a:xfrm>
            <a:off x="1744133" y="6248400"/>
            <a:ext cx="6256867"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488452" name="Rectangle 2"/>
          <p:cNvSpPr>
            <a:spLocks noGrp="1" noChangeArrowheads="1"/>
          </p:cNvSpPr>
          <p:nvPr>
            <p:ph type="title" idx="4294967295"/>
          </p:nvPr>
        </p:nvSpPr>
        <p:spPr/>
        <p:txBody>
          <a:bodyPr anchor="ctr"/>
          <a:lstStyle/>
          <a:p>
            <a:pPr eaLnBrk="1" hangingPunct="1">
              <a:defRPr/>
            </a:pPr>
            <a:r>
              <a:rPr lang="en-US" sz="3500" dirty="0"/>
              <a:t>FC Performance Continued</a:t>
            </a:r>
          </a:p>
        </p:txBody>
      </p:sp>
      <p:sp>
        <p:nvSpPr>
          <p:cNvPr id="32773" name="Rectangle 3"/>
          <p:cNvSpPr>
            <a:spLocks noGrp="1" noChangeArrowheads="1"/>
          </p:cNvSpPr>
          <p:nvPr>
            <p:ph type="body" sz="half" idx="4294967295"/>
          </p:nvPr>
        </p:nvSpPr>
        <p:spPr>
          <a:xfrm>
            <a:off x="497681" y="1519238"/>
            <a:ext cx="8148638" cy="4724400"/>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200" dirty="0"/>
              <a:t>Between 2005 and 2007, home prices began to fall and borrowers faced rising interest rates, resulting in more people defaulting on their mortgages</a:t>
            </a:r>
          </a:p>
          <a:p>
            <a:pPr eaLnBrk="1" hangingPunct="1"/>
            <a:r>
              <a:rPr lang="en-US" altLang="en-US" sz="2200" dirty="0"/>
              <a:t>Mortgage loan delinquencies and small business loan failure rates peaked in 2008 and 2009, hurting overall profitability</a:t>
            </a:r>
          </a:p>
          <a:p>
            <a:pPr eaLnBrk="1" hangingPunct="1"/>
            <a:r>
              <a:rPr lang="en-US" altLang="en-US" sz="2200" dirty="0"/>
              <a:t>Crash in the subprime mortgage market led to serious problems for the U.S. and worldwide economies as a whole</a:t>
            </a:r>
          </a:p>
          <a:p>
            <a:pPr lvl="1" eaLnBrk="1" hangingPunct="1"/>
            <a:r>
              <a:rPr lang="en-US" altLang="en-US" sz="1800" dirty="0"/>
              <a:t>Countrywide Financial failed, GMAC Financial Services was forced to convert to a bank holding company to prevent failure, and CIT Group also failed</a:t>
            </a:r>
          </a:p>
          <a:p>
            <a:pPr eaLnBrk="1" hangingPunct="1"/>
            <a:r>
              <a:rPr lang="en-US" altLang="en-US" sz="2200" dirty="0"/>
              <a:t>Financial crisis issues remained even into 2016</a:t>
            </a:r>
          </a:p>
          <a:p>
            <a:pPr lvl="1" eaLnBrk="1" hangingPunct="1"/>
            <a:r>
              <a:rPr lang="en-US" altLang="en-US" sz="1800" dirty="0"/>
              <a:t>Industry receivables stood at $1.42 trillion in the mid-2010s, down from $1.93 trillion during the crisis, while industry employment was 562,400 in the mid-2010s, down from 715,900 as the crisis began</a:t>
            </a:r>
          </a:p>
        </p:txBody>
      </p:sp>
      <p:sp>
        <p:nvSpPr>
          <p:cNvPr id="3" name="Footer Placeholder 2">
            <a:extLst>
              <a:ext uri="{FF2B5EF4-FFF2-40B4-BE49-F238E27FC236}">
                <a16:creationId xmlns:a16="http://schemas.microsoft.com/office/drawing/2014/main" id="{C0C4E087-F7C7-47DA-A65C-5BED093ADA5E}"/>
              </a:ext>
            </a:extLst>
          </p:cNvPr>
          <p:cNvSpPr>
            <a:spLocks noGrp="1"/>
          </p:cNvSpPr>
          <p:nvPr>
            <p:ph type="ftr" sz="quarter" idx="11"/>
          </p:nvPr>
        </p:nvSpPr>
        <p:spPr>
          <a:xfrm>
            <a:off x="1676400" y="6248400"/>
            <a:ext cx="6197600"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490500" name="Rectangle 2"/>
          <p:cNvSpPr>
            <a:spLocks noGrp="1" noChangeArrowheads="1"/>
          </p:cNvSpPr>
          <p:nvPr>
            <p:ph type="title" idx="4294967295"/>
          </p:nvPr>
        </p:nvSpPr>
        <p:spPr/>
        <p:txBody>
          <a:bodyPr anchor="ctr"/>
          <a:lstStyle/>
          <a:p>
            <a:pPr eaLnBrk="1" hangingPunct="1">
              <a:defRPr/>
            </a:pPr>
            <a:r>
              <a:rPr lang="en-US" sz="3500"/>
              <a:t>Global Issues</a:t>
            </a:r>
          </a:p>
        </p:txBody>
      </p:sp>
      <p:sp>
        <p:nvSpPr>
          <p:cNvPr id="34821"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200" dirty="0"/>
              <a:t>Unlike the U.S., SIs in Europe traditionally catered to the commercial industry</a:t>
            </a:r>
          </a:p>
          <a:p>
            <a:pPr eaLnBrk="1" hangingPunct="1"/>
            <a:r>
              <a:rPr lang="en-US" altLang="en-US" sz="2200" dirty="0"/>
              <a:t>The majority of SIs in Europe are </a:t>
            </a:r>
            <a:r>
              <a:rPr lang="en-US" altLang="en-US" sz="2200" dirty="0" err="1"/>
              <a:t>mutuals</a:t>
            </a:r>
            <a:endParaRPr lang="en-US" altLang="en-US" sz="2200" dirty="0"/>
          </a:p>
          <a:p>
            <a:pPr eaLnBrk="1" hangingPunct="1"/>
            <a:r>
              <a:rPr lang="en-US" altLang="en-US" sz="2200" dirty="0"/>
              <a:t>SIs worldwide are quite small compared to CBs</a:t>
            </a:r>
          </a:p>
          <a:p>
            <a:pPr eaLnBrk="1" hangingPunct="1"/>
            <a:r>
              <a:rPr lang="en-US" altLang="en-US" sz="2200" dirty="0"/>
              <a:t>Nonbank FI lending has increased in both Latin America and in Europe in the last decade, although there were failures, restructurings and consolidations from the financial crisis</a:t>
            </a:r>
          </a:p>
          <a:p>
            <a:pPr eaLnBrk="1" hangingPunct="1"/>
            <a:r>
              <a:rPr lang="en-US" altLang="en-US" sz="2200" dirty="0"/>
              <a:t>Many foreign SIs operate cooperatively to fund local development rather than focus on profitability</a:t>
            </a:r>
            <a:endParaRPr lang="en-US" altLang="en-US" sz="2000" dirty="0"/>
          </a:p>
        </p:txBody>
      </p:sp>
      <p:sp>
        <p:nvSpPr>
          <p:cNvPr id="3" name="Footer Placeholder 2">
            <a:extLst>
              <a:ext uri="{FF2B5EF4-FFF2-40B4-BE49-F238E27FC236}">
                <a16:creationId xmlns:a16="http://schemas.microsoft.com/office/drawing/2014/main" id="{01C3228D-6422-4EC4-976B-31E0C3AAA612}"/>
              </a:ext>
            </a:extLst>
          </p:cNvPr>
          <p:cNvSpPr>
            <a:spLocks noGrp="1"/>
          </p:cNvSpPr>
          <p:nvPr>
            <p:ph type="ftr" sz="quarter" idx="11"/>
          </p:nvPr>
        </p:nvSpPr>
        <p:spPr>
          <a:xfrm>
            <a:off x="1557867" y="6248400"/>
            <a:ext cx="6282266"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theme/theme1.xml><?xml version="1.0" encoding="utf-8"?>
<a:theme xmlns:a="http://schemas.openxmlformats.org/drawingml/2006/main" name="Network">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Netwo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
      <a:clrScheme name="Network 11">
        <a:dk1>
          <a:srgbClr val="000000"/>
        </a:dk1>
        <a:lt1>
          <a:srgbClr val="FFFFFF"/>
        </a:lt1>
        <a:dk2>
          <a:srgbClr val="A50021"/>
        </a:dk2>
        <a:lt2>
          <a:srgbClr val="808080"/>
        </a:lt2>
        <a:accent1>
          <a:srgbClr val="006699"/>
        </a:accent1>
        <a:accent2>
          <a:srgbClr val="DDDDDD"/>
        </a:accent2>
        <a:accent3>
          <a:srgbClr val="FFFFFF"/>
        </a:accent3>
        <a:accent4>
          <a:srgbClr val="000000"/>
        </a:accent4>
        <a:accent5>
          <a:srgbClr val="AAB8CA"/>
        </a:accent5>
        <a:accent6>
          <a:srgbClr val="C8C8C8"/>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6233</TotalTime>
  <Words>2617</Words>
  <Application>Microsoft Office PowerPoint</Application>
  <PresentationFormat>On-screen Show (4:3)</PresentationFormat>
  <Paragraphs>213</Paragraphs>
  <Slides>27</Slides>
  <Notes>26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Times New Roman</vt:lpstr>
      <vt:lpstr>Wingdings</vt:lpstr>
      <vt:lpstr>Network</vt:lpstr>
      <vt:lpstr>Chapter Fourteen</vt:lpstr>
      <vt:lpstr>Savings Institutions (SIs)</vt:lpstr>
      <vt:lpstr>The S&amp;L Crisis of 1982-1992</vt:lpstr>
      <vt:lpstr>The S&amp;L Crisis of 1982-1992 Continued</vt:lpstr>
      <vt:lpstr>The S&amp;L Crisis of 1982-1992 Concluded</vt:lpstr>
      <vt:lpstr>Assets and Liabilities of SIs, 2016</vt:lpstr>
      <vt:lpstr>Real Estate Assets</vt:lpstr>
      <vt:lpstr>SI Balance Sheets</vt:lpstr>
      <vt:lpstr>Regulators of SIs</vt:lpstr>
      <vt:lpstr>Selected Indicators for U.S. Savings Institutions, 1989 through 2016</vt:lpstr>
      <vt:lpstr>Credit Unions (CUs)</vt:lpstr>
      <vt:lpstr>Credit Unions (CUs) Continued</vt:lpstr>
      <vt:lpstr>Credit Unions (CUs) Concluded</vt:lpstr>
      <vt:lpstr>Credit Union (CU) Trends</vt:lpstr>
      <vt:lpstr>Assets and Liabilities of Credit Unions, 2016</vt:lpstr>
      <vt:lpstr>Composition of CU Loan Portfolio</vt:lpstr>
      <vt:lpstr>CU Regulators and Industry Performance</vt:lpstr>
      <vt:lpstr>Return on Assets for Credit Unions, 1993 through 2016</vt:lpstr>
      <vt:lpstr>Finance Companies (FCs)</vt:lpstr>
      <vt:lpstr>Finance Companies (FCs) Continued</vt:lpstr>
      <vt:lpstr>Assets and Liabilities of U.S. Finance Companies, June 2016</vt:lpstr>
      <vt:lpstr>Balance Sheets of FCs</vt:lpstr>
      <vt:lpstr>Balance Sheets of FCs Continued</vt:lpstr>
      <vt:lpstr>Balance Sheets of FCs Concluded</vt:lpstr>
      <vt:lpstr>FC Performance</vt:lpstr>
      <vt:lpstr>FC Performance Continued</vt:lpstr>
      <vt:lpstr>Global Issues</vt:lpstr>
    </vt:vector>
  </TitlesOfParts>
  <Company>University at Buffalo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MARKETS AND INSTITIUTIONS: A Modern Perspective</dc:title>
  <dc:creator>Joseph Ogden</dc:creator>
  <cp:lastModifiedBy>Woo, Dana</cp:lastModifiedBy>
  <cp:revision>398</cp:revision>
  <dcterms:created xsi:type="dcterms:W3CDTF">2000-07-01T19:33:32Z</dcterms:created>
  <dcterms:modified xsi:type="dcterms:W3CDTF">2018-02-23T19:26:20Z</dcterms:modified>
</cp:coreProperties>
</file>