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1"/>
  </p:sldMasterIdLst>
  <p:notesMasterIdLst>
    <p:notesMasterId r:id="rId29"/>
  </p:notesMasterIdLst>
  <p:handoutMasterIdLst>
    <p:handoutMasterId r:id="rId30"/>
  </p:handoutMasterIdLst>
  <p:sldIdLst>
    <p:sldId id="328" r:id="rId2"/>
    <p:sldId id="291" r:id="rId3"/>
    <p:sldId id="292" r:id="rId4"/>
    <p:sldId id="293" r:id="rId5"/>
    <p:sldId id="300" r:id="rId6"/>
    <p:sldId id="301" r:id="rId7"/>
    <p:sldId id="302" r:id="rId8"/>
    <p:sldId id="304" r:id="rId9"/>
    <p:sldId id="317" r:id="rId10"/>
    <p:sldId id="320" r:id="rId11"/>
    <p:sldId id="318" r:id="rId12"/>
    <p:sldId id="319" r:id="rId13"/>
    <p:sldId id="330" r:id="rId14"/>
    <p:sldId id="331" r:id="rId15"/>
    <p:sldId id="307" r:id="rId16"/>
    <p:sldId id="322" r:id="rId17"/>
    <p:sldId id="309" r:id="rId18"/>
    <p:sldId id="332" r:id="rId19"/>
    <p:sldId id="324" r:id="rId20"/>
    <p:sldId id="312" r:id="rId21"/>
    <p:sldId id="313" r:id="rId22"/>
    <p:sldId id="314" r:id="rId23"/>
    <p:sldId id="326" r:id="rId24"/>
    <p:sldId id="329" r:id="rId25"/>
    <p:sldId id="315" r:id="rId26"/>
    <p:sldId id="316" r:id="rId27"/>
    <p:sldId id="327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007FBE"/>
    <a:srgbClr val="CC0000"/>
    <a:srgbClr val="FFCC00"/>
    <a:srgbClr val="000066"/>
    <a:srgbClr val="663300"/>
    <a:srgbClr val="1C1C1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2" autoAdjust="0"/>
    <p:restoredTop sz="92535" autoAdjust="0"/>
  </p:normalViewPr>
  <p:slideViewPr>
    <p:cSldViewPr snapToGrid="0" snapToObjects="1">
      <p:cViewPr varScale="1">
        <p:scale>
          <a:sx n="67" d="100"/>
          <a:sy n="67" d="100"/>
        </p:scale>
        <p:origin x="160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527573E-3B7C-48E1-AA5B-7BF81B18E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03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DC31B7A-2B3C-4538-AD5E-9CBB73567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3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5878E979-E1F2-4812-99BA-EF28EA60418F}" type="slidenum">
              <a:rPr lang="en-US" altLang="en-US" sz="1200"/>
              <a:pPr algn="r"/>
              <a:t>2</a:t>
            </a:fld>
            <a:endParaRPr lang="en-US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1445D9BF-C8C9-4756-B70A-A5A6AF2AE26B}" type="slidenum">
              <a:rPr lang="en-US" altLang="en-US" sz="1200"/>
              <a:pPr algn="r"/>
              <a:t>3</a:t>
            </a:fld>
            <a:endParaRPr lang="en-US" alt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738925C1-3239-4FBC-9103-7B4B01C05F60}" type="slidenum">
              <a:rPr lang="en-US" altLang="en-US" sz="1200"/>
              <a:pPr algn="r"/>
              <a:t>4</a:t>
            </a:fld>
            <a:endParaRPr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B9817082-E859-4638-B67C-D18B46B136DC}" type="slidenum">
              <a:rPr lang="en-US" altLang="en-US" sz="1200"/>
              <a:pPr algn="r"/>
              <a:t>5</a:t>
            </a:fld>
            <a:endParaRPr lang="en-US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7F402F13-A7D9-4782-AE65-079B09A6386B}" type="slidenum">
              <a:rPr lang="en-US" altLang="en-US" sz="1200"/>
              <a:pPr algn="r"/>
              <a:t>6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3D265B14-5024-4122-809B-BD6A9C338CF6}" type="slidenum">
              <a:rPr lang="en-US" altLang="en-US" sz="1200"/>
              <a:pPr algn="r"/>
              <a:t>7</a:t>
            </a:fld>
            <a:endParaRPr lang="en-US" alt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7D1E5304-EB99-453E-878E-E53B08BF62AE}" type="slidenum">
              <a:rPr lang="en-US" altLang="en-US" sz="1200"/>
              <a:pPr algn="r"/>
              <a:t>8</a:t>
            </a:fld>
            <a:endParaRPr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7B285C76-3523-4BDA-86FB-1E46DBAB3D2B}" type="slidenum">
              <a:rPr lang="en-US" altLang="en-US" sz="1200"/>
              <a:pPr algn="r"/>
              <a:t>9</a:t>
            </a:fld>
            <a:endParaRPr lang="en-US" alt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3C6AF08F-C567-4A07-9250-32E52E2BE82C}" type="slidenum">
              <a:rPr lang="en-US" altLang="en-US" sz="1200"/>
              <a:pPr algn="r"/>
              <a:t>10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1B239EAA-CB58-4D01-8EAD-C5A28CE1502D}" type="slidenum">
              <a:rPr lang="en-US" altLang="en-US" sz="1200"/>
              <a:pPr algn="r"/>
              <a:t>11</a:t>
            </a:fld>
            <a:endParaRPr lang="en-US" alt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1C0D83F3-6EBF-4A7A-A723-48A21E1F19F9}" type="slidenum">
              <a:rPr lang="en-US" altLang="en-US" sz="1200"/>
              <a:pPr algn="r"/>
              <a:t>12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1C0D83F3-6EBF-4A7A-A723-48A21E1F19F9}" type="slidenum">
              <a:rPr lang="en-US" altLang="en-US" sz="1200"/>
              <a:pPr algn="r"/>
              <a:t>13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791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1C0D83F3-6EBF-4A7A-A723-48A21E1F19F9}" type="slidenum">
              <a:rPr lang="en-US" altLang="en-US" sz="1200"/>
              <a:pPr algn="r"/>
              <a:t>14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78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3D7D3B15-6F05-4440-A81F-1ABE78A8142F}" type="slidenum">
              <a:rPr lang="en-US" altLang="en-US" sz="1200"/>
              <a:pPr algn="r"/>
              <a:t>15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53F9184A-75A1-40AE-B726-32A0027F17FD}" type="slidenum">
              <a:rPr lang="en-US" altLang="en-US" sz="1200"/>
              <a:pPr algn="r"/>
              <a:t>16</a:t>
            </a:fld>
            <a:endParaRPr lang="en-US" alt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1"/>
            <a:endParaRPr lang="en-US" altLang="en-US" sz="2000" b="1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D8AF31BB-F7C1-4675-93A2-2971D85DC827}" type="slidenum">
              <a:rPr lang="en-US" altLang="en-US" sz="1200"/>
              <a:pPr algn="r"/>
              <a:t>17</a:t>
            </a:fld>
            <a:endParaRPr lang="en-US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D8AF31BB-F7C1-4675-93A2-2971D85DC827}" type="slidenum">
              <a:rPr lang="en-US" altLang="en-US" sz="1200"/>
              <a:pPr algn="r"/>
              <a:t>18</a:t>
            </a:fld>
            <a:endParaRPr lang="en-US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8413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CA391CB5-E724-460C-90C4-DDF4EE325E8B}" type="slidenum">
              <a:rPr lang="en-US" altLang="en-US" sz="1200"/>
              <a:pPr algn="r"/>
              <a:t>19</a:t>
            </a:fld>
            <a:endParaRPr lang="en-US" alt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Unearned premiums, reserves set aside that contain the portion of a premium that has been paid before insurance coverage has been provided, are also a major liability and make up 13.2% of total liabilities and capital.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6E17A48A-7937-45A5-BA9C-F68F34C1F544}" type="slidenum">
              <a:rPr lang="en-US" altLang="en-US" sz="1200"/>
              <a:pPr algn="r"/>
              <a:t>20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F17FFE64-9058-40E2-BEE6-B29DC147402B}" type="slidenum">
              <a:rPr lang="en-US" altLang="en-US" sz="1200"/>
              <a:pPr algn="r"/>
              <a:t>21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B919A497-E835-42FA-ADE3-7D38F295EE4A}" type="slidenum">
              <a:rPr lang="en-US" altLang="en-US" sz="1200"/>
              <a:pPr algn="r"/>
              <a:t>22</a:t>
            </a:fld>
            <a:endParaRPr lang="en-US" alt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F655216-AB2B-4BF0-BDBB-340A71A4E1E1}" type="slidenum">
              <a:rPr lang="en-US" altLang="en-US" sz="1200"/>
              <a:pPr algn="r"/>
              <a:t>23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2EDEBF6-7D42-4CCB-8897-5C09422F6D05}" type="slidenum">
              <a:rPr lang="en-US" altLang="en-US" sz="1200"/>
              <a:pPr algn="r"/>
              <a:t>24</a:t>
            </a:fld>
            <a:endParaRPr lang="en-US" alt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F118567C-6BCA-4E77-8CCA-D28243D63CE3}" type="slidenum">
              <a:rPr lang="en-US" altLang="en-US" sz="1200"/>
              <a:pPr algn="r"/>
              <a:t>25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991413CC-6222-414B-B82B-59B387ED17D6}" type="slidenum">
              <a:rPr lang="en-US" altLang="en-US" sz="1200"/>
              <a:pPr algn="r"/>
              <a:t>26</a:t>
            </a:fld>
            <a:endParaRPr lang="en-US" alt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FFC42969-EE15-4AF8-9D93-82E829FCE1A4}" type="slidenum">
              <a:rPr lang="en-US" altLang="en-US" sz="1200"/>
              <a:pPr algn="r"/>
              <a:t>27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8B723A-50A7-4F3F-8752-3A5CE8EA3D72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40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4333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F4A4B-DBA8-4658-94CE-A123EE707B4D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3E5FFCDB-ED26-4EA2-8735-5575361463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65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EFED9-FC16-49B8-ABCC-46955E8DD39A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5FCC9250-3ADE-4846-8EBD-96CE190A2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28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D644C-89F7-44F3-940B-C236AE6A51B1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06CB56E-72FF-4C69-8528-64F7030C7A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1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8C059-63E6-4709-8794-245915C842AD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61FA20FB-3556-4D20-96A8-1877213F66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67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D5558-7930-44B7-9FBD-3645524B27DB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B08360E9-6BE3-449B-AAB4-E44C906203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20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53291-2B99-4F19-BFA2-72EF1F983A57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34363D9-252B-4248-9452-9A9058635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89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6BA9F-E44A-47F0-ABB2-9F87F58D93FC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561650A8-80D1-4A67-AF39-D29390C3B1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29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F8A4B-60FF-48F3-9499-D33FAF3D3DE1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1999E44-1256-466F-AB96-6438CD3615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77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CD8C9-B366-402C-A49D-076B236AD035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8B8720AE-02A3-46F2-A788-4CCF2935DF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48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E8889-12D6-4FFE-B1DB-35AFBD25EE02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4ECA1982-FE79-49FD-964C-C8785172B3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0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+mn-lt"/>
              </a:defRPr>
            </a:lvl1pPr>
          </a:lstStyle>
          <a:p>
            <a:pPr>
              <a:defRPr/>
            </a:pPr>
            <a:fld id="{C0E9693A-4563-4026-BFB5-F3B6E96BB7D9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1-</a:t>
            </a:r>
            <a:fld id="{C12EFC01-4567-4CF5-BFEB-ACDCF6414D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Fifteen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5500"/>
              <a:t>Insurance Companies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44339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Insurance Companies (ICs)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The primary function of insurance companies is to compensate policyholders if a prespecified event occurs, in exchange for premiums paid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dirty="0"/>
              <a:t>Insurance underwriters </a:t>
            </a:r>
            <a:r>
              <a:rPr lang="en-US" altLang="en-US" sz="2000" dirty="0"/>
              <a:t>assesses and prices risks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dirty="0"/>
              <a:t>Insurance brokers </a:t>
            </a:r>
            <a:r>
              <a:rPr lang="en-US" altLang="en-US" sz="2000" dirty="0"/>
              <a:t>sells insurance contracts</a:t>
            </a:r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Insurance is broadly classified into two groups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dirty="0"/>
              <a:t>Life insurance</a:t>
            </a:r>
            <a:r>
              <a:rPr lang="en-US" altLang="en-US" sz="2000" dirty="0"/>
              <a:t> policies provide protection against untimely death or illness, and/or transfer wealth through time to retirement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dirty="0"/>
              <a:t>Property-casualty insurance</a:t>
            </a:r>
            <a:r>
              <a:rPr lang="en-US" altLang="en-US" sz="2000" dirty="0"/>
              <a:t> protects against property damage, personal injury and liability associated with specific events</a:t>
            </a:r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Insurance companies also sell a variety of </a:t>
            </a:r>
            <a:r>
              <a:rPr lang="en-US" altLang="en-US" sz="2200" b="1" dirty="0"/>
              <a:t>investment</a:t>
            </a:r>
            <a:r>
              <a:rPr lang="en-US" altLang="en-US" sz="2200" dirty="0"/>
              <a:t> </a:t>
            </a:r>
            <a:r>
              <a:rPr lang="en-US" altLang="en-US" sz="2200" b="1" dirty="0"/>
              <a:t>products</a:t>
            </a:r>
            <a:r>
              <a:rPr lang="en-US" altLang="en-US" sz="2200" dirty="0"/>
              <a:t>, similar to other FIs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AB8071-E8F5-44FB-8E8E-C5DA0C3C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48400"/>
            <a:ext cx="622935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4925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Life Insurance Companies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872 life insurance companies existed in the U.S. in 2015</a:t>
            </a:r>
          </a:p>
          <a:p>
            <a:pPr lvl="1" eaLnBrk="1" hangingPunct="1"/>
            <a:r>
              <a:rPr lang="en-US" altLang="en-US" sz="2000" dirty="0"/>
              <a:t>Compares to over 2,300 in 1988</a:t>
            </a:r>
          </a:p>
          <a:p>
            <a:pPr lvl="1" eaLnBrk="1" hangingPunct="1"/>
            <a:r>
              <a:rPr lang="en-US" altLang="en-US" sz="2000" dirty="0"/>
              <a:t>The industry has seen consolidation to take advantage of scale and scope economies</a:t>
            </a:r>
          </a:p>
          <a:p>
            <a:pPr eaLnBrk="1" hangingPunct="1"/>
            <a:r>
              <a:rPr lang="en-US" altLang="en-US" sz="2200" dirty="0"/>
              <a:t>Aggregate industry assets were $6.47 trillion at the beginning of 2016</a:t>
            </a:r>
          </a:p>
          <a:p>
            <a:pPr lvl="1" eaLnBrk="1" hangingPunct="1"/>
            <a:r>
              <a:rPr lang="en-US" altLang="en-US" sz="2000" dirty="0"/>
              <a:t>Compares to $1.12 trillion in 1988</a:t>
            </a:r>
          </a:p>
          <a:p>
            <a:pPr eaLnBrk="1" hangingPunct="1"/>
            <a:r>
              <a:rPr lang="en-US" altLang="en-US" sz="2200" dirty="0"/>
              <a:t>The four largest life insurers wrote 30.5% of the industry’s over $681 billion premiums in 2015</a:t>
            </a:r>
          </a:p>
          <a:p>
            <a:pPr lvl="1" eaLnBrk="1" hangingPunct="1"/>
            <a:r>
              <a:rPr lang="en-US" altLang="en-US" sz="2000" dirty="0"/>
              <a:t>Many of these policies are sold through commercial banks</a:t>
            </a:r>
          </a:p>
          <a:p>
            <a:pPr lvl="1" eaLnBrk="1" hangingPunct="1"/>
            <a:r>
              <a:rPr lang="en-US" altLang="en-US" sz="2000" dirty="0"/>
              <a:t>For example, in 2015 commercial banks sold over 17% of all annuity contracts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54BFE3-AC45-4B4F-A6E0-D22ED66B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4500" y="6248400"/>
            <a:ext cx="62865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49459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Life Insurance Companies Continued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Life insurers pool the risks of individuals to diversify away some of the customer-specific risk</a:t>
            </a:r>
          </a:p>
          <a:p>
            <a:pPr lvl="1" eaLnBrk="1" hangingPunct="1"/>
            <a:r>
              <a:rPr lang="en-US" altLang="en-US" sz="2000" dirty="0"/>
              <a:t>Thus, they are able to offer insurance services at a cost lower than any individual could achieve on his/her own</a:t>
            </a:r>
          </a:p>
          <a:p>
            <a:pPr lvl="1" eaLnBrk="1" hangingPunct="1"/>
            <a:r>
              <a:rPr lang="en-US" altLang="en-US" sz="2000" dirty="0"/>
              <a:t>This allows the transfer of income related uncertainties from the individual to the group</a:t>
            </a:r>
          </a:p>
          <a:p>
            <a:pPr marL="344487" lvl="1" indent="0" eaLnBrk="1" hangingPunct="1">
              <a:buNone/>
            </a:pPr>
            <a:endParaRPr lang="en-US" altLang="en-US" sz="2000" dirty="0"/>
          </a:p>
          <a:p>
            <a:pPr eaLnBrk="1" hangingPunct="1"/>
            <a:r>
              <a:rPr lang="en-US" altLang="en-US" sz="2200" dirty="0"/>
              <a:t>Other activities of life insurance companies:</a:t>
            </a:r>
          </a:p>
          <a:p>
            <a:pPr lvl="1" eaLnBrk="1" hangingPunct="1"/>
            <a:r>
              <a:rPr lang="en-US" altLang="en-US" sz="2000" dirty="0"/>
              <a:t>Sell </a:t>
            </a:r>
            <a:r>
              <a:rPr lang="en-US" altLang="en-US" sz="2000" b="1" dirty="0"/>
              <a:t>annuities</a:t>
            </a:r>
            <a:r>
              <a:rPr lang="en-US" altLang="en-US" sz="2000" dirty="0"/>
              <a:t>, which are savings contracts that involve the liquidation of those funds saved over a period of time</a:t>
            </a:r>
          </a:p>
          <a:p>
            <a:pPr lvl="1" eaLnBrk="1" hangingPunct="1"/>
            <a:r>
              <a:rPr lang="en-US" altLang="en-US" sz="2000" dirty="0"/>
              <a:t>Manage pension plans (e.g., tax-deferred savings plans)</a:t>
            </a:r>
          </a:p>
          <a:p>
            <a:pPr lvl="1" eaLnBrk="1" hangingPunct="1"/>
            <a:r>
              <a:rPr lang="en-US" altLang="en-US" sz="2000" dirty="0"/>
              <a:t>Provide accident and health insurance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9EE992-051E-4188-8AE7-F11D644F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48400"/>
            <a:ext cx="618648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1405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Life Insurance Companies Concluded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Insurance companies accept or underwrite risk that a pre-specified event will occur in return for insurance premiums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Underwriting decisions determine which risks are accepted and which are not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Underwriting decisions determine how much to charge (in the form of premiums) for accepted risks</a:t>
            </a:r>
          </a:p>
          <a:p>
            <a:pPr marL="344487" lvl="1" indent="0" eaLnBrk="1" hangingPunct="1">
              <a:lnSpc>
                <a:spcPct val="90000"/>
              </a:lnSpc>
              <a:buNone/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The </a:t>
            </a:r>
            <a:r>
              <a:rPr lang="en-US" altLang="en-US" sz="2200" b="1" dirty="0"/>
              <a:t>adverse selection problem</a:t>
            </a:r>
            <a:r>
              <a:rPr lang="en-US" altLang="en-US" sz="2200" dirty="0"/>
              <a:t> is the problem that customers who apply for insurance policies are more likely to be those in need of coverage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A31B1B-A076-40EF-8EB2-DF7DFE3E8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0213" y="6248400"/>
            <a:ext cx="677227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1610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The Role of Actuaries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Actuaries</a:t>
            </a:r>
            <a:r>
              <a:rPr lang="en-US" altLang="en-US" sz="2200" dirty="0"/>
              <a:t> reduce the risks of underwriting and selling insurance</a:t>
            </a:r>
          </a:p>
          <a:p>
            <a:pPr lvl="1" eaLnBrk="1" hangingPunct="1"/>
            <a:r>
              <a:rPr lang="en-US" altLang="en-US" sz="2000" dirty="0"/>
              <a:t>With traditional life insurance, actuaries analyze mortality, produce life tables, and apply time-value-of-money tools to price life insurance, annuities, and endowment policies</a:t>
            </a:r>
          </a:p>
          <a:p>
            <a:pPr lvl="1" eaLnBrk="1" hangingPunct="1"/>
            <a:r>
              <a:rPr lang="en-US" altLang="en-US" sz="2000" dirty="0"/>
              <a:t>With health insurance, actuaries analyze the rates of disability, morbidity, mortality, fertility, etc.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483E59-D81B-4C6F-B94C-DDBACA54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0175" y="6248400"/>
            <a:ext cx="624363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181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The Four Types of Life Insurance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613298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b="1" dirty="0"/>
              <a:t>#1 - Ordinary life insurance</a:t>
            </a:r>
            <a:r>
              <a:rPr lang="en-US" altLang="en-US" sz="2400" dirty="0"/>
              <a:t> is marketed to individuals—policyholders make periodic premium payments in exchange for coverage</a:t>
            </a:r>
          </a:p>
          <a:p>
            <a:pPr lvl="1" eaLnBrk="1" hangingPunct="1"/>
            <a:r>
              <a:rPr lang="en-US" altLang="en-US" sz="2200" b="1" dirty="0"/>
              <a:t>Term life </a:t>
            </a:r>
            <a:r>
              <a:rPr lang="en-US" altLang="en-US" sz="2200" dirty="0"/>
              <a:t>is the closest to pure life insurance; has no savings element attached</a:t>
            </a:r>
            <a:endParaRPr lang="en-US" altLang="en-US" sz="2200" b="1" dirty="0"/>
          </a:p>
          <a:p>
            <a:pPr lvl="1" eaLnBrk="1" hangingPunct="1"/>
            <a:r>
              <a:rPr lang="en-US" altLang="en-US" sz="2200" b="1" dirty="0"/>
              <a:t>Whole life </a:t>
            </a:r>
            <a:r>
              <a:rPr lang="en-US" altLang="en-US" sz="2200" dirty="0"/>
              <a:t>protects the individual over an entire lifetime rather than for a specified coverage period</a:t>
            </a:r>
            <a:endParaRPr lang="en-US" altLang="en-US" sz="2200" b="1" dirty="0"/>
          </a:p>
          <a:p>
            <a:pPr lvl="1" eaLnBrk="1" hangingPunct="1"/>
            <a:r>
              <a:rPr lang="en-US" altLang="en-US" sz="2200" b="1" dirty="0"/>
              <a:t>Endowment life </a:t>
            </a:r>
            <a:r>
              <a:rPr lang="en-US" altLang="en-US" sz="2200" dirty="0"/>
              <a:t>combines a pure (term) insurance element with a savings element</a:t>
            </a:r>
            <a:endParaRPr lang="en-US" altLang="en-US" sz="2200" b="1" dirty="0"/>
          </a:p>
          <a:p>
            <a:pPr lvl="1" eaLnBrk="1" hangingPunct="1"/>
            <a:r>
              <a:rPr lang="en-US" altLang="en-US" sz="2200" b="1" dirty="0"/>
              <a:t>Variable life </a:t>
            </a:r>
            <a:r>
              <a:rPr lang="en-US" altLang="en-US" sz="2200" dirty="0"/>
              <a:t>invests fixed premium payments in mutual funds of stocks, bonds, and money market instruments</a:t>
            </a:r>
            <a:endParaRPr lang="en-US" altLang="en-US" sz="2200" b="1" dirty="0"/>
          </a:p>
          <a:p>
            <a:pPr lvl="1" eaLnBrk="1" hangingPunct="1"/>
            <a:r>
              <a:rPr lang="en-US" altLang="en-US" sz="2200" b="1" dirty="0"/>
              <a:t>Universal life and variable universal life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B0EBD9-5EF3-4658-B4EA-F6121E678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0213" y="6248400"/>
            <a:ext cx="6186487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 txBox="1">
            <a:spLocks noGrp="1"/>
          </p:cNvSpPr>
          <p:nvPr/>
        </p:nvSpPr>
        <p:spPr bwMode="auto">
          <a:xfrm>
            <a:off x="3748088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224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The Four Types of Life Insurance Continued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#2 - Group life insurance</a:t>
            </a:r>
            <a:r>
              <a:rPr lang="en-US" altLang="en-US" sz="2200" dirty="0"/>
              <a:t> covers a large number of persons under a single policy</a:t>
            </a:r>
          </a:p>
          <a:p>
            <a:pPr lvl="1" eaLnBrk="1" hangingPunct="1"/>
            <a:r>
              <a:rPr lang="en-US" altLang="en-US" sz="2200" dirty="0"/>
              <a:t>Contributory—both the employer and the employee cover a share of the premiums</a:t>
            </a:r>
          </a:p>
          <a:p>
            <a:pPr lvl="1" eaLnBrk="1" hangingPunct="1"/>
            <a:r>
              <a:rPr lang="en-US" altLang="en-US" sz="2200" dirty="0"/>
              <a:t>Noncontributory—the costs are borne entirely by the employer</a:t>
            </a:r>
          </a:p>
          <a:p>
            <a:pPr marL="344487" lvl="1" indent="0" eaLnBrk="1" hangingPunct="1">
              <a:buNone/>
            </a:pPr>
            <a:endParaRPr lang="en-US" altLang="en-US" sz="2200" dirty="0"/>
          </a:p>
          <a:p>
            <a:pPr eaLnBrk="1" hangingPunct="1"/>
            <a:r>
              <a:rPr lang="en-US" altLang="en-US" sz="2200" b="1" dirty="0"/>
              <a:t>#3 - Credit life</a:t>
            </a:r>
            <a:r>
              <a:rPr lang="en-US" altLang="en-US" sz="2200" dirty="0"/>
              <a:t> </a:t>
            </a:r>
            <a:r>
              <a:rPr lang="en-US" altLang="en-US" sz="2200" b="1" dirty="0"/>
              <a:t>insurance </a:t>
            </a:r>
            <a:r>
              <a:rPr lang="en-US" altLang="en-US" sz="2200" dirty="0"/>
              <a:t>protects lenders against borrower death prior to the repayment of a debt contract, such as a mortgage or car loan</a:t>
            </a:r>
          </a:p>
          <a:p>
            <a:pPr eaLnBrk="1" hangingPunct="1"/>
            <a:endParaRPr lang="en-US" altLang="en-US" sz="2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C63721-4E8B-479B-AFC1-D16C4BC5F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57387" y="6248400"/>
            <a:ext cx="6143625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4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The Four Types of Life Insurance Concluded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b="1" dirty="0"/>
              <a:t>#4 – Other activities </a:t>
            </a:r>
            <a:r>
              <a:rPr lang="en-US" altLang="en-US" sz="2400" dirty="0"/>
              <a:t>include the sale of annuities, private pension plans, and accident and health insurance</a:t>
            </a:r>
          </a:p>
          <a:p>
            <a:pPr lvl="1" eaLnBrk="1" hangingPunct="1"/>
            <a:r>
              <a:rPr lang="en-US" altLang="en-US" sz="2000" dirty="0"/>
              <a:t>Annuities represent the reverse of life insurance principals</a:t>
            </a:r>
          </a:p>
          <a:p>
            <a:pPr lvl="2" eaLnBrk="1" hangingPunct="1"/>
            <a:r>
              <a:rPr lang="en-US" altLang="en-US" sz="1800" dirty="0"/>
              <a:t>Popular among individuals as a mechanism used to save for retirement</a:t>
            </a:r>
          </a:p>
          <a:p>
            <a:pPr lvl="2" eaLnBrk="1" hangingPunct="1"/>
            <a:r>
              <a:rPr lang="en-US" altLang="en-US" sz="1800" dirty="0"/>
              <a:t>Annuity sales in 2015 topped $236.7 billion</a:t>
            </a:r>
          </a:p>
          <a:p>
            <a:pPr lvl="1" eaLnBrk="1" hangingPunct="1"/>
            <a:r>
              <a:rPr lang="en-US" altLang="en-US" sz="2100" dirty="0"/>
              <a:t>In 2016, life insurance companies were managing over $3.6 trillion in pension fund assets, equal to 41% of all private pension plans</a:t>
            </a:r>
          </a:p>
          <a:p>
            <a:pPr lvl="1" eaLnBrk="1" hangingPunct="1"/>
            <a:r>
              <a:rPr lang="en-US" altLang="en-US" sz="2100" dirty="0"/>
              <a:t>More than $171 billion in premiums were written annually by life and health companies in accident-health in 2015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D702639-740E-4172-854C-350D80779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28775" y="6248400"/>
            <a:ext cx="615791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224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Distribution of Premiums Written on Various Life Insurance Lines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4FADAA-5108-4DB8-86CB-4ED8CDC0D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8713" y="1943100"/>
            <a:ext cx="6215062" cy="313913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D5708F-23AB-4AC7-92C2-DB98D21B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4500" y="6248400"/>
            <a:ext cx="62865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4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Annuities Example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626946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You have a policy with a cash value of $250,000 which you wish to annuitize.  You are currently 62 years old and your spouse is 58.  Interest rates are 5% per year, and you are considering receiving monthly payments under three options.  </a:t>
            </a:r>
          </a:p>
          <a:p>
            <a:pPr lvl="1" eaLnBrk="1" hangingPunct="1"/>
            <a:r>
              <a:rPr lang="en-US" altLang="en-US" sz="2000" dirty="0"/>
              <a:t>In option 1, you will receive 10 years of monthly payments.  </a:t>
            </a:r>
          </a:p>
          <a:p>
            <a:pPr lvl="1" eaLnBrk="1" hangingPunct="1"/>
            <a:r>
              <a:rPr lang="en-US" altLang="en-US" sz="2000" dirty="0"/>
              <a:t>With option 2, you will receive a monthly payment until you die, which is expected to be in 14 years.  </a:t>
            </a:r>
          </a:p>
          <a:p>
            <a:pPr lvl="1" eaLnBrk="1" hangingPunct="1"/>
            <a:r>
              <a:rPr lang="en-US" altLang="en-US" sz="2000" dirty="0"/>
              <a:t>With option 3, you will receive a monthly payment until both you and your spouse die. Your spouse is expected to outlive you by 8 years. </a:t>
            </a:r>
          </a:p>
          <a:p>
            <a:pPr marL="344487" lvl="1" indent="0" eaLnBrk="1" hangingPunct="1">
              <a:buNone/>
            </a:pPr>
            <a:endParaRPr lang="en-US" altLang="en-US" sz="2000" dirty="0"/>
          </a:p>
          <a:p>
            <a:pPr eaLnBrk="1" hangingPunct="1"/>
            <a:r>
              <a:rPr lang="en-US" altLang="en-US" sz="2200" dirty="0"/>
              <a:t>How much will you receive per month with each option (ignoring administrative costs and fees)?</a:t>
            </a:r>
          </a:p>
          <a:p>
            <a:pPr eaLnBrk="1" hangingPunct="1"/>
            <a:endParaRPr lang="en-US" alt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B4B32A-D148-4D3F-841F-CD505C67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7375" y="6248400"/>
            <a:ext cx="6143625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4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Annuities Example Continued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000" dirty="0"/>
              <a:t>In option 1, you will receive 10 years of monthly payments.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dirty="0"/>
              <a:t>With option 2, you will receive a monthly payment until you die, which is expected to be in 14 years.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dirty="0"/>
              <a:t>With option 3, you will receive a monthly payment until both you and your spouse die. Your spouse is expected to outlive you by 8 years.</a:t>
            </a:r>
          </a:p>
          <a:p>
            <a:pPr eaLnBrk="1" hangingPunct="1"/>
            <a:endParaRPr lang="en-US" altLang="en-US" sz="21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109913" y="2149475"/>
          <a:ext cx="307022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89" name="Equation" r:id="rId4" imgW="2603500" imgH="609600" progId="Equation.3">
                  <p:embed/>
                </p:oleObj>
              </mc:Choice>
              <mc:Fallback>
                <p:oleObj name="Equation" r:id="rId4" imgW="2603500" imgH="609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913" y="2149475"/>
                        <a:ext cx="3070225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63" name="Object 3"/>
          <p:cNvGraphicFramePr>
            <a:graphicFrameLocks noChangeAspect="1"/>
          </p:cNvGraphicFramePr>
          <p:nvPr/>
        </p:nvGraphicFramePr>
        <p:xfrm>
          <a:off x="2947988" y="3508375"/>
          <a:ext cx="3287712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0" name="Equation" r:id="rId6" imgW="2578100" imgH="609600" progId="Equation.3">
                  <p:embed/>
                </p:oleObj>
              </mc:Choice>
              <mc:Fallback>
                <p:oleObj name="Equation" r:id="rId6" imgW="2578100" imgH="609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3508375"/>
                        <a:ext cx="3287712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511656"/>
              </p:ext>
            </p:extLst>
          </p:nvPr>
        </p:nvGraphicFramePr>
        <p:xfrm>
          <a:off x="2898775" y="5163000"/>
          <a:ext cx="3265487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1" name="Equation" r:id="rId8" imgW="2590800" imgH="609600" progId="Equation.3">
                  <p:embed/>
                </p:oleObj>
              </mc:Choice>
              <mc:Fallback>
                <p:oleObj name="Equation" r:id="rId8" imgW="2590800" imgH="609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8775" y="5163000"/>
                        <a:ext cx="3265487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BE0A22-51A8-422E-9B6A-8E121601E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3050" y="6248400"/>
            <a:ext cx="670083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52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5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4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Balance Sheets and Recent Trends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Assets</a:t>
            </a:r>
          </a:p>
          <a:p>
            <a:pPr lvl="1" eaLnBrk="1" hangingPunct="1"/>
            <a:r>
              <a:rPr lang="en-US" altLang="en-US" sz="2000" dirty="0"/>
              <a:t>Life insurers concentrate their asset investments at the longer end of the maturity spectrum </a:t>
            </a:r>
          </a:p>
          <a:p>
            <a:pPr lvl="2" eaLnBrk="1" hangingPunct="1"/>
            <a:r>
              <a:rPr lang="en-US" altLang="en-US" sz="1700" dirty="0"/>
              <a:t>E.g., corporate bonds, equities, and government securities</a:t>
            </a:r>
          </a:p>
          <a:p>
            <a:pPr lvl="2" eaLnBrk="1" hangingPunct="1"/>
            <a:r>
              <a:rPr lang="en-US" altLang="en-US" sz="1700" dirty="0"/>
              <a:t>In 2016, 10.8% of assets were invested in government securities, 67.6% in corporate bonds and stocks, and 6.8% in mortgages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Liabilities</a:t>
            </a:r>
          </a:p>
          <a:p>
            <a:pPr lvl="1" eaLnBrk="1" hangingPunct="1"/>
            <a:r>
              <a:rPr lang="en-US" altLang="en-US" sz="2000" dirty="0"/>
              <a:t>Net </a:t>
            </a:r>
            <a:r>
              <a:rPr lang="en-US" altLang="en-US" sz="2000" b="1" dirty="0"/>
              <a:t>policy reserves </a:t>
            </a:r>
            <a:r>
              <a:rPr lang="en-US" altLang="en-US" sz="2000" dirty="0"/>
              <a:t>made up $2.9 trillion, or 44.1% of total liabilities and equity</a:t>
            </a:r>
          </a:p>
          <a:p>
            <a:pPr lvl="1" eaLnBrk="1" hangingPunct="1"/>
            <a:r>
              <a:rPr lang="en-US" altLang="en-US" sz="2000" dirty="0"/>
              <a:t>To meet unexpected future losses, life insurers hold a capital and surplus reserve fund with which to meet such losses</a:t>
            </a:r>
          </a:p>
          <a:p>
            <a:pPr lvl="2" eaLnBrk="1" hangingPunct="1"/>
            <a:r>
              <a:rPr lang="en-US" altLang="en-US" sz="1700" dirty="0"/>
              <a:t>Reserves for life insurers in 2016 totaled $280.8 billion, or 5.9% of total liabilities and capital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543860A-A4B9-447E-ADE8-4A028A668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7375" y="6248400"/>
            <a:ext cx="614362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7120539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4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Balance Sheets and Recent Trends Continued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640594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Insurers earn profits by taking in more premium income than they pay out in policy payments</a:t>
            </a:r>
          </a:p>
          <a:p>
            <a:pPr lvl="1" eaLnBrk="1" hangingPunct="1"/>
            <a:r>
              <a:rPr lang="en-US" altLang="en-US" sz="2000" dirty="0"/>
              <a:t>Firms can increase their spread between premium income and policy payouts in two ways:</a:t>
            </a:r>
          </a:p>
          <a:p>
            <a:pPr lvl="1" eaLnBrk="1" hangingPunct="1"/>
            <a:r>
              <a:rPr lang="en-US" altLang="en-US" sz="2000" b="1" dirty="0"/>
              <a:t>#1</a:t>
            </a:r>
            <a:r>
              <a:rPr lang="en-US" altLang="en-US" sz="2000" dirty="0"/>
              <a:t> – Decrease future required payouts for any given level of premium payments</a:t>
            </a:r>
          </a:p>
          <a:p>
            <a:pPr lvl="2" eaLnBrk="1" hangingPunct="1"/>
            <a:r>
              <a:rPr lang="en-US" altLang="en-US" sz="1800" dirty="0"/>
              <a:t>Accomplished by reducing the risk of the insured pool</a:t>
            </a:r>
          </a:p>
          <a:p>
            <a:pPr lvl="1" eaLnBrk="1" hangingPunct="1"/>
            <a:r>
              <a:rPr lang="en-US" altLang="en-US" sz="2000" b="1" dirty="0"/>
              <a:t>#2</a:t>
            </a:r>
            <a:r>
              <a:rPr lang="en-US" altLang="en-US" sz="2000" dirty="0"/>
              <a:t> – Increase the profitability of interest income on net policy reserves</a:t>
            </a:r>
          </a:p>
          <a:p>
            <a:pPr eaLnBrk="1" hangingPunct="1"/>
            <a:r>
              <a:rPr lang="en-US" altLang="en-US" sz="2400" dirty="0"/>
              <a:t>Treasury Department extended bailout funds to a number of struggling life insurers in late 2008/early 2009</a:t>
            </a:r>
          </a:p>
          <a:p>
            <a:pPr lvl="1" eaLnBrk="1" hangingPunct="1"/>
            <a:r>
              <a:rPr lang="en-US" altLang="en-US" sz="2000" dirty="0"/>
              <a:t>E.g., AIG, Hartford Financial Services Group, Prudential Financial, Lincoln Financial, and Allstate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2DE66FF-9B22-4841-B23E-0B568FAC4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4463" y="6248400"/>
            <a:ext cx="6300787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9741475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83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Regulation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dirty="0"/>
              <a:t>McCarren-Ferguson Act of 1945</a:t>
            </a:r>
            <a:r>
              <a:rPr lang="en-US" altLang="en-US" sz="2200" dirty="0"/>
              <a:t> confirmed primacy of states over federal regulation of 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State insurance commissions charter and examine 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The </a:t>
            </a:r>
            <a:r>
              <a:rPr lang="en-US" altLang="en-US" sz="2000" b="1" dirty="0"/>
              <a:t>National Association of Insurance Commissioners (NAIC)</a:t>
            </a:r>
            <a:r>
              <a:rPr lang="en-US" altLang="en-US" sz="2000" dirty="0"/>
              <a:t> has developed a coordinated examination system</a:t>
            </a:r>
          </a:p>
          <a:p>
            <a:pPr marL="344487" lvl="1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States promote </a:t>
            </a:r>
            <a:r>
              <a:rPr lang="en-US" altLang="en-US" sz="2200" b="1" dirty="0"/>
              <a:t>insurance guarantee funds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Funds are run by the insurance companies themselves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Contributions are paid only when an IC fails (except in NY)</a:t>
            </a:r>
          </a:p>
          <a:p>
            <a:pPr marL="344487" lvl="1" indent="0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The </a:t>
            </a:r>
            <a:r>
              <a:rPr lang="en-US" altLang="en-US" sz="2200" b="1" dirty="0"/>
              <a:t>Financial Services Modernization Act (FSMA) of 1999 </a:t>
            </a:r>
            <a:r>
              <a:rPr lang="en-US" altLang="en-US" sz="2200" dirty="0"/>
              <a:t>allowed CBs, IBs, and ICs to exist as subsidiaries under one </a:t>
            </a:r>
            <a:r>
              <a:rPr lang="en-US" altLang="en-US" sz="2200" b="1" dirty="0"/>
              <a:t>Financial Holding Company (FHC)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F05E58-13D2-4A24-8162-2051CD6F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7375" y="6248400"/>
            <a:ext cx="614362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283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Regulation Continued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During the financial crisis, Congress considered adding a federal regulator of the insurance industry, but left regulation to the states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Wall Street Reform and Consumer Protection Act of 2010 created the Federal Insurance Office (FIO) that reports to Congress and the President on the insurance industry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The FIO is supposed to identify systemic risks arising from insurers, monitor international insurance events, eliminate state regulatory gaps and encourage the offering of insurance products to underserved segments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The Financial Stability Oversight Council (FSOC) is charged with identifying any financial institution (including insurance companies) that presents a systemic risk to the economy and subjecting such institutions to greater regulation</a:t>
            </a:r>
            <a:endParaRPr lang="en-US" altLang="en-US" sz="2000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DD775F-C6B6-4D4D-97DF-C9230AFA1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625" y="6248400"/>
            <a:ext cx="6172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32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Property-Casualty (P&amp;C) </a:t>
            </a:r>
            <a:br>
              <a:rPr lang="en-US" sz="3500"/>
            </a:br>
            <a:r>
              <a:rPr lang="en-US" sz="3500"/>
              <a:t>Insurance Companies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Currently, 2,544 companies sell property-casualty (P&amp;C) insurance, and approximately half of those firms write P&amp;C business in all or more of the U.S.</a:t>
            </a:r>
          </a:p>
          <a:p>
            <a:pPr lvl="1" eaLnBrk="1" hangingPunct="1"/>
            <a:r>
              <a:rPr lang="en-US" altLang="en-US" sz="2200" dirty="0"/>
              <a:t>Top 10 firms have a 50% market share</a:t>
            </a:r>
          </a:p>
          <a:p>
            <a:pPr lvl="1" eaLnBrk="1" hangingPunct="1"/>
            <a:r>
              <a:rPr lang="en-US" altLang="en-US" sz="2200" dirty="0"/>
              <a:t>Top 200 firms have more than a 95% market share</a:t>
            </a:r>
          </a:p>
          <a:p>
            <a:pPr lvl="1" eaLnBrk="1" hangingPunct="1"/>
            <a:r>
              <a:rPr lang="en-US" altLang="en-US" sz="2200" dirty="0"/>
              <a:t>In 2016, State Farm was the top firm, writing 11.3% of all P&amp;C insurance premiums</a:t>
            </a:r>
          </a:p>
          <a:p>
            <a:pPr eaLnBrk="1" hangingPunct="1"/>
            <a:r>
              <a:rPr lang="en-US" altLang="en-US" sz="2400" b="1" dirty="0"/>
              <a:t>Property insurance</a:t>
            </a:r>
            <a:r>
              <a:rPr lang="en-US" altLang="en-US" sz="2400" dirty="0"/>
              <a:t> involves coverage related to the loss of real and personal property</a:t>
            </a:r>
          </a:p>
          <a:p>
            <a:pPr eaLnBrk="1" hangingPunct="1"/>
            <a:r>
              <a:rPr lang="en-US" altLang="en-US" sz="2400" b="1" dirty="0"/>
              <a:t>Casualty insurance</a:t>
            </a:r>
            <a:r>
              <a:rPr lang="en-US" altLang="en-US" sz="2400" dirty="0"/>
              <a:t> offers protection against legal liability exposure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AC5ED2-B8EF-4F45-B8AC-766D345F6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4463" y="6248400"/>
            <a:ext cx="642937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32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P&amp;C Lines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487252"/>
            <a:ext cx="8148638" cy="492037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Fire insurance and allied lines</a:t>
            </a:r>
          </a:p>
          <a:p>
            <a:pPr lvl="1" eaLnBrk="1" hangingPunct="1"/>
            <a:r>
              <a:rPr lang="en-US" altLang="en-US" sz="1800" dirty="0"/>
              <a:t>Protects against the perils of fire, lightning, and removal of property damaged in a fire</a:t>
            </a:r>
          </a:p>
          <a:p>
            <a:pPr eaLnBrk="1" hangingPunct="1"/>
            <a:r>
              <a:rPr lang="en-US" altLang="en-US" sz="2200" dirty="0"/>
              <a:t>Homeowners multiple peril (MP) insurance</a:t>
            </a:r>
          </a:p>
          <a:p>
            <a:pPr lvl="1" eaLnBrk="1" hangingPunct="1"/>
            <a:r>
              <a:rPr lang="en-US" altLang="en-US" sz="1800" dirty="0"/>
              <a:t>Protects against multiple perils of damage to a personal dwelling and personal property, as well as liability coverage against the financial consequences of legal liability resulting from the injury to others</a:t>
            </a:r>
          </a:p>
          <a:p>
            <a:pPr eaLnBrk="1" hangingPunct="1"/>
            <a:r>
              <a:rPr lang="en-US" altLang="en-US" sz="2200" dirty="0"/>
              <a:t>Commercial multiple peril (MP) insurance</a:t>
            </a:r>
          </a:p>
          <a:p>
            <a:pPr lvl="1" eaLnBrk="1" hangingPunct="1"/>
            <a:r>
              <a:rPr lang="en-US" altLang="en-US" sz="1800" dirty="0"/>
              <a:t>Protects commercial firms against perils similar to homeowners</a:t>
            </a:r>
          </a:p>
          <a:p>
            <a:pPr eaLnBrk="1" hangingPunct="1"/>
            <a:r>
              <a:rPr lang="en-US" altLang="en-US" sz="2200" dirty="0"/>
              <a:t>Automobile liability and physical damage (PD) insurance</a:t>
            </a:r>
          </a:p>
          <a:p>
            <a:pPr lvl="1" eaLnBrk="1" hangingPunct="1"/>
            <a:r>
              <a:rPr lang="en-US" altLang="en-US" sz="2000" dirty="0"/>
              <a:t>Provides protection against losses resulting from legal liability due to the ownership/use of the vehicle and theft or damage to vehicles</a:t>
            </a:r>
          </a:p>
          <a:p>
            <a:pPr eaLnBrk="1" hangingPunct="1"/>
            <a:r>
              <a:rPr lang="en-US" altLang="en-US" sz="2200" dirty="0"/>
              <a:t>Liability insurance (other than auto)</a:t>
            </a:r>
          </a:p>
        </p:txBody>
      </p:sp>
    </p:spTree>
    <p:extLst>
      <p:ext uri="{BB962C8B-B14F-4D97-AF65-F5344CB8AC3E}">
        <p14:creationId xmlns:p14="http://schemas.microsoft.com/office/powerpoint/2010/main" val="284339211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3658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300" dirty="0"/>
              <a:t>Balance Sheets of P&amp;C Companies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b="1" dirty="0"/>
              <a:t>Assets</a:t>
            </a:r>
          </a:p>
          <a:p>
            <a:pPr lvl="1" eaLnBrk="1" hangingPunct="1"/>
            <a:r>
              <a:rPr lang="en-US" altLang="en-US" sz="2000" dirty="0"/>
              <a:t>P&amp;C companies invest the majority of their assets in long-term securities, but hold a lower proportion in common stock than do life insurance companies</a:t>
            </a:r>
          </a:p>
          <a:p>
            <a:pPr lvl="1" eaLnBrk="1" hangingPunct="1"/>
            <a:r>
              <a:rPr lang="en-US" altLang="en-US" sz="2000" dirty="0"/>
              <a:t>Bonds, preferred stock, and common stock made up 71.7% of total assets in 2016</a:t>
            </a:r>
          </a:p>
          <a:p>
            <a:pPr eaLnBrk="1" hangingPunct="1"/>
            <a:r>
              <a:rPr lang="en-US" altLang="en-US" sz="2400" b="1" dirty="0"/>
              <a:t>Liabilities</a:t>
            </a:r>
          </a:p>
          <a:p>
            <a:pPr lvl="1" eaLnBrk="1" hangingPunct="1"/>
            <a:r>
              <a:rPr lang="en-US" altLang="en-US" sz="2000" dirty="0"/>
              <a:t>Loss reserves and loss adjustment expenses are a major component (34.4% of total liabilities and capital)</a:t>
            </a:r>
          </a:p>
          <a:p>
            <a:pPr lvl="2" eaLnBrk="1" hangingPunct="1"/>
            <a:r>
              <a:rPr lang="en-US" altLang="en-US" sz="1700" dirty="0"/>
              <a:t>Loss reserves are funds set aside to meet expected losses from underwriting the P&amp;C lines</a:t>
            </a:r>
          </a:p>
          <a:p>
            <a:pPr lvl="2" eaLnBrk="1" hangingPunct="1"/>
            <a:r>
              <a:rPr lang="en-US" altLang="en-US" sz="1700" dirty="0"/>
              <a:t>Loss adjustment expenses are the expected administrative and related costs of settling claims</a:t>
            </a:r>
          </a:p>
          <a:p>
            <a:pPr marL="0" indent="0" eaLnBrk="1" hangingPunct="1">
              <a:buNone/>
            </a:pPr>
            <a:endParaRPr lang="en-US" alt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4C37D4-CA27-406C-BC7F-D9C19ACF3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28776" y="6248400"/>
            <a:ext cx="675798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3862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Underwriting Risk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b="1" dirty="0"/>
              <a:t>Underwriting risk</a:t>
            </a:r>
            <a:r>
              <a:rPr lang="en-US" altLang="en-US" sz="2200" dirty="0"/>
              <a:t> is the risk that premiums are insufficient to cover losses and administrative expenses after taking into account investment income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Underwriting risk may result from:</a:t>
            </a:r>
          </a:p>
          <a:p>
            <a:pPr lvl="1" eaLnBrk="1" hangingPunct="1"/>
            <a:r>
              <a:rPr lang="en-US" altLang="en-US" sz="2200" dirty="0"/>
              <a:t>Unexpected increases in loss rates</a:t>
            </a:r>
          </a:p>
          <a:p>
            <a:pPr lvl="1" eaLnBrk="1" hangingPunct="1"/>
            <a:r>
              <a:rPr lang="en-US" altLang="en-US" sz="2200" dirty="0"/>
              <a:t>Unexpected increases in expenses</a:t>
            </a:r>
          </a:p>
          <a:p>
            <a:pPr lvl="1" eaLnBrk="1" hangingPunct="1"/>
            <a:r>
              <a:rPr lang="en-US" altLang="en-US" sz="2200" dirty="0"/>
              <a:t>Unexpected decreases in investment yields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ACD298-96EC-4137-BD56-9B66B4DD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1651" y="6248400"/>
            <a:ext cx="622935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4067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Loss Risk and Expense Risk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dirty="0"/>
              <a:t>Loss risk </a:t>
            </a:r>
            <a:r>
              <a:rPr lang="en-US" altLang="en-US" sz="2200" dirty="0"/>
              <a:t>is a function of actuarial predictability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Property vs. 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Severity vs. frequency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Long tail vs. short tail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Product inflation vs. social inflation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/>
              <a:t>Loss risk is a measure of pure losses incurred to premiums earned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dirty="0"/>
              <a:t>Premiums earned </a:t>
            </a:r>
            <a:r>
              <a:rPr lang="en-US" altLang="en-US" sz="2000" dirty="0"/>
              <a:t>are premiums received and earned on insurance contracts because time has passed with no claim filed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 b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dirty="0"/>
              <a:t>Expense risk </a:t>
            </a:r>
            <a:r>
              <a:rPr lang="en-US" altLang="en-US" sz="2200" dirty="0"/>
              <a:t>occurs from two major sources: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Loss adjustment expenses (LAE)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Commissions and other expenses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786529-1245-41DA-B99C-258B0BD4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8749" y="6248400"/>
            <a:ext cx="672941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4272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Property-Casualty (P&amp;C) Key Ratios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</a:t>
            </a:r>
            <a:r>
              <a:rPr lang="en-US" altLang="en-US" sz="2400" b="1" dirty="0"/>
              <a:t>combined ratio</a:t>
            </a:r>
            <a:r>
              <a:rPr lang="en-US" altLang="en-US" sz="2400" dirty="0"/>
              <a:t> is a measure of overall profitability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Equals the loss ratio plus the ratios of loss-adjusted expenses to premium earned as well as commission and other acquisition costs to premiums written plus any dividends paid to policyholders as a proportion of premiums earned</a:t>
            </a:r>
            <a:endParaRPr lang="en-US" altLang="en-US" sz="2200" b="1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Investment yield</a:t>
            </a:r>
            <a:r>
              <a:rPr lang="en-US" altLang="en-US" sz="2400" dirty="0"/>
              <a:t> is measured as net interest income divided by premiums earned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</a:t>
            </a:r>
            <a:r>
              <a:rPr lang="en-US" altLang="en-US" sz="2400" b="1" dirty="0"/>
              <a:t>operating ratio</a:t>
            </a:r>
            <a:r>
              <a:rPr lang="en-US" altLang="en-US" sz="2400" dirty="0"/>
              <a:t> is also a measure of overall profitability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Equals the combined ratio minus the investment yield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4DC2BF-BB14-46CD-B05B-568FCB88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28775" y="6248400"/>
            <a:ext cx="615791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4272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P&amp;C Industry Underwriting Ratios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F8ACEE-0121-439B-A4DF-8B8B458A5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71614" y="1228725"/>
            <a:ext cx="6243636" cy="49022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A820EB-A68B-42A5-8158-7E2438DC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1663" y="6248400"/>
            <a:ext cx="612933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4272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P&amp;C Industry Underwriting Ratios Continued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FBEFF27-F8A7-49D5-9AFD-46E8468FF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0100" y="1646238"/>
            <a:ext cx="7058025" cy="403599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1600C-FACC-451A-97E0-474A445A2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85887" y="6248400"/>
            <a:ext cx="614362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4477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 dirty="0"/>
              <a:t>P&amp;C Recent Trends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Many catastrophes of historically high severity have occurred recently</a:t>
            </a:r>
          </a:p>
          <a:p>
            <a:pPr lvl="1" eaLnBrk="1" hangingPunct="1"/>
            <a:r>
              <a:rPr lang="en-US" altLang="en-US" sz="2200" dirty="0"/>
              <a:t>See Figure 15-3 for a list of U.S. catastrophes between 1949 and 2016</a:t>
            </a:r>
          </a:p>
          <a:p>
            <a:pPr eaLnBrk="1" hangingPunct="1"/>
            <a:r>
              <a:rPr lang="en-US" altLang="en-US" sz="2400" dirty="0"/>
              <a:t>An </a:t>
            </a:r>
            <a:r>
              <a:rPr lang="en-US" altLang="en-US" sz="2400" b="1" dirty="0"/>
              <a:t>underwriting cycle </a:t>
            </a:r>
            <a:r>
              <a:rPr lang="en-US" altLang="en-US" sz="2400" dirty="0"/>
              <a:t>is a pattern that the profits in the P&amp;C industry tend to follow</a:t>
            </a:r>
          </a:p>
          <a:p>
            <a:pPr eaLnBrk="1" hangingPunct="1"/>
            <a:r>
              <a:rPr lang="en-US" altLang="en-US" sz="2400" dirty="0"/>
              <a:t>The federal government has consistently increased their role of providing compensation and reconstruction assistance following natural disasters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542382-E805-4F33-A37A-67E88A67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0163" y="6248400"/>
            <a:ext cx="617219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468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Property-Casualty (P&amp;C) </a:t>
            </a:r>
            <a:br>
              <a:rPr lang="en-US" sz="3500"/>
            </a:br>
            <a:r>
              <a:rPr lang="en-US" sz="3500"/>
              <a:t>Insurance Regulation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P&amp;C insurers are chartered at the state level</a:t>
            </a:r>
          </a:p>
          <a:p>
            <a:pPr eaLnBrk="1" hangingPunct="1"/>
            <a:r>
              <a:rPr lang="en-US" altLang="en-US" sz="2200" dirty="0"/>
              <a:t>P&amp;C insurers are regulated by state commissioners</a:t>
            </a:r>
          </a:p>
          <a:p>
            <a:pPr eaLnBrk="1" hangingPunct="1"/>
            <a:r>
              <a:rPr lang="en-US" altLang="en-US" sz="2200" b="1" dirty="0"/>
              <a:t>State guarantee funds </a:t>
            </a:r>
            <a:r>
              <a:rPr lang="en-US" altLang="en-US" sz="2200" dirty="0"/>
              <a:t>provide (some) protection to policyholders, similar to the manner described for life insurance companies</a:t>
            </a:r>
          </a:p>
          <a:p>
            <a:pPr eaLnBrk="1" hangingPunct="1"/>
            <a:r>
              <a:rPr lang="en-US" altLang="en-US" sz="2200" dirty="0"/>
              <a:t>The </a:t>
            </a:r>
            <a:r>
              <a:rPr lang="en-US" altLang="en-US" sz="2200" b="1" dirty="0"/>
              <a:t>NAIC </a:t>
            </a:r>
            <a:r>
              <a:rPr lang="en-US" altLang="en-US" sz="2200" dirty="0"/>
              <a:t>provides services to state regulatory commissions such as the </a:t>
            </a:r>
            <a:r>
              <a:rPr lang="en-US" altLang="en-US" sz="2200" b="1" dirty="0"/>
              <a:t>Insurance Regulatory Information System (IRIS)</a:t>
            </a:r>
          </a:p>
          <a:p>
            <a:pPr eaLnBrk="1" hangingPunct="1"/>
            <a:r>
              <a:rPr lang="en-US" altLang="en-US" sz="2200" dirty="0"/>
              <a:t>Given the social welfare importance of some lines (e.g., workers’ compensation and auto insurance), state commissioners often set ceilings on the premiums and premium increases in these lines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8B5EE9-9887-47DD-B53E-65D760B6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14475" y="6248400"/>
            <a:ext cx="611505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468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sz="3500"/>
              <a:t>Global Issues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200" dirty="0"/>
              <a:t>The U.S., Japan, China, the U.K., and France are the world’s five largest countries in terms of insurance premiums written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Worldwide, 2012 was the third costliest year for the worldwide insurance industry (after 2011 and 2005)</a:t>
            </a:r>
          </a:p>
          <a:p>
            <a:pPr lvl="1" eaLnBrk="1" hangingPunct="1"/>
            <a:r>
              <a:rPr lang="en-US" altLang="en-US" sz="2000" dirty="0"/>
              <a:t>Natural disasters cost insurers $65 billion in 2012</a:t>
            </a:r>
          </a:p>
          <a:p>
            <a:pPr lvl="1" eaLnBrk="1" hangingPunct="1"/>
            <a:r>
              <a:rPr lang="en-US" altLang="en-US" sz="2000" dirty="0"/>
              <a:t>Losses in the U.S. accounted for 90% of the total</a:t>
            </a:r>
            <a:br>
              <a:rPr lang="en-US" altLang="en-US" sz="1800" dirty="0"/>
            </a:br>
            <a:endParaRPr lang="en-US" altLang="en-US" sz="1800" dirty="0"/>
          </a:p>
          <a:p>
            <a:pPr eaLnBrk="1" hangingPunct="1"/>
            <a:r>
              <a:rPr lang="en-US" altLang="en-US" sz="2200" dirty="0"/>
              <a:t>In 2012, total economic costs from natural disasters amounted to $160 billion, compared with $400 billion in 2011</a:t>
            </a:r>
          </a:p>
          <a:p>
            <a:pPr marL="344487" lvl="1" indent="0" eaLnBrk="1" hangingPunct="1">
              <a:buNone/>
            </a:pPr>
            <a:endParaRPr lang="en-US" altLang="en-US" sz="1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0E04DA-6498-4D7A-AC5D-10BEE81D4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8763" y="6248400"/>
            <a:ext cx="614362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etwork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1">
        <a:dk1>
          <a:srgbClr val="000000"/>
        </a:dk1>
        <a:lt1>
          <a:srgbClr val="FFFFFF"/>
        </a:lt1>
        <a:dk2>
          <a:srgbClr val="A50021"/>
        </a:dk2>
        <a:lt2>
          <a:srgbClr val="808080"/>
        </a:lt2>
        <a:accent1>
          <a:srgbClr val="006699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C8C8C8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5426</TotalTime>
  <Words>3004</Words>
  <Application>Microsoft Office PowerPoint</Application>
  <PresentationFormat>On-screen Show (4:3)</PresentationFormat>
  <Paragraphs>234</Paragraphs>
  <Slides>27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Times New Roman</vt:lpstr>
      <vt:lpstr>Wingdings</vt:lpstr>
      <vt:lpstr>Network</vt:lpstr>
      <vt:lpstr>Equation</vt:lpstr>
      <vt:lpstr>Chapter Fifteen</vt:lpstr>
      <vt:lpstr>Insurance Companies (ICs)</vt:lpstr>
      <vt:lpstr>Life Insurance Companies</vt:lpstr>
      <vt:lpstr>Life Insurance Companies Continued</vt:lpstr>
      <vt:lpstr>Life Insurance Companies Concluded</vt:lpstr>
      <vt:lpstr>The Role of Actuaries</vt:lpstr>
      <vt:lpstr>The Four Types of Life Insurance</vt:lpstr>
      <vt:lpstr>The Four Types of Life Insurance Continued</vt:lpstr>
      <vt:lpstr>The Four Types of Life Insurance Concluded</vt:lpstr>
      <vt:lpstr>Distribution of Premiums Written on Various Life Insurance Lines</vt:lpstr>
      <vt:lpstr>Annuities Example</vt:lpstr>
      <vt:lpstr>Annuities Example Continued</vt:lpstr>
      <vt:lpstr>Balance Sheets and Recent Trends</vt:lpstr>
      <vt:lpstr>Balance Sheets and Recent Trends Continued</vt:lpstr>
      <vt:lpstr>Regulation</vt:lpstr>
      <vt:lpstr>Regulation Continued</vt:lpstr>
      <vt:lpstr>Property-Casualty (P&amp;C)  Insurance Companies</vt:lpstr>
      <vt:lpstr>P&amp;C Lines</vt:lpstr>
      <vt:lpstr>Balance Sheets of P&amp;C Companies</vt:lpstr>
      <vt:lpstr>Underwriting Risk</vt:lpstr>
      <vt:lpstr>Loss Risk and Expense Risk</vt:lpstr>
      <vt:lpstr>Property-Casualty (P&amp;C) Key Ratios</vt:lpstr>
      <vt:lpstr>P&amp;C Industry Underwriting Ratios</vt:lpstr>
      <vt:lpstr>P&amp;C Industry Underwriting Ratios Continued</vt:lpstr>
      <vt:lpstr>P&amp;C Recent Trends</vt:lpstr>
      <vt:lpstr>Property-Casualty (P&amp;C)  Insurance Regulation</vt:lpstr>
      <vt:lpstr>Global Issues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AND INSTITIUTIONS: A Modern Perspective</dc:title>
  <dc:creator>Joseph Ogden</dc:creator>
  <cp:lastModifiedBy>Woo, Dana</cp:lastModifiedBy>
  <cp:revision>379</cp:revision>
  <dcterms:created xsi:type="dcterms:W3CDTF">2000-07-01T19:33:32Z</dcterms:created>
  <dcterms:modified xsi:type="dcterms:W3CDTF">2018-02-23T19:35:27Z</dcterms:modified>
</cp:coreProperties>
</file>