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26"/>
  </p:notesMasterIdLst>
  <p:handoutMasterIdLst>
    <p:handoutMasterId r:id="rId27"/>
  </p:handoutMasterIdLst>
  <p:sldIdLst>
    <p:sldId id="320" r:id="rId2"/>
    <p:sldId id="291" r:id="rId3"/>
    <p:sldId id="292" r:id="rId4"/>
    <p:sldId id="293" r:id="rId5"/>
    <p:sldId id="295" r:id="rId6"/>
    <p:sldId id="299" r:id="rId7"/>
    <p:sldId id="311" r:id="rId8"/>
    <p:sldId id="296" r:id="rId9"/>
    <p:sldId id="312" r:id="rId10"/>
    <p:sldId id="298" r:id="rId11"/>
    <p:sldId id="313" r:id="rId12"/>
    <p:sldId id="314" r:id="rId13"/>
    <p:sldId id="300" r:id="rId14"/>
    <p:sldId id="315" r:id="rId15"/>
    <p:sldId id="301" r:id="rId16"/>
    <p:sldId id="302" r:id="rId17"/>
    <p:sldId id="303" r:id="rId18"/>
    <p:sldId id="304" r:id="rId19"/>
    <p:sldId id="319" r:id="rId20"/>
    <p:sldId id="306" r:id="rId21"/>
    <p:sldId id="307" r:id="rId22"/>
    <p:sldId id="324" r:id="rId23"/>
    <p:sldId id="326" r:id="rId24"/>
    <p:sldId id="325" r:id="rId2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8" autoAdjust="0"/>
    <p:restoredTop sz="90327" autoAdjust="0"/>
  </p:normalViewPr>
  <p:slideViewPr>
    <p:cSldViewPr snapToGrid="0" snapToObjects="1">
      <p:cViewPr varScale="1">
        <p:scale>
          <a:sx n="65" d="100"/>
          <a:sy n="65" d="100"/>
        </p:scale>
        <p:origin x="152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24F21DE7-E35B-448D-8A36-416E314C278C}" type="slidenum">
              <a:rPr lang="en-US"/>
              <a:pPr>
                <a:defRPr/>
              </a:pPr>
              <a:t>‹#›</a:t>
            </a:fld>
            <a:endParaRPr lang="en-US"/>
          </a:p>
        </p:txBody>
      </p:sp>
    </p:spTree>
    <p:extLst>
      <p:ext uri="{BB962C8B-B14F-4D97-AF65-F5344CB8AC3E}">
        <p14:creationId xmlns:p14="http://schemas.microsoft.com/office/powerpoint/2010/main" val="30658335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23D248F8-A567-463C-8ADA-0E168F257546}" type="slidenum">
              <a:rPr lang="en-US"/>
              <a:pPr>
                <a:defRPr/>
              </a:pPr>
              <a:t>‹#›</a:t>
            </a:fld>
            <a:endParaRPr lang="en-US"/>
          </a:p>
        </p:txBody>
      </p:sp>
    </p:spTree>
    <p:extLst>
      <p:ext uri="{BB962C8B-B14F-4D97-AF65-F5344CB8AC3E}">
        <p14:creationId xmlns:p14="http://schemas.microsoft.com/office/powerpoint/2010/main" val="3789169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46BD2B4-A169-4740-B883-4683DE0513A5}" type="slidenum">
              <a:rPr lang="en-US" altLang="en-US" sz="1200"/>
              <a:pPr algn="r"/>
              <a:t>2</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6BA0B41-3571-482C-8935-C12F45460C91}" type="slidenum">
              <a:rPr lang="en-US" altLang="en-US" sz="1200"/>
              <a:pPr algn="r"/>
              <a:t>3</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A9A06B57-22DD-48C1-9B08-950C1F6B7115}" type="slidenum">
              <a:rPr lang="en-US" altLang="en-US" sz="1200"/>
              <a:pPr algn="r"/>
              <a:t>4</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BC180724-692E-4F4E-80F1-9DB927DE1E33}" type="slidenum">
              <a:rPr lang="en-US" altLang="en-US" sz="1200"/>
              <a:pPr algn="r"/>
              <a:t>5</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5A3AA267-1ABD-4B22-9D3D-47045AA16ABB}" type="slidenum">
              <a:rPr lang="en-US" altLang="en-US" sz="1200"/>
              <a:pPr algn="r"/>
              <a:t>6</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1DB5EAA-FDD6-4825-952E-84766EE5351E}" type="slidenum">
              <a:rPr lang="en-US" altLang="en-US" sz="1200"/>
              <a:pPr algn="r"/>
              <a:t>7</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8244C86-C932-4716-BAEA-96FA25547CDA}" type="slidenum">
              <a:rPr lang="en-US" altLang="en-US" sz="1200"/>
              <a:pPr algn="r"/>
              <a:t>8</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A73FB33-2245-4230-9304-BF5DEAE17B5D}" type="slidenum">
              <a:rPr lang="en-US" altLang="en-US" sz="1200"/>
              <a:pPr algn="r"/>
              <a:t>9</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2D0E838-B286-4310-9C6D-9CD2D9D8EC24}" type="slidenum">
              <a:rPr lang="en-US" altLang="en-US" sz="1200"/>
              <a:pPr algn="r"/>
              <a:t>10</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AFDAB23-E851-438A-8ECD-3E5577F7DCC2}" type="slidenum">
              <a:rPr lang="en-US" altLang="en-US" sz="1200"/>
              <a:pPr algn="r"/>
              <a:t>11</a:t>
            </a:fld>
            <a:endParaRPr lang="en-US" alt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1654D8F-A63C-474F-8900-DEB93DA3851D}" type="slidenum">
              <a:rPr lang="en-US" altLang="en-US" sz="1200"/>
              <a:pPr algn="r"/>
              <a:t>12</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AF534367-33E8-4A2E-8275-624A76B4FFDC}" type="slidenum">
              <a:rPr lang="en-US" altLang="en-US" sz="1200"/>
              <a:pPr algn="r"/>
              <a:t>13</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DD6FED49-1232-46AE-9567-A4DD36166129}" type="slidenum">
              <a:rPr lang="en-US" altLang="en-US" sz="1200"/>
              <a:pPr algn="r"/>
              <a:t>14</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9AAF22D7-5B0E-4950-B580-2EB058360379}" type="slidenum">
              <a:rPr lang="en-US" altLang="en-US" sz="1200"/>
              <a:pPr algn="r"/>
              <a:t>15</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C56673C-84AC-40BA-B644-B4576AA5A63E}" type="slidenum">
              <a:rPr lang="en-US" altLang="en-US" sz="1200"/>
              <a:pPr algn="r"/>
              <a:t>16</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5C28E7BE-402F-4A88-8487-C140EB30A4CA}" type="slidenum">
              <a:rPr lang="en-US" altLang="en-US" sz="1200"/>
              <a:pPr algn="r"/>
              <a:t>17</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44B4981-46BD-4740-A5D6-0DD67D4A3AC3}" type="slidenum">
              <a:rPr lang="en-US" altLang="en-US" sz="1200"/>
              <a:pPr algn="r"/>
              <a:t>18</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F39F2B8-4847-43D3-B762-9EA5AD9F7967}" type="slidenum">
              <a:rPr lang="en-US" altLang="en-US" sz="1200"/>
              <a:pPr algn="r"/>
              <a:t>19</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C6881511-257A-4BB1-B9C0-BBF976004DB1}" type="slidenum">
              <a:rPr lang="en-US" altLang="en-US" sz="1200"/>
              <a:pPr algn="r"/>
              <a:t>20</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24B8C01-693A-420E-9DA4-39393BD73757}" type="slidenum">
              <a:rPr lang="en-US" altLang="en-US" sz="1200"/>
              <a:pPr algn="r"/>
              <a:t>21</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1CD9514-F8E4-4214-AAA8-BF741C218D32}" type="slidenum">
              <a:rPr lang="en-US" altLang="en-US" sz="1200"/>
              <a:pPr algn="r"/>
              <a:t>22</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1CD9514-F8E4-4214-AAA8-BF741C218D32}" type="slidenum">
              <a:rPr lang="en-US" altLang="en-US" sz="1200"/>
              <a:pPr algn="r"/>
              <a:t>23</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046977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40134CCA-CE94-401C-B371-2FFF5568709C}" type="slidenum">
              <a:rPr lang="en-US" altLang="en-US" sz="1200"/>
              <a:pPr algn="r"/>
              <a:t>24</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3"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8704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106C0432-73CD-4E67-90FD-D79AF670ADE3}"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a:lvl1pPr>
          </a:lstStyle>
          <a:p>
            <a:pPr>
              <a:defRPr/>
            </a:pPr>
            <a:fld id="{C5AA6F1D-4D01-42B5-AD8D-A36CB6468A5F}" type="slidenum">
              <a:rPr lang="en-US" altLang="en-US"/>
              <a:pPr>
                <a:defRPr/>
              </a:pPr>
              <a:t>‹#›</a:t>
            </a:fld>
            <a:endParaRPr lang="en-US" altLang="en-US"/>
          </a:p>
        </p:txBody>
      </p:sp>
    </p:spTree>
    <p:extLst>
      <p:ext uri="{BB962C8B-B14F-4D97-AF65-F5344CB8AC3E}">
        <p14:creationId xmlns:p14="http://schemas.microsoft.com/office/powerpoint/2010/main" val="269637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63EB4E60-ECD6-4EBB-A1A6-8330398EE93C}"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132A6396-730E-4881-B0D2-2C4F0392334F}" type="slidenum">
              <a:rPr lang="en-US" altLang="en-US"/>
              <a:pPr>
                <a:defRPr/>
              </a:pPr>
              <a:t>‹#›</a:t>
            </a:fld>
            <a:endParaRPr lang="en-US" altLang="en-US"/>
          </a:p>
        </p:txBody>
      </p:sp>
    </p:spTree>
    <p:extLst>
      <p:ext uri="{BB962C8B-B14F-4D97-AF65-F5344CB8AC3E}">
        <p14:creationId xmlns:p14="http://schemas.microsoft.com/office/powerpoint/2010/main" val="3785897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8CE32962-06CD-4EF8-AFB1-A0444D2592B7}"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8587A493-A928-404A-9C60-1390843EEC30}" type="slidenum">
              <a:rPr lang="en-US" altLang="en-US"/>
              <a:pPr>
                <a:defRPr/>
              </a:pPr>
              <a:t>‹#›</a:t>
            </a:fld>
            <a:endParaRPr lang="en-US" altLang="en-US"/>
          </a:p>
        </p:txBody>
      </p:sp>
    </p:spTree>
    <p:extLst>
      <p:ext uri="{BB962C8B-B14F-4D97-AF65-F5344CB8AC3E}">
        <p14:creationId xmlns:p14="http://schemas.microsoft.com/office/powerpoint/2010/main" val="2198631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5FA52EA2-9559-40B6-B0CD-C888A49CECEF}"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704284F1-B22E-4B90-B669-72BB43A31B77}" type="slidenum">
              <a:rPr lang="en-US" altLang="en-US"/>
              <a:pPr>
                <a:defRPr/>
              </a:pPr>
              <a:t>‹#›</a:t>
            </a:fld>
            <a:endParaRPr lang="en-US" altLang="en-US"/>
          </a:p>
        </p:txBody>
      </p:sp>
    </p:spTree>
    <p:extLst>
      <p:ext uri="{BB962C8B-B14F-4D97-AF65-F5344CB8AC3E}">
        <p14:creationId xmlns:p14="http://schemas.microsoft.com/office/powerpoint/2010/main" val="3295983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64CB2B35-99C4-4FA7-A848-81CE154F9192}"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B831EB31-3983-4FCB-B59D-7447D7C45135}" type="slidenum">
              <a:rPr lang="en-US" altLang="en-US"/>
              <a:pPr>
                <a:defRPr/>
              </a:pPr>
              <a:t>‹#›</a:t>
            </a:fld>
            <a:endParaRPr lang="en-US" altLang="en-US"/>
          </a:p>
        </p:txBody>
      </p:sp>
    </p:spTree>
    <p:extLst>
      <p:ext uri="{BB962C8B-B14F-4D97-AF65-F5344CB8AC3E}">
        <p14:creationId xmlns:p14="http://schemas.microsoft.com/office/powerpoint/2010/main" val="928805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3188D1BF-8F3B-4ECA-A6D4-921F3AFBB289}"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76C76B32-3164-4D4D-B941-312DF4A12650}" type="slidenum">
              <a:rPr lang="en-US" altLang="en-US"/>
              <a:pPr>
                <a:defRPr/>
              </a:pPr>
              <a:t>‹#›</a:t>
            </a:fld>
            <a:endParaRPr lang="en-US" altLang="en-US"/>
          </a:p>
        </p:txBody>
      </p:sp>
    </p:spTree>
    <p:extLst>
      <p:ext uri="{BB962C8B-B14F-4D97-AF65-F5344CB8AC3E}">
        <p14:creationId xmlns:p14="http://schemas.microsoft.com/office/powerpoint/2010/main" val="2726109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4419B504-8554-4673-AD22-1DA51F25E562}"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8D8ED141-D904-4A86-A302-D117AFFB5831}" type="slidenum">
              <a:rPr lang="en-US" altLang="en-US"/>
              <a:pPr>
                <a:defRPr/>
              </a:pPr>
              <a:t>‹#›</a:t>
            </a:fld>
            <a:endParaRPr lang="en-US" altLang="en-US"/>
          </a:p>
        </p:txBody>
      </p:sp>
    </p:spTree>
    <p:extLst>
      <p:ext uri="{BB962C8B-B14F-4D97-AF65-F5344CB8AC3E}">
        <p14:creationId xmlns:p14="http://schemas.microsoft.com/office/powerpoint/2010/main" val="3793934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ACD1F145-47A8-4F5A-B934-3A24B57C21C6}"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062D2299-7AFA-40D7-80E1-6BBB2380840C}" type="slidenum">
              <a:rPr lang="en-US" altLang="en-US"/>
              <a:pPr>
                <a:defRPr/>
              </a:pPr>
              <a:t>‹#›</a:t>
            </a:fld>
            <a:endParaRPr lang="en-US" altLang="en-US"/>
          </a:p>
        </p:txBody>
      </p:sp>
    </p:spTree>
    <p:extLst>
      <p:ext uri="{BB962C8B-B14F-4D97-AF65-F5344CB8AC3E}">
        <p14:creationId xmlns:p14="http://schemas.microsoft.com/office/powerpoint/2010/main" val="3171962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AB7B0387-22DC-44E4-A899-FC0EBE2A18B4}"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632A8804-BAD6-41E8-AD21-6225560C6C7D}" type="slidenum">
              <a:rPr lang="en-US" altLang="en-US"/>
              <a:pPr>
                <a:defRPr/>
              </a:pPr>
              <a:t>‹#›</a:t>
            </a:fld>
            <a:endParaRPr lang="en-US" altLang="en-US"/>
          </a:p>
        </p:txBody>
      </p:sp>
    </p:spTree>
    <p:extLst>
      <p:ext uri="{BB962C8B-B14F-4D97-AF65-F5344CB8AC3E}">
        <p14:creationId xmlns:p14="http://schemas.microsoft.com/office/powerpoint/2010/main" val="1082901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EC4D0CE9-B455-4039-AF9F-088268F93C07}"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01EB2FD4-5856-4A5C-8ECB-D162A47E0F16}" type="slidenum">
              <a:rPr lang="en-US" altLang="en-US"/>
              <a:pPr>
                <a:defRPr/>
              </a:pPr>
              <a:t>‹#›</a:t>
            </a:fld>
            <a:endParaRPr lang="en-US" altLang="en-US"/>
          </a:p>
        </p:txBody>
      </p:sp>
    </p:spTree>
    <p:extLst>
      <p:ext uri="{BB962C8B-B14F-4D97-AF65-F5344CB8AC3E}">
        <p14:creationId xmlns:p14="http://schemas.microsoft.com/office/powerpoint/2010/main" val="1754618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364815F-3ABA-4AD4-A52C-158D6D01CD96}"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F47A7D17-8052-4FDF-B8B3-070094BD2B7B}" type="slidenum">
              <a:rPr lang="en-US" altLang="en-US"/>
              <a:pPr>
                <a:defRPr/>
              </a:pPr>
              <a:t>‹#›</a:t>
            </a:fld>
            <a:endParaRPr lang="en-US" altLang="en-US"/>
          </a:p>
        </p:txBody>
      </p:sp>
    </p:spTree>
    <p:extLst>
      <p:ext uri="{BB962C8B-B14F-4D97-AF65-F5344CB8AC3E}">
        <p14:creationId xmlns:p14="http://schemas.microsoft.com/office/powerpoint/2010/main" val="3804075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6021"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mn-lt"/>
              </a:defRPr>
            </a:lvl1pPr>
          </a:lstStyle>
          <a:p>
            <a:pPr>
              <a:defRPr/>
            </a:pPr>
            <a:fld id="{5D1F0F1F-3756-4771-BC23-EDA4730F4F66}" type="datetime1">
              <a:rPr lang="en-US" smtClean="0"/>
              <a:t>2/23/2018</a:t>
            </a:fld>
            <a:endParaRPr lang="en-US" altLang="en-US"/>
          </a:p>
        </p:txBody>
      </p:sp>
      <p:sp>
        <p:nvSpPr>
          <p:cNvPr id="86022"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86023"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pPr>
              <a:defRPr/>
            </a:pPr>
            <a:r>
              <a:rPr lang="en-US" altLang="en-US"/>
              <a:t>1-</a:t>
            </a:r>
            <a:fld id="{33CBEEE3-4B7F-4430-BAFD-2B1D2773BEB9}"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18"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Sixteen</a:t>
            </a:r>
          </a:p>
        </p:txBody>
      </p:sp>
      <p:sp>
        <p:nvSpPr>
          <p:cNvPr id="3075" name="Rectangle 5"/>
          <p:cNvSpPr>
            <a:spLocks noGrp="1" noChangeArrowheads="1"/>
          </p:cNvSpPr>
          <p:nvPr>
            <p:ph type="subTitle" idx="1"/>
          </p:nvPr>
        </p:nvSpPr>
        <p:spPr/>
        <p:txBody>
          <a:bodyPr/>
          <a:lstStyle/>
          <a:p>
            <a:pPr eaLnBrk="1" hangingPunct="1"/>
            <a:r>
              <a:rPr lang="en-US" altLang="en-US" sz="5500"/>
              <a:t>Securities Firms and Investment Banks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6" name="Rectangle 2"/>
          <p:cNvSpPr>
            <a:spLocks noGrp="1" noChangeArrowheads="1"/>
          </p:cNvSpPr>
          <p:nvPr>
            <p:ph type="title" idx="4294967295"/>
          </p:nvPr>
        </p:nvSpPr>
        <p:spPr/>
        <p:txBody>
          <a:bodyPr anchor="ctr"/>
          <a:lstStyle/>
          <a:p>
            <a:pPr eaLnBrk="1" hangingPunct="1">
              <a:defRPr/>
            </a:pPr>
            <a:r>
              <a:rPr lang="en-US" sz="3500" dirty="0"/>
              <a:t>Securities Firms and Investment Banks (IBs)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Investment banks (IBs) </a:t>
            </a:r>
            <a:r>
              <a:rPr lang="en-US" altLang="en-US" sz="2600" dirty="0"/>
              <a:t>help corporations and governments raise capital through debt and equity security issues in the </a:t>
            </a:r>
            <a:r>
              <a:rPr lang="en-US" altLang="en-US" sz="2600" b="1" dirty="0"/>
              <a:t>primary market</a:t>
            </a:r>
          </a:p>
          <a:p>
            <a:pPr lvl="1" eaLnBrk="1" hangingPunct="1">
              <a:lnSpc>
                <a:spcPct val="90000"/>
              </a:lnSpc>
            </a:pPr>
            <a:r>
              <a:rPr lang="en-US" altLang="en-US" sz="2200" b="1" dirty="0"/>
              <a:t>Underwriting </a:t>
            </a:r>
            <a:r>
              <a:rPr lang="en-US" altLang="en-US" sz="2200" dirty="0"/>
              <a:t>is assisting in issuing new securities</a:t>
            </a:r>
          </a:p>
          <a:p>
            <a:pPr lvl="1" eaLnBrk="1" hangingPunct="1">
              <a:lnSpc>
                <a:spcPct val="90000"/>
              </a:lnSpc>
            </a:pPr>
            <a:r>
              <a:rPr lang="en-US" altLang="en-US" sz="2200" dirty="0"/>
              <a:t>IBs also advise on mergers and acquisitions (M&amp;As) and corporate restructuring</a:t>
            </a:r>
            <a:endParaRPr lang="en-US" altLang="en-US" sz="2200" b="1" dirty="0"/>
          </a:p>
          <a:p>
            <a:pPr eaLnBrk="1" hangingPunct="1">
              <a:lnSpc>
                <a:spcPct val="90000"/>
              </a:lnSpc>
            </a:pPr>
            <a:r>
              <a:rPr lang="en-US" altLang="en-US" sz="2600" b="1" dirty="0"/>
              <a:t>Securities firms</a:t>
            </a:r>
            <a:r>
              <a:rPr lang="en-US" altLang="en-US" sz="2600" dirty="0"/>
              <a:t> assist in the trading of securities in </a:t>
            </a:r>
            <a:r>
              <a:rPr lang="en-US" altLang="en-US" sz="2600" b="1" dirty="0"/>
              <a:t>secondary markets</a:t>
            </a:r>
          </a:p>
          <a:p>
            <a:pPr lvl="1" eaLnBrk="1" hangingPunct="1">
              <a:lnSpc>
                <a:spcPct val="90000"/>
              </a:lnSpc>
            </a:pPr>
            <a:r>
              <a:rPr lang="en-US" altLang="en-US" sz="2200" b="1" dirty="0"/>
              <a:t>Broker-dealers</a:t>
            </a:r>
            <a:r>
              <a:rPr lang="en-US" altLang="en-US" sz="2200" dirty="0"/>
              <a:t> assist in the trading of existing securities</a:t>
            </a:r>
            <a:endParaRPr lang="en-US" altLang="en-US" sz="2200" b="1" dirty="0"/>
          </a:p>
        </p:txBody>
      </p:sp>
      <p:sp>
        <p:nvSpPr>
          <p:cNvPr id="2" name="Footer Placeholder 1">
            <a:extLst>
              <a:ext uri="{FF2B5EF4-FFF2-40B4-BE49-F238E27FC236}">
                <a16:creationId xmlns:a16="http://schemas.microsoft.com/office/drawing/2014/main" id="{927F9249-EDB3-4DAA-A2CF-975A3E9670A6}"/>
              </a:ext>
            </a:extLst>
          </p:cNvPr>
          <p:cNvSpPr>
            <a:spLocks noGrp="1"/>
          </p:cNvSpPr>
          <p:nvPr>
            <p:ph type="ftr" sz="quarter" idx="11"/>
          </p:nvPr>
        </p:nvSpPr>
        <p:spPr>
          <a:xfrm>
            <a:off x="1578077" y="6248400"/>
            <a:ext cx="642292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92548" name="Rectangle 2"/>
          <p:cNvSpPr>
            <a:spLocks noGrp="1" noChangeArrowheads="1"/>
          </p:cNvSpPr>
          <p:nvPr>
            <p:ph type="title" idx="4294967295"/>
          </p:nvPr>
        </p:nvSpPr>
        <p:spPr/>
        <p:txBody>
          <a:bodyPr anchor="ctr"/>
          <a:lstStyle/>
          <a:p>
            <a:pPr eaLnBrk="1" hangingPunct="1">
              <a:defRPr/>
            </a:pPr>
            <a:r>
              <a:rPr lang="en-US" sz="3500" dirty="0"/>
              <a:t>Size, Structure and Composition of Industry</a:t>
            </a:r>
          </a:p>
        </p:txBody>
      </p:sp>
      <p:sp>
        <p:nvSpPr>
          <p:cNvPr id="5125" name="Rectangle 3"/>
          <p:cNvSpPr>
            <a:spLocks noGrp="1" noChangeArrowheads="1"/>
          </p:cNvSpPr>
          <p:nvPr>
            <p:ph type="body" sz="half" idx="4294967295"/>
          </p:nvPr>
        </p:nvSpPr>
        <p:spPr>
          <a:xfrm>
            <a:off x="685800" y="1866899"/>
            <a:ext cx="7696200" cy="434816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The size of the industry is usually measured by the equity capital of firms rather than total asset size</a:t>
            </a:r>
          </a:p>
          <a:p>
            <a:pPr lvl="1" eaLnBrk="1" hangingPunct="1">
              <a:lnSpc>
                <a:spcPct val="90000"/>
              </a:lnSpc>
            </a:pPr>
            <a:r>
              <a:rPr lang="en-US" altLang="en-US" sz="2000" dirty="0"/>
              <a:t>Equity capital in the industry in 2015 was $235 billion</a:t>
            </a:r>
          </a:p>
          <a:p>
            <a:pPr eaLnBrk="1" hangingPunct="1">
              <a:lnSpc>
                <a:spcPct val="90000"/>
              </a:lnSpc>
            </a:pPr>
            <a:r>
              <a:rPr lang="en-US" altLang="en-US" sz="2200" dirty="0"/>
              <a:t>The number of firms in the industry changed due to economies of scale and scope, losses with the economy, scandals at some firms, and regulations that allowed both inter- and intra-industry mergers</a:t>
            </a:r>
          </a:p>
          <a:p>
            <a:pPr lvl="1" eaLnBrk="1" hangingPunct="1">
              <a:lnSpc>
                <a:spcPct val="90000"/>
              </a:lnSpc>
            </a:pPr>
            <a:r>
              <a:rPr lang="en-US" altLang="en-US" sz="2000" dirty="0"/>
              <a:t>5,248 firms in 1980</a:t>
            </a:r>
          </a:p>
          <a:p>
            <a:pPr lvl="1" eaLnBrk="1" hangingPunct="1">
              <a:lnSpc>
                <a:spcPct val="90000"/>
              </a:lnSpc>
            </a:pPr>
            <a:r>
              <a:rPr lang="en-US" altLang="en-US" sz="2000" dirty="0"/>
              <a:t>9,515 firms in 1987</a:t>
            </a:r>
          </a:p>
          <a:p>
            <a:pPr lvl="1" eaLnBrk="1" hangingPunct="1">
              <a:lnSpc>
                <a:spcPct val="90000"/>
              </a:lnSpc>
            </a:pPr>
            <a:r>
              <a:rPr lang="en-US" altLang="en-US" sz="2000" dirty="0"/>
              <a:t>6,016 firms in 2006</a:t>
            </a:r>
          </a:p>
          <a:p>
            <a:pPr lvl="1" eaLnBrk="1" hangingPunct="1">
              <a:lnSpc>
                <a:spcPct val="90000"/>
              </a:lnSpc>
            </a:pPr>
            <a:r>
              <a:rPr lang="en-US" altLang="en-US" sz="2000" dirty="0"/>
              <a:t>4,115 firms in 2016</a:t>
            </a:r>
          </a:p>
          <a:p>
            <a:pPr eaLnBrk="1" hangingPunct="1">
              <a:lnSpc>
                <a:spcPct val="90000"/>
              </a:lnSpc>
            </a:pPr>
            <a:r>
              <a:rPr lang="en-US" altLang="en-US" sz="2200" dirty="0"/>
              <a:t>As with commercial banks, consolidation has largely occurred through mergers and acquisitions</a:t>
            </a:r>
          </a:p>
        </p:txBody>
      </p:sp>
      <p:sp>
        <p:nvSpPr>
          <p:cNvPr id="2" name="Footer Placeholder 1">
            <a:extLst>
              <a:ext uri="{FF2B5EF4-FFF2-40B4-BE49-F238E27FC236}">
                <a16:creationId xmlns:a16="http://schemas.microsoft.com/office/drawing/2014/main" id="{7C801C6D-08C6-4B4A-A898-D49E0D05630E}"/>
              </a:ext>
            </a:extLst>
          </p:cNvPr>
          <p:cNvSpPr>
            <a:spLocks noGrp="1"/>
          </p:cNvSpPr>
          <p:nvPr>
            <p:ph type="ftr" sz="quarter" idx="11"/>
          </p:nvPr>
        </p:nvSpPr>
        <p:spPr>
          <a:xfrm>
            <a:off x="1666569" y="6248400"/>
            <a:ext cx="6164826"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94596" name="Rectangle 2"/>
          <p:cNvSpPr>
            <a:spLocks noGrp="1" noChangeArrowheads="1"/>
          </p:cNvSpPr>
          <p:nvPr>
            <p:ph type="title" idx="4294967295"/>
          </p:nvPr>
        </p:nvSpPr>
        <p:spPr/>
        <p:txBody>
          <a:bodyPr anchor="ctr"/>
          <a:lstStyle/>
          <a:p>
            <a:pPr eaLnBrk="1" hangingPunct="1">
              <a:defRPr/>
            </a:pPr>
            <a:r>
              <a:rPr lang="en-US" sz="3500" dirty="0"/>
              <a:t>Subgroups of National Full-Service Firms</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#1 - Commercial bank or financial services holding companies</a:t>
            </a:r>
          </a:p>
          <a:p>
            <a:pPr lvl="1" eaLnBrk="1" hangingPunct="1"/>
            <a:r>
              <a:rPr lang="en-US" altLang="en-US" sz="2000" dirty="0"/>
              <a:t>Largest of the full-service investment banks</a:t>
            </a:r>
          </a:p>
          <a:p>
            <a:pPr lvl="1" eaLnBrk="1" hangingPunct="1">
              <a:lnSpc>
                <a:spcPct val="90000"/>
              </a:lnSpc>
            </a:pPr>
            <a:r>
              <a:rPr lang="en-US" altLang="en-US" sz="2000" dirty="0"/>
              <a:t>Extensive domestic and international operations </a:t>
            </a:r>
          </a:p>
          <a:p>
            <a:pPr lvl="1" eaLnBrk="1" hangingPunct="1">
              <a:lnSpc>
                <a:spcPct val="90000"/>
              </a:lnSpc>
            </a:pPr>
            <a:r>
              <a:rPr lang="en-US" altLang="en-US" sz="2000" dirty="0"/>
              <a:t>Offer advice, underwriting, brokerage, trading, and asset management services</a:t>
            </a:r>
          </a:p>
          <a:p>
            <a:pPr eaLnBrk="1" hangingPunct="1">
              <a:lnSpc>
                <a:spcPct val="90000"/>
              </a:lnSpc>
            </a:pPr>
            <a:r>
              <a:rPr lang="en-US" altLang="en-US" sz="2400" b="1" dirty="0"/>
              <a:t>#2 - National full-service firms</a:t>
            </a:r>
            <a:r>
              <a:rPr lang="en-US" altLang="en-US" sz="2400" dirty="0"/>
              <a:t> specializing in corporate finance or primary market activities</a:t>
            </a:r>
          </a:p>
          <a:p>
            <a:pPr lvl="1" eaLnBrk="1" hangingPunct="1">
              <a:lnSpc>
                <a:spcPct val="90000"/>
              </a:lnSpc>
            </a:pPr>
            <a:r>
              <a:rPr lang="en-US" altLang="en-US" sz="2000" dirty="0"/>
              <a:t>Highly active in trading securities, or secondary market activities</a:t>
            </a:r>
          </a:p>
          <a:p>
            <a:pPr eaLnBrk="1" hangingPunct="1">
              <a:lnSpc>
                <a:spcPct val="90000"/>
              </a:lnSpc>
            </a:pPr>
            <a:r>
              <a:rPr lang="en-US" altLang="en-US" sz="2400" b="1" dirty="0"/>
              <a:t>#3 - Large investment banks </a:t>
            </a:r>
            <a:r>
              <a:rPr lang="en-US" altLang="en-US" sz="2400" dirty="0"/>
              <a:t>maintain more limited branch networks concentrated in major cities</a:t>
            </a:r>
          </a:p>
          <a:p>
            <a:pPr lvl="1" eaLnBrk="1" hangingPunct="1">
              <a:lnSpc>
                <a:spcPct val="90000"/>
              </a:lnSpc>
            </a:pPr>
            <a:r>
              <a:rPr lang="en-US" altLang="en-US" sz="2000" dirty="0"/>
              <a:t>Operate with predominantly institutional client bases</a:t>
            </a:r>
          </a:p>
          <a:p>
            <a:pPr lvl="1" eaLnBrk="1" hangingPunct="1">
              <a:lnSpc>
                <a:spcPct val="90000"/>
              </a:lnSpc>
            </a:pPr>
            <a:endParaRPr lang="en-US" altLang="en-US" sz="2000" dirty="0"/>
          </a:p>
          <a:p>
            <a:pPr marL="0" indent="0" eaLnBrk="1" hangingPunct="1">
              <a:lnSpc>
                <a:spcPct val="90000"/>
              </a:lnSpc>
              <a:buNone/>
            </a:pPr>
            <a:endParaRPr lang="en-US" altLang="en-US" dirty="0"/>
          </a:p>
        </p:txBody>
      </p:sp>
      <p:sp>
        <p:nvSpPr>
          <p:cNvPr id="2" name="Footer Placeholder 1">
            <a:extLst>
              <a:ext uri="{FF2B5EF4-FFF2-40B4-BE49-F238E27FC236}">
                <a16:creationId xmlns:a16="http://schemas.microsoft.com/office/drawing/2014/main" id="{A3E96820-D67A-4D73-8F72-5C7D1B422CE6}"/>
              </a:ext>
            </a:extLst>
          </p:cNvPr>
          <p:cNvSpPr>
            <a:spLocks noGrp="1"/>
          </p:cNvSpPr>
          <p:nvPr>
            <p:ph type="ftr" sz="quarter" idx="11"/>
          </p:nvPr>
        </p:nvSpPr>
        <p:spPr>
          <a:xfrm>
            <a:off x="1327355" y="6248400"/>
            <a:ext cx="62090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98692" name="Rectangle 2"/>
          <p:cNvSpPr>
            <a:spLocks noGrp="1" noChangeArrowheads="1"/>
          </p:cNvSpPr>
          <p:nvPr>
            <p:ph type="title" idx="4294967295"/>
          </p:nvPr>
        </p:nvSpPr>
        <p:spPr/>
        <p:txBody>
          <a:bodyPr anchor="ctr"/>
          <a:lstStyle/>
          <a:p>
            <a:pPr eaLnBrk="1" hangingPunct="1">
              <a:defRPr/>
            </a:pPr>
            <a:r>
              <a:rPr lang="en-US" sz="3500" dirty="0"/>
              <a:t>Investment Banking</a:t>
            </a:r>
          </a:p>
        </p:txBody>
      </p:sp>
      <p:sp>
        <p:nvSpPr>
          <p:cNvPr id="81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Investment banking</a:t>
            </a:r>
          </a:p>
          <a:p>
            <a:pPr lvl="1" eaLnBrk="1" hangingPunct="1">
              <a:lnSpc>
                <a:spcPct val="90000"/>
              </a:lnSpc>
            </a:pPr>
            <a:r>
              <a:rPr lang="en-US" altLang="en-US" sz="2200" dirty="0"/>
              <a:t>First time debt and equity issues occur through </a:t>
            </a:r>
            <a:r>
              <a:rPr lang="en-US" altLang="en-US" sz="2200" b="1" dirty="0"/>
              <a:t>initial public offerings (IPOs)</a:t>
            </a:r>
            <a:endParaRPr lang="en-US" altLang="en-US" sz="2200" dirty="0"/>
          </a:p>
          <a:p>
            <a:pPr lvl="1" eaLnBrk="1" hangingPunct="1">
              <a:lnSpc>
                <a:spcPct val="90000"/>
              </a:lnSpc>
            </a:pPr>
            <a:r>
              <a:rPr lang="en-US" altLang="en-US" sz="2200" dirty="0"/>
              <a:t>New issues from a firm whose debt or equity is already traded are called </a:t>
            </a:r>
            <a:r>
              <a:rPr lang="en-US" altLang="en-US" sz="2200" b="1" dirty="0"/>
              <a:t>seasoned security offerings</a:t>
            </a:r>
            <a:endParaRPr lang="en-US" altLang="en-US" sz="2200" dirty="0"/>
          </a:p>
          <a:p>
            <a:pPr lvl="1" eaLnBrk="1" hangingPunct="1">
              <a:lnSpc>
                <a:spcPct val="90000"/>
              </a:lnSpc>
            </a:pPr>
            <a:r>
              <a:rPr lang="en-US" altLang="en-US" sz="2200" dirty="0"/>
              <a:t>A </a:t>
            </a:r>
            <a:r>
              <a:rPr lang="en-US" altLang="en-US" sz="2200" b="1" dirty="0"/>
              <a:t>private placement</a:t>
            </a:r>
            <a:r>
              <a:rPr lang="en-US" altLang="en-US" sz="2200" dirty="0"/>
              <a:t> is a securities issue that is placed with one or a few large institutional investors</a:t>
            </a:r>
          </a:p>
          <a:p>
            <a:pPr lvl="1" eaLnBrk="1" hangingPunct="1">
              <a:lnSpc>
                <a:spcPct val="90000"/>
              </a:lnSpc>
            </a:pPr>
            <a:r>
              <a:rPr lang="en-US" altLang="en-US" sz="2200" b="1" dirty="0"/>
              <a:t>Public offerings </a:t>
            </a:r>
            <a:r>
              <a:rPr lang="en-US" altLang="en-US" sz="2200" dirty="0"/>
              <a:t>are offered to the public at large</a:t>
            </a:r>
          </a:p>
          <a:p>
            <a:pPr lvl="1" eaLnBrk="1" hangingPunct="1">
              <a:lnSpc>
                <a:spcPct val="90000"/>
              </a:lnSpc>
            </a:pPr>
            <a:r>
              <a:rPr lang="en-US" altLang="en-US" sz="2200" dirty="0"/>
              <a:t>IBs act only as an agent in </a:t>
            </a:r>
            <a:r>
              <a:rPr lang="en-US" altLang="en-US" sz="2200" b="1" dirty="0"/>
              <a:t>best efforts underwriting</a:t>
            </a:r>
          </a:p>
          <a:p>
            <a:pPr lvl="1" eaLnBrk="1" hangingPunct="1">
              <a:lnSpc>
                <a:spcPct val="90000"/>
              </a:lnSpc>
            </a:pPr>
            <a:r>
              <a:rPr lang="en-US" altLang="en-US" sz="2200" dirty="0"/>
              <a:t>IBs act as principals in </a:t>
            </a:r>
            <a:r>
              <a:rPr lang="en-US" altLang="en-US" sz="2200" b="1" dirty="0"/>
              <a:t>firm commitments</a:t>
            </a:r>
          </a:p>
        </p:txBody>
      </p:sp>
      <p:sp>
        <p:nvSpPr>
          <p:cNvPr id="2" name="Footer Placeholder 1">
            <a:extLst>
              <a:ext uri="{FF2B5EF4-FFF2-40B4-BE49-F238E27FC236}">
                <a16:creationId xmlns:a16="http://schemas.microsoft.com/office/drawing/2014/main" id="{B06BDAA3-F49C-453F-B22E-2C00EC4111D0}"/>
              </a:ext>
            </a:extLst>
          </p:cNvPr>
          <p:cNvSpPr>
            <a:spLocks noGrp="1"/>
          </p:cNvSpPr>
          <p:nvPr>
            <p:ph type="ftr" sz="quarter" idx="11"/>
          </p:nvPr>
        </p:nvSpPr>
        <p:spPr>
          <a:xfrm>
            <a:off x="1799303" y="6248400"/>
            <a:ext cx="620169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6884" name="Rectangle 2"/>
          <p:cNvSpPr>
            <a:spLocks noGrp="1" noChangeArrowheads="1"/>
          </p:cNvSpPr>
          <p:nvPr>
            <p:ph type="title" idx="4294967295"/>
          </p:nvPr>
        </p:nvSpPr>
        <p:spPr/>
        <p:txBody>
          <a:bodyPr anchor="ctr"/>
          <a:lstStyle/>
          <a:p>
            <a:pPr eaLnBrk="1" hangingPunct="1">
              <a:defRPr/>
            </a:pPr>
            <a:r>
              <a:rPr lang="en-US" sz="3500" dirty="0"/>
              <a:t>Venture Capital</a:t>
            </a:r>
          </a:p>
        </p:txBody>
      </p:sp>
      <p:sp>
        <p:nvSpPr>
          <p:cNvPr id="92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Venture capital</a:t>
            </a:r>
            <a:r>
              <a:rPr lang="en-US" altLang="en-US" sz="2600" dirty="0"/>
              <a:t> </a:t>
            </a:r>
            <a:r>
              <a:rPr lang="en-US" altLang="en-US" sz="2600" b="1" dirty="0"/>
              <a:t>(VC) </a:t>
            </a:r>
            <a:r>
              <a:rPr lang="en-US" altLang="en-US" sz="2600" dirty="0"/>
              <a:t>is a professionally managed pool of money used to finance new (i.e., start-up) and often high-risk firms</a:t>
            </a:r>
          </a:p>
          <a:p>
            <a:pPr lvl="1" eaLnBrk="1" hangingPunct="1">
              <a:lnSpc>
                <a:spcPct val="90000"/>
              </a:lnSpc>
            </a:pPr>
            <a:r>
              <a:rPr lang="en-US" altLang="en-US" sz="2200" dirty="0"/>
              <a:t>VC usually purchases an equity stake in the start-up</a:t>
            </a:r>
          </a:p>
          <a:p>
            <a:pPr lvl="1" eaLnBrk="1" hangingPunct="1">
              <a:lnSpc>
                <a:spcPct val="90000"/>
              </a:lnSpc>
            </a:pPr>
            <a:r>
              <a:rPr lang="en-US" altLang="en-US" sz="2200" dirty="0"/>
              <a:t>VC firms are not generally passive investors, but instead provide valuable expertise to the firm’s managers </a:t>
            </a:r>
          </a:p>
          <a:p>
            <a:pPr lvl="1" eaLnBrk="1" hangingPunct="1">
              <a:lnSpc>
                <a:spcPct val="90000"/>
              </a:lnSpc>
            </a:pPr>
            <a:r>
              <a:rPr lang="en-US" altLang="en-US" sz="2200" dirty="0"/>
              <a:t>Institutional venture capital firms find and fund the most promising new firms</a:t>
            </a:r>
          </a:p>
          <a:p>
            <a:pPr lvl="2" eaLnBrk="1" hangingPunct="1">
              <a:lnSpc>
                <a:spcPct val="90000"/>
              </a:lnSpc>
            </a:pPr>
            <a:r>
              <a:rPr lang="en-US" altLang="en-US" sz="2100" dirty="0"/>
              <a:t>Venture capital limited partnerships</a:t>
            </a:r>
          </a:p>
          <a:p>
            <a:pPr lvl="2" eaLnBrk="1" hangingPunct="1">
              <a:lnSpc>
                <a:spcPct val="90000"/>
              </a:lnSpc>
            </a:pPr>
            <a:r>
              <a:rPr lang="en-US" altLang="en-US" sz="2100" dirty="0"/>
              <a:t>Financial venture capital firms</a:t>
            </a:r>
          </a:p>
          <a:p>
            <a:pPr lvl="2" eaLnBrk="1" hangingPunct="1">
              <a:lnSpc>
                <a:spcPct val="90000"/>
              </a:lnSpc>
            </a:pPr>
            <a:r>
              <a:rPr lang="en-US" altLang="en-US" sz="2100" dirty="0"/>
              <a:t>Corporate venture capital firms</a:t>
            </a:r>
          </a:p>
        </p:txBody>
      </p:sp>
      <p:sp>
        <p:nvSpPr>
          <p:cNvPr id="2" name="Footer Placeholder 1">
            <a:extLst>
              <a:ext uri="{FF2B5EF4-FFF2-40B4-BE49-F238E27FC236}">
                <a16:creationId xmlns:a16="http://schemas.microsoft.com/office/drawing/2014/main" id="{5837C4CE-3836-4508-AB81-5650E148E076}"/>
              </a:ext>
            </a:extLst>
          </p:cNvPr>
          <p:cNvSpPr>
            <a:spLocks noGrp="1"/>
          </p:cNvSpPr>
          <p:nvPr>
            <p:ph type="ftr" sz="quarter" idx="11"/>
          </p:nvPr>
        </p:nvSpPr>
        <p:spPr>
          <a:xfrm>
            <a:off x="1814052" y="6248400"/>
            <a:ext cx="618694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6884" name="Rectangle 2"/>
          <p:cNvSpPr>
            <a:spLocks noGrp="1" noChangeArrowheads="1"/>
          </p:cNvSpPr>
          <p:nvPr>
            <p:ph type="title" idx="4294967295"/>
          </p:nvPr>
        </p:nvSpPr>
        <p:spPr/>
        <p:txBody>
          <a:bodyPr anchor="ctr"/>
          <a:lstStyle/>
          <a:p>
            <a:pPr eaLnBrk="1" hangingPunct="1">
              <a:defRPr/>
            </a:pPr>
            <a:r>
              <a:rPr lang="en-US" sz="3500" dirty="0"/>
              <a:t>Venture Capital vs. Private Equity</a:t>
            </a:r>
          </a:p>
        </p:txBody>
      </p:sp>
      <p:sp>
        <p:nvSpPr>
          <p:cNvPr id="1024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a:t>Private equity investments</a:t>
            </a:r>
          </a:p>
          <a:p>
            <a:pPr lvl="1" eaLnBrk="1" hangingPunct="1">
              <a:lnSpc>
                <a:spcPct val="90000"/>
              </a:lnSpc>
            </a:pPr>
            <a:r>
              <a:rPr lang="en-US" altLang="en-US" sz="2200"/>
              <a:t>Private equity (PE) differs from VC in funds sources and in types of investments </a:t>
            </a:r>
          </a:p>
          <a:p>
            <a:pPr lvl="2" eaLnBrk="1" hangingPunct="1">
              <a:lnSpc>
                <a:spcPct val="90000"/>
              </a:lnSpc>
            </a:pPr>
            <a:r>
              <a:rPr lang="en-US" altLang="en-US" sz="2500"/>
              <a:t>PE firms raise funds by selling securities rather than commingling private funds</a:t>
            </a:r>
          </a:p>
          <a:p>
            <a:pPr lvl="2" eaLnBrk="1" hangingPunct="1">
              <a:lnSpc>
                <a:spcPct val="90000"/>
              </a:lnSpc>
            </a:pPr>
            <a:r>
              <a:rPr lang="en-US" altLang="en-US" sz="2500"/>
              <a:t>PE firms often acquire established existing firms rather than purchase start-ups</a:t>
            </a:r>
          </a:p>
        </p:txBody>
      </p:sp>
      <p:sp>
        <p:nvSpPr>
          <p:cNvPr id="2" name="Footer Placeholder 1">
            <a:extLst>
              <a:ext uri="{FF2B5EF4-FFF2-40B4-BE49-F238E27FC236}">
                <a16:creationId xmlns:a16="http://schemas.microsoft.com/office/drawing/2014/main" id="{DCFEF47B-5CD1-4E82-8987-95096212A32F}"/>
              </a:ext>
            </a:extLst>
          </p:cNvPr>
          <p:cNvSpPr>
            <a:spLocks noGrp="1"/>
          </p:cNvSpPr>
          <p:nvPr>
            <p:ph type="ftr" sz="quarter" idx="11"/>
          </p:nvPr>
        </p:nvSpPr>
        <p:spPr>
          <a:xfrm>
            <a:off x="1784555" y="6248400"/>
            <a:ext cx="621644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0740" name="Rectangle 2"/>
          <p:cNvSpPr>
            <a:spLocks noGrp="1" noChangeArrowheads="1"/>
          </p:cNvSpPr>
          <p:nvPr>
            <p:ph type="title" idx="4294967295"/>
          </p:nvPr>
        </p:nvSpPr>
        <p:spPr/>
        <p:txBody>
          <a:bodyPr anchor="ctr"/>
          <a:lstStyle/>
          <a:p>
            <a:pPr eaLnBrk="1" hangingPunct="1">
              <a:defRPr/>
            </a:pPr>
            <a:r>
              <a:rPr lang="en-US" sz="3500" dirty="0"/>
              <a:t>Market Making</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Market making </a:t>
            </a:r>
            <a:r>
              <a:rPr lang="en-US" altLang="en-US" sz="2600" dirty="0"/>
              <a:t>involves the creation of secondary markets for an issue of securities</a:t>
            </a:r>
          </a:p>
          <a:p>
            <a:pPr lvl="1" eaLnBrk="1" hangingPunct="1">
              <a:lnSpc>
                <a:spcPct val="90000"/>
              </a:lnSpc>
            </a:pPr>
            <a:r>
              <a:rPr lang="en-US" altLang="en-US" sz="2200" b="1" dirty="0"/>
              <a:t>Agency transactions</a:t>
            </a:r>
            <a:r>
              <a:rPr lang="en-US" altLang="en-US" sz="2200" dirty="0"/>
              <a:t> are two-way transactions made on behalf of customers</a:t>
            </a:r>
          </a:p>
          <a:p>
            <a:pPr lvl="1" eaLnBrk="1" hangingPunct="1">
              <a:lnSpc>
                <a:spcPct val="90000"/>
              </a:lnSpc>
            </a:pPr>
            <a:r>
              <a:rPr lang="en-US" altLang="en-US" sz="2200" dirty="0"/>
              <a:t>With </a:t>
            </a:r>
            <a:r>
              <a:rPr lang="en-US" altLang="en-US" sz="2200" b="1" dirty="0"/>
              <a:t>principal transactions</a:t>
            </a:r>
            <a:r>
              <a:rPr lang="en-US" altLang="en-US" sz="2200" dirty="0"/>
              <a:t>, market makers seek to profit for their own accounts</a:t>
            </a:r>
          </a:p>
          <a:p>
            <a:pPr lvl="1" eaLnBrk="1" hangingPunct="1">
              <a:lnSpc>
                <a:spcPct val="90000"/>
              </a:lnSpc>
            </a:pPr>
            <a:endParaRPr lang="en-US" altLang="en-US" sz="2200" dirty="0"/>
          </a:p>
          <a:p>
            <a:pPr eaLnBrk="1" hangingPunct="1">
              <a:lnSpc>
                <a:spcPct val="90000"/>
              </a:lnSpc>
            </a:pPr>
            <a:r>
              <a:rPr lang="en-US" altLang="en-US" sz="2600" dirty="0"/>
              <a:t>In 2016, J.P. Morgan Chase managed over $53 trillion in derivative securities (28% of all derivative securities held by FIs)</a:t>
            </a:r>
          </a:p>
        </p:txBody>
      </p:sp>
      <p:sp>
        <p:nvSpPr>
          <p:cNvPr id="2" name="Footer Placeholder 1">
            <a:extLst>
              <a:ext uri="{FF2B5EF4-FFF2-40B4-BE49-F238E27FC236}">
                <a16:creationId xmlns:a16="http://schemas.microsoft.com/office/drawing/2014/main" id="{5749239A-CDF6-47E6-906D-1B7C776E8993}"/>
              </a:ext>
            </a:extLst>
          </p:cNvPr>
          <p:cNvSpPr>
            <a:spLocks noGrp="1"/>
          </p:cNvSpPr>
          <p:nvPr>
            <p:ph type="ftr" sz="quarter" idx="11"/>
          </p:nvPr>
        </p:nvSpPr>
        <p:spPr>
          <a:xfrm>
            <a:off x="1991033" y="6248400"/>
            <a:ext cx="612058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0740" name="Rectangle 2"/>
          <p:cNvSpPr>
            <a:spLocks noGrp="1" noChangeArrowheads="1"/>
          </p:cNvSpPr>
          <p:nvPr>
            <p:ph type="title" idx="4294967295"/>
          </p:nvPr>
        </p:nvSpPr>
        <p:spPr/>
        <p:txBody>
          <a:bodyPr anchor="ctr"/>
          <a:lstStyle/>
          <a:p>
            <a:pPr eaLnBrk="1" hangingPunct="1">
              <a:defRPr/>
            </a:pPr>
            <a:r>
              <a:rPr lang="en-US" sz="3500" dirty="0"/>
              <a:t>Trading</a:t>
            </a:r>
          </a:p>
        </p:txBody>
      </p:sp>
      <p:sp>
        <p:nvSpPr>
          <p:cNvPr id="12293" name="Rectangle 3"/>
          <p:cNvSpPr>
            <a:spLocks noGrp="1" noChangeArrowheads="1"/>
          </p:cNvSpPr>
          <p:nvPr>
            <p:ph type="body" sz="half" idx="4294967295"/>
          </p:nvPr>
        </p:nvSpPr>
        <p:spPr>
          <a:xfrm>
            <a:off x="457200" y="1719263"/>
            <a:ext cx="8148638" cy="4610100"/>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Trading</a:t>
            </a:r>
            <a:r>
              <a:rPr lang="en-US" altLang="en-US" sz="2600" dirty="0"/>
              <a:t> involves taking an active net position in an underlying instrument or asset</a:t>
            </a:r>
          </a:p>
          <a:p>
            <a:pPr lvl="1" eaLnBrk="1" hangingPunct="1">
              <a:lnSpc>
                <a:spcPct val="90000"/>
              </a:lnSpc>
            </a:pPr>
            <a:r>
              <a:rPr lang="en-US" altLang="en-US" sz="2200" b="1" dirty="0"/>
              <a:t>Position trading</a:t>
            </a:r>
            <a:r>
              <a:rPr lang="en-US" altLang="en-US" sz="2200" dirty="0"/>
              <a:t> involves relatively long-term views of market trends</a:t>
            </a:r>
          </a:p>
          <a:p>
            <a:pPr lvl="1" eaLnBrk="1" hangingPunct="1">
              <a:lnSpc>
                <a:spcPct val="90000"/>
              </a:lnSpc>
            </a:pPr>
            <a:r>
              <a:rPr lang="en-US" altLang="en-US" sz="2200" b="1" dirty="0"/>
              <a:t>Pure arbitrage</a:t>
            </a:r>
            <a:r>
              <a:rPr lang="en-US" altLang="en-US" sz="2200" dirty="0"/>
              <a:t> involves attempts to profit from price discrepancies</a:t>
            </a:r>
          </a:p>
          <a:p>
            <a:pPr lvl="1" eaLnBrk="1" hangingPunct="1">
              <a:lnSpc>
                <a:spcPct val="90000"/>
              </a:lnSpc>
            </a:pPr>
            <a:r>
              <a:rPr lang="en-US" altLang="en-US" sz="2200" b="1" dirty="0"/>
              <a:t>Risk arbitrage</a:t>
            </a:r>
            <a:r>
              <a:rPr lang="en-US" altLang="en-US" sz="2200" dirty="0"/>
              <a:t> involves attempts to profit by forecasting information releases</a:t>
            </a:r>
          </a:p>
          <a:p>
            <a:pPr lvl="1" eaLnBrk="1" hangingPunct="1">
              <a:lnSpc>
                <a:spcPct val="90000"/>
              </a:lnSpc>
            </a:pPr>
            <a:r>
              <a:rPr lang="en-US" altLang="en-US" sz="2200" b="1" dirty="0"/>
              <a:t>Program trading</a:t>
            </a:r>
            <a:r>
              <a:rPr lang="en-US" altLang="en-US" sz="2200" dirty="0"/>
              <a:t> is the simultaneous buying and selling of at least 15 different stocks valued at $1 million or more</a:t>
            </a:r>
          </a:p>
          <a:p>
            <a:pPr lvl="1" eaLnBrk="1" hangingPunct="1">
              <a:lnSpc>
                <a:spcPct val="90000"/>
              </a:lnSpc>
            </a:pPr>
            <a:r>
              <a:rPr lang="en-US" altLang="en-US" sz="2200" b="1" dirty="0"/>
              <a:t>Stock brokerage</a:t>
            </a:r>
            <a:r>
              <a:rPr lang="en-US" altLang="en-US" sz="2200" dirty="0"/>
              <a:t> involves trading on behalf of customers</a:t>
            </a:r>
          </a:p>
          <a:p>
            <a:pPr lvl="1" eaLnBrk="1" hangingPunct="1">
              <a:lnSpc>
                <a:spcPct val="90000"/>
              </a:lnSpc>
            </a:pPr>
            <a:r>
              <a:rPr lang="en-US" altLang="en-US" sz="2200" b="1" dirty="0"/>
              <a:t>Electronic brokerage</a:t>
            </a:r>
            <a:r>
              <a:rPr lang="en-US" altLang="en-US" sz="2200" dirty="0"/>
              <a:t> offers customers direct access, via the internet, to the trading floor</a:t>
            </a:r>
            <a:endParaRPr lang="en-US" altLang="en-US" sz="2200" b="1" dirty="0"/>
          </a:p>
          <a:p>
            <a:pPr marL="344487" lvl="1" indent="0" eaLnBrk="1" hangingPunct="1">
              <a:lnSpc>
                <a:spcPct val="90000"/>
              </a:lnSpc>
              <a:buNone/>
            </a:pPr>
            <a:endParaRPr lang="en-US" altLang="en-US" sz="2200" b="1" dirty="0"/>
          </a:p>
        </p:txBody>
      </p:sp>
      <p:sp>
        <p:nvSpPr>
          <p:cNvPr id="2" name="Footer Placeholder 1">
            <a:extLst>
              <a:ext uri="{FF2B5EF4-FFF2-40B4-BE49-F238E27FC236}">
                <a16:creationId xmlns:a16="http://schemas.microsoft.com/office/drawing/2014/main" id="{9FC987CC-F725-4D78-9F48-FB6928EDC511}"/>
              </a:ext>
            </a:extLst>
          </p:cNvPr>
          <p:cNvSpPr>
            <a:spLocks noGrp="1"/>
          </p:cNvSpPr>
          <p:nvPr>
            <p:ph type="ftr" sz="quarter" idx="11"/>
          </p:nvPr>
        </p:nvSpPr>
        <p:spPr>
          <a:xfrm>
            <a:off x="1607574" y="6248400"/>
            <a:ext cx="6393425"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4836" name="Rectangle 2"/>
          <p:cNvSpPr>
            <a:spLocks noGrp="1" noChangeArrowheads="1"/>
          </p:cNvSpPr>
          <p:nvPr>
            <p:ph type="title" idx="4294967295"/>
          </p:nvPr>
        </p:nvSpPr>
        <p:spPr/>
        <p:txBody>
          <a:bodyPr anchor="ctr"/>
          <a:lstStyle/>
          <a:p>
            <a:pPr eaLnBrk="1" hangingPunct="1">
              <a:defRPr/>
            </a:pPr>
            <a:r>
              <a:rPr lang="en-US" sz="3500" dirty="0"/>
              <a:t>Investing and Cash Management</a:t>
            </a:r>
          </a:p>
        </p:txBody>
      </p:sp>
      <p:sp>
        <p:nvSpPr>
          <p:cNvPr id="1434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b="1" dirty="0"/>
              <a:t>Investing</a:t>
            </a:r>
            <a:r>
              <a:rPr lang="en-US" altLang="en-US" sz="2600" dirty="0"/>
              <a:t> involves managing pools of assets such as closed- and open-end mutual funds</a:t>
            </a:r>
          </a:p>
          <a:p>
            <a:pPr lvl="1" eaLnBrk="1" hangingPunct="1"/>
            <a:r>
              <a:rPr lang="en-US" altLang="en-US" sz="2200" dirty="0"/>
              <a:t>As </a:t>
            </a:r>
            <a:r>
              <a:rPr lang="en-US" altLang="en-US" sz="2200" b="1" dirty="0"/>
              <a:t>agents</a:t>
            </a:r>
          </a:p>
          <a:p>
            <a:pPr lvl="1" eaLnBrk="1" hangingPunct="1"/>
            <a:r>
              <a:rPr lang="en-US" altLang="en-US" sz="2200" dirty="0"/>
              <a:t>As </a:t>
            </a:r>
            <a:r>
              <a:rPr lang="en-US" altLang="en-US" sz="2200" b="1" dirty="0"/>
              <a:t>principals</a:t>
            </a:r>
          </a:p>
          <a:p>
            <a:pPr marL="344487" lvl="1" indent="0" eaLnBrk="1" hangingPunct="1">
              <a:buNone/>
            </a:pPr>
            <a:endParaRPr lang="en-US" altLang="en-US" sz="2200" b="1" dirty="0"/>
          </a:p>
          <a:p>
            <a:pPr eaLnBrk="1" hangingPunct="1"/>
            <a:r>
              <a:rPr lang="en-US" altLang="en-US" sz="2600" b="1" dirty="0"/>
              <a:t>Cash management</a:t>
            </a:r>
            <a:r>
              <a:rPr lang="en-US" altLang="en-US" sz="2600" dirty="0"/>
              <a:t> involves offering deposit-like accounts, such as money market mutual funds (MMMFs), that offer check writing privileges</a:t>
            </a:r>
          </a:p>
        </p:txBody>
      </p:sp>
      <p:sp>
        <p:nvSpPr>
          <p:cNvPr id="2" name="Footer Placeholder 1">
            <a:extLst>
              <a:ext uri="{FF2B5EF4-FFF2-40B4-BE49-F238E27FC236}">
                <a16:creationId xmlns:a16="http://schemas.microsoft.com/office/drawing/2014/main" id="{CF8BC38B-1A96-406E-8DC3-A4E35400623F}"/>
              </a:ext>
            </a:extLst>
          </p:cNvPr>
          <p:cNvSpPr>
            <a:spLocks noGrp="1"/>
          </p:cNvSpPr>
          <p:nvPr>
            <p:ph type="ftr" sz="quarter" idx="11"/>
          </p:nvPr>
        </p:nvSpPr>
        <p:spPr>
          <a:xfrm>
            <a:off x="1445343" y="6248400"/>
            <a:ext cx="620907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3748548"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4836" name="Rectangle 2"/>
          <p:cNvSpPr>
            <a:spLocks noGrp="1" noChangeArrowheads="1"/>
          </p:cNvSpPr>
          <p:nvPr>
            <p:ph type="title" idx="4294967295"/>
          </p:nvPr>
        </p:nvSpPr>
        <p:spPr/>
        <p:txBody>
          <a:bodyPr anchor="ctr"/>
          <a:lstStyle/>
          <a:p>
            <a:pPr eaLnBrk="1" hangingPunct="1">
              <a:defRPr/>
            </a:pPr>
            <a:r>
              <a:rPr lang="en-US" sz="3500" dirty="0"/>
              <a:t>Mergers and Acquisitions</a:t>
            </a:r>
          </a:p>
        </p:txBody>
      </p:sp>
      <p:sp>
        <p:nvSpPr>
          <p:cNvPr id="1536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Investment banks frequently provide advice on, and assistance in, mergers and acquisitions</a:t>
            </a:r>
          </a:p>
          <a:p>
            <a:pPr lvl="1" eaLnBrk="1" hangingPunct="1"/>
            <a:r>
              <a:rPr lang="en-US" altLang="en-US" sz="2000" dirty="0"/>
              <a:t>Assist in finding merger partners</a:t>
            </a:r>
          </a:p>
          <a:p>
            <a:pPr lvl="1" eaLnBrk="1" hangingPunct="1"/>
            <a:r>
              <a:rPr lang="en-US" altLang="en-US" sz="2000" dirty="0"/>
              <a:t>Underwrite any new securities to be issued by the merged firms</a:t>
            </a:r>
          </a:p>
          <a:p>
            <a:pPr lvl="1" eaLnBrk="1" hangingPunct="1"/>
            <a:r>
              <a:rPr lang="en-US" altLang="en-US" sz="2000" dirty="0"/>
              <a:t>Assess the value of target firms</a:t>
            </a:r>
          </a:p>
          <a:p>
            <a:pPr lvl="1" eaLnBrk="1" hangingPunct="1"/>
            <a:r>
              <a:rPr lang="en-US" altLang="en-US" sz="2000" dirty="0"/>
              <a:t>Recommend terms of the merger agreement</a:t>
            </a:r>
          </a:p>
          <a:p>
            <a:pPr lvl="1" eaLnBrk="1" hangingPunct="1"/>
            <a:r>
              <a:rPr lang="en-US" altLang="en-US" sz="2000" dirty="0"/>
              <a:t>Assist target firms in preventing a merger</a:t>
            </a:r>
          </a:p>
          <a:p>
            <a:pPr lvl="1" eaLnBrk="1" hangingPunct="1"/>
            <a:endParaRPr lang="en-US" altLang="en-US" sz="2000" dirty="0"/>
          </a:p>
          <a:p>
            <a:pPr eaLnBrk="1" hangingPunct="1"/>
            <a:r>
              <a:rPr lang="en-US" altLang="en-US" sz="2400" dirty="0"/>
              <a:t>M&amp;A activity</a:t>
            </a:r>
          </a:p>
          <a:p>
            <a:pPr lvl="1" eaLnBrk="1" hangingPunct="1"/>
            <a:r>
              <a:rPr lang="en-US" altLang="en-US" sz="2000" dirty="0"/>
              <a:t>$1.15 trillion for the first nine months of 2016</a:t>
            </a:r>
          </a:p>
          <a:p>
            <a:pPr marL="0" indent="0" eaLnBrk="1" hangingPunct="1">
              <a:buNone/>
            </a:pPr>
            <a:endParaRPr lang="en-US" altLang="en-US" sz="2400" dirty="0"/>
          </a:p>
        </p:txBody>
      </p:sp>
      <p:sp>
        <p:nvSpPr>
          <p:cNvPr id="2" name="Footer Placeholder 1">
            <a:extLst>
              <a:ext uri="{FF2B5EF4-FFF2-40B4-BE49-F238E27FC236}">
                <a16:creationId xmlns:a16="http://schemas.microsoft.com/office/drawing/2014/main" id="{85589F54-F73F-4ACE-89D5-123F0E636238}"/>
              </a:ext>
            </a:extLst>
          </p:cNvPr>
          <p:cNvSpPr>
            <a:spLocks noGrp="1"/>
          </p:cNvSpPr>
          <p:nvPr>
            <p:ph type="ftr" sz="quarter" idx="11"/>
          </p:nvPr>
        </p:nvSpPr>
        <p:spPr>
          <a:xfrm>
            <a:off x="1799303" y="6248400"/>
            <a:ext cx="620169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4836" name="Rectangle 2"/>
          <p:cNvSpPr>
            <a:spLocks noGrp="1" noChangeArrowheads="1"/>
          </p:cNvSpPr>
          <p:nvPr>
            <p:ph type="title" idx="4294967295"/>
          </p:nvPr>
        </p:nvSpPr>
        <p:spPr/>
        <p:txBody>
          <a:bodyPr anchor="ctr"/>
          <a:lstStyle/>
          <a:p>
            <a:pPr eaLnBrk="1" hangingPunct="1">
              <a:defRPr/>
            </a:pPr>
            <a:r>
              <a:rPr lang="en-US" sz="3500" dirty="0"/>
              <a:t>Other Service Functions</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b="1" dirty="0"/>
              <a:t>Other Service Functions</a:t>
            </a:r>
            <a:endParaRPr lang="en-US" altLang="en-US" sz="2600" dirty="0"/>
          </a:p>
          <a:p>
            <a:pPr lvl="1" eaLnBrk="1" hangingPunct="1"/>
            <a:r>
              <a:rPr lang="en-US" altLang="en-US" sz="2200" dirty="0"/>
              <a:t>Custody and escrow services</a:t>
            </a:r>
          </a:p>
          <a:p>
            <a:pPr lvl="1" eaLnBrk="1" hangingPunct="1"/>
            <a:r>
              <a:rPr lang="en-US" altLang="en-US" sz="2200" dirty="0"/>
              <a:t>Clearance and settlement services</a:t>
            </a:r>
          </a:p>
          <a:p>
            <a:pPr lvl="1" eaLnBrk="1" hangingPunct="1"/>
            <a:r>
              <a:rPr lang="en-US" altLang="en-US" sz="2200" dirty="0"/>
              <a:t>Research and advisory services</a:t>
            </a:r>
          </a:p>
          <a:p>
            <a:pPr eaLnBrk="1" hangingPunct="1"/>
            <a:endParaRPr lang="en-US" altLang="en-US" sz="2600" dirty="0"/>
          </a:p>
          <a:p>
            <a:pPr eaLnBrk="1" hangingPunct="1"/>
            <a:r>
              <a:rPr lang="en-US" altLang="en-US" sz="2600" dirty="0"/>
              <a:t>IBs are making increasing inroads into traditional bank service areas, such as small-business lending and the trading of loans</a:t>
            </a:r>
          </a:p>
        </p:txBody>
      </p:sp>
      <p:sp>
        <p:nvSpPr>
          <p:cNvPr id="2" name="Footer Placeholder 1">
            <a:extLst>
              <a:ext uri="{FF2B5EF4-FFF2-40B4-BE49-F238E27FC236}">
                <a16:creationId xmlns:a16="http://schemas.microsoft.com/office/drawing/2014/main" id="{8FF8C79D-B94E-47D7-B76F-92A8C1DDEADA}"/>
              </a:ext>
            </a:extLst>
          </p:cNvPr>
          <p:cNvSpPr>
            <a:spLocks noGrp="1"/>
          </p:cNvSpPr>
          <p:nvPr>
            <p:ph type="ftr" sz="quarter" idx="11"/>
          </p:nvPr>
        </p:nvSpPr>
        <p:spPr>
          <a:xfrm>
            <a:off x="1327355" y="6248400"/>
            <a:ext cx="647454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8932" name="Rectangle 2"/>
          <p:cNvSpPr>
            <a:spLocks noGrp="1" noChangeArrowheads="1"/>
          </p:cNvSpPr>
          <p:nvPr>
            <p:ph type="title" idx="4294967295"/>
          </p:nvPr>
        </p:nvSpPr>
        <p:spPr/>
        <p:txBody>
          <a:bodyPr anchor="ctr"/>
          <a:lstStyle/>
          <a:p>
            <a:pPr eaLnBrk="1" hangingPunct="1">
              <a:defRPr/>
            </a:pPr>
            <a:r>
              <a:rPr lang="en-US" sz="3500"/>
              <a:t>Industry Performance</a:t>
            </a:r>
          </a:p>
        </p:txBody>
      </p:sp>
      <p:sp>
        <p:nvSpPr>
          <p:cNvPr id="1741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Industry trends depend heavily on the state of the stock market and the economy</a:t>
            </a:r>
          </a:p>
          <a:p>
            <a:pPr lvl="1" eaLnBrk="1" hangingPunct="1"/>
            <a:r>
              <a:rPr lang="en-US" altLang="en-US" sz="2200" dirty="0"/>
              <a:t>Commission income fell after the 1987 stock market crash </a:t>
            </a:r>
          </a:p>
          <a:p>
            <a:pPr lvl="1" eaLnBrk="1" hangingPunct="1"/>
            <a:r>
              <a:rPr lang="en-US" altLang="en-US" sz="2200" dirty="0"/>
              <a:t>Improvements in the U.S. economy in the mid-2000s led to increases in commission income, but income fell with the stock market in 2006-2008 because of rising oil prices and the subprime mortgage collapse</a:t>
            </a:r>
          </a:p>
          <a:p>
            <a:pPr lvl="1" eaLnBrk="1" hangingPunct="1"/>
            <a:r>
              <a:rPr lang="en-US" altLang="en-US" sz="2200" dirty="0"/>
              <a:t>Commission income again rose to between 15 and 20 percent of total revenues as the economy and the stock market recovered in the early- and mid-2010s</a:t>
            </a:r>
          </a:p>
        </p:txBody>
      </p:sp>
      <p:sp>
        <p:nvSpPr>
          <p:cNvPr id="2" name="Footer Placeholder 1">
            <a:extLst>
              <a:ext uri="{FF2B5EF4-FFF2-40B4-BE49-F238E27FC236}">
                <a16:creationId xmlns:a16="http://schemas.microsoft.com/office/drawing/2014/main" id="{6F700D71-F94B-4B3E-9937-A8D4649D99EC}"/>
              </a:ext>
            </a:extLst>
          </p:cNvPr>
          <p:cNvSpPr>
            <a:spLocks noGrp="1"/>
          </p:cNvSpPr>
          <p:nvPr>
            <p:ph type="ftr" sz="quarter" idx="11"/>
          </p:nvPr>
        </p:nvSpPr>
        <p:spPr>
          <a:xfrm>
            <a:off x="1430594" y="6248400"/>
            <a:ext cx="622381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08932" name="Rectangle 2"/>
          <p:cNvSpPr>
            <a:spLocks noGrp="1" noChangeArrowheads="1"/>
          </p:cNvSpPr>
          <p:nvPr>
            <p:ph type="title" idx="4294967295"/>
          </p:nvPr>
        </p:nvSpPr>
        <p:spPr/>
        <p:txBody>
          <a:bodyPr anchor="ctr"/>
          <a:lstStyle/>
          <a:p>
            <a:pPr eaLnBrk="1" hangingPunct="1">
              <a:defRPr/>
            </a:pPr>
            <a:r>
              <a:rPr lang="en-US" sz="3500" dirty="0"/>
              <a:t>Industry Performance Continued</a:t>
            </a:r>
          </a:p>
        </p:txBody>
      </p:sp>
      <p:sp>
        <p:nvSpPr>
          <p:cNvPr id="1843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By the mid-2010s, while the industry had put most problems from the financial crisis behind it, the industry was affected by post-crisis consequences, with increased regulation on risk taking and capital requirements</a:t>
            </a:r>
          </a:p>
          <a:p>
            <a:pPr lvl="1" eaLnBrk="1" hangingPunct="1"/>
            <a:r>
              <a:rPr lang="en-US" altLang="en-US" sz="2000" dirty="0"/>
              <a:t>This has led to balance sheet reductions, as well as downsizing or disposition of select businesses, trading products, and investments</a:t>
            </a:r>
          </a:p>
          <a:p>
            <a:pPr lvl="1" eaLnBrk="1" hangingPunct="1"/>
            <a:r>
              <a:rPr lang="en-US" altLang="en-US" sz="2000" dirty="0"/>
              <a:t>Corporate strategies increasingly focus on client services and away from making large bets through principal investments</a:t>
            </a:r>
          </a:p>
        </p:txBody>
      </p:sp>
      <p:sp>
        <p:nvSpPr>
          <p:cNvPr id="2" name="Footer Placeholder 1">
            <a:extLst>
              <a:ext uri="{FF2B5EF4-FFF2-40B4-BE49-F238E27FC236}">
                <a16:creationId xmlns:a16="http://schemas.microsoft.com/office/drawing/2014/main" id="{30AE84BD-1C7D-4A49-BFAF-5CF8402BA48D}"/>
              </a:ext>
            </a:extLst>
          </p:cNvPr>
          <p:cNvSpPr>
            <a:spLocks noGrp="1"/>
          </p:cNvSpPr>
          <p:nvPr>
            <p:ph type="ftr" sz="quarter" idx="11"/>
          </p:nvPr>
        </p:nvSpPr>
        <p:spPr>
          <a:xfrm>
            <a:off x="1371601" y="6248400"/>
            <a:ext cx="629756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10980" name="Rectangle 2"/>
          <p:cNvSpPr>
            <a:spLocks noGrp="1" noChangeArrowheads="1"/>
          </p:cNvSpPr>
          <p:nvPr>
            <p:ph type="title"/>
          </p:nvPr>
        </p:nvSpPr>
        <p:spPr/>
        <p:txBody>
          <a:bodyPr anchor="ctr"/>
          <a:lstStyle/>
          <a:p>
            <a:pPr eaLnBrk="1" hangingPunct="1">
              <a:defRPr/>
            </a:pPr>
            <a:r>
              <a:rPr lang="en-US" sz="3500" dirty="0"/>
              <a:t>Assets and Liabilities of Broker-Dealers as of 2015</a:t>
            </a:r>
          </a:p>
        </p:txBody>
      </p:sp>
      <p:pic>
        <p:nvPicPr>
          <p:cNvPr id="4" name="Content Placeholder 3">
            <a:extLst>
              <a:ext uri="{FF2B5EF4-FFF2-40B4-BE49-F238E27FC236}">
                <a16:creationId xmlns:a16="http://schemas.microsoft.com/office/drawing/2014/main" id="{84DD3403-4BB0-4F7B-ACA8-5D9E344382D8}"/>
              </a:ext>
            </a:extLst>
          </p:cNvPr>
          <p:cNvPicPr>
            <a:picLocks noGrp="1" noChangeAspect="1"/>
          </p:cNvPicPr>
          <p:nvPr>
            <p:ph idx="1"/>
          </p:nvPr>
        </p:nvPicPr>
        <p:blipFill>
          <a:blip r:embed="rId3"/>
          <a:stretch>
            <a:fillRect/>
          </a:stretch>
        </p:blipFill>
        <p:spPr>
          <a:xfrm>
            <a:off x="1386348" y="1417638"/>
            <a:ext cx="6002594" cy="4713287"/>
          </a:xfrm>
          <a:prstGeom prst="rect">
            <a:avLst/>
          </a:prstGeom>
        </p:spPr>
      </p:pic>
      <p:sp>
        <p:nvSpPr>
          <p:cNvPr id="3" name="Footer Placeholder 2">
            <a:extLst>
              <a:ext uri="{FF2B5EF4-FFF2-40B4-BE49-F238E27FC236}">
                <a16:creationId xmlns:a16="http://schemas.microsoft.com/office/drawing/2014/main" id="{9ECD50A3-C87A-46ED-B84C-68F77359E77B}"/>
              </a:ext>
            </a:extLst>
          </p:cNvPr>
          <p:cNvSpPr>
            <a:spLocks noGrp="1"/>
          </p:cNvSpPr>
          <p:nvPr>
            <p:ph type="ftr" sz="quarter" idx="11"/>
          </p:nvPr>
        </p:nvSpPr>
        <p:spPr>
          <a:xfrm>
            <a:off x="1548581" y="6248400"/>
            <a:ext cx="645241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13028" name="Rectangle 2"/>
          <p:cNvSpPr>
            <a:spLocks noGrp="1" noChangeArrowheads="1"/>
          </p:cNvSpPr>
          <p:nvPr>
            <p:ph type="title" idx="4294967295"/>
          </p:nvPr>
        </p:nvSpPr>
        <p:spPr/>
        <p:txBody>
          <a:bodyPr anchor="ctr"/>
          <a:lstStyle/>
          <a:p>
            <a:pPr eaLnBrk="1" hangingPunct="1">
              <a:defRPr/>
            </a:pPr>
            <a:r>
              <a:rPr lang="en-US" sz="3500" dirty="0"/>
              <a:t>Regulation</a:t>
            </a:r>
          </a:p>
        </p:txBody>
      </p:sp>
      <p:sp>
        <p:nvSpPr>
          <p:cNvPr id="2150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The </a:t>
            </a:r>
            <a:r>
              <a:rPr lang="en-US" altLang="en-US" sz="2600" b="1" dirty="0"/>
              <a:t>Securities and Exchange Commission (SEC)</a:t>
            </a:r>
            <a:r>
              <a:rPr lang="en-US" altLang="en-US" sz="2600" dirty="0"/>
              <a:t> is the primary regulator of the securities industry</a:t>
            </a:r>
          </a:p>
          <a:p>
            <a:pPr eaLnBrk="1" hangingPunct="1"/>
            <a:r>
              <a:rPr lang="en-US" altLang="en-US" sz="2600" dirty="0"/>
              <a:t>The </a:t>
            </a:r>
            <a:r>
              <a:rPr lang="en-US" altLang="en-US" sz="2600" b="1" dirty="0"/>
              <a:t>National Securities Markets Improvement Act (NSMIA) of 1996</a:t>
            </a:r>
            <a:r>
              <a:rPr lang="en-US" altLang="en-US" sz="2600" dirty="0"/>
              <a:t> reaffirmed federal (over state) authority</a:t>
            </a:r>
          </a:p>
          <a:p>
            <a:pPr lvl="1" eaLnBrk="1" hangingPunct="1"/>
            <a:r>
              <a:rPr lang="en-US" altLang="en-US" sz="2200" dirty="0"/>
              <a:t>Even so, state attorneys generally intervene through securities-related investigations that have led to many highly publicized criminal cases</a:t>
            </a:r>
          </a:p>
        </p:txBody>
      </p:sp>
      <p:sp>
        <p:nvSpPr>
          <p:cNvPr id="2" name="Footer Placeholder 1">
            <a:extLst>
              <a:ext uri="{FF2B5EF4-FFF2-40B4-BE49-F238E27FC236}">
                <a16:creationId xmlns:a16="http://schemas.microsoft.com/office/drawing/2014/main" id="{6F4790AA-A309-4B99-85AF-A80C36AFACAD}"/>
              </a:ext>
            </a:extLst>
          </p:cNvPr>
          <p:cNvSpPr>
            <a:spLocks noGrp="1"/>
          </p:cNvSpPr>
          <p:nvPr>
            <p:ph type="ftr" sz="quarter" idx="11"/>
          </p:nvPr>
        </p:nvSpPr>
        <p:spPr>
          <a:xfrm>
            <a:off x="1666567" y="6248400"/>
            <a:ext cx="622381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15076" name="Rectangle 2"/>
          <p:cNvSpPr>
            <a:spLocks noGrp="1" noChangeArrowheads="1"/>
          </p:cNvSpPr>
          <p:nvPr>
            <p:ph type="title" idx="4294967295"/>
          </p:nvPr>
        </p:nvSpPr>
        <p:spPr/>
        <p:txBody>
          <a:bodyPr anchor="ctr"/>
          <a:lstStyle/>
          <a:p>
            <a:pPr eaLnBrk="1" hangingPunct="1">
              <a:defRPr/>
            </a:pPr>
            <a:r>
              <a:rPr lang="en-US" sz="3500" dirty="0"/>
              <a:t>NSMIA of 1996</a:t>
            </a:r>
          </a:p>
        </p:txBody>
      </p:sp>
      <p:sp>
        <p:nvSpPr>
          <p:cNvPr id="2253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a:t>
            </a:r>
            <a:r>
              <a:rPr lang="en-US" altLang="en-US" sz="2400" b="1" dirty="0"/>
              <a:t>National Securities Markets Improvement Act (NSMIA) </a:t>
            </a:r>
            <a:r>
              <a:rPr lang="en-US" altLang="en-US" sz="2400" dirty="0"/>
              <a:t>of 1996</a:t>
            </a:r>
          </a:p>
          <a:p>
            <a:pPr lvl="1" eaLnBrk="1" hangingPunct="1"/>
            <a:r>
              <a:rPr lang="en-US" altLang="en-US" sz="2200" dirty="0"/>
              <a:t>Reaffirmed the significance of the SEC as the primary regulatory of securities firms</a:t>
            </a:r>
          </a:p>
          <a:p>
            <a:pPr lvl="1" eaLnBrk="1" hangingPunct="1"/>
            <a:r>
              <a:rPr lang="en-US" altLang="en-US" sz="2200" dirty="0"/>
              <a:t>States are not allowed to require federally registered securities firms to be registered in a state as well</a:t>
            </a:r>
          </a:p>
          <a:p>
            <a:pPr lvl="1" eaLnBrk="1" hangingPunct="1"/>
            <a:r>
              <a:rPr lang="en-US" altLang="en-US" sz="2200" dirty="0"/>
              <a:t>States are prohibited from requiring registrations of securities firms’ transactions and from imposing substantive requirements on private placements</a:t>
            </a:r>
          </a:p>
          <a:p>
            <a:pPr lvl="1" eaLnBrk="1" hangingPunct="1"/>
            <a:r>
              <a:rPr lang="en-US" altLang="en-US" sz="2200" dirty="0"/>
              <a:t>Effectively gives the SEC primary regulatory jurisdiction over securities firms</a:t>
            </a:r>
          </a:p>
        </p:txBody>
      </p:sp>
      <p:sp>
        <p:nvSpPr>
          <p:cNvPr id="2" name="Footer Placeholder 1">
            <a:extLst>
              <a:ext uri="{FF2B5EF4-FFF2-40B4-BE49-F238E27FC236}">
                <a16:creationId xmlns:a16="http://schemas.microsoft.com/office/drawing/2014/main" id="{AE8175DC-A075-4400-A1D6-5EC73E16145F}"/>
              </a:ext>
            </a:extLst>
          </p:cNvPr>
          <p:cNvSpPr>
            <a:spLocks noGrp="1"/>
          </p:cNvSpPr>
          <p:nvPr>
            <p:ph type="ftr" sz="quarter" idx="11"/>
          </p:nvPr>
        </p:nvSpPr>
        <p:spPr>
          <a:xfrm>
            <a:off x="1858297" y="6248400"/>
            <a:ext cx="626806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17124" name="Rectangle 2"/>
          <p:cNvSpPr>
            <a:spLocks noGrp="1" noChangeArrowheads="1"/>
          </p:cNvSpPr>
          <p:nvPr>
            <p:ph type="title" idx="4294967295"/>
          </p:nvPr>
        </p:nvSpPr>
        <p:spPr/>
        <p:txBody>
          <a:bodyPr anchor="ctr"/>
          <a:lstStyle/>
          <a:p>
            <a:pPr eaLnBrk="1" hangingPunct="1">
              <a:defRPr/>
            </a:pPr>
            <a:r>
              <a:rPr lang="en-US" sz="3500" dirty="0"/>
              <a:t>Regulation Continued</a:t>
            </a:r>
          </a:p>
        </p:txBody>
      </p:sp>
      <p:sp>
        <p:nvSpPr>
          <p:cNvPr id="23557" name="Rectangle 3"/>
          <p:cNvSpPr>
            <a:spLocks noGrp="1" noChangeArrowheads="1"/>
          </p:cNvSpPr>
          <p:nvPr>
            <p:ph type="body" sz="half" idx="4294967295"/>
          </p:nvPr>
        </p:nvSpPr>
        <p:spPr>
          <a:xfrm>
            <a:off x="457200" y="1719262"/>
            <a:ext cx="8148638" cy="450294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While the SEC sets the overall regulatory standards for the industry, the </a:t>
            </a:r>
            <a:r>
              <a:rPr lang="en-US" altLang="en-US" sz="2400" b="1" dirty="0"/>
              <a:t>Financial Industry Regulatory Authority (FINRA) </a:t>
            </a:r>
            <a:r>
              <a:rPr lang="en-US" altLang="en-US" sz="2400" dirty="0"/>
              <a:t>is involved in the day-to-day regulation of trading practices</a:t>
            </a:r>
          </a:p>
          <a:p>
            <a:pPr lvl="1" eaLnBrk="1" hangingPunct="1"/>
            <a:r>
              <a:rPr lang="en-US" altLang="en-US" sz="2200" dirty="0"/>
              <a:t>FINRA is an independent, not-for-profit organization as opposed to the SEC, which is a government run regulator</a:t>
            </a:r>
          </a:p>
          <a:p>
            <a:pPr lvl="1" eaLnBrk="1" hangingPunct="1"/>
            <a:r>
              <a:rPr lang="en-US" altLang="en-US" sz="2200" dirty="0"/>
              <a:t>FINRA writes and enforces rules governing the activities of securities firms, examines firms for compliance with those rules, works to foster market transparency, and supports investor education</a:t>
            </a:r>
          </a:p>
          <a:p>
            <a:pPr eaLnBrk="1" hangingPunct="1"/>
            <a:r>
              <a:rPr lang="en-US" altLang="en-US" sz="2400" b="1" dirty="0"/>
              <a:t>Wall Street Reform and Consumer Protection Act </a:t>
            </a:r>
            <a:r>
              <a:rPr lang="en-US" altLang="en-US" sz="2400" dirty="0"/>
              <a:t>of 2010</a:t>
            </a:r>
          </a:p>
          <a:p>
            <a:pPr lvl="1" eaLnBrk="1" hangingPunct="1"/>
            <a:endParaRPr lang="en-US" altLang="en-US" dirty="0"/>
          </a:p>
        </p:txBody>
      </p:sp>
      <p:sp>
        <p:nvSpPr>
          <p:cNvPr id="2" name="Footer Placeholder 1">
            <a:extLst>
              <a:ext uri="{FF2B5EF4-FFF2-40B4-BE49-F238E27FC236}">
                <a16:creationId xmlns:a16="http://schemas.microsoft.com/office/drawing/2014/main" id="{2783B0DE-D4E3-4960-97AB-21D096F1D572}"/>
              </a:ext>
            </a:extLst>
          </p:cNvPr>
          <p:cNvSpPr>
            <a:spLocks noGrp="1"/>
          </p:cNvSpPr>
          <p:nvPr>
            <p:ph type="ftr" sz="quarter" idx="11"/>
          </p:nvPr>
        </p:nvSpPr>
        <p:spPr>
          <a:xfrm>
            <a:off x="1356852" y="6248400"/>
            <a:ext cx="628281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21220" name="Rectangle 2"/>
          <p:cNvSpPr>
            <a:spLocks noGrp="1" noChangeArrowheads="1"/>
          </p:cNvSpPr>
          <p:nvPr>
            <p:ph type="title" idx="4294967295"/>
          </p:nvPr>
        </p:nvSpPr>
        <p:spPr/>
        <p:txBody>
          <a:bodyPr anchor="ctr"/>
          <a:lstStyle/>
          <a:p>
            <a:pPr eaLnBrk="1" hangingPunct="1">
              <a:defRPr/>
            </a:pPr>
            <a:r>
              <a:rPr lang="en-US" sz="3500" dirty="0"/>
              <a:t>Regulation Concluded</a:t>
            </a:r>
          </a:p>
        </p:txBody>
      </p:sp>
      <p:sp>
        <p:nvSpPr>
          <p:cNvPr id="2867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U.S. Congress also oversees the industry</a:t>
            </a:r>
          </a:p>
          <a:p>
            <a:pPr lvl="1" eaLnBrk="1" hangingPunct="1"/>
            <a:r>
              <a:rPr lang="en-US" altLang="en-US" sz="2200" dirty="0"/>
              <a:t>U.S. Senate Permanent Subcommittee on Investigations was created with the broad mandate to determine whether any changes are required in U.S. law to better protect the public</a:t>
            </a:r>
          </a:p>
          <a:p>
            <a:pPr lvl="1" eaLnBrk="1" hangingPunct="1"/>
            <a:r>
              <a:rPr lang="en-US" altLang="en-US" sz="2200" dirty="0"/>
              <a:t>Spring of 2010</a:t>
            </a:r>
          </a:p>
          <a:p>
            <a:pPr lvl="2" eaLnBrk="1" hangingPunct="1"/>
            <a:r>
              <a:rPr lang="en-US" altLang="en-US" sz="1900" dirty="0"/>
              <a:t>Subcommittee hearing focused on the contributing role of investment banks in the financial crisis</a:t>
            </a:r>
          </a:p>
          <a:p>
            <a:pPr lvl="2" eaLnBrk="1" hangingPunct="1"/>
            <a:r>
              <a:rPr lang="en-US" altLang="en-US" sz="1900" dirty="0"/>
              <a:t>Subcommittee brought up evidence and internal Goldman documents that showed Goldman knew the housing market was on the brink of collapse but continued to sell mortgage-backed securities to investors</a:t>
            </a:r>
          </a:p>
          <a:p>
            <a:pPr eaLnBrk="1" hangingPunct="1"/>
            <a:endParaRPr lang="en-US" altLang="en-US" sz="2200" b="1" dirty="0"/>
          </a:p>
        </p:txBody>
      </p:sp>
      <p:sp>
        <p:nvSpPr>
          <p:cNvPr id="2" name="Footer Placeholder 1">
            <a:extLst>
              <a:ext uri="{FF2B5EF4-FFF2-40B4-BE49-F238E27FC236}">
                <a16:creationId xmlns:a16="http://schemas.microsoft.com/office/drawing/2014/main" id="{9932A4F4-4197-4AFC-AFC2-B8CFC7012808}"/>
              </a:ext>
            </a:extLst>
          </p:cNvPr>
          <p:cNvSpPr>
            <a:spLocks noGrp="1"/>
          </p:cNvSpPr>
          <p:nvPr>
            <p:ph type="ftr" sz="quarter" idx="11"/>
          </p:nvPr>
        </p:nvSpPr>
        <p:spPr>
          <a:xfrm>
            <a:off x="1283110" y="6248400"/>
            <a:ext cx="635655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21220" name="Rectangle 2"/>
          <p:cNvSpPr>
            <a:spLocks noGrp="1" noChangeArrowheads="1"/>
          </p:cNvSpPr>
          <p:nvPr>
            <p:ph type="title" idx="4294967295"/>
          </p:nvPr>
        </p:nvSpPr>
        <p:spPr/>
        <p:txBody>
          <a:bodyPr anchor="ctr"/>
          <a:lstStyle/>
          <a:p>
            <a:pPr eaLnBrk="1" hangingPunct="1">
              <a:defRPr/>
            </a:pPr>
            <a:r>
              <a:rPr lang="en-US" sz="3500" dirty="0"/>
              <a:t>SIPC</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Securities Investor Protection Corporation (SIPC) </a:t>
            </a:r>
          </a:p>
          <a:p>
            <a:pPr lvl="1" eaLnBrk="1" hangingPunct="1"/>
            <a:r>
              <a:rPr lang="en-US" altLang="en-US" sz="2200" dirty="0"/>
              <a:t>Not an agency or establishment of the U.S. government and has no authority to regulate its member broker-dealers</a:t>
            </a:r>
          </a:p>
          <a:p>
            <a:pPr lvl="1" eaLnBrk="1" hangingPunct="1"/>
            <a:r>
              <a:rPr lang="en-US" altLang="en-US" sz="2200" dirty="0"/>
              <a:t>SIPC was created under the Securities Investor Protection Act of 1970 as a non-profit membership corporation</a:t>
            </a:r>
          </a:p>
          <a:p>
            <a:pPr lvl="1" eaLnBrk="1" hangingPunct="1"/>
            <a:r>
              <a:rPr lang="en-US" altLang="en-US" sz="2200" dirty="0"/>
              <a:t>SIPC oversees the liquidation of member broker-dealers that close when the broker-dealer is bankrupt or in financial trouble and customer assets are missing</a:t>
            </a:r>
          </a:p>
          <a:p>
            <a:pPr lvl="1" eaLnBrk="1" hangingPunct="1"/>
            <a:r>
              <a:rPr lang="en-US" altLang="en-US" sz="2200" dirty="0"/>
              <a:t>SIPC’s focus is on restoring customer cash and securities left in the hands of bankrupt of otherwise financially troubled brokerage firms</a:t>
            </a:r>
          </a:p>
        </p:txBody>
      </p:sp>
      <p:sp>
        <p:nvSpPr>
          <p:cNvPr id="2" name="Footer Placeholder 1">
            <a:extLst>
              <a:ext uri="{FF2B5EF4-FFF2-40B4-BE49-F238E27FC236}">
                <a16:creationId xmlns:a16="http://schemas.microsoft.com/office/drawing/2014/main" id="{DE8F80EE-778A-48AC-BCF4-0F51AC29E224}"/>
              </a:ext>
            </a:extLst>
          </p:cNvPr>
          <p:cNvSpPr>
            <a:spLocks noGrp="1"/>
          </p:cNvSpPr>
          <p:nvPr>
            <p:ph type="ftr" sz="quarter" idx="11"/>
          </p:nvPr>
        </p:nvSpPr>
        <p:spPr>
          <a:xfrm>
            <a:off x="1740310" y="6248400"/>
            <a:ext cx="626069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23268" name="Rectangle 2"/>
          <p:cNvSpPr>
            <a:spLocks noGrp="1" noChangeArrowheads="1"/>
          </p:cNvSpPr>
          <p:nvPr>
            <p:ph type="title" idx="4294967295"/>
          </p:nvPr>
        </p:nvSpPr>
        <p:spPr/>
        <p:txBody>
          <a:bodyPr anchor="ctr"/>
          <a:lstStyle/>
          <a:p>
            <a:pPr eaLnBrk="1" hangingPunct="1">
              <a:defRPr/>
            </a:pPr>
            <a:r>
              <a:rPr lang="en-US" sz="3500"/>
              <a:t>Global Issues</a:t>
            </a:r>
          </a:p>
        </p:txBody>
      </p:sp>
      <p:sp>
        <p:nvSpPr>
          <p:cNvPr id="30725" name="Rectangle 3"/>
          <p:cNvSpPr>
            <a:spLocks noGrp="1" noChangeArrowheads="1"/>
          </p:cNvSpPr>
          <p:nvPr>
            <p:ph type="body" sz="half" idx="4294967295"/>
          </p:nvPr>
        </p:nvSpPr>
        <p:spPr>
          <a:xfrm>
            <a:off x="457200" y="1719263"/>
            <a:ext cx="8148638" cy="4545806"/>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Securities firms and investment banks are by far the most global of any group of financial institutions</a:t>
            </a:r>
          </a:p>
          <a:p>
            <a:pPr eaLnBrk="1" hangingPunct="1"/>
            <a:r>
              <a:rPr lang="en-US" altLang="en-US" sz="2600" dirty="0"/>
              <a:t>As a result of the financial crisis of the late 2000s, large investment banks around the world became concerned with capital, liquidity, and leverage, but did not want to lose ground in the global competition for clients</a:t>
            </a:r>
          </a:p>
          <a:p>
            <a:pPr lvl="1" eaLnBrk="1" hangingPunct="1"/>
            <a:r>
              <a:rPr lang="en-US" altLang="en-US" sz="2200" dirty="0"/>
              <a:t>Result was that global investment banks looked for strategic alliances that would allow them to compete in foreign markets or they exited foreign markets altogether</a:t>
            </a:r>
          </a:p>
          <a:p>
            <a:pPr eaLnBrk="1" hangingPunct="1"/>
            <a:r>
              <a:rPr lang="en-US" altLang="en-US" sz="2600" dirty="0"/>
              <a:t>Increase in cross-border strategic alliances</a:t>
            </a:r>
          </a:p>
        </p:txBody>
      </p:sp>
      <p:sp>
        <p:nvSpPr>
          <p:cNvPr id="2" name="Footer Placeholder 1">
            <a:extLst>
              <a:ext uri="{FF2B5EF4-FFF2-40B4-BE49-F238E27FC236}">
                <a16:creationId xmlns:a16="http://schemas.microsoft.com/office/drawing/2014/main" id="{874A6402-A51A-4DB8-B0D7-14C1518BB085}"/>
              </a:ext>
            </a:extLst>
          </p:cNvPr>
          <p:cNvSpPr>
            <a:spLocks noGrp="1"/>
          </p:cNvSpPr>
          <p:nvPr>
            <p:ph type="ftr" sz="quarter" idx="11"/>
          </p:nvPr>
        </p:nvSpPr>
        <p:spPr>
          <a:xfrm>
            <a:off x="1519085" y="6248400"/>
            <a:ext cx="622381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23268" name="Rectangle 2"/>
          <p:cNvSpPr>
            <a:spLocks noGrp="1" noChangeArrowheads="1"/>
          </p:cNvSpPr>
          <p:nvPr>
            <p:ph type="title"/>
          </p:nvPr>
        </p:nvSpPr>
        <p:spPr/>
        <p:txBody>
          <a:bodyPr anchor="ctr"/>
          <a:lstStyle/>
          <a:p>
            <a:pPr eaLnBrk="1" hangingPunct="1">
              <a:defRPr/>
            </a:pPr>
            <a:r>
              <a:rPr lang="en-US" sz="3500" dirty="0"/>
              <a:t>Foreign Transactions in U.S. Securities Markets</a:t>
            </a:r>
          </a:p>
        </p:txBody>
      </p:sp>
      <p:pic>
        <p:nvPicPr>
          <p:cNvPr id="4" name="Content Placeholder 3">
            <a:extLst>
              <a:ext uri="{FF2B5EF4-FFF2-40B4-BE49-F238E27FC236}">
                <a16:creationId xmlns:a16="http://schemas.microsoft.com/office/drawing/2014/main" id="{229740F0-0DE7-434B-AB96-36004089358F}"/>
              </a:ext>
            </a:extLst>
          </p:cNvPr>
          <p:cNvPicPr>
            <a:picLocks noGrp="1" noChangeAspect="1"/>
          </p:cNvPicPr>
          <p:nvPr>
            <p:ph idx="1"/>
          </p:nvPr>
        </p:nvPicPr>
        <p:blipFill>
          <a:blip r:embed="rId3"/>
          <a:stretch>
            <a:fillRect/>
          </a:stretch>
        </p:blipFill>
        <p:spPr>
          <a:xfrm>
            <a:off x="1504336" y="1417638"/>
            <a:ext cx="5869858" cy="4645551"/>
          </a:xfrm>
          <a:prstGeom prst="rect">
            <a:avLst/>
          </a:prstGeom>
        </p:spPr>
      </p:pic>
      <p:sp>
        <p:nvSpPr>
          <p:cNvPr id="3" name="Footer Placeholder 2">
            <a:extLst>
              <a:ext uri="{FF2B5EF4-FFF2-40B4-BE49-F238E27FC236}">
                <a16:creationId xmlns:a16="http://schemas.microsoft.com/office/drawing/2014/main" id="{A5FDD11C-3FED-4304-B773-5994B8FF7079}"/>
              </a:ext>
            </a:extLst>
          </p:cNvPr>
          <p:cNvSpPr>
            <a:spLocks noGrp="1"/>
          </p:cNvSpPr>
          <p:nvPr>
            <p:ph type="ftr" sz="quarter" idx="11"/>
          </p:nvPr>
        </p:nvSpPr>
        <p:spPr>
          <a:xfrm>
            <a:off x="1740310" y="6248400"/>
            <a:ext cx="626069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23268" name="Rectangle 2"/>
          <p:cNvSpPr>
            <a:spLocks noGrp="1" noChangeArrowheads="1"/>
          </p:cNvSpPr>
          <p:nvPr>
            <p:ph type="title"/>
          </p:nvPr>
        </p:nvSpPr>
        <p:spPr/>
        <p:txBody>
          <a:bodyPr anchor="ctr"/>
          <a:lstStyle/>
          <a:p>
            <a:pPr eaLnBrk="1" hangingPunct="1">
              <a:defRPr/>
            </a:pPr>
            <a:r>
              <a:rPr lang="en-US" sz="3500" dirty="0"/>
              <a:t>U.S. Transactions in Foreign Securities Markets</a:t>
            </a:r>
          </a:p>
        </p:txBody>
      </p:sp>
      <p:pic>
        <p:nvPicPr>
          <p:cNvPr id="4" name="Content Placeholder 3">
            <a:extLst>
              <a:ext uri="{FF2B5EF4-FFF2-40B4-BE49-F238E27FC236}">
                <a16:creationId xmlns:a16="http://schemas.microsoft.com/office/drawing/2014/main" id="{737D24D4-4736-4FCE-BE26-4C7833C35760}"/>
              </a:ext>
            </a:extLst>
          </p:cNvPr>
          <p:cNvPicPr>
            <a:picLocks noGrp="1" noChangeAspect="1"/>
          </p:cNvPicPr>
          <p:nvPr>
            <p:ph idx="1"/>
          </p:nvPr>
        </p:nvPicPr>
        <p:blipFill>
          <a:blip r:embed="rId3"/>
          <a:stretch>
            <a:fillRect/>
          </a:stretch>
        </p:blipFill>
        <p:spPr>
          <a:xfrm>
            <a:off x="1563329" y="1784555"/>
            <a:ext cx="6032090" cy="3783396"/>
          </a:xfrm>
          <a:prstGeom prst="rect">
            <a:avLst/>
          </a:prstGeom>
        </p:spPr>
      </p:pic>
      <p:sp>
        <p:nvSpPr>
          <p:cNvPr id="3" name="Footer Placeholder 2">
            <a:extLst>
              <a:ext uri="{FF2B5EF4-FFF2-40B4-BE49-F238E27FC236}">
                <a16:creationId xmlns:a16="http://schemas.microsoft.com/office/drawing/2014/main" id="{FA27AB23-74A3-4E44-935A-0E245CEDCE0E}"/>
              </a:ext>
            </a:extLst>
          </p:cNvPr>
          <p:cNvSpPr>
            <a:spLocks noGrp="1"/>
          </p:cNvSpPr>
          <p:nvPr>
            <p:ph type="ftr" sz="quarter" idx="11"/>
          </p:nvPr>
        </p:nvSpPr>
        <p:spPr>
          <a:xfrm>
            <a:off x="1563329" y="6248400"/>
            <a:ext cx="628281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21999329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23268" name="Rectangle 2"/>
          <p:cNvSpPr>
            <a:spLocks noGrp="1" noChangeArrowheads="1"/>
          </p:cNvSpPr>
          <p:nvPr>
            <p:ph type="title"/>
          </p:nvPr>
        </p:nvSpPr>
        <p:spPr/>
        <p:txBody>
          <a:bodyPr anchor="ctr"/>
          <a:lstStyle/>
          <a:p>
            <a:pPr eaLnBrk="1" hangingPunct="1">
              <a:defRPr/>
            </a:pPr>
            <a:r>
              <a:rPr lang="en-US" sz="3500" dirty="0"/>
              <a:t>Value of International Security Offerings</a:t>
            </a:r>
          </a:p>
        </p:txBody>
      </p:sp>
      <p:pic>
        <p:nvPicPr>
          <p:cNvPr id="4" name="Content Placeholder 3">
            <a:extLst>
              <a:ext uri="{FF2B5EF4-FFF2-40B4-BE49-F238E27FC236}">
                <a16:creationId xmlns:a16="http://schemas.microsoft.com/office/drawing/2014/main" id="{77D48A42-8475-4546-818F-CC897C124119}"/>
              </a:ext>
            </a:extLst>
          </p:cNvPr>
          <p:cNvPicPr>
            <a:picLocks noGrp="1" noChangeAspect="1"/>
          </p:cNvPicPr>
          <p:nvPr>
            <p:ph idx="1"/>
          </p:nvPr>
        </p:nvPicPr>
        <p:blipFill>
          <a:blip r:embed="rId3"/>
          <a:stretch>
            <a:fillRect/>
          </a:stretch>
        </p:blipFill>
        <p:spPr>
          <a:xfrm>
            <a:off x="722671" y="1646238"/>
            <a:ext cx="7044567" cy="4002394"/>
          </a:xfrm>
          <a:prstGeom prst="rect">
            <a:avLst/>
          </a:prstGeom>
        </p:spPr>
      </p:pic>
      <p:sp>
        <p:nvSpPr>
          <p:cNvPr id="3" name="Footer Placeholder 2">
            <a:extLst>
              <a:ext uri="{FF2B5EF4-FFF2-40B4-BE49-F238E27FC236}">
                <a16:creationId xmlns:a16="http://schemas.microsoft.com/office/drawing/2014/main" id="{1A672E8F-8561-4DAC-9F9B-322819991B71}"/>
              </a:ext>
            </a:extLst>
          </p:cNvPr>
          <p:cNvSpPr>
            <a:spLocks noGrp="1"/>
          </p:cNvSpPr>
          <p:nvPr>
            <p:ph type="ftr" sz="quarter" idx="11"/>
          </p:nvPr>
        </p:nvSpPr>
        <p:spPr>
          <a:xfrm>
            <a:off x="1607574" y="6248400"/>
            <a:ext cx="623856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5359</TotalTime>
  <Words>2230</Words>
  <Application>Microsoft Office PowerPoint</Application>
  <PresentationFormat>On-screen Show (4:3)</PresentationFormat>
  <Paragraphs>179</Paragraphs>
  <Slides>24</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Times New Roman</vt:lpstr>
      <vt:lpstr>Wingdings</vt:lpstr>
      <vt:lpstr>Network</vt:lpstr>
      <vt:lpstr>Chapter Sixteen</vt:lpstr>
      <vt:lpstr>Securities Firms and Investment Banks (IBs)</vt:lpstr>
      <vt:lpstr>Size, Structure and Composition of Industry</vt:lpstr>
      <vt:lpstr>Subgroups of National Full-Service Firms</vt:lpstr>
      <vt:lpstr>Investment Banking</vt:lpstr>
      <vt:lpstr>Venture Capital</vt:lpstr>
      <vt:lpstr>Venture Capital vs. Private Equity</vt:lpstr>
      <vt:lpstr>Market Making</vt:lpstr>
      <vt:lpstr>Trading</vt:lpstr>
      <vt:lpstr>Investing and Cash Management</vt:lpstr>
      <vt:lpstr>Mergers and Acquisitions</vt:lpstr>
      <vt:lpstr>Other Service Functions</vt:lpstr>
      <vt:lpstr>Industry Performance</vt:lpstr>
      <vt:lpstr>Industry Performance Continued</vt:lpstr>
      <vt:lpstr>Assets and Liabilities of Broker-Dealers as of 2015</vt:lpstr>
      <vt:lpstr>Regulation</vt:lpstr>
      <vt:lpstr>NSMIA of 1996</vt:lpstr>
      <vt:lpstr>Regulation Continued</vt:lpstr>
      <vt:lpstr>Regulation Concluded</vt:lpstr>
      <vt:lpstr>SIPC</vt:lpstr>
      <vt:lpstr>Global Issues</vt:lpstr>
      <vt:lpstr>Foreign Transactions in U.S. Securities Markets</vt:lpstr>
      <vt:lpstr>U.S. Transactions in Foreign Securities Markets</vt:lpstr>
      <vt:lpstr>Value of International Security Offerings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369</cp:revision>
  <dcterms:created xsi:type="dcterms:W3CDTF">2000-07-01T19:33:32Z</dcterms:created>
  <dcterms:modified xsi:type="dcterms:W3CDTF">2018-02-23T19:40:22Z</dcterms:modified>
</cp:coreProperties>
</file>