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83" r:id="rId1"/>
  </p:sldMasterIdLst>
  <p:notesMasterIdLst>
    <p:notesMasterId r:id="rId30"/>
  </p:notesMasterIdLst>
  <p:handoutMasterIdLst>
    <p:handoutMasterId r:id="rId31"/>
  </p:handoutMasterIdLst>
  <p:sldIdLst>
    <p:sldId id="321" r:id="rId2"/>
    <p:sldId id="290" r:id="rId3"/>
    <p:sldId id="291" r:id="rId4"/>
    <p:sldId id="315" r:id="rId5"/>
    <p:sldId id="316" r:id="rId6"/>
    <p:sldId id="292" r:id="rId7"/>
    <p:sldId id="293" r:id="rId8"/>
    <p:sldId id="295" r:id="rId9"/>
    <p:sldId id="297" r:id="rId10"/>
    <p:sldId id="298" r:id="rId11"/>
    <p:sldId id="300" r:id="rId12"/>
    <p:sldId id="296" r:id="rId13"/>
    <p:sldId id="294" r:id="rId14"/>
    <p:sldId id="299" r:id="rId15"/>
    <p:sldId id="301" r:id="rId16"/>
    <p:sldId id="310" r:id="rId17"/>
    <p:sldId id="312" r:id="rId18"/>
    <p:sldId id="303" r:id="rId19"/>
    <p:sldId id="304" r:id="rId20"/>
    <p:sldId id="313" r:id="rId21"/>
    <p:sldId id="305" r:id="rId22"/>
    <p:sldId id="306" r:id="rId23"/>
    <p:sldId id="307" r:id="rId24"/>
    <p:sldId id="308" r:id="rId25"/>
    <p:sldId id="317" r:id="rId26"/>
    <p:sldId id="309" r:id="rId27"/>
    <p:sldId id="319" r:id="rId28"/>
    <p:sldId id="320" r:id="rId29"/>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7FBE"/>
    <a:srgbClr val="CC0000"/>
    <a:srgbClr val="FFCC00"/>
    <a:srgbClr val="000066"/>
    <a:srgbClr val="663300"/>
    <a:srgbClr val="1C1C1C"/>
    <a:srgbClr val="CC9900"/>
    <a:srgbClr val="FEED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18" autoAdjust="0"/>
    <p:restoredTop sz="89308" autoAdjust="0"/>
  </p:normalViewPr>
  <p:slideViewPr>
    <p:cSldViewPr snapToGrid="0">
      <p:cViewPr varScale="1">
        <p:scale>
          <a:sx n="65" d="100"/>
          <a:sy n="65" d="100"/>
        </p:scale>
        <p:origin x="1524"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7475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en-US"/>
          </a:p>
        </p:txBody>
      </p:sp>
      <p:sp>
        <p:nvSpPr>
          <p:cNvPr id="7475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7475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F7A2DEA6-A6BE-409B-895D-38E6B697884C}" type="slidenum">
              <a:rPr lang="en-US"/>
              <a:pPr>
                <a:defRPr/>
              </a:pPr>
              <a:t>‹#›</a:t>
            </a:fld>
            <a:endParaRPr lang="en-US"/>
          </a:p>
        </p:txBody>
      </p:sp>
    </p:spTree>
    <p:extLst>
      <p:ext uri="{BB962C8B-B14F-4D97-AF65-F5344CB8AC3E}">
        <p14:creationId xmlns:p14="http://schemas.microsoft.com/office/powerpoint/2010/main" val="37857948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7373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en-US"/>
          </a:p>
        </p:txBody>
      </p:sp>
      <p:sp>
        <p:nvSpPr>
          <p:cNvPr id="358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373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7373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6DDEA426-FFD1-4BF3-BE52-ED7BAB827CDD}" type="slidenum">
              <a:rPr lang="en-US"/>
              <a:pPr>
                <a:defRPr/>
              </a:pPr>
              <a:t>‹#›</a:t>
            </a:fld>
            <a:endParaRPr lang="en-US"/>
          </a:p>
        </p:txBody>
      </p:sp>
    </p:spTree>
    <p:extLst>
      <p:ext uri="{BB962C8B-B14F-4D97-AF65-F5344CB8AC3E}">
        <p14:creationId xmlns:p14="http://schemas.microsoft.com/office/powerpoint/2010/main" val="21892908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2B6A1AFA-8F16-4237-8578-8A411A4BBEBA}" type="slidenum">
              <a:rPr lang="en-US" altLang="en-US" sz="1200" smtClean="0"/>
              <a:pPr/>
              <a:t>2</a:t>
            </a:fld>
            <a:endParaRPr lang="en-US" altLang="en-US" sz="120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4D4FAD62-29CC-480B-9B38-41E702193166}" type="slidenum">
              <a:rPr lang="en-US" altLang="en-US" sz="1200"/>
              <a:pPr algn="r"/>
              <a:t>3</a:t>
            </a:fld>
            <a:endParaRPr lang="en-US" altLang="en-US" sz="120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FAAABAE9-AEF0-4E33-9B97-5E519FA9BA9E}" type="slidenum">
              <a:rPr lang="en-US" altLang="en-US" sz="1200"/>
              <a:pPr algn="r"/>
              <a:t>4</a:t>
            </a:fld>
            <a:endParaRPr lang="en-US" altLang="en-US" sz="120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1CB848FE-32FE-4C34-A725-5D30B250D3DC}" type="slidenum">
              <a:rPr lang="en-US" altLang="en-US" sz="1200"/>
              <a:pPr algn="r"/>
              <a:t>5</a:t>
            </a:fld>
            <a:endParaRPr lang="en-US" altLang="en-US" sz="120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E817105B-5C4E-4D61-B45F-C74881A7B233}" type="slidenum">
              <a:rPr lang="en-US" altLang="en-US" sz="1200"/>
              <a:pPr algn="r"/>
              <a:t>6</a:t>
            </a:fld>
            <a:endParaRPr lang="en-US" altLang="en-US" sz="120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6E86D118-7B18-4A2E-B045-C9A91950D8A0}" type="slidenum">
              <a:rPr lang="en-US" altLang="en-US" sz="1200"/>
              <a:pPr algn="r"/>
              <a:t>7</a:t>
            </a:fld>
            <a:endParaRPr lang="en-US" altLang="en-US" sz="120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F78B4329-D92E-4635-96AE-C1287D0D0DCF}" type="slidenum">
              <a:rPr lang="en-US" altLang="en-US" sz="1200"/>
              <a:pPr algn="r"/>
              <a:t>8</a:t>
            </a:fld>
            <a:endParaRPr lang="en-US" altLang="en-US" sz="12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A097EF6D-F05C-45D1-8445-F71E36892231}" type="slidenum">
              <a:rPr lang="en-US" altLang="en-US" sz="1200"/>
              <a:pPr algn="r"/>
              <a:t>9</a:t>
            </a:fld>
            <a:endParaRPr lang="en-US" altLang="en-US" sz="120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CB94D469-57CA-4DAD-B98C-0A569553C3BA}" type="slidenum">
              <a:rPr lang="en-US" altLang="en-US" sz="1200"/>
              <a:pPr algn="r"/>
              <a:t>10</a:t>
            </a:fld>
            <a:endParaRPr lang="en-US" altLang="en-US" sz="120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E9ECFA32-0468-4D7D-80C7-767C9187F303}" type="slidenum">
              <a:rPr lang="en-US" altLang="en-US" sz="1200"/>
              <a:pPr algn="r"/>
              <a:t>11</a:t>
            </a:fld>
            <a:endParaRPr lang="en-US" altLang="en-US" sz="120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2012D2B9-E092-4CBB-B145-896B12198C21}" type="slidenum">
              <a:rPr lang="en-US" altLang="en-US" sz="1200"/>
              <a:pPr algn="r"/>
              <a:t>12</a:t>
            </a:fld>
            <a:endParaRPr lang="en-US" altLang="en-US" sz="12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E19A0533-39BD-4EF0-84FE-263DBE96B53A}" type="slidenum">
              <a:rPr lang="en-US" altLang="en-US" sz="1200"/>
              <a:pPr algn="r"/>
              <a:t>13</a:t>
            </a:fld>
            <a:endParaRPr lang="en-US" altLang="en-US" sz="120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Actively traded funds generally underperformed index funds across nearly all asset classes examined over the period 2004-2014.</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BA85847B-98F5-436C-977A-4A2BA8ADEEB6}" type="slidenum">
              <a:rPr lang="en-US" altLang="en-US" sz="1200"/>
              <a:pPr algn="r"/>
              <a:t>14</a:t>
            </a:fld>
            <a:endParaRPr lang="en-US" altLang="en-US" sz="120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BE264059-0A72-480C-A3D4-164C7D04DD23}" type="slidenum">
              <a:rPr lang="en-US" altLang="en-US" sz="1200"/>
              <a:pPr algn="r"/>
              <a:t>15</a:t>
            </a:fld>
            <a:endParaRPr lang="en-US" altLang="en-US" sz="120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ECA477E0-21D3-4D46-BFA3-FF8626F34F27}" type="slidenum">
              <a:rPr lang="en-US" altLang="en-US" sz="1200"/>
              <a:pPr algn="r"/>
              <a:t>16</a:t>
            </a:fld>
            <a:endParaRPr lang="en-US" altLang="en-US" sz="120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8845C212-9AC0-4D5E-BCF3-F5A19D63AADB}" type="slidenum">
              <a:rPr lang="en-US" altLang="en-US" sz="1200"/>
              <a:pPr algn="r"/>
              <a:t>17</a:t>
            </a:fld>
            <a:endParaRPr lang="en-US" altLang="en-US" sz="120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7FBC7B51-A6A3-43F0-902B-317FBD810B84}" type="slidenum">
              <a:rPr lang="en-US" altLang="en-US" sz="1200"/>
              <a:pPr algn="r"/>
              <a:t>18</a:t>
            </a:fld>
            <a:endParaRPr lang="en-US" altLang="en-US" sz="120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B9A6D685-064D-4ADC-852B-4B3B4D7FAB6F}" type="slidenum">
              <a:rPr lang="en-US" altLang="en-US" sz="1200"/>
              <a:pPr algn="r"/>
              <a:t>19</a:t>
            </a:fld>
            <a:endParaRPr lang="en-US" altLang="en-US" sz="120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2E6C0274-A3CF-44FD-B588-55C3509D64EB}" type="slidenum">
              <a:rPr lang="en-US" altLang="en-US" sz="1200"/>
              <a:pPr algn="r"/>
              <a:t>20</a:t>
            </a:fld>
            <a:endParaRPr lang="en-US" altLang="en-US" sz="120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EC1197DB-4470-4072-8B99-5210EC6D8D17}" type="slidenum">
              <a:rPr lang="en-US" altLang="en-US" sz="1200"/>
              <a:pPr algn="r"/>
              <a:t>21</a:t>
            </a:fld>
            <a:endParaRPr lang="en-US" altLang="en-US" sz="120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56BCF12D-EF46-4F7B-B611-4FB471BA45A9}" type="slidenum">
              <a:rPr lang="en-US" altLang="en-US" sz="1200"/>
              <a:pPr algn="r"/>
              <a:t>22</a:t>
            </a:fld>
            <a:endParaRPr lang="en-US" altLang="en-US" sz="120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C729D63E-17C3-4875-994D-ABF215E3142C}" type="slidenum">
              <a:rPr lang="en-US" altLang="en-US" sz="1200"/>
              <a:pPr algn="r"/>
              <a:t>23</a:t>
            </a:fld>
            <a:endParaRPr lang="en-US" altLang="en-US" sz="120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0A3AC55A-9A50-4158-9DB7-4CE138643ADE}" type="slidenum">
              <a:rPr lang="en-US" altLang="en-US" sz="1200"/>
              <a:pPr algn="r"/>
              <a:t>24</a:t>
            </a:fld>
            <a:endParaRPr lang="en-US" altLang="en-US" sz="120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3BF4CEBA-E65E-484E-861C-771EC3044DB3}" type="slidenum">
              <a:rPr lang="en-US" altLang="en-US" sz="1200"/>
              <a:pPr algn="r"/>
              <a:t>25</a:t>
            </a:fld>
            <a:endParaRPr lang="en-US" altLang="en-US" sz="120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8737008B-273A-43BE-8613-8258D7E2015E}" type="slidenum">
              <a:rPr lang="en-US" altLang="en-US" sz="1200"/>
              <a:pPr algn="r"/>
              <a:t>26</a:t>
            </a:fld>
            <a:endParaRPr lang="en-US" altLang="en-US" sz="120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994A5360-2FD0-4DA6-A97C-2F53717FF452}" type="slidenum">
              <a:rPr lang="en-US" altLang="en-US" sz="1200"/>
              <a:pPr algn="r"/>
              <a:t>27</a:t>
            </a:fld>
            <a:endParaRPr lang="en-US" altLang="en-US" sz="120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1CAB80B8-A1DB-43A5-8D13-490BDC03D95F}" type="slidenum">
              <a:rPr lang="en-US" altLang="en-US" sz="1200"/>
              <a:pPr algn="r"/>
              <a:t>28</a:t>
            </a:fld>
            <a:endParaRPr lang="en-US" altLang="en-US" sz="120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7315200" y="1066800"/>
            <a:ext cx="0" cy="449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5" name="Group 8"/>
          <p:cNvGrpSpPr>
            <a:grpSpLocks/>
          </p:cNvGrpSpPr>
          <p:nvPr/>
        </p:nvGrpSpPr>
        <p:grpSpPr bwMode="auto">
          <a:xfrm>
            <a:off x="7493000" y="2992438"/>
            <a:ext cx="1338263"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7"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8"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9"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1"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2" name="Oval 15"/>
            <p:cNvSpPr>
              <a:spLocks noChangeArrowheads="1"/>
            </p:cNvSpPr>
            <p:nvPr/>
          </p:nvSpPr>
          <p:spPr bwMode="auto">
            <a:xfrm>
              <a:off x="5241" y="2064"/>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3"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4"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5" name="Oval 18"/>
            <p:cNvSpPr>
              <a:spLocks noChangeArrowheads="1"/>
            </p:cNvSpPr>
            <p:nvPr/>
          </p:nvSpPr>
          <p:spPr bwMode="auto">
            <a:xfrm>
              <a:off x="5062"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6" name="Oval 19"/>
            <p:cNvSpPr>
              <a:spLocks noChangeArrowheads="1"/>
            </p:cNvSpPr>
            <p:nvPr/>
          </p:nvSpPr>
          <p:spPr bwMode="auto">
            <a:xfrm>
              <a:off x="5241"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7" name="Oval 20"/>
            <p:cNvSpPr>
              <a:spLocks noChangeArrowheads="1"/>
            </p:cNvSpPr>
            <p:nvPr/>
          </p:nvSpPr>
          <p:spPr bwMode="auto">
            <a:xfrm>
              <a:off x="5420" y="2243"/>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8"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9" name="Oval 22"/>
            <p:cNvSpPr>
              <a:spLocks noChangeArrowheads="1"/>
            </p:cNvSpPr>
            <p:nvPr/>
          </p:nvSpPr>
          <p:spPr bwMode="auto">
            <a:xfrm>
              <a:off x="4883"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0" name="Oval 23"/>
            <p:cNvSpPr>
              <a:spLocks noChangeArrowheads="1"/>
            </p:cNvSpPr>
            <p:nvPr/>
          </p:nvSpPr>
          <p:spPr bwMode="auto">
            <a:xfrm>
              <a:off x="5062"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1" name="Oval 24"/>
            <p:cNvSpPr>
              <a:spLocks noChangeArrowheads="1"/>
            </p:cNvSpPr>
            <p:nvPr/>
          </p:nvSpPr>
          <p:spPr bwMode="auto">
            <a:xfrm>
              <a:off x="5241" y="2421"/>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2" name="Oval 25"/>
            <p:cNvSpPr>
              <a:spLocks noChangeArrowheads="1"/>
            </p:cNvSpPr>
            <p:nvPr/>
          </p:nvSpPr>
          <p:spPr bwMode="auto">
            <a:xfrm>
              <a:off x="4704"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3" name="Oval 26"/>
            <p:cNvSpPr>
              <a:spLocks noChangeArrowheads="1"/>
            </p:cNvSpPr>
            <p:nvPr/>
          </p:nvSpPr>
          <p:spPr bwMode="auto">
            <a:xfrm>
              <a:off x="4883"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4" name="Oval 27"/>
            <p:cNvSpPr>
              <a:spLocks noChangeArrowheads="1"/>
            </p:cNvSpPr>
            <p:nvPr/>
          </p:nvSpPr>
          <p:spPr bwMode="auto">
            <a:xfrm>
              <a:off x="5062"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5" name="Oval 28"/>
            <p:cNvSpPr>
              <a:spLocks noChangeArrowheads="1"/>
            </p:cNvSpPr>
            <p:nvPr/>
          </p:nvSpPr>
          <p:spPr bwMode="auto">
            <a:xfrm>
              <a:off x="5241"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6"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7" name="Oval 30"/>
            <p:cNvSpPr>
              <a:spLocks noChangeArrowheads="1"/>
            </p:cNvSpPr>
            <p:nvPr/>
          </p:nvSpPr>
          <p:spPr bwMode="auto">
            <a:xfrm>
              <a:off x="4704" y="2779"/>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8" name="Oval 31"/>
            <p:cNvSpPr>
              <a:spLocks noChangeArrowheads="1"/>
            </p:cNvSpPr>
            <p:nvPr/>
          </p:nvSpPr>
          <p:spPr bwMode="auto">
            <a:xfrm>
              <a:off x="4883"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9" name="Oval 32"/>
            <p:cNvSpPr>
              <a:spLocks noChangeArrowheads="1"/>
            </p:cNvSpPr>
            <p:nvPr/>
          </p:nvSpPr>
          <p:spPr bwMode="auto">
            <a:xfrm>
              <a:off x="5062"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0"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1" name="Oval 34"/>
            <p:cNvSpPr>
              <a:spLocks noChangeArrowheads="1"/>
            </p:cNvSpPr>
            <p:nvPr/>
          </p:nvSpPr>
          <p:spPr bwMode="auto">
            <a:xfrm>
              <a:off x="4704"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2" name="Oval 35"/>
            <p:cNvSpPr>
              <a:spLocks noChangeArrowheads="1"/>
            </p:cNvSpPr>
            <p:nvPr/>
          </p:nvSpPr>
          <p:spPr bwMode="auto">
            <a:xfrm>
              <a:off x="4883"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3"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4"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5"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6"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grpSp>
      <p:sp>
        <p:nvSpPr>
          <p:cNvPr id="37" name="Line 40"/>
          <p:cNvSpPr>
            <a:spLocks noChangeShapeType="1"/>
          </p:cNvSpPr>
          <p:nvPr/>
        </p:nvSpPr>
        <p:spPr bwMode="auto">
          <a:xfrm>
            <a:off x="304800" y="2819400"/>
            <a:ext cx="82296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5235" name="Rectangle 3"/>
          <p:cNvSpPr>
            <a:spLocks noGrp="1" noChangeArrowheads="1"/>
          </p:cNvSpPr>
          <p:nvPr>
            <p:ph type="ctrTitle"/>
          </p:nvPr>
        </p:nvSpPr>
        <p:spPr>
          <a:xfrm>
            <a:off x="315913" y="466725"/>
            <a:ext cx="6781800" cy="2133600"/>
          </a:xfrm>
        </p:spPr>
        <p:txBody>
          <a:bodyPr/>
          <a:lstStyle>
            <a:lvl1pPr algn="r">
              <a:defRPr sz="4800"/>
            </a:lvl1pPr>
          </a:lstStyle>
          <a:p>
            <a:pPr lvl="0"/>
            <a:r>
              <a:rPr lang="en-US" altLang="en-US" noProof="0"/>
              <a:t>Click to edit Master title style</a:t>
            </a:r>
          </a:p>
        </p:txBody>
      </p:sp>
      <p:sp>
        <p:nvSpPr>
          <p:cNvPr id="95236"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pPr lvl="0"/>
            <a:r>
              <a:rPr lang="en-US" altLang="en-US" noProof="0"/>
              <a:t>Click to edit Master subtitle style</a:t>
            </a:r>
          </a:p>
        </p:txBody>
      </p:sp>
      <p:sp>
        <p:nvSpPr>
          <p:cNvPr id="39" name="Rectangle 5"/>
          <p:cNvSpPr>
            <a:spLocks noGrp="1" noChangeArrowheads="1"/>
          </p:cNvSpPr>
          <p:nvPr>
            <p:ph type="dt" sz="half" idx="10"/>
          </p:nvPr>
        </p:nvSpPr>
        <p:spPr/>
        <p:txBody>
          <a:bodyPr/>
          <a:lstStyle>
            <a:lvl1pPr>
              <a:defRPr smtClean="0"/>
            </a:lvl1pPr>
          </a:lstStyle>
          <a:p>
            <a:pPr>
              <a:defRPr/>
            </a:pPr>
            <a:fld id="{2FC9F01D-1F74-4F69-B1AC-A1852C21EED5}" type="datetime1">
              <a:rPr lang="en-US" smtClean="0"/>
              <a:t>2/23/2018</a:t>
            </a:fld>
            <a:endParaRPr lang="en-US" altLang="en-US"/>
          </a:p>
        </p:txBody>
      </p:sp>
      <p:sp>
        <p:nvSpPr>
          <p:cNvPr id="40" name="Rectangle 6"/>
          <p:cNvSpPr>
            <a:spLocks noGrp="1" noChangeArrowheads="1"/>
          </p:cNvSpPr>
          <p:nvPr>
            <p:ph type="ftr" sz="quarter" idx="11"/>
          </p:nvPr>
        </p:nvSpPr>
        <p:spPr/>
        <p:txBody>
          <a:bodyPr/>
          <a:lstStyle>
            <a:lvl1pPr>
              <a:defRPr smtClean="0"/>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41" name="Rectangle 7"/>
          <p:cNvSpPr>
            <a:spLocks noGrp="1" noChangeArrowheads="1"/>
          </p:cNvSpPr>
          <p:nvPr>
            <p:ph type="sldNum" sz="quarter" idx="12"/>
          </p:nvPr>
        </p:nvSpPr>
        <p:spPr/>
        <p:txBody>
          <a:bodyPr/>
          <a:lstStyle>
            <a:lvl1pPr>
              <a:defRPr smtClean="0"/>
            </a:lvl1pPr>
          </a:lstStyle>
          <a:p>
            <a:pPr>
              <a:defRPr/>
            </a:pPr>
            <a:fld id="{E22D0D72-AFF4-48B9-B13A-C75FF8C41E1B}" type="slidenum">
              <a:rPr lang="en-US" altLang="en-US"/>
              <a:pPr>
                <a:defRPr/>
              </a:pPr>
              <a:t>‹#›</a:t>
            </a:fld>
            <a:endParaRPr lang="en-US" altLang="en-US"/>
          </a:p>
        </p:txBody>
      </p:sp>
    </p:spTree>
    <p:extLst>
      <p:ext uri="{BB962C8B-B14F-4D97-AF65-F5344CB8AC3E}">
        <p14:creationId xmlns:p14="http://schemas.microsoft.com/office/powerpoint/2010/main" val="616025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B8AE1AF3-4B7C-44BC-9E8F-6DFDD092762F}" type="datetime1">
              <a:rPr lang="en-US" smtClean="0"/>
              <a:t>2/23/2018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7534FC70-E461-4F01-B11C-E2B50B4BC034}" type="slidenum">
              <a:rPr lang="en-US" altLang="en-US"/>
              <a:pPr>
                <a:defRPr/>
              </a:pPr>
              <a:t>‹#›</a:t>
            </a:fld>
            <a:endParaRPr lang="en-US" altLang="en-US"/>
          </a:p>
        </p:txBody>
      </p:sp>
    </p:spTree>
    <p:extLst>
      <p:ext uri="{BB962C8B-B14F-4D97-AF65-F5344CB8AC3E}">
        <p14:creationId xmlns:p14="http://schemas.microsoft.com/office/powerpoint/2010/main" val="3850731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fld id="{337054C0-CF12-4815-92A7-49743BFBDB7B}" type="datetime1">
              <a:rPr lang="en-US" smtClean="0"/>
              <a:t>2/23/2018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7C8605B8-6250-4702-8C8D-73E4B9C6D9EB}" type="slidenum">
              <a:rPr lang="en-US" altLang="en-US"/>
              <a:pPr>
                <a:defRPr/>
              </a:pPr>
              <a:t>‹#›</a:t>
            </a:fld>
            <a:endParaRPr lang="en-US" altLang="en-US"/>
          </a:p>
        </p:txBody>
      </p:sp>
    </p:spTree>
    <p:extLst>
      <p:ext uri="{BB962C8B-B14F-4D97-AF65-F5344CB8AC3E}">
        <p14:creationId xmlns:p14="http://schemas.microsoft.com/office/powerpoint/2010/main" val="26704658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fld id="{AA0FF125-ED6D-4345-AFDD-B7D0353D45AA}" type="datetime1">
              <a:rPr lang="en-US" smtClean="0"/>
              <a:t>2/23/2018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A516E93D-D1DE-47B3-9F4E-FFC5E5E91C95}" type="slidenum">
              <a:rPr lang="en-US" altLang="en-US"/>
              <a:pPr>
                <a:defRPr/>
              </a:pPr>
              <a:t>‹#›</a:t>
            </a:fld>
            <a:endParaRPr lang="en-US" altLang="en-US"/>
          </a:p>
        </p:txBody>
      </p:sp>
    </p:spTree>
    <p:extLst>
      <p:ext uri="{BB962C8B-B14F-4D97-AF65-F5344CB8AC3E}">
        <p14:creationId xmlns:p14="http://schemas.microsoft.com/office/powerpoint/2010/main" val="41949531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fld id="{2B37CADC-5A91-481F-A178-36127F1421E4}" type="datetime1">
              <a:rPr lang="en-US" smtClean="0"/>
              <a:t>2/23/2018</a:t>
            </a:fld>
            <a:endParaRPr lang="en-US" altLang="en-US"/>
          </a:p>
        </p:txBody>
      </p:sp>
      <p:sp>
        <p:nvSpPr>
          <p:cNvPr id="8"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9" name="Rectangle 7"/>
          <p:cNvSpPr>
            <a:spLocks noGrp="1" noChangeArrowheads="1"/>
          </p:cNvSpPr>
          <p:nvPr>
            <p:ph type="sldNum" sz="quarter" idx="12"/>
          </p:nvPr>
        </p:nvSpPr>
        <p:spPr>
          <a:ln/>
        </p:spPr>
        <p:txBody>
          <a:bodyPr/>
          <a:lstStyle>
            <a:lvl1pPr>
              <a:defRPr/>
            </a:lvl1pPr>
          </a:lstStyle>
          <a:p>
            <a:pPr>
              <a:defRPr/>
            </a:pPr>
            <a:r>
              <a:rPr lang="en-US" altLang="en-US"/>
              <a:t>1-</a:t>
            </a:r>
            <a:fld id="{16EC7DA8-CB43-4A57-9034-20060DC9DBB4}" type="slidenum">
              <a:rPr lang="en-US" altLang="en-US"/>
              <a:pPr>
                <a:defRPr/>
              </a:pPr>
              <a:t>‹#›</a:t>
            </a:fld>
            <a:endParaRPr lang="en-US" altLang="en-US"/>
          </a:p>
        </p:txBody>
      </p:sp>
    </p:spTree>
    <p:extLst>
      <p:ext uri="{BB962C8B-B14F-4D97-AF65-F5344CB8AC3E}">
        <p14:creationId xmlns:p14="http://schemas.microsoft.com/office/powerpoint/2010/main" val="3825696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fld id="{98F2445E-DD2B-41E7-87B0-BE2DE2EF7860}" type="datetime1">
              <a:rPr lang="en-US" smtClean="0"/>
              <a:t>2/23/2018</a:t>
            </a:fld>
            <a:endParaRPr lang="en-US" altLang="en-US"/>
          </a:p>
        </p:txBody>
      </p:sp>
      <p:sp>
        <p:nvSpPr>
          <p:cNvPr id="4"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5" name="Rectangle 7"/>
          <p:cNvSpPr>
            <a:spLocks noGrp="1" noChangeArrowheads="1"/>
          </p:cNvSpPr>
          <p:nvPr>
            <p:ph type="sldNum" sz="quarter" idx="12"/>
          </p:nvPr>
        </p:nvSpPr>
        <p:spPr>
          <a:ln/>
        </p:spPr>
        <p:txBody>
          <a:bodyPr/>
          <a:lstStyle>
            <a:lvl1pPr>
              <a:defRPr/>
            </a:lvl1pPr>
          </a:lstStyle>
          <a:p>
            <a:pPr>
              <a:defRPr/>
            </a:pPr>
            <a:r>
              <a:rPr lang="en-US" altLang="en-US"/>
              <a:t>1-</a:t>
            </a:r>
            <a:fld id="{E0BE7138-9285-410D-B9C0-F38B08AB751B}" type="slidenum">
              <a:rPr lang="en-US" altLang="en-US"/>
              <a:pPr>
                <a:defRPr/>
              </a:pPr>
              <a:t>‹#›</a:t>
            </a:fld>
            <a:endParaRPr lang="en-US" altLang="en-US"/>
          </a:p>
        </p:txBody>
      </p:sp>
    </p:spTree>
    <p:extLst>
      <p:ext uri="{BB962C8B-B14F-4D97-AF65-F5344CB8AC3E}">
        <p14:creationId xmlns:p14="http://schemas.microsoft.com/office/powerpoint/2010/main" val="3293133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C1AEC259-6271-4623-B44C-0B54D5889351}" type="datetime1">
              <a:rPr lang="en-US" smtClean="0"/>
              <a:t>2/23/2018</a:t>
            </a:fld>
            <a:endParaRPr lang="en-US" altLang="en-US"/>
          </a:p>
        </p:txBody>
      </p:sp>
      <p:sp>
        <p:nvSpPr>
          <p:cNvPr id="3"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4" name="Rectangle 7"/>
          <p:cNvSpPr>
            <a:spLocks noGrp="1" noChangeArrowheads="1"/>
          </p:cNvSpPr>
          <p:nvPr>
            <p:ph type="sldNum" sz="quarter" idx="12"/>
          </p:nvPr>
        </p:nvSpPr>
        <p:spPr>
          <a:ln/>
        </p:spPr>
        <p:txBody>
          <a:bodyPr/>
          <a:lstStyle>
            <a:lvl1pPr>
              <a:defRPr/>
            </a:lvl1pPr>
          </a:lstStyle>
          <a:p>
            <a:pPr>
              <a:defRPr/>
            </a:pPr>
            <a:r>
              <a:rPr lang="en-US" altLang="en-US"/>
              <a:t>1-</a:t>
            </a:r>
            <a:fld id="{52CE7ADD-A795-4921-A2BD-28D5CD18E819}" type="slidenum">
              <a:rPr lang="en-US" altLang="en-US"/>
              <a:pPr>
                <a:defRPr/>
              </a:pPr>
              <a:t>‹#›</a:t>
            </a:fld>
            <a:endParaRPr lang="en-US" altLang="en-US"/>
          </a:p>
        </p:txBody>
      </p:sp>
    </p:spTree>
    <p:extLst>
      <p:ext uri="{BB962C8B-B14F-4D97-AF65-F5344CB8AC3E}">
        <p14:creationId xmlns:p14="http://schemas.microsoft.com/office/powerpoint/2010/main" val="2046410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3C8A3667-B8A7-4B06-97D5-8CF8D7DBD5AF}" type="datetime1">
              <a:rPr lang="en-US" smtClean="0"/>
              <a:t>2/23/2018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DEE86895-B9B6-48EC-A9CF-F83446F01202}" type="slidenum">
              <a:rPr lang="en-US" altLang="en-US"/>
              <a:pPr>
                <a:defRPr/>
              </a:pPr>
              <a:t>‹#›</a:t>
            </a:fld>
            <a:endParaRPr lang="en-US" altLang="en-US"/>
          </a:p>
        </p:txBody>
      </p:sp>
    </p:spTree>
    <p:extLst>
      <p:ext uri="{BB962C8B-B14F-4D97-AF65-F5344CB8AC3E}">
        <p14:creationId xmlns:p14="http://schemas.microsoft.com/office/powerpoint/2010/main" val="10288896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E1E78EDD-07A7-4D36-8002-CC532C37AC6A}" type="datetime1">
              <a:rPr lang="en-US" smtClean="0"/>
              <a:t>2/23/2018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6EB4B551-3156-402D-A5DB-B3C473D0B2F7}" type="slidenum">
              <a:rPr lang="en-US" altLang="en-US"/>
              <a:pPr>
                <a:defRPr/>
              </a:pPr>
              <a:t>‹#›</a:t>
            </a:fld>
            <a:endParaRPr lang="en-US" altLang="en-US"/>
          </a:p>
        </p:txBody>
      </p:sp>
    </p:spTree>
    <p:extLst>
      <p:ext uri="{BB962C8B-B14F-4D97-AF65-F5344CB8AC3E}">
        <p14:creationId xmlns:p14="http://schemas.microsoft.com/office/powerpoint/2010/main" val="4038668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CB41CF04-E7F5-4D7A-A43E-4E1AADC43D23}" type="datetime1">
              <a:rPr lang="en-US" smtClean="0"/>
              <a:t>2/23/2018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6D51A812-E6A8-4AD1-B119-F1A6B23586A0}" type="slidenum">
              <a:rPr lang="en-US" altLang="en-US"/>
              <a:pPr>
                <a:defRPr/>
              </a:pPr>
              <a:t>‹#›</a:t>
            </a:fld>
            <a:endParaRPr lang="en-US" altLang="en-US"/>
          </a:p>
        </p:txBody>
      </p:sp>
    </p:spTree>
    <p:extLst>
      <p:ext uri="{BB962C8B-B14F-4D97-AF65-F5344CB8AC3E}">
        <p14:creationId xmlns:p14="http://schemas.microsoft.com/office/powerpoint/2010/main" val="31509829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771031C3-0433-4E7F-837A-A912B4B69042}" type="datetime1">
              <a:rPr lang="en-US" smtClean="0"/>
              <a:t>2/23/2018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11A21860-0734-4A31-A83B-3F22C0A41F2F}" type="slidenum">
              <a:rPr lang="en-US" altLang="en-US"/>
              <a:pPr>
                <a:defRPr/>
              </a:pPr>
              <a:t>‹#›</a:t>
            </a:fld>
            <a:endParaRPr lang="en-US" altLang="en-US"/>
          </a:p>
        </p:txBody>
      </p:sp>
    </p:spTree>
    <p:extLst>
      <p:ext uri="{BB962C8B-B14F-4D97-AF65-F5344CB8AC3E}">
        <p14:creationId xmlns:p14="http://schemas.microsoft.com/office/powerpoint/2010/main" val="320391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7" name="Rectangle 3"/>
          <p:cNvSpPr>
            <a:spLocks noGrp="1" noChangeArrowheads="1"/>
          </p:cNvSpPr>
          <p:nvPr>
            <p:ph type="title"/>
          </p:nvPr>
        </p:nvSpPr>
        <p:spPr bwMode="auto">
          <a:xfrm>
            <a:off x="457200" y="122238"/>
            <a:ext cx="7543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8" name="Rectangle 4"/>
          <p:cNvSpPr>
            <a:spLocks noGrp="1" noChangeArrowheads="1"/>
          </p:cNvSpPr>
          <p:nvPr>
            <p:ph type="body" idx="1"/>
          </p:nvPr>
        </p:nvSpPr>
        <p:spPr bwMode="auto">
          <a:xfrm>
            <a:off x="457200" y="1719263"/>
            <a:ext cx="8229600" cy="441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4213"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smtClean="0">
                <a:latin typeface="+mn-lt"/>
              </a:defRPr>
            </a:lvl1pPr>
          </a:lstStyle>
          <a:p>
            <a:pPr>
              <a:defRPr/>
            </a:pPr>
            <a:fld id="{871CE441-94A2-4E8C-B302-C9C079AA1FE8}" type="datetime1">
              <a:rPr lang="en-US" smtClean="0"/>
              <a:t>2/23/2018</a:t>
            </a:fld>
            <a:endParaRPr lang="en-US" altLang="en-US"/>
          </a:p>
        </p:txBody>
      </p:sp>
      <p:sp>
        <p:nvSpPr>
          <p:cNvPr id="94214" name="Rectangle 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smtClean="0">
                <a:latin typeface="+mn-lt"/>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94215"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smtClean="0">
                <a:latin typeface="+mn-lt"/>
              </a:defRPr>
            </a:lvl1pPr>
          </a:lstStyle>
          <a:p>
            <a:pPr>
              <a:defRPr/>
            </a:pPr>
            <a:r>
              <a:rPr lang="en-US" altLang="en-US"/>
              <a:t>1-</a:t>
            </a:r>
            <a:fld id="{20135558-509D-4083-973B-3ADE68AF318B}" type="slidenum">
              <a:rPr lang="en-US" altLang="en-US"/>
              <a:pPr>
                <a:defRPr/>
              </a:pPr>
              <a:t>‹#›</a:t>
            </a:fld>
            <a:endParaRPr lang="en-US" altLang="en-US"/>
          </a:p>
        </p:txBody>
      </p:sp>
      <p:grpSp>
        <p:nvGrpSpPr>
          <p:cNvPr id="1032" name="Group 8"/>
          <p:cNvGrpSpPr>
            <a:grpSpLocks/>
          </p:cNvGrpSpPr>
          <p:nvPr/>
        </p:nvGrpSpPr>
        <p:grpSpPr bwMode="auto">
          <a:xfrm>
            <a:off x="8153400" y="152400"/>
            <a:ext cx="792163" cy="1295400"/>
            <a:chOff x="5136" y="960"/>
            <a:chExt cx="528" cy="864"/>
          </a:xfrm>
        </p:grpSpPr>
        <p:sp>
          <p:nvSpPr>
            <p:cNvPr id="1033" name="Oval 9"/>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4" name="Oval 10"/>
            <p:cNvSpPr>
              <a:spLocks noChangeArrowheads="1"/>
            </p:cNvSpPr>
            <p:nvPr/>
          </p:nvSpPr>
          <p:spPr bwMode="auto">
            <a:xfrm>
              <a:off x="5248"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5" name="Oval 11"/>
            <p:cNvSpPr>
              <a:spLocks noChangeArrowheads="1"/>
            </p:cNvSpPr>
            <p:nvPr/>
          </p:nvSpPr>
          <p:spPr bwMode="auto">
            <a:xfrm>
              <a:off x="5360"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6" name="Oval 12"/>
            <p:cNvSpPr>
              <a:spLocks noChangeArrowheads="1"/>
            </p:cNvSpPr>
            <p:nvPr/>
          </p:nvSpPr>
          <p:spPr bwMode="auto">
            <a:xfrm>
              <a:off x="5136"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7" name="Oval 13"/>
            <p:cNvSpPr>
              <a:spLocks noChangeArrowheads="1"/>
            </p:cNvSpPr>
            <p:nvPr/>
          </p:nvSpPr>
          <p:spPr bwMode="auto">
            <a:xfrm>
              <a:off x="5248"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8" name="Oval 14"/>
            <p:cNvSpPr>
              <a:spLocks noChangeArrowheads="1"/>
            </p:cNvSpPr>
            <p:nvPr/>
          </p:nvSpPr>
          <p:spPr bwMode="auto">
            <a:xfrm>
              <a:off x="5360"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9" name="Oval 15"/>
            <p:cNvSpPr>
              <a:spLocks noChangeArrowheads="1"/>
            </p:cNvSpPr>
            <p:nvPr/>
          </p:nvSpPr>
          <p:spPr bwMode="auto">
            <a:xfrm>
              <a:off x="5472" y="1072"/>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0" name="Oval 16"/>
            <p:cNvSpPr>
              <a:spLocks noChangeArrowheads="1"/>
            </p:cNvSpPr>
            <p:nvPr/>
          </p:nvSpPr>
          <p:spPr bwMode="auto">
            <a:xfrm>
              <a:off x="5136"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1" name="Oval 17"/>
            <p:cNvSpPr>
              <a:spLocks noChangeArrowheads="1"/>
            </p:cNvSpPr>
            <p:nvPr/>
          </p:nvSpPr>
          <p:spPr bwMode="auto">
            <a:xfrm>
              <a:off x="5248"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2" name="Oval 18"/>
            <p:cNvSpPr>
              <a:spLocks noChangeArrowheads="1"/>
            </p:cNvSpPr>
            <p:nvPr/>
          </p:nvSpPr>
          <p:spPr bwMode="auto">
            <a:xfrm>
              <a:off x="5360"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3" name="Oval 19"/>
            <p:cNvSpPr>
              <a:spLocks noChangeArrowheads="1"/>
            </p:cNvSpPr>
            <p:nvPr/>
          </p:nvSpPr>
          <p:spPr bwMode="auto">
            <a:xfrm>
              <a:off x="5472"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4" name="Oval 20"/>
            <p:cNvSpPr>
              <a:spLocks noChangeArrowheads="1"/>
            </p:cNvSpPr>
            <p:nvPr/>
          </p:nvSpPr>
          <p:spPr bwMode="auto">
            <a:xfrm>
              <a:off x="5584" y="1184"/>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5" name="Oval 21"/>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6" name="Oval 22"/>
            <p:cNvSpPr>
              <a:spLocks noChangeArrowheads="1"/>
            </p:cNvSpPr>
            <p:nvPr/>
          </p:nvSpPr>
          <p:spPr bwMode="auto">
            <a:xfrm>
              <a:off x="5248"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7" name="Oval 23"/>
            <p:cNvSpPr>
              <a:spLocks noChangeArrowheads="1"/>
            </p:cNvSpPr>
            <p:nvPr/>
          </p:nvSpPr>
          <p:spPr bwMode="auto">
            <a:xfrm>
              <a:off x="5360"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8" name="Oval 24"/>
            <p:cNvSpPr>
              <a:spLocks noChangeArrowheads="1"/>
            </p:cNvSpPr>
            <p:nvPr/>
          </p:nvSpPr>
          <p:spPr bwMode="auto">
            <a:xfrm>
              <a:off x="5472" y="1296"/>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9" name="Oval 25"/>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0" name="Oval 26"/>
            <p:cNvSpPr>
              <a:spLocks noChangeArrowheads="1"/>
            </p:cNvSpPr>
            <p:nvPr/>
          </p:nvSpPr>
          <p:spPr bwMode="auto">
            <a:xfrm>
              <a:off x="5248"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1" name="Oval 27"/>
            <p:cNvSpPr>
              <a:spLocks noChangeArrowheads="1"/>
            </p:cNvSpPr>
            <p:nvPr/>
          </p:nvSpPr>
          <p:spPr bwMode="auto">
            <a:xfrm>
              <a:off x="5360"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2" name="Oval 28"/>
            <p:cNvSpPr>
              <a:spLocks noChangeArrowheads="1"/>
            </p:cNvSpPr>
            <p:nvPr/>
          </p:nvSpPr>
          <p:spPr bwMode="auto">
            <a:xfrm>
              <a:off x="5472"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3" name="Oval 29"/>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4" name="Oval 30"/>
            <p:cNvSpPr>
              <a:spLocks noChangeArrowheads="1"/>
            </p:cNvSpPr>
            <p:nvPr/>
          </p:nvSpPr>
          <p:spPr bwMode="auto">
            <a:xfrm>
              <a:off x="5136" y="1520"/>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5" name="Oval 31"/>
            <p:cNvSpPr>
              <a:spLocks noChangeArrowheads="1"/>
            </p:cNvSpPr>
            <p:nvPr/>
          </p:nvSpPr>
          <p:spPr bwMode="auto">
            <a:xfrm>
              <a:off x="5248"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6" name="Oval 32"/>
            <p:cNvSpPr>
              <a:spLocks noChangeArrowheads="1"/>
            </p:cNvSpPr>
            <p:nvPr/>
          </p:nvSpPr>
          <p:spPr bwMode="auto">
            <a:xfrm>
              <a:off x="5360"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7" name="Oval 33"/>
            <p:cNvSpPr>
              <a:spLocks noChangeArrowheads="1"/>
            </p:cNvSpPr>
            <p:nvPr/>
          </p:nvSpPr>
          <p:spPr bwMode="auto">
            <a:xfrm>
              <a:off x="5472" y="1520"/>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8" name="Oval 34"/>
            <p:cNvSpPr>
              <a:spLocks noChangeArrowheads="1"/>
            </p:cNvSpPr>
            <p:nvPr/>
          </p:nvSpPr>
          <p:spPr bwMode="auto">
            <a:xfrm>
              <a:off x="5136"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9" name="Oval 35"/>
            <p:cNvSpPr>
              <a:spLocks noChangeArrowheads="1"/>
            </p:cNvSpPr>
            <p:nvPr/>
          </p:nvSpPr>
          <p:spPr bwMode="auto">
            <a:xfrm>
              <a:off x="5248"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60" name="Oval 36"/>
            <p:cNvSpPr>
              <a:spLocks noChangeArrowheads="1"/>
            </p:cNvSpPr>
            <p:nvPr/>
          </p:nvSpPr>
          <p:spPr bwMode="auto">
            <a:xfrm>
              <a:off x="5360"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61" name="Oval 37"/>
            <p:cNvSpPr>
              <a:spLocks noChangeArrowheads="1"/>
            </p:cNvSpPr>
            <p:nvPr/>
          </p:nvSpPr>
          <p:spPr bwMode="auto">
            <a:xfrm>
              <a:off x="5472"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62" name="Oval 38"/>
            <p:cNvSpPr>
              <a:spLocks noChangeArrowheads="1"/>
            </p:cNvSpPr>
            <p:nvPr/>
          </p:nvSpPr>
          <p:spPr bwMode="auto">
            <a:xfrm>
              <a:off x="5248"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63" name="Oval 39"/>
            <p:cNvSpPr>
              <a:spLocks noChangeArrowheads="1"/>
            </p:cNvSpPr>
            <p:nvPr/>
          </p:nvSpPr>
          <p:spPr bwMode="auto">
            <a:xfrm>
              <a:off x="5472"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grpSp>
    </p:spTree>
  </p:cSld>
  <p:clrMap bg1="lt1" tx1="dk1" bg2="lt2" tx2="dk2" accent1="accent1" accent2="accent2" accent3="accent3" accent4="accent4" accent5="accent5" accent6="accent6" hlink="hlink" folHlink="folHlink"/>
  <p:sldLayoutIdLst>
    <p:sldLayoutId id="2147483706"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hf sldNum="0" hdr="0" dt="0"/>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pitchFamily="34" charset="0"/>
        </a:defRPr>
      </a:lvl2pPr>
      <a:lvl3pPr algn="l" rtl="0" eaLnBrk="0" fontAlgn="base" hangingPunct="0">
        <a:spcBef>
          <a:spcPct val="0"/>
        </a:spcBef>
        <a:spcAft>
          <a:spcPct val="0"/>
        </a:spcAft>
        <a:defRPr sz="3900" b="1">
          <a:solidFill>
            <a:schemeClr val="tx2"/>
          </a:solidFill>
          <a:latin typeface="Arial" pitchFamily="34" charset="0"/>
        </a:defRPr>
      </a:lvl3pPr>
      <a:lvl4pPr algn="l" rtl="0" eaLnBrk="0" fontAlgn="base" hangingPunct="0">
        <a:spcBef>
          <a:spcPct val="0"/>
        </a:spcBef>
        <a:spcAft>
          <a:spcPct val="0"/>
        </a:spcAft>
        <a:defRPr sz="3900" b="1">
          <a:solidFill>
            <a:schemeClr val="tx2"/>
          </a:solidFill>
          <a:latin typeface="Arial" pitchFamily="34" charset="0"/>
        </a:defRPr>
      </a:lvl4pPr>
      <a:lvl5pPr algn="l" rtl="0" eaLnBrk="0" fontAlgn="base" hangingPunct="0">
        <a:spcBef>
          <a:spcPct val="0"/>
        </a:spcBef>
        <a:spcAft>
          <a:spcPct val="0"/>
        </a:spcAft>
        <a:defRPr sz="3900" b="1">
          <a:solidFill>
            <a:schemeClr val="tx2"/>
          </a:solidFill>
          <a:latin typeface="Arial" pitchFamily="34" charset="0"/>
        </a:defRPr>
      </a:lvl5pPr>
      <a:lvl6pPr marL="457200" algn="l" rtl="0" fontAlgn="base">
        <a:spcBef>
          <a:spcPct val="0"/>
        </a:spcBef>
        <a:spcAft>
          <a:spcPct val="0"/>
        </a:spcAft>
        <a:defRPr sz="3900" b="1">
          <a:solidFill>
            <a:schemeClr val="tx2"/>
          </a:solidFill>
          <a:latin typeface="Arial" pitchFamily="34" charset="0"/>
        </a:defRPr>
      </a:lvl6pPr>
      <a:lvl7pPr marL="914400" algn="l" rtl="0" fontAlgn="base">
        <a:spcBef>
          <a:spcPct val="0"/>
        </a:spcBef>
        <a:spcAft>
          <a:spcPct val="0"/>
        </a:spcAft>
        <a:defRPr sz="3900" b="1">
          <a:solidFill>
            <a:schemeClr val="tx2"/>
          </a:solidFill>
          <a:latin typeface="Arial" pitchFamily="34" charset="0"/>
        </a:defRPr>
      </a:lvl7pPr>
      <a:lvl8pPr marL="1371600" algn="l" rtl="0" fontAlgn="base">
        <a:spcBef>
          <a:spcPct val="0"/>
        </a:spcBef>
        <a:spcAft>
          <a:spcPct val="0"/>
        </a:spcAft>
        <a:defRPr sz="3900" b="1">
          <a:solidFill>
            <a:schemeClr val="tx2"/>
          </a:solidFill>
          <a:latin typeface="Arial" pitchFamily="34" charset="0"/>
        </a:defRPr>
      </a:lvl8pPr>
      <a:lvl9pPr marL="1828800" algn="l" rtl="0" fontAlgn="base">
        <a:spcBef>
          <a:spcPct val="0"/>
        </a:spcBef>
        <a:spcAft>
          <a:spcPct val="0"/>
        </a:spcAft>
        <a:defRPr sz="3900" b="1">
          <a:solidFill>
            <a:schemeClr val="tx2"/>
          </a:solidFill>
          <a:latin typeface="Arial" pitchFamily="34"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p:txBody>
          <a:bodyPr/>
          <a:lstStyle/>
          <a:p>
            <a:pPr eaLnBrk="1" hangingPunct="1"/>
            <a:r>
              <a:rPr lang="en-US" altLang="en-US"/>
              <a:t>Chapter Seventeen</a:t>
            </a:r>
          </a:p>
        </p:txBody>
      </p:sp>
      <p:sp>
        <p:nvSpPr>
          <p:cNvPr id="3075" name="Rectangle 5"/>
          <p:cNvSpPr>
            <a:spLocks noGrp="1" noChangeArrowheads="1"/>
          </p:cNvSpPr>
          <p:nvPr>
            <p:ph type="subTitle" idx="1"/>
          </p:nvPr>
        </p:nvSpPr>
        <p:spPr/>
        <p:txBody>
          <a:bodyPr/>
          <a:lstStyle/>
          <a:p>
            <a:pPr eaLnBrk="1" hangingPunct="1"/>
            <a:r>
              <a:rPr lang="en-US" altLang="en-US" sz="5500" dirty="0"/>
              <a:t>Investment Companies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p:cNvSpPr>
            <a:spLocks noGrp="1" noChangeArrowheads="1"/>
          </p:cNvSpPr>
          <p:nvPr>
            <p:ph type="title" idx="4294967295"/>
          </p:nvPr>
        </p:nvSpPr>
        <p:spPr/>
        <p:txBody>
          <a:bodyPr anchor="ctr"/>
          <a:lstStyle/>
          <a:p>
            <a:pPr eaLnBrk="1" hangingPunct="1"/>
            <a:r>
              <a:rPr lang="en-US" altLang="en-US" sz="3500"/>
              <a:t>Investment Companies</a:t>
            </a:r>
          </a:p>
        </p:txBody>
      </p:sp>
      <p:sp>
        <p:nvSpPr>
          <p:cNvPr id="4101" name="Rectangle 3"/>
          <p:cNvSpPr>
            <a:spLocks noGrp="1" noChangeArrowheads="1"/>
          </p:cNvSpPr>
          <p:nvPr>
            <p:ph type="body" sz="half" idx="4294967295"/>
          </p:nvPr>
        </p:nvSpPr>
        <p:spPr>
          <a:xfrm>
            <a:off x="457200" y="1719263"/>
            <a:ext cx="8148638" cy="4588668"/>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200" b="1" dirty="0"/>
              <a:t>Open-end mutual funds </a:t>
            </a:r>
            <a:r>
              <a:rPr lang="en-US" altLang="en-US" sz="2200" dirty="0"/>
              <a:t>sell new shares to investors and redeem outstanding shares on demand at their fair market values </a:t>
            </a:r>
          </a:p>
          <a:p>
            <a:pPr lvl="1" eaLnBrk="1" hangingPunct="1">
              <a:lnSpc>
                <a:spcPct val="90000"/>
              </a:lnSpc>
            </a:pPr>
            <a:r>
              <a:rPr lang="en-US" altLang="en-US" sz="2000" dirty="0"/>
              <a:t>The first MF was established in Boston in 1924</a:t>
            </a:r>
          </a:p>
          <a:p>
            <a:pPr lvl="1" eaLnBrk="1" hangingPunct="1">
              <a:lnSpc>
                <a:spcPct val="90000"/>
              </a:lnSpc>
            </a:pPr>
            <a:r>
              <a:rPr lang="en-US" altLang="en-US" sz="2000" dirty="0"/>
              <a:t>By 1970, 361 MFs held about $50 billion in assets</a:t>
            </a:r>
          </a:p>
          <a:p>
            <a:pPr eaLnBrk="1" hangingPunct="1">
              <a:lnSpc>
                <a:spcPct val="90000"/>
              </a:lnSpc>
            </a:pPr>
            <a:r>
              <a:rPr lang="en-US" altLang="en-US" sz="2200" b="1" dirty="0"/>
              <a:t>Hedge funds (HFs) </a:t>
            </a:r>
            <a:r>
              <a:rPr lang="en-US" altLang="en-US" sz="2200" dirty="0"/>
              <a:t>are a type of investment pool that solicits funds from (wealthy) individuals and other investors (e.g., commercial banks) and invests these funds on their behalf</a:t>
            </a:r>
          </a:p>
          <a:p>
            <a:pPr eaLnBrk="1" hangingPunct="1">
              <a:lnSpc>
                <a:spcPct val="90000"/>
              </a:lnSpc>
            </a:pPr>
            <a:r>
              <a:rPr lang="en-US" altLang="en-US" sz="2200" b="1" dirty="0"/>
              <a:t>Money market mutual funds (MMMFs)</a:t>
            </a:r>
            <a:r>
              <a:rPr lang="en-US" altLang="en-US" sz="2200" dirty="0"/>
              <a:t> were introduced in 1972</a:t>
            </a:r>
          </a:p>
          <a:p>
            <a:pPr eaLnBrk="1" hangingPunct="1">
              <a:lnSpc>
                <a:spcPct val="90000"/>
              </a:lnSpc>
            </a:pPr>
            <a:r>
              <a:rPr lang="en-US" altLang="en-US" sz="2200" b="1" dirty="0"/>
              <a:t>Tax-exempt MMMFs</a:t>
            </a:r>
            <a:r>
              <a:rPr lang="en-US" altLang="en-US" sz="2200" dirty="0"/>
              <a:t> were introduced in 1979</a:t>
            </a:r>
          </a:p>
          <a:p>
            <a:pPr eaLnBrk="1" hangingPunct="1">
              <a:lnSpc>
                <a:spcPct val="90000"/>
              </a:lnSpc>
            </a:pPr>
            <a:r>
              <a:rPr lang="en-US" altLang="en-US" sz="2200" dirty="0"/>
              <a:t>By 2016, 8,105 MFs held over $16 trillion in assets</a:t>
            </a:r>
          </a:p>
        </p:txBody>
      </p:sp>
      <p:sp>
        <p:nvSpPr>
          <p:cNvPr id="2" name="Footer Placeholder 1">
            <a:extLst>
              <a:ext uri="{FF2B5EF4-FFF2-40B4-BE49-F238E27FC236}">
                <a16:creationId xmlns:a16="http://schemas.microsoft.com/office/drawing/2014/main" id="{22E81DD4-E3AD-4296-9788-D8AE08952D96}"/>
              </a:ext>
            </a:extLst>
          </p:cNvPr>
          <p:cNvSpPr>
            <a:spLocks noGrp="1"/>
          </p:cNvSpPr>
          <p:nvPr>
            <p:ph type="ftr" sz="quarter" idx="11"/>
          </p:nvPr>
        </p:nvSpPr>
        <p:spPr>
          <a:xfrm>
            <a:off x="1253613" y="6248400"/>
            <a:ext cx="6223819"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5124" name="Rectangle 2"/>
          <p:cNvSpPr>
            <a:spLocks noGrp="1" noChangeArrowheads="1"/>
          </p:cNvSpPr>
          <p:nvPr>
            <p:ph type="title" idx="4294967295"/>
          </p:nvPr>
        </p:nvSpPr>
        <p:spPr/>
        <p:txBody>
          <a:bodyPr anchor="ctr"/>
          <a:lstStyle/>
          <a:p>
            <a:pPr eaLnBrk="1" hangingPunct="1"/>
            <a:r>
              <a:rPr lang="en-US" altLang="en-US" sz="3500" dirty="0"/>
              <a:t>Mutual Fund Industry</a:t>
            </a:r>
          </a:p>
        </p:txBody>
      </p:sp>
      <p:sp>
        <p:nvSpPr>
          <p:cNvPr id="512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Cash flows into MFs are highly correlated with the return on stock markets</a:t>
            </a:r>
          </a:p>
          <a:p>
            <a:pPr marL="0" indent="0" eaLnBrk="1" hangingPunct="1">
              <a:buNone/>
            </a:pPr>
            <a:endParaRPr lang="en-US" altLang="en-US" sz="2200" dirty="0"/>
          </a:p>
          <a:p>
            <a:pPr eaLnBrk="1" hangingPunct="1"/>
            <a:r>
              <a:rPr lang="en-US" altLang="en-US" sz="2200" dirty="0"/>
              <a:t>Growth has also resulted from the rise in retirement funds under management by MFs</a:t>
            </a:r>
          </a:p>
          <a:p>
            <a:pPr lvl="1" eaLnBrk="1" hangingPunct="1"/>
            <a:r>
              <a:rPr lang="en-US" altLang="en-US" sz="2000" dirty="0"/>
              <a:t>MFs manage ~ 25% of retirement fund assets</a:t>
            </a:r>
          </a:p>
          <a:p>
            <a:pPr marL="344487" lvl="1" indent="0" eaLnBrk="1" hangingPunct="1">
              <a:buNone/>
            </a:pPr>
            <a:endParaRPr lang="en-US" altLang="en-US" sz="2000" dirty="0"/>
          </a:p>
          <a:p>
            <a:pPr eaLnBrk="1" hangingPunct="1"/>
            <a:r>
              <a:rPr lang="en-US" altLang="en-US" sz="2200" dirty="0"/>
              <a:t>MFs are the second most important group of FIs as measured by asset size; second only to depository institutions</a:t>
            </a:r>
          </a:p>
          <a:p>
            <a:pPr lvl="1" eaLnBrk="1" hangingPunct="1"/>
            <a:r>
              <a:rPr lang="en-US" altLang="en-US" sz="1800" dirty="0"/>
              <a:t>Banks’ share of all MF assets was 5% in 2016</a:t>
            </a:r>
          </a:p>
          <a:p>
            <a:pPr lvl="1" eaLnBrk="1" hangingPunct="1"/>
            <a:r>
              <a:rPr lang="en-US" altLang="en-US" sz="1800" dirty="0"/>
              <a:t>Insurance companies managed 5% of MF industry assets in 2016</a:t>
            </a:r>
          </a:p>
        </p:txBody>
      </p:sp>
      <p:sp>
        <p:nvSpPr>
          <p:cNvPr id="2" name="Footer Placeholder 1">
            <a:extLst>
              <a:ext uri="{FF2B5EF4-FFF2-40B4-BE49-F238E27FC236}">
                <a16:creationId xmlns:a16="http://schemas.microsoft.com/office/drawing/2014/main" id="{173C9896-D160-4AAE-9EFE-EC168DED210D}"/>
              </a:ext>
            </a:extLst>
          </p:cNvPr>
          <p:cNvSpPr>
            <a:spLocks noGrp="1"/>
          </p:cNvSpPr>
          <p:nvPr>
            <p:ph type="ftr" sz="quarter" idx="11"/>
          </p:nvPr>
        </p:nvSpPr>
        <p:spPr>
          <a:xfrm>
            <a:off x="1209368" y="6248400"/>
            <a:ext cx="6194322"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6148" name="Rectangle 2"/>
          <p:cNvSpPr>
            <a:spLocks noGrp="1" noChangeArrowheads="1"/>
          </p:cNvSpPr>
          <p:nvPr>
            <p:ph type="title"/>
          </p:nvPr>
        </p:nvSpPr>
        <p:spPr/>
        <p:txBody>
          <a:bodyPr anchor="ctr"/>
          <a:lstStyle/>
          <a:p>
            <a:pPr eaLnBrk="1" hangingPunct="1"/>
            <a:r>
              <a:rPr lang="en-US" altLang="en-US" sz="3400" dirty="0"/>
              <a:t>Interest Rate Spread and Net New Cash Flow to Taxable Retail MMFs</a:t>
            </a:r>
          </a:p>
        </p:txBody>
      </p:sp>
      <p:pic>
        <p:nvPicPr>
          <p:cNvPr id="4" name="Content Placeholder 3">
            <a:extLst>
              <a:ext uri="{FF2B5EF4-FFF2-40B4-BE49-F238E27FC236}">
                <a16:creationId xmlns:a16="http://schemas.microsoft.com/office/drawing/2014/main" id="{BBDEEBE9-E6B3-42E5-AC62-D93F5757E434}"/>
              </a:ext>
            </a:extLst>
          </p:cNvPr>
          <p:cNvPicPr>
            <a:picLocks noGrp="1" noChangeAspect="1"/>
          </p:cNvPicPr>
          <p:nvPr>
            <p:ph idx="1"/>
          </p:nvPr>
        </p:nvPicPr>
        <p:blipFill>
          <a:blip r:embed="rId3"/>
          <a:stretch>
            <a:fillRect/>
          </a:stretch>
        </p:blipFill>
        <p:spPr>
          <a:xfrm>
            <a:off x="722671" y="1646239"/>
            <a:ext cx="7144567" cy="4245522"/>
          </a:xfrm>
          <a:prstGeom prst="rect">
            <a:avLst/>
          </a:prstGeom>
        </p:spPr>
      </p:pic>
      <p:sp>
        <p:nvSpPr>
          <p:cNvPr id="3" name="Footer Placeholder 2">
            <a:extLst>
              <a:ext uri="{FF2B5EF4-FFF2-40B4-BE49-F238E27FC236}">
                <a16:creationId xmlns:a16="http://schemas.microsoft.com/office/drawing/2014/main" id="{040F1ECF-04E4-4A09-AE60-A6F287460570}"/>
              </a:ext>
            </a:extLst>
          </p:cNvPr>
          <p:cNvSpPr>
            <a:spLocks noGrp="1"/>
          </p:cNvSpPr>
          <p:nvPr>
            <p:ph type="ftr" sz="quarter" idx="11"/>
          </p:nvPr>
        </p:nvSpPr>
        <p:spPr>
          <a:xfrm>
            <a:off x="1651819" y="6248400"/>
            <a:ext cx="6135329"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7172" name="Rectangle 2"/>
          <p:cNvSpPr>
            <a:spLocks noGrp="1" noChangeArrowheads="1"/>
          </p:cNvSpPr>
          <p:nvPr>
            <p:ph type="title" idx="4294967295"/>
          </p:nvPr>
        </p:nvSpPr>
        <p:spPr>
          <a:xfrm>
            <a:off x="495300" y="211138"/>
            <a:ext cx="7772400" cy="1143000"/>
          </a:xfrm>
        </p:spPr>
        <p:txBody>
          <a:bodyPr anchor="ctr"/>
          <a:lstStyle/>
          <a:p>
            <a:pPr eaLnBrk="1" hangingPunct="1"/>
            <a:r>
              <a:rPr lang="en-US" altLang="en-US" sz="3500" dirty="0"/>
              <a:t>Mutual Fund Industry Continued</a:t>
            </a:r>
          </a:p>
        </p:txBody>
      </p:sp>
      <p:sp>
        <p:nvSpPr>
          <p:cNvPr id="7173"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In September 2008, the Primary Reserve Fund - a money market mutual fund - ‘broke the buck’ and had its share value fall below the standard $1 due to losses on $785 million of commercial paper issued by Lehman brothers</a:t>
            </a:r>
          </a:p>
          <a:p>
            <a:pPr eaLnBrk="1" hangingPunct="1"/>
            <a:r>
              <a:rPr lang="en-US" altLang="en-US" sz="2200" dirty="0"/>
              <a:t>This led to contagion and a run on money funds with over $200 billion outflows over the next few days</a:t>
            </a:r>
          </a:p>
          <a:p>
            <a:pPr eaLnBrk="1" hangingPunct="1"/>
            <a:r>
              <a:rPr lang="en-US" altLang="en-US" sz="2200" dirty="0"/>
              <a:t>The Treasury guaranteed payments on money funds for one year to stop the runs. The insurance ran out September 19, 2009.</a:t>
            </a:r>
          </a:p>
          <a:p>
            <a:pPr eaLnBrk="1" hangingPunct="1"/>
            <a:r>
              <a:rPr lang="en-US" altLang="en-US" sz="2200" dirty="0"/>
              <a:t>New rules proposed by the SEC mandate money fund shares fluctuate with value of fund holdings to prevent runs</a:t>
            </a:r>
          </a:p>
        </p:txBody>
      </p:sp>
      <p:sp>
        <p:nvSpPr>
          <p:cNvPr id="2" name="Footer Placeholder 1">
            <a:extLst>
              <a:ext uri="{FF2B5EF4-FFF2-40B4-BE49-F238E27FC236}">
                <a16:creationId xmlns:a16="http://schemas.microsoft.com/office/drawing/2014/main" id="{4F5C744B-18CC-4E9F-943F-B4245C124044}"/>
              </a:ext>
            </a:extLst>
          </p:cNvPr>
          <p:cNvSpPr>
            <a:spLocks noGrp="1"/>
          </p:cNvSpPr>
          <p:nvPr>
            <p:ph type="ftr" sz="quarter" idx="11"/>
          </p:nvPr>
        </p:nvSpPr>
        <p:spPr>
          <a:xfrm>
            <a:off x="1474839" y="6248400"/>
            <a:ext cx="6430296"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8196" name="Rectangle 2"/>
          <p:cNvSpPr>
            <a:spLocks noGrp="1" noChangeArrowheads="1"/>
          </p:cNvSpPr>
          <p:nvPr>
            <p:ph type="title" idx="4294967295"/>
          </p:nvPr>
        </p:nvSpPr>
        <p:spPr/>
        <p:txBody>
          <a:bodyPr anchor="ctr"/>
          <a:lstStyle/>
          <a:p>
            <a:pPr eaLnBrk="1" hangingPunct="1"/>
            <a:r>
              <a:rPr lang="en-US" altLang="en-US" sz="3500" dirty="0"/>
              <a:t>Mutual Fund Industry Concluded</a:t>
            </a:r>
          </a:p>
        </p:txBody>
      </p:sp>
      <p:sp>
        <p:nvSpPr>
          <p:cNvPr id="8197"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600" dirty="0"/>
              <a:t>The barriers to entry in the MF industry are low</a:t>
            </a:r>
          </a:p>
          <a:p>
            <a:pPr lvl="1" eaLnBrk="1" hangingPunct="1">
              <a:lnSpc>
                <a:spcPct val="90000"/>
              </a:lnSpc>
            </a:pPr>
            <a:r>
              <a:rPr lang="en-US" altLang="en-US" sz="2200" dirty="0"/>
              <a:t>The largest MF sponsors have not increased their market share recently</a:t>
            </a:r>
          </a:p>
          <a:p>
            <a:pPr lvl="2" eaLnBrk="1" hangingPunct="1">
              <a:lnSpc>
                <a:spcPct val="90000"/>
              </a:lnSpc>
            </a:pPr>
            <a:r>
              <a:rPr lang="en-US" altLang="en-US" sz="2000" dirty="0"/>
              <a:t>The largest 25 companies that sponsor mutual funds managed 75% of industry assets in 2016, just slightly larger than 1995</a:t>
            </a:r>
            <a:endParaRPr lang="en-US" altLang="en-US" sz="2100" dirty="0"/>
          </a:p>
          <a:p>
            <a:pPr lvl="1" eaLnBrk="1" hangingPunct="1">
              <a:lnSpc>
                <a:spcPct val="90000"/>
              </a:lnSpc>
            </a:pPr>
            <a:r>
              <a:rPr lang="en-US" altLang="en-US" sz="2200" dirty="0"/>
              <a:t>However, the composition of the top 25 fund sponsors in the industry has changed</a:t>
            </a:r>
          </a:p>
          <a:p>
            <a:pPr lvl="2" eaLnBrk="1" hangingPunct="1">
              <a:lnSpc>
                <a:spcPct val="90000"/>
              </a:lnSpc>
            </a:pPr>
            <a:r>
              <a:rPr lang="en-US" altLang="en-US" sz="2000" dirty="0"/>
              <a:t>15 of the largest fund companies in 2016 were not among the largest in 1990</a:t>
            </a:r>
          </a:p>
        </p:txBody>
      </p:sp>
      <p:sp>
        <p:nvSpPr>
          <p:cNvPr id="2" name="Footer Placeholder 1">
            <a:extLst>
              <a:ext uri="{FF2B5EF4-FFF2-40B4-BE49-F238E27FC236}">
                <a16:creationId xmlns:a16="http://schemas.microsoft.com/office/drawing/2014/main" id="{0361B4CF-2994-4072-9C65-AD409093A2AD}"/>
              </a:ext>
            </a:extLst>
          </p:cNvPr>
          <p:cNvSpPr>
            <a:spLocks noGrp="1"/>
          </p:cNvSpPr>
          <p:nvPr>
            <p:ph type="ftr" sz="quarter" idx="11"/>
          </p:nvPr>
        </p:nvSpPr>
        <p:spPr>
          <a:xfrm>
            <a:off x="1696065" y="6248400"/>
            <a:ext cx="6304935"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9220" name="Rectangle 2"/>
          <p:cNvSpPr>
            <a:spLocks noGrp="1" noChangeArrowheads="1"/>
          </p:cNvSpPr>
          <p:nvPr>
            <p:ph type="title" idx="4294967295"/>
          </p:nvPr>
        </p:nvSpPr>
        <p:spPr/>
        <p:txBody>
          <a:bodyPr anchor="ctr"/>
          <a:lstStyle/>
          <a:p>
            <a:pPr eaLnBrk="1" hangingPunct="1"/>
            <a:r>
              <a:rPr lang="en-US" altLang="en-US" sz="3500" dirty="0"/>
              <a:t>Types of Mutual Funds</a:t>
            </a:r>
          </a:p>
        </p:txBody>
      </p:sp>
      <p:sp>
        <p:nvSpPr>
          <p:cNvPr id="922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300" dirty="0"/>
              <a:t>The MF industry has two sectors</a:t>
            </a:r>
          </a:p>
          <a:p>
            <a:pPr lvl="1" eaLnBrk="1" hangingPunct="1">
              <a:lnSpc>
                <a:spcPct val="90000"/>
              </a:lnSpc>
            </a:pPr>
            <a:r>
              <a:rPr lang="en-US" altLang="en-US" sz="2000" b="1" dirty="0"/>
              <a:t>Short-term funds</a:t>
            </a:r>
            <a:r>
              <a:rPr lang="en-US" altLang="en-US" sz="2000" dirty="0"/>
              <a:t> invest in securities with original maturities of less than one year</a:t>
            </a:r>
          </a:p>
          <a:p>
            <a:pPr lvl="2" eaLnBrk="1" hangingPunct="1">
              <a:lnSpc>
                <a:spcPct val="90000"/>
              </a:lnSpc>
            </a:pPr>
            <a:r>
              <a:rPr lang="en-US" altLang="en-US" sz="1900" b="1" dirty="0"/>
              <a:t>Money market mutual funds (MMMFs) </a:t>
            </a:r>
            <a:r>
              <a:rPr lang="en-US" altLang="en-US" sz="1900" dirty="0"/>
              <a:t>are funds consisting of various mixtures of money market securities</a:t>
            </a:r>
            <a:endParaRPr lang="en-US" altLang="en-US" sz="1900" b="1" dirty="0"/>
          </a:p>
          <a:p>
            <a:pPr lvl="2" eaLnBrk="1" hangingPunct="1">
              <a:lnSpc>
                <a:spcPct val="90000"/>
              </a:lnSpc>
            </a:pPr>
            <a:r>
              <a:rPr lang="en-US" altLang="en-US" sz="1900" b="1" dirty="0"/>
              <a:t>Tax-exempt money market mutual funds </a:t>
            </a:r>
            <a:r>
              <a:rPr lang="en-US" altLang="en-US" sz="1900" dirty="0"/>
              <a:t>contain various mixed of those money market securities with an original maturity of less than one year</a:t>
            </a:r>
            <a:endParaRPr lang="en-US" altLang="en-US" sz="1900" b="1" dirty="0"/>
          </a:p>
          <a:p>
            <a:pPr lvl="1" eaLnBrk="1" hangingPunct="1">
              <a:lnSpc>
                <a:spcPct val="90000"/>
              </a:lnSpc>
            </a:pPr>
            <a:r>
              <a:rPr lang="en-US" altLang="en-US" sz="2000" b="1" dirty="0"/>
              <a:t>Long-term funds</a:t>
            </a:r>
            <a:r>
              <a:rPr lang="en-US" altLang="en-US" sz="2000" dirty="0"/>
              <a:t> invest in portfolios of securities with original maturities of more than one year</a:t>
            </a:r>
          </a:p>
          <a:p>
            <a:pPr lvl="2" eaLnBrk="1" hangingPunct="1">
              <a:lnSpc>
                <a:spcPct val="90000"/>
              </a:lnSpc>
            </a:pPr>
            <a:r>
              <a:rPr lang="en-US" altLang="en-US" sz="1900" b="1" dirty="0"/>
              <a:t>Equity funds</a:t>
            </a:r>
            <a:r>
              <a:rPr lang="en-US" altLang="en-US" sz="1900" dirty="0"/>
              <a:t> consist of common and preferred stock</a:t>
            </a:r>
          </a:p>
          <a:p>
            <a:pPr lvl="2" eaLnBrk="1" hangingPunct="1">
              <a:lnSpc>
                <a:spcPct val="90000"/>
              </a:lnSpc>
            </a:pPr>
            <a:r>
              <a:rPr lang="en-US" altLang="en-US" sz="1900" b="1" dirty="0"/>
              <a:t>Bond funds</a:t>
            </a:r>
            <a:r>
              <a:rPr lang="en-US" altLang="en-US" sz="1900" dirty="0"/>
              <a:t> consist of fixed-income capital market debt securities</a:t>
            </a:r>
          </a:p>
          <a:p>
            <a:pPr lvl="2" eaLnBrk="1" hangingPunct="1">
              <a:lnSpc>
                <a:spcPct val="90000"/>
              </a:lnSpc>
            </a:pPr>
            <a:r>
              <a:rPr lang="en-US" altLang="en-US" sz="1900" b="1" dirty="0"/>
              <a:t>Hybrid funds</a:t>
            </a:r>
            <a:r>
              <a:rPr lang="en-US" altLang="en-US" sz="1900" dirty="0"/>
              <a:t> consist of both stock and bond securities</a:t>
            </a:r>
          </a:p>
        </p:txBody>
      </p:sp>
      <p:sp>
        <p:nvSpPr>
          <p:cNvPr id="2" name="Footer Placeholder 1">
            <a:extLst>
              <a:ext uri="{FF2B5EF4-FFF2-40B4-BE49-F238E27FC236}">
                <a16:creationId xmlns:a16="http://schemas.microsoft.com/office/drawing/2014/main" id="{A39773FA-4F7D-4CF6-86A8-35BF9877E160}"/>
              </a:ext>
            </a:extLst>
          </p:cNvPr>
          <p:cNvSpPr>
            <a:spLocks noGrp="1"/>
          </p:cNvSpPr>
          <p:nvPr>
            <p:ph type="ftr" sz="quarter" idx="11"/>
          </p:nvPr>
        </p:nvSpPr>
        <p:spPr>
          <a:xfrm>
            <a:off x="1622323" y="6248400"/>
            <a:ext cx="6135329"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11268" name="Rectangle 2"/>
          <p:cNvSpPr>
            <a:spLocks noGrp="1" noChangeArrowheads="1"/>
          </p:cNvSpPr>
          <p:nvPr>
            <p:ph type="title" idx="4294967295"/>
          </p:nvPr>
        </p:nvSpPr>
        <p:spPr/>
        <p:txBody>
          <a:bodyPr anchor="ctr"/>
          <a:lstStyle/>
          <a:p>
            <a:pPr eaLnBrk="1" hangingPunct="1"/>
            <a:r>
              <a:rPr lang="en-US" altLang="en-US" sz="3500" dirty="0"/>
              <a:t>Types of Mutual Funds Concluded</a:t>
            </a:r>
          </a:p>
        </p:txBody>
      </p:sp>
      <p:sp>
        <p:nvSpPr>
          <p:cNvPr id="1126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200" b="1" dirty="0"/>
              <a:t>Money market mutual funds (MMMFs)</a:t>
            </a:r>
            <a:r>
              <a:rPr lang="en-US" altLang="en-US" sz="2200" dirty="0"/>
              <a:t> provide an alternative investment to interest-bearing deposits at commercial banks</a:t>
            </a:r>
          </a:p>
          <a:p>
            <a:pPr lvl="1" eaLnBrk="1" hangingPunct="1">
              <a:lnSpc>
                <a:spcPct val="80000"/>
              </a:lnSpc>
            </a:pPr>
            <a:r>
              <a:rPr lang="en-US" altLang="en-US" sz="2200" dirty="0"/>
              <a:t>Bank deposits are relatively less risky, because they are FDIC insured, and generally offer lower returns than MMMFs</a:t>
            </a:r>
            <a:br>
              <a:rPr lang="en-US" altLang="en-US" sz="2200" dirty="0"/>
            </a:br>
            <a:endParaRPr lang="en-US" altLang="en-US" sz="2200" dirty="0"/>
          </a:p>
          <a:p>
            <a:pPr eaLnBrk="1" hangingPunct="1">
              <a:lnSpc>
                <a:spcPct val="80000"/>
              </a:lnSpc>
            </a:pPr>
            <a:r>
              <a:rPr lang="en-US" altLang="en-US" sz="2200" b="1" dirty="0"/>
              <a:t>Households</a:t>
            </a:r>
            <a:r>
              <a:rPr lang="en-US" altLang="en-US" sz="2200" dirty="0"/>
              <a:t> own the majority of MFs</a:t>
            </a:r>
          </a:p>
          <a:p>
            <a:pPr lvl="1" eaLnBrk="1" hangingPunct="1">
              <a:lnSpc>
                <a:spcPct val="80000"/>
              </a:lnSpc>
            </a:pPr>
            <a:r>
              <a:rPr lang="en-US" altLang="en-US" sz="2200" dirty="0"/>
              <a:t>Owned 57.4% of long-term funds in 2013</a:t>
            </a:r>
          </a:p>
          <a:p>
            <a:pPr lvl="1" eaLnBrk="1" hangingPunct="1">
              <a:lnSpc>
                <a:spcPct val="80000"/>
              </a:lnSpc>
            </a:pPr>
            <a:r>
              <a:rPr lang="en-US" altLang="en-US" sz="2200" dirty="0"/>
              <a:t>Owned 38.4% of short-term funds in 2013</a:t>
            </a:r>
          </a:p>
          <a:p>
            <a:pPr lvl="1" eaLnBrk="1" hangingPunct="1">
              <a:lnSpc>
                <a:spcPct val="80000"/>
              </a:lnSpc>
            </a:pPr>
            <a:r>
              <a:rPr lang="en-US" altLang="en-US" sz="2200" dirty="0"/>
              <a:t>44.4% of all U.S. households owned MFs in 2016—which represents ~55.9 million households</a:t>
            </a:r>
          </a:p>
          <a:p>
            <a:pPr lvl="1" eaLnBrk="1" hangingPunct="1">
              <a:lnSpc>
                <a:spcPct val="80000"/>
              </a:lnSpc>
            </a:pPr>
            <a:r>
              <a:rPr lang="en-US" altLang="en-US" sz="2200" dirty="0"/>
              <a:t>Typical owner has $94,300 invested in four funds</a:t>
            </a:r>
          </a:p>
        </p:txBody>
      </p:sp>
      <p:sp>
        <p:nvSpPr>
          <p:cNvPr id="2" name="Footer Placeholder 1">
            <a:extLst>
              <a:ext uri="{FF2B5EF4-FFF2-40B4-BE49-F238E27FC236}">
                <a16:creationId xmlns:a16="http://schemas.microsoft.com/office/drawing/2014/main" id="{DD5745B7-9509-46F2-AE8A-C2D356569ED6}"/>
              </a:ext>
            </a:extLst>
          </p:cNvPr>
          <p:cNvSpPr>
            <a:spLocks noGrp="1"/>
          </p:cNvSpPr>
          <p:nvPr>
            <p:ph type="ftr" sz="quarter" idx="11"/>
          </p:nvPr>
        </p:nvSpPr>
        <p:spPr>
          <a:xfrm>
            <a:off x="1710813" y="6248400"/>
            <a:ext cx="6290187"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14340" name="Rectangle 2"/>
          <p:cNvSpPr>
            <a:spLocks noGrp="1" noChangeArrowheads="1"/>
          </p:cNvSpPr>
          <p:nvPr>
            <p:ph type="title"/>
          </p:nvPr>
        </p:nvSpPr>
        <p:spPr/>
        <p:txBody>
          <a:bodyPr anchor="ctr"/>
          <a:lstStyle/>
          <a:p>
            <a:pPr eaLnBrk="1" hangingPunct="1"/>
            <a:r>
              <a:rPr lang="en-US" altLang="en-US" sz="3500" dirty="0"/>
              <a:t>Number of Mutual Funds, 1980 through 2016</a:t>
            </a:r>
          </a:p>
        </p:txBody>
      </p:sp>
      <p:pic>
        <p:nvPicPr>
          <p:cNvPr id="4" name="Content Placeholder 3">
            <a:extLst>
              <a:ext uri="{FF2B5EF4-FFF2-40B4-BE49-F238E27FC236}">
                <a16:creationId xmlns:a16="http://schemas.microsoft.com/office/drawing/2014/main" id="{83308DB6-53BE-4827-B34B-82E6F9F3C30C}"/>
              </a:ext>
            </a:extLst>
          </p:cNvPr>
          <p:cNvPicPr>
            <a:picLocks noGrp="1" noChangeAspect="1"/>
          </p:cNvPicPr>
          <p:nvPr>
            <p:ph idx="1"/>
          </p:nvPr>
        </p:nvPicPr>
        <p:blipFill>
          <a:blip r:embed="rId3"/>
          <a:stretch>
            <a:fillRect/>
          </a:stretch>
        </p:blipFill>
        <p:spPr>
          <a:xfrm>
            <a:off x="1106129" y="1902542"/>
            <a:ext cx="6474542" cy="3701845"/>
          </a:xfrm>
          <a:prstGeom prst="rect">
            <a:avLst/>
          </a:prstGeom>
        </p:spPr>
      </p:pic>
      <p:sp>
        <p:nvSpPr>
          <p:cNvPr id="2" name="Footer Placeholder 1">
            <a:extLst>
              <a:ext uri="{FF2B5EF4-FFF2-40B4-BE49-F238E27FC236}">
                <a16:creationId xmlns:a16="http://schemas.microsoft.com/office/drawing/2014/main" id="{622A49E3-1F59-4F27-9793-AC6950AA7EFB}"/>
              </a:ext>
            </a:extLst>
          </p:cNvPr>
          <p:cNvSpPr>
            <a:spLocks noGrp="1"/>
          </p:cNvSpPr>
          <p:nvPr>
            <p:ph type="ftr" sz="quarter" idx="11"/>
          </p:nvPr>
        </p:nvSpPr>
        <p:spPr>
          <a:xfrm>
            <a:off x="1563329" y="6248400"/>
            <a:ext cx="6223819"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15364" name="Rectangle 2"/>
          <p:cNvSpPr>
            <a:spLocks noGrp="1" noChangeArrowheads="1"/>
          </p:cNvSpPr>
          <p:nvPr>
            <p:ph type="title"/>
          </p:nvPr>
        </p:nvSpPr>
        <p:spPr/>
        <p:txBody>
          <a:bodyPr anchor="ctr"/>
          <a:lstStyle/>
          <a:p>
            <a:pPr eaLnBrk="1" hangingPunct="1"/>
            <a:r>
              <a:rPr lang="en-US" altLang="en-US" sz="3200" dirty="0"/>
              <a:t>Selected Characteristics of Household Owners of Mutual Funds</a:t>
            </a:r>
          </a:p>
        </p:txBody>
      </p:sp>
      <p:pic>
        <p:nvPicPr>
          <p:cNvPr id="4" name="Content Placeholder 3">
            <a:extLst>
              <a:ext uri="{FF2B5EF4-FFF2-40B4-BE49-F238E27FC236}">
                <a16:creationId xmlns:a16="http://schemas.microsoft.com/office/drawing/2014/main" id="{8E346C59-EFEC-471D-97C4-F981322327E3}"/>
              </a:ext>
            </a:extLst>
          </p:cNvPr>
          <p:cNvPicPr>
            <a:picLocks noGrp="1" noChangeAspect="1"/>
          </p:cNvPicPr>
          <p:nvPr>
            <p:ph idx="1"/>
          </p:nvPr>
        </p:nvPicPr>
        <p:blipFill>
          <a:blip r:embed="rId3"/>
          <a:stretch>
            <a:fillRect/>
          </a:stretch>
        </p:blipFill>
        <p:spPr>
          <a:xfrm>
            <a:off x="722671" y="1646238"/>
            <a:ext cx="7278329" cy="4267865"/>
          </a:xfrm>
          <a:prstGeom prst="rect">
            <a:avLst/>
          </a:prstGeom>
        </p:spPr>
      </p:pic>
      <p:sp>
        <p:nvSpPr>
          <p:cNvPr id="3" name="Footer Placeholder 2">
            <a:extLst>
              <a:ext uri="{FF2B5EF4-FFF2-40B4-BE49-F238E27FC236}">
                <a16:creationId xmlns:a16="http://schemas.microsoft.com/office/drawing/2014/main" id="{88451E7C-9D54-49F1-8861-2DFD429D1DB6}"/>
              </a:ext>
            </a:extLst>
          </p:cNvPr>
          <p:cNvSpPr>
            <a:spLocks noGrp="1"/>
          </p:cNvSpPr>
          <p:nvPr>
            <p:ph type="ftr" sz="quarter" idx="11"/>
          </p:nvPr>
        </p:nvSpPr>
        <p:spPr>
          <a:xfrm>
            <a:off x="1578077" y="6248400"/>
            <a:ext cx="6164826"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16388" name="Rectangle 2"/>
          <p:cNvSpPr>
            <a:spLocks noGrp="1" noChangeArrowheads="1"/>
          </p:cNvSpPr>
          <p:nvPr>
            <p:ph type="title" idx="4294967295"/>
          </p:nvPr>
        </p:nvSpPr>
        <p:spPr/>
        <p:txBody>
          <a:bodyPr anchor="ctr"/>
          <a:lstStyle/>
          <a:p>
            <a:pPr eaLnBrk="1" hangingPunct="1"/>
            <a:r>
              <a:rPr lang="en-US" altLang="en-US" sz="3500" dirty="0"/>
              <a:t>Other Types of Investment Company Funds</a:t>
            </a:r>
          </a:p>
        </p:txBody>
      </p:sp>
      <p:sp>
        <p:nvSpPr>
          <p:cNvPr id="1638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200" dirty="0"/>
              <a:t>An </a:t>
            </a:r>
            <a:r>
              <a:rPr lang="en-US" altLang="en-US" sz="2200" b="1" dirty="0"/>
              <a:t>open-end MF </a:t>
            </a:r>
            <a:r>
              <a:rPr lang="en-US" altLang="en-US" sz="2200" dirty="0"/>
              <a:t>is a fund for which the supply of shares is not fixed, but can increase or decrease daily with purchases and redemptions of shares</a:t>
            </a:r>
          </a:p>
          <a:p>
            <a:pPr lvl="1" eaLnBrk="1" hangingPunct="1">
              <a:lnSpc>
                <a:spcPct val="80000"/>
              </a:lnSpc>
            </a:pPr>
            <a:r>
              <a:rPr lang="en-US" altLang="en-US" sz="1800" dirty="0"/>
              <a:t>In 2016, there were $16,350 billion invested in 8,105 open-end mutual funds</a:t>
            </a:r>
            <a:br>
              <a:rPr lang="en-US" altLang="en-US" sz="1800" dirty="0"/>
            </a:br>
            <a:endParaRPr lang="en-US" altLang="en-US" sz="1800" dirty="0"/>
          </a:p>
          <a:p>
            <a:pPr eaLnBrk="1" hangingPunct="1">
              <a:lnSpc>
                <a:spcPct val="80000"/>
              </a:lnSpc>
            </a:pPr>
            <a:r>
              <a:rPr lang="en-US" altLang="en-US" sz="2200" dirty="0"/>
              <a:t>A </a:t>
            </a:r>
            <a:r>
              <a:rPr lang="en-US" altLang="en-US" sz="2200" b="1" dirty="0"/>
              <a:t>closed-end investment company</a:t>
            </a:r>
            <a:r>
              <a:rPr lang="en-US" altLang="en-US" sz="2200" dirty="0"/>
              <a:t> is a specialized investment company that has a fixed supply of outstanding shares, but invests in the securities and assets of other firms</a:t>
            </a:r>
          </a:p>
          <a:p>
            <a:pPr lvl="1" eaLnBrk="1" hangingPunct="1">
              <a:lnSpc>
                <a:spcPct val="80000"/>
              </a:lnSpc>
            </a:pPr>
            <a:r>
              <a:rPr lang="en-US" altLang="en-US" sz="1800" dirty="0"/>
              <a:t>In 2016, there were $265 billion invested in 545 closed-end funds</a:t>
            </a:r>
            <a:br>
              <a:rPr lang="en-US" altLang="en-US" sz="1800" dirty="0"/>
            </a:br>
            <a:endParaRPr lang="en-US" altLang="en-US" sz="1800" dirty="0"/>
          </a:p>
          <a:p>
            <a:pPr eaLnBrk="1" hangingPunct="1">
              <a:lnSpc>
                <a:spcPct val="80000"/>
              </a:lnSpc>
            </a:pPr>
            <a:r>
              <a:rPr lang="en-US" altLang="en-US" sz="2200" dirty="0"/>
              <a:t>A </a:t>
            </a:r>
            <a:r>
              <a:rPr lang="en-US" altLang="en-US" sz="2200" b="1" dirty="0"/>
              <a:t>unit investment trust</a:t>
            </a:r>
            <a:r>
              <a:rPr lang="en-US" altLang="en-US" sz="2200" dirty="0"/>
              <a:t>, such as a </a:t>
            </a:r>
            <a:r>
              <a:rPr lang="en-US" altLang="en-US" sz="2200" b="1" dirty="0"/>
              <a:t>real estate investment trust,</a:t>
            </a:r>
            <a:r>
              <a:rPr lang="en-US" altLang="en-US" sz="2200" dirty="0"/>
              <a:t> is a fund that sells a fixed number of redeemable shares that are redeemed on a set termination date</a:t>
            </a:r>
          </a:p>
          <a:p>
            <a:pPr lvl="1" eaLnBrk="1" hangingPunct="1">
              <a:lnSpc>
                <a:spcPct val="80000"/>
              </a:lnSpc>
            </a:pPr>
            <a:r>
              <a:rPr lang="en-US" altLang="en-US" sz="1800" dirty="0"/>
              <a:t>In 2016, there was about $74.25 billion invested in over 5,188 UITs</a:t>
            </a:r>
          </a:p>
        </p:txBody>
      </p:sp>
      <p:sp>
        <p:nvSpPr>
          <p:cNvPr id="2" name="Footer Placeholder 1">
            <a:extLst>
              <a:ext uri="{FF2B5EF4-FFF2-40B4-BE49-F238E27FC236}">
                <a16:creationId xmlns:a16="http://schemas.microsoft.com/office/drawing/2014/main" id="{81C6E9B6-AC49-4C53-9732-843E9D06C1B0}"/>
              </a:ext>
            </a:extLst>
          </p:cNvPr>
          <p:cNvSpPr>
            <a:spLocks noGrp="1"/>
          </p:cNvSpPr>
          <p:nvPr>
            <p:ph type="ftr" sz="quarter" idx="11"/>
          </p:nvPr>
        </p:nvSpPr>
        <p:spPr>
          <a:xfrm>
            <a:off x="1209367" y="6248400"/>
            <a:ext cx="6238567"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12292" name="Rectangle 2"/>
          <p:cNvSpPr>
            <a:spLocks noGrp="1" noChangeArrowheads="1"/>
          </p:cNvSpPr>
          <p:nvPr>
            <p:ph type="title" idx="4294967295"/>
          </p:nvPr>
        </p:nvSpPr>
        <p:spPr/>
        <p:txBody>
          <a:bodyPr anchor="ctr"/>
          <a:lstStyle/>
          <a:p>
            <a:pPr eaLnBrk="1" hangingPunct="1"/>
            <a:r>
              <a:rPr lang="en-US" altLang="en-US" sz="3500" dirty="0"/>
              <a:t>Mutual Fund Prospectus and Objectives</a:t>
            </a:r>
          </a:p>
        </p:txBody>
      </p:sp>
      <p:sp>
        <p:nvSpPr>
          <p:cNvPr id="12293" name="Rectangle 3"/>
          <p:cNvSpPr>
            <a:spLocks noGrp="1" noChangeArrowheads="1"/>
          </p:cNvSpPr>
          <p:nvPr>
            <p:ph type="body" sz="half" idx="4294967295"/>
          </p:nvPr>
        </p:nvSpPr>
        <p:spPr>
          <a:xfrm>
            <a:off x="457200" y="1719263"/>
            <a:ext cx="8148638" cy="4645818"/>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MF managers must specify their fund’s investment objectives in a </a:t>
            </a:r>
            <a:r>
              <a:rPr lang="en-US" altLang="en-US" sz="2200" b="1" dirty="0"/>
              <a:t>prospectus </a:t>
            </a:r>
            <a:r>
              <a:rPr lang="en-US" altLang="en-US" sz="2200" dirty="0"/>
              <a:t>(a formal summary of a proposed investment), which is made available to potential investors</a:t>
            </a:r>
          </a:p>
          <a:p>
            <a:pPr lvl="1" eaLnBrk="1" hangingPunct="1"/>
            <a:r>
              <a:rPr lang="en-US" altLang="en-US" sz="2000" dirty="0"/>
              <a:t>Holds lists of the securities invested in by the funds</a:t>
            </a:r>
          </a:p>
          <a:p>
            <a:pPr lvl="1" eaLnBrk="1" hangingPunct="1"/>
            <a:r>
              <a:rPr lang="en-US" altLang="en-US" sz="2000" dirty="0"/>
              <a:t>In 1998, the Securities and Exchange Commission (SEC) mandated that prospectuses must be written in “plain English” instead of overly legal language</a:t>
            </a:r>
          </a:p>
          <a:p>
            <a:pPr lvl="1" eaLnBrk="1" hangingPunct="1"/>
            <a:r>
              <a:rPr lang="en-US" altLang="en-US" sz="2000" dirty="0"/>
              <a:t>No investor should invest in a fund without carefully reading the prospectus</a:t>
            </a:r>
          </a:p>
          <a:p>
            <a:pPr lvl="1" eaLnBrk="1" hangingPunct="1">
              <a:lnSpc>
                <a:spcPct val="90000"/>
              </a:lnSpc>
            </a:pPr>
            <a:r>
              <a:rPr lang="en-US" altLang="en-US" sz="2000" dirty="0"/>
              <a:t>The prospectus will contain historical return information, usually for 1-year, 3-year and 5-year periods and perhaps longer</a:t>
            </a:r>
          </a:p>
          <a:p>
            <a:pPr lvl="1" eaLnBrk="1" hangingPunct="1">
              <a:lnSpc>
                <a:spcPct val="90000"/>
              </a:lnSpc>
            </a:pPr>
            <a:r>
              <a:rPr lang="en-US" altLang="en-US" sz="2000" dirty="0"/>
              <a:t>The prospectus must also show historical fees and the effect of those fees on a given investment over time</a:t>
            </a:r>
          </a:p>
          <a:p>
            <a:pPr lvl="1" eaLnBrk="1" hangingPunct="1">
              <a:lnSpc>
                <a:spcPct val="90000"/>
              </a:lnSpc>
            </a:pPr>
            <a:r>
              <a:rPr lang="en-US" altLang="en-US" sz="2000" dirty="0"/>
              <a:t>Little information on risk is usually provided</a:t>
            </a:r>
          </a:p>
        </p:txBody>
      </p:sp>
      <p:sp>
        <p:nvSpPr>
          <p:cNvPr id="2" name="Footer Placeholder 1">
            <a:extLst>
              <a:ext uri="{FF2B5EF4-FFF2-40B4-BE49-F238E27FC236}">
                <a16:creationId xmlns:a16="http://schemas.microsoft.com/office/drawing/2014/main" id="{C81C2772-465D-4EFA-885A-EA1D91EF2005}"/>
              </a:ext>
            </a:extLst>
          </p:cNvPr>
          <p:cNvSpPr>
            <a:spLocks noGrp="1"/>
          </p:cNvSpPr>
          <p:nvPr>
            <p:ph type="ftr" sz="quarter" idx="11"/>
          </p:nvPr>
        </p:nvSpPr>
        <p:spPr>
          <a:xfrm>
            <a:off x="1533831" y="6248400"/>
            <a:ext cx="6120581"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10244" name="Rectangle 2"/>
          <p:cNvSpPr>
            <a:spLocks noGrp="1" noChangeArrowheads="1"/>
          </p:cNvSpPr>
          <p:nvPr>
            <p:ph type="title" idx="4294967295"/>
          </p:nvPr>
        </p:nvSpPr>
        <p:spPr/>
        <p:txBody>
          <a:bodyPr anchor="ctr"/>
          <a:lstStyle/>
          <a:p>
            <a:pPr eaLnBrk="1" hangingPunct="1"/>
            <a:r>
              <a:rPr lang="en-US" altLang="en-US" sz="3500" dirty="0"/>
              <a:t>Index Funds and Exchange Traded Funds (ETFs)</a:t>
            </a:r>
          </a:p>
        </p:txBody>
      </p:sp>
      <p:sp>
        <p:nvSpPr>
          <p:cNvPr id="10245" name="Rectangle 3"/>
          <p:cNvSpPr>
            <a:spLocks noGrp="1" noChangeArrowheads="1"/>
          </p:cNvSpPr>
          <p:nvPr>
            <p:ph type="body" sz="half" idx="4294967295"/>
          </p:nvPr>
        </p:nvSpPr>
        <p:spPr>
          <a:xfrm>
            <a:off x="457200" y="1719263"/>
            <a:ext cx="8148638" cy="4538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200" dirty="0"/>
              <a:t>In 2016, there were 406 </a:t>
            </a:r>
            <a:r>
              <a:rPr lang="en-US" altLang="en-US" sz="2200" b="1" dirty="0"/>
              <a:t>index funds </a:t>
            </a:r>
            <a:r>
              <a:rPr lang="en-US" altLang="en-US" sz="2200" dirty="0"/>
              <a:t>managing $2.2 trillion</a:t>
            </a:r>
          </a:p>
          <a:p>
            <a:pPr lvl="1" eaLnBrk="1" hangingPunct="1">
              <a:lnSpc>
                <a:spcPct val="90000"/>
              </a:lnSpc>
            </a:pPr>
            <a:r>
              <a:rPr lang="en-US" altLang="en-US" sz="2000" dirty="0"/>
              <a:t>Index funds are funds in which managers buy securities in proportions similar to those included in a specified major index</a:t>
            </a:r>
          </a:p>
          <a:p>
            <a:pPr lvl="1" eaLnBrk="1" hangingPunct="1">
              <a:lnSpc>
                <a:spcPct val="90000"/>
              </a:lnSpc>
            </a:pPr>
            <a:r>
              <a:rPr lang="en-US" altLang="en-US" sz="2000" dirty="0"/>
              <a:t>Index funds involve little research or management, which results in lower management fees and higher returns than </a:t>
            </a:r>
            <a:r>
              <a:rPr lang="en-US" altLang="en-US" sz="2000" b="1" dirty="0"/>
              <a:t>actively managed funds</a:t>
            </a:r>
          </a:p>
          <a:p>
            <a:pPr marL="344487" lvl="1" indent="0" eaLnBrk="1" hangingPunct="1">
              <a:lnSpc>
                <a:spcPct val="90000"/>
              </a:lnSpc>
              <a:buNone/>
            </a:pPr>
            <a:endParaRPr lang="en-US" altLang="en-US" sz="2000" dirty="0"/>
          </a:p>
          <a:p>
            <a:pPr eaLnBrk="1" hangingPunct="1">
              <a:lnSpc>
                <a:spcPct val="90000"/>
              </a:lnSpc>
            </a:pPr>
            <a:r>
              <a:rPr lang="en-US" altLang="en-US" sz="2200" b="1" dirty="0"/>
              <a:t>Exchange traded funds (ETFs)</a:t>
            </a:r>
            <a:r>
              <a:rPr lang="en-US" altLang="en-US" sz="2200" dirty="0"/>
              <a:t> are long-term mutual funds that are also designed to replicate a particular stock market index</a:t>
            </a:r>
          </a:p>
          <a:p>
            <a:pPr lvl="1" eaLnBrk="1" hangingPunct="1">
              <a:lnSpc>
                <a:spcPct val="90000"/>
              </a:lnSpc>
            </a:pPr>
            <a:r>
              <a:rPr lang="en-US" altLang="en-US" sz="2000" dirty="0"/>
              <a:t>Traded on exchanges at prices determined by the market</a:t>
            </a:r>
          </a:p>
          <a:p>
            <a:pPr lvl="1" eaLnBrk="1" hangingPunct="1">
              <a:lnSpc>
                <a:spcPct val="90000"/>
              </a:lnSpc>
            </a:pPr>
            <a:r>
              <a:rPr lang="en-US" altLang="en-US" sz="2000" dirty="0"/>
              <a:t>Management fees are lower than actively traded funds</a:t>
            </a:r>
          </a:p>
          <a:p>
            <a:pPr lvl="1" eaLnBrk="1" hangingPunct="1">
              <a:lnSpc>
                <a:spcPct val="90000"/>
              </a:lnSpc>
            </a:pPr>
            <a:r>
              <a:rPr lang="en-US" altLang="en-US" sz="2000" dirty="0"/>
              <a:t>Unlike index funds, ETFs can be traded during the day, sold short, and purchased on margin</a:t>
            </a:r>
          </a:p>
        </p:txBody>
      </p:sp>
      <p:sp>
        <p:nvSpPr>
          <p:cNvPr id="2" name="Footer Placeholder 1">
            <a:extLst>
              <a:ext uri="{FF2B5EF4-FFF2-40B4-BE49-F238E27FC236}">
                <a16:creationId xmlns:a16="http://schemas.microsoft.com/office/drawing/2014/main" id="{CB42A833-B64E-48B0-BA3A-CB289CC25022}"/>
              </a:ext>
            </a:extLst>
          </p:cNvPr>
          <p:cNvSpPr>
            <a:spLocks noGrp="1"/>
          </p:cNvSpPr>
          <p:nvPr>
            <p:ph type="ftr" sz="quarter" idx="11"/>
          </p:nvPr>
        </p:nvSpPr>
        <p:spPr>
          <a:xfrm>
            <a:off x="1696065" y="6248400"/>
            <a:ext cx="6304935"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17412" name="Rectangle 2"/>
          <p:cNvSpPr>
            <a:spLocks noGrp="1" noChangeArrowheads="1"/>
          </p:cNvSpPr>
          <p:nvPr>
            <p:ph type="title" idx="4294967295"/>
          </p:nvPr>
        </p:nvSpPr>
        <p:spPr/>
        <p:txBody>
          <a:bodyPr anchor="ctr"/>
          <a:lstStyle/>
          <a:p>
            <a:pPr eaLnBrk="1" hangingPunct="1"/>
            <a:r>
              <a:rPr lang="en-US" altLang="en-US" sz="3500" dirty="0"/>
              <a:t>Investor Returns from Mutual Fund Ownership</a:t>
            </a:r>
          </a:p>
        </p:txBody>
      </p:sp>
      <p:sp>
        <p:nvSpPr>
          <p:cNvPr id="17413"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200" b="1" dirty="0"/>
              <a:t>Investor returns</a:t>
            </a:r>
            <a:r>
              <a:rPr lang="en-US" altLang="en-US" sz="2200" dirty="0"/>
              <a:t> from MF ownership reflect three components</a:t>
            </a:r>
          </a:p>
          <a:p>
            <a:pPr lvl="1" eaLnBrk="1" hangingPunct="1">
              <a:lnSpc>
                <a:spcPct val="90000"/>
              </a:lnSpc>
            </a:pPr>
            <a:r>
              <a:rPr lang="en-US" altLang="en-US" sz="2000" b="1" dirty="0"/>
              <a:t>Income</a:t>
            </a:r>
            <a:r>
              <a:rPr lang="en-US" altLang="en-US" sz="2000" dirty="0"/>
              <a:t> and </a:t>
            </a:r>
            <a:r>
              <a:rPr lang="en-US" altLang="en-US" sz="2000" b="1" dirty="0"/>
              <a:t>dividends</a:t>
            </a:r>
            <a:r>
              <a:rPr lang="en-US" altLang="en-US" sz="2000" dirty="0"/>
              <a:t> on portfolio assets</a:t>
            </a:r>
          </a:p>
          <a:p>
            <a:pPr lvl="1" eaLnBrk="1" hangingPunct="1">
              <a:lnSpc>
                <a:spcPct val="90000"/>
              </a:lnSpc>
            </a:pPr>
            <a:r>
              <a:rPr lang="en-US" altLang="en-US" sz="2000" b="1" dirty="0"/>
              <a:t>Capital gains</a:t>
            </a:r>
            <a:r>
              <a:rPr lang="en-US" altLang="en-US" sz="2000" dirty="0"/>
              <a:t> on assets bought and sold at higher prices</a:t>
            </a:r>
          </a:p>
          <a:p>
            <a:pPr lvl="1" eaLnBrk="1" hangingPunct="1">
              <a:lnSpc>
                <a:spcPct val="90000"/>
              </a:lnSpc>
            </a:pPr>
            <a:r>
              <a:rPr lang="en-US" altLang="en-US" sz="2000" b="1" dirty="0"/>
              <a:t>Capital appreciation</a:t>
            </a:r>
            <a:r>
              <a:rPr lang="en-US" altLang="en-US" sz="2000" dirty="0"/>
              <a:t> on assets held in the fund</a:t>
            </a:r>
          </a:p>
          <a:p>
            <a:pPr eaLnBrk="1" hangingPunct="1">
              <a:lnSpc>
                <a:spcPct val="90000"/>
              </a:lnSpc>
            </a:pPr>
            <a:r>
              <a:rPr lang="en-US" altLang="en-US" sz="2200" dirty="0"/>
              <a:t>MF assets are </a:t>
            </a:r>
            <a:r>
              <a:rPr lang="en-US" altLang="en-US" sz="2200" b="1" dirty="0"/>
              <a:t>marked to market daily</a:t>
            </a:r>
          </a:p>
          <a:p>
            <a:pPr lvl="1" eaLnBrk="1" hangingPunct="1">
              <a:lnSpc>
                <a:spcPct val="90000"/>
              </a:lnSpc>
            </a:pPr>
            <a:r>
              <a:rPr lang="en-US" altLang="en-US" sz="2000" dirty="0"/>
              <a:t>Managers of the fund calculate the current value of each mutual fund share by computing the daily market value of the fund’s total asset portfolio less any liabilities and then dividing this amount by the number of mutual fund shares outstanding</a:t>
            </a:r>
          </a:p>
          <a:p>
            <a:pPr eaLnBrk="1" hangingPunct="1">
              <a:lnSpc>
                <a:spcPct val="90000"/>
              </a:lnSpc>
            </a:pPr>
            <a:r>
              <a:rPr lang="en-US" altLang="en-US" sz="2200" dirty="0"/>
              <a:t>The </a:t>
            </a:r>
            <a:r>
              <a:rPr lang="en-US" altLang="en-US" sz="2200" b="1" dirty="0"/>
              <a:t>net asset value (NAV)</a:t>
            </a:r>
            <a:r>
              <a:rPr lang="en-US" altLang="en-US" sz="2200" dirty="0"/>
              <a:t> of a MF share is equal to the market value of the assets in the MF portfolio divided by the number of shares outstanding</a:t>
            </a:r>
          </a:p>
        </p:txBody>
      </p:sp>
      <p:sp>
        <p:nvSpPr>
          <p:cNvPr id="2" name="Footer Placeholder 1">
            <a:extLst>
              <a:ext uri="{FF2B5EF4-FFF2-40B4-BE49-F238E27FC236}">
                <a16:creationId xmlns:a16="http://schemas.microsoft.com/office/drawing/2014/main" id="{76447214-3629-4305-A6A2-2DFD5DD3BDB9}"/>
              </a:ext>
            </a:extLst>
          </p:cNvPr>
          <p:cNvSpPr>
            <a:spLocks noGrp="1"/>
          </p:cNvSpPr>
          <p:nvPr>
            <p:ph type="ftr" sz="quarter" idx="11"/>
          </p:nvPr>
        </p:nvSpPr>
        <p:spPr>
          <a:xfrm>
            <a:off x="1784555" y="6248400"/>
            <a:ext cx="6216445"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18436" name="Rectangle 2"/>
          <p:cNvSpPr>
            <a:spLocks noGrp="1" noChangeArrowheads="1"/>
          </p:cNvSpPr>
          <p:nvPr>
            <p:ph type="title" idx="4294967295"/>
          </p:nvPr>
        </p:nvSpPr>
        <p:spPr/>
        <p:txBody>
          <a:bodyPr anchor="ctr"/>
          <a:lstStyle/>
          <a:p>
            <a:pPr eaLnBrk="1" hangingPunct="1"/>
            <a:r>
              <a:rPr lang="en-US" altLang="en-US" sz="3500" dirty="0"/>
              <a:t>Mutual Fund Costs</a:t>
            </a:r>
          </a:p>
        </p:txBody>
      </p:sp>
      <p:sp>
        <p:nvSpPr>
          <p:cNvPr id="18437"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200" dirty="0"/>
              <a:t>MFs charge investors fees for the services they provide</a:t>
            </a:r>
          </a:p>
          <a:p>
            <a:pPr lvl="1" eaLnBrk="1" hangingPunct="1">
              <a:lnSpc>
                <a:spcPct val="80000"/>
              </a:lnSpc>
            </a:pPr>
            <a:r>
              <a:rPr lang="en-US" altLang="en-US" sz="2000" b="1" dirty="0"/>
              <a:t>Sales loads (front end or back end)</a:t>
            </a:r>
          </a:p>
          <a:p>
            <a:pPr lvl="1" eaLnBrk="1" hangingPunct="1">
              <a:lnSpc>
                <a:spcPct val="80000"/>
              </a:lnSpc>
            </a:pPr>
            <a:r>
              <a:rPr lang="en-US" altLang="en-US" sz="2000" b="1" dirty="0"/>
              <a:t>12b-1 fees</a:t>
            </a:r>
            <a:r>
              <a:rPr lang="en-US" altLang="en-US" sz="2000" dirty="0"/>
              <a:t> are fees related to the distribution costs of MF shares</a:t>
            </a:r>
          </a:p>
          <a:p>
            <a:pPr lvl="2" eaLnBrk="1" hangingPunct="1">
              <a:lnSpc>
                <a:spcPct val="80000"/>
              </a:lnSpc>
            </a:pPr>
            <a:r>
              <a:rPr lang="en-US" altLang="en-US" sz="2000" dirty="0"/>
              <a:t>Marking and distribution expenses cannot exceed 0.75% of a fund’s average net assets per year</a:t>
            </a:r>
          </a:p>
          <a:p>
            <a:pPr lvl="2" eaLnBrk="1" hangingPunct="1">
              <a:lnSpc>
                <a:spcPct val="80000"/>
              </a:lnSpc>
            </a:pPr>
            <a:r>
              <a:rPr lang="en-US" altLang="en-US" sz="2000" dirty="0" err="1"/>
              <a:t>FINRAvalso</a:t>
            </a:r>
            <a:r>
              <a:rPr lang="en-US" altLang="en-US" sz="2000" dirty="0"/>
              <a:t> imposes an annual cap of 0.25% on shareholder service fees</a:t>
            </a:r>
          </a:p>
          <a:p>
            <a:pPr lvl="1" eaLnBrk="1" hangingPunct="1">
              <a:lnSpc>
                <a:spcPct val="80000"/>
              </a:lnSpc>
            </a:pPr>
            <a:r>
              <a:rPr lang="en-US" altLang="en-US" sz="2000" dirty="0"/>
              <a:t>MFs may offer different share classes with different combinations of loads</a:t>
            </a:r>
          </a:p>
          <a:p>
            <a:pPr eaLnBrk="1" hangingPunct="1">
              <a:lnSpc>
                <a:spcPct val="80000"/>
              </a:lnSpc>
            </a:pPr>
            <a:r>
              <a:rPr lang="en-US" altLang="en-US" sz="2200" dirty="0"/>
              <a:t>A </a:t>
            </a:r>
            <a:r>
              <a:rPr lang="en-US" altLang="en-US" sz="2200" b="1" dirty="0"/>
              <a:t>load fund</a:t>
            </a:r>
            <a:r>
              <a:rPr lang="en-US" altLang="en-US" sz="2200" dirty="0"/>
              <a:t> is an MF with an up-front sales or commission charge that the investor must pay</a:t>
            </a:r>
          </a:p>
          <a:p>
            <a:pPr eaLnBrk="1" hangingPunct="1">
              <a:lnSpc>
                <a:spcPct val="80000"/>
              </a:lnSpc>
            </a:pPr>
            <a:r>
              <a:rPr lang="en-US" altLang="en-US" sz="2200" dirty="0"/>
              <a:t>A </a:t>
            </a:r>
            <a:r>
              <a:rPr lang="en-US" altLang="en-US" sz="2200" b="1" dirty="0"/>
              <a:t>no-load fund</a:t>
            </a:r>
            <a:r>
              <a:rPr lang="en-US" altLang="en-US" sz="2200" dirty="0"/>
              <a:t> is an MF that does not charge up-front sales or commission charges on the sale of mutual fund shares to investors</a:t>
            </a:r>
          </a:p>
        </p:txBody>
      </p:sp>
      <p:sp>
        <p:nvSpPr>
          <p:cNvPr id="2" name="Footer Placeholder 1">
            <a:extLst>
              <a:ext uri="{FF2B5EF4-FFF2-40B4-BE49-F238E27FC236}">
                <a16:creationId xmlns:a16="http://schemas.microsoft.com/office/drawing/2014/main" id="{A0A72009-45EF-4BF0-A570-0AC789870589}"/>
              </a:ext>
            </a:extLst>
          </p:cNvPr>
          <p:cNvSpPr>
            <a:spLocks noGrp="1"/>
          </p:cNvSpPr>
          <p:nvPr>
            <p:ph type="ftr" sz="quarter" idx="11"/>
          </p:nvPr>
        </p:nvSpPr>
        <p:spPr>
          <a:xfrm>
            <a:off x="1460090" y="6248400"/>
            <a:ext cx="6238568"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19460" name="Rectangle 2"/>
          <p:cNvSpPr>
            <a:spLocks noGrp="1" noChangeArrowheads="1"/>
          </p:cNvSpPr>
          <p:nvPr>
            <p:ph type="title" idx="4294967295"/>
          </p:nvPr>
        </p:nvSpPr>
        <p:spPr/>
        <p:txBody>
          <a:bodyPr anchor="ctr"/>
          <a:lstStyle/>
          <a:p>
            <a:pPr eaLnBrk="1" hangingPunct="1"/>
            <a:r>
              <a:rPr lang="en-US" altLang="en-US" sz="3500" dirty="0"/>
              <a:t>Largest Mutual Funds in Assets Managed</a:t>
            </a:r>
          </a:p>
        </p:txBody>
      </p:sp>
      <p:pic>
        <p:nvPicPr>
          <p:cNvPr id="4" name="Picture 3">
            <a:extLst>
              <a:ext uri="{FF2B5EF4-FFF2-40B4-BE49-F238E27FC236}">
                <a16:creationId xmlns:a16="http://schemas.microsoft.com/office/drawing/2014/main" id="{A93D509C-E495-413F-BBA0-51295DEA8E9A}"/>
              </a:ext>
            </a:extLst>
          </p:cNvPr>
          <p:cNvPicPr>
            <a:picLocks noChangeAspect="1"/>
          </p:cNvPicPr>
          <p:nvPr/>
        </p:nvPicPr>
        <p:blipFill>
          <a:blip r:embed="rId3"/>
          <a:stretch>
            <a:fillRect/>
          </a:stretch>
        </p:blipFill>
        <p:spPr>
          <a:xfrm>
            <a:off x="1310095" y="1300428"/>
            <a:ext cx="6523809" cy="4584178"/>
          </a:xfrm>
          <a:prstGeom prst="rect">
            <a:avLst/>
          </a:prstGeom>
        </p:spPr>
      </p:pic>
      <p:sp>
        <p:nvSpPr>
          <p:cNvPr id="2" name="Footer Placeholder 1">
            <a:extLst>
              <a:ext uri="{FF2B5EF4-FFF2-40B4-BE49-F238E27FC236}">
                <a16:creationId xmlns:a16="http://schemas.microsoft.com/office/drawing/2014/main" id="{10AE7EA9-5A28-477C-B232-7D53307FD786}"/>
              </a:ext>
            </a:extLst>
          </p:cNvPr>
          <p:cNvSpPr>
            <a:spLocks noGrp="1"/>
          </p:cNvSpPr>
          <p:nvPr>
            <p:ph type="ftr" sz="quarter" idx="11"/>
          </p:nvPr>
        </p:nvSpPr>
        <p:spPr>
          <a:xfrm>
            <a:off x="1784555" y="6248400"/>
            <a:ext cx="6216445"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21507" name="Footer Placeholder 5"/>
          <p:cNvSpPr txBox="1">
            <a:spLocks noGrp="1"/>
          </p:cNvSpPr>
          <p:nvPr/>
        </p:nvSpPr>
        <p:spPr bwMode="auto">
          <a:xfrm>
            <a:off x="228600" y="6534150"/>
            <a:ext cx="2895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sz="1200" b="1" i="1" dirty="0">
              <a:latin typeface="Book Antiqua" pitchFamily="18" charset="0"/>
            </a:endParaRPr>
          </a:p>
        </p:txBody>
      </p:sp>
      <p:sp>
        <p:nvSpPr>
          <p:cNvPr id="21508" name="Rectangle 2"/>
          <p:cNvSpPr>
            <a:spLocks noGrp="1" noChangeArrowheads="1"/>
          </p:cNvSpPr>
          <p:nvPr>
            <p:ph type="title" idx="4294967295"/>
          </p:nvPr>
        </p:nvSpPr>
        <p:spPr/>
        <p:txBody>
          <a:bodyPr anchor="ctr"/>
          <a:lstStyle/>
          <a:p>
            <a:pPr eaLnBrk="1" hangingPunct="1"/>
            <a:r>
              <a:rPr lang="en-US" altLang="en-US" sz="3500" dirty="0"/>
              <a:t>Example</a:t>
            </a:r>
          </a:p>
        </p:txBody>
      </p:sp>
      <p:sp>
        <p:nvSpPr>
          <p:cNvPr id="21509" name="Rectangle 3"/>
          <p:cNvSpPr>
            <a:spLocks noGrp="1" noChangeArrowheads="1"/>
          </p:cNvSpPr>
          <p:nvPr>
            <p:ph type="body" sz="half" idx="4294967295"/>
          </p:nvPr>
        </p:nvSpPr>
        <p:spPr>
          <a:xfrm>
            <a:off x="457200" y="1719263"/>
            <a:ext cx="8236744"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marL="0" indent="0" eaLnBrk="1" hangingPunct="1">
              <a:buFont typeface="Wingdings" pitchFamily="2" charset="2"/>
              <a:buNone/>
            </a:pPr>
            <a:r>
              <a:rPr lang="en-US" altLang="en-US" sz="2000" dirty="0"/>
              <a:t>This year an investor placed $10,000 in a mutual fund with a 6% load (one time fee) and estimated annual expenses of 1.35%. Fees are charged against average assets for the year. The fund’s gross return is 11.5%. What was the investor’s first year return net of loads and expenses?</a:t>
            </a:r>
          </a:p>
          <a:p>
            <a:pPr marL="0" indent="0" eaLnBrk="1" hangingPunct="1">
              <a:buFont typeface="Wingdings" pitchFamily="2" charset="2"/>
              <a:buNone/>
            </a:pPr>
            <a:endParaRPr lang="en-US" altLang="en-US" sz="2000" dirty="0"/>
          </a:p>
          <a:p>
            <a:pPr marL="0" indent="0" eaLnBrk="1" hangingPunct="1">
              <a:buFont typeface="Wingdings" pitchFamily="2" charset="2"/>
              <a:buNone/>
            </a:pPr>
            <a:r>
              <a:rPr lang="en-US" altLang="en-US" sz="2000" dirty="0"/>
              <a:t>Amount initially invested</a:t>
            </a:r>
          </a:p>
          <a:p>
            <a:pPr marL="0" indent="0" eaLnBrk="1" hangingPunct="1">
              <a:buFont typeface="Wingdings" pitchFamily="2" charset="2"/>
              <a:buNone/>
            </a:pPr>
            <a:r>
              <a:rPr lang="en-US" altLang="en-US" sz="2000" dirty="0"/>
              <a:t>Amount after gross return</a:t>
            </a:r>
          </a:p>
          <a:p>
            <a:pPr marL="0" indent="0" eaLnBrk="1" hangingPunct="1">
              <a:buFont typeface="Wingdings" pitchFamily="2" charset="2"/>
              <a:buNone/>
            </a:pPr>
            <a:r>
              <a:rPr lang="en-US" altLang="en-US" sz="2000" dirty="0"/>
              <a:t>Average asset value for year</a:t>
            </a:r>
          </a:p>
          <a:p>
            <a:pPr marL="0" indent="0" eaLnBrk="1" hangingPunct="1">
              <a:buFont typeface="Wingdings" pitchFamily="2" charset="2"/>
              <a:buNone/>
            </a:pPr>
            <a:r>
              <a:rPr lang="en-US" altLang="en-US" sz="2000" dirty="0"/>
              <a:t>Fees	</a:t>
            </a:r>
          </a:p>
          <a:p>
            <a:pPr marL="0" indent="0" eaLnBrk="1" hangingPunct="1">
              <a:buFont typeface="Wingdings" pitchFamily="2" charset="2"/>
              <a:buNone/>
            </a:pPr>
            <a:r>
              <a:rPr lang="en-US" altLang="en-US" sz="2000" dirty="0"/>
              <a:t>Ending amount after fees	</a:t>
            </a:r>
          </a:p>
          <a:p>
            <a:pPr marL="0" indent="0" eaLnBrk="1" hangingPunct="1">
              <a:buFont typeface="Wingdings" pitchFamily="2" charset="2"/>
              <a:buNone/>
            </a:pPr>
            <a:r>
              <a:rPr lang="en-US" altLang="en-US" sz="2000" dirty="0"/>
              <a:t>Net rate of return (first year) 	</a:t>
            </a:r>
            <a:endParaRPr lang="en-US" altLang="en-US" sz="2200" dirty="0"/>
          </a:p>
        </p:txBody>
      </p:sp>
      <p:sp>
        <p:nvSpPr>
          <p:cNvPr id="61441" name="Rectangle 1"/>
          <p:cNvSpPr>
            <a:spLocks noChangeArrowheads="1"/>
          </p:cNvSpPr>
          <p:nvPr/>
        </p:nvSpPr>
        <p:spPr bwMode="auto">
          <a:xfrm>
            <a:off x="3864769" y="3687762"/>
            <a:ext cx="4565650" cy="225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spcBef>
                <a:spcPts val="475"/>
              </a:spcBef>
              <a:defRPr/>
            </a:pPr>
            <a:r>
              <a:rPr lang="en-US" sz="2000" dirty="0">
                <a:latin typeface="+mn-lt"/>
                <a:cs typeface="Times New Roman" pitchFamily="18" charset="0"/>
              </a:rPr>
              <a:t>= $10,000 – (0.06 </a:t>
            </a:r>
            <a:r>
              <a:rPr lang="en-US" sz="2000" dirty="0">
                <a:latin typeface="+mn-lt"/>
                <a:cs typeface="Times New Roman" pitchFamily="18" charset="0"/>
                <a:sym typeface="Symbol" pitchFamily="18" charset="2"/>
              </a:rPr>
              <a:t></a:t>
            </a:r>
            <a:r>
              <a:rPr lang="en-US" sz="2000" dirty="0">
                <a:latin typeface="+mn-lt"/>
                <a:cs typeface="Times New Roman" pitchFamily="18" charset="0"/>
              </a:rPr>
              <a:t> $10,000) = </a:t>
            </a:r>
            <a:r>
              <a:rPr lang="en-US" sz="2000" b="1" dirty="0">
                <a:latin typeface="+mn-lt"/>
                <a:cs typeface="Times New Roman" pitchFamily="18" charset="0"/>
              </a:rPr>
              <a:t>$9,400</a:t>
            </a:r>
            <a:endParaRPr lang="en-US" sz="2000" b="1" dirty="0">
              <a:latin typeface="+mn-lt"/>
              <a:sym typeface="Symbol" pitchFamily="18" charset="2"/>
            </a:endParaRPr>
          </a:p>
          <a:p>
            <a:pPr eaLnBrk="0" hangingPunct="0">
              <a:spcBef>
                <a:spcPts val="475"/>
              </a:spcBef>
              <a:defRPr/>
            </a:pPr>
            <a:r>
              <a:rPr lang="en-US" sz="2000" dirty="0">
                <a:latin typeface="+mn-lt"/>
                <a:cs typeface="Times New Roman" pitchFamily="18" charset="0"/>
                <a:sym typeface="Symbol" pitchFamily="18" charset="2"/>
              </a:rPr>
              <a:t>= $9,400 </a:t>
            </a:r>
            <a:r>
              <a:rPr lang="en-US" sz="2000" dirty="0">
                <a:latin typeface="+mn-lt"/>
                <a:cs typeface="Times New Roman" pitchFamily="18" charset="0"/>
              </a:rPr>
              <a:t> 1.115 = </a:t>
            </a:r>
            <a:r>
              <a:rPr lang="en-US" sz="2000" b="1" dirty="0">
                <a:latin typeface="+mn-lt"/>
                <a:cs typeface="Times New Roman" pitchFamily="18" charset="0"/>
              </a:rPr>
              <a:t>$10,481</a:t>
            </a:r>
            <a:endParaRPr lang="en-US" sz="2000" b="1" dirty="0">
              <a:latin typeface="+mn-lt"/>
              <a:sym typeface="Symbol" pitchFamily="18" charset="2"/>
            </a:endParaRPr>
          </a:p>
          <a:p>
            <a:pPr eaLnBrk="0" hangingPunct="0">
              <a:spcBef>
                <a:spcPts val="475"/>
              </a:spcBef>
              <a:defRPr/>
            </a:pPr>
            <a:r>
              <a:rPr lang="en-US" sz="2000" dirty="0">
                <a:latin typeface="+mn-lt"/>
                <a:cs typeface="Times New Roman" pitchFamily="18" charset="0"/>
                <a:sym typeface="Symbol" pitchFamily="18" charset="2"/>
              </a:rPr>
              <a:t>= ($10,481 + $9,400) / 2 = </a:t>
            </a:r>
            <a:r>
              <a:rPr lang="en-US" sz="2000" b="1" dirty="0">
                <a:latin typeface="+mn-lt"/>
                <a:cs typeface="Times New Roman" pitchFamily="18" charset="0"/>
                <a:sym typeface="Symbol" pitchFamily="18" charset="2"/>
              </a:rPr>
              <a:t>$9,940.50</a:t>
            </a:r>
            <a:endParaRPr lang="en-US" sz="2000" b="1" dirty="0">
              <a:latin typeface="+mn-lt"/>
              <a:sym typeface="Symbol" pitchFamily="18" charset="2"/>
            </a:endParaRPr>
          </a:p>
          <a:p>
            <a:pPr eaLnBrk="0" hangingPunct="0">
              <a:spcBef>
                <a:spcPts val="475"/>
              </a:spcBef>
              <a:defRPr/>
            </a:pPr>
            <a:r>
              <a:rPr lang="en-US" sz="2000" dirty="0">
                <a:latin typeface="+mn-lt"/>
                <a:cs typeface="Times New Roman" pitchFamily="18" charset="0"/>
                <a:sym typeface="Symbol" pitchFamily="18" charset="2"/>
              </a:rPr>
              <a:t>= $9,940.50 * 0.0135 = </a:t>
            </a:r>
            <a:r>
              <a:rPr lang="en-US" sz="2000" b="1" dirty="0">
                <a:latin typeface="+mn-lt"/>
                <a:cs typeface="Times New Roman" pitchFamily="18" charset="0"/>
                <a:sym typeface="Symbol" pitchFamily="18" charset="2"/>
              </a:rPr>
              <a:t>$134.20</a:t>
            </a:r>
            <a:endParaRPr lang="en-US" sz="2000" b="1" dirty="0">
              <a:latin typeface="+mn-lt"/>
              <a:sym typeface="Symbol" pitchFamily="18" charset="2"/>
            </a:endParaRPr>
          </a:p>
          <a:p>
            <a:pPr eaLnBrk="0" hangingPunct="0">
              <a:spcBef>
                <a:spcPts val="475"/>
              </a:spcBef>
              <a:defRPr/>
            </a:pPr>
            <a:r>
              <a:rPr lang="en-US" sz="2000" dirty="0">
                <a:latin typeface="+mn-lt"/>
                <a:cs typeface="Times New Roman" pitchFamily="18" charset="0"/>
                <a:sym typeface="Symbol" pitchFamily="18" charset="2"/>
              </a:rPr>
              <a:t>= $10,481 - $134.20 = </a:t>
            </a:r>
            <a:r>
              <a:rPr lang="en-US" sz="2000" b="1" dirty="0">
                <a:latin typeface="+mn-lt"/>
                <a:cs typeface="Times New Roman" pitchFamily="18" charset="0"/>
                <a:sym typeface="Symbol" pitchFamily="18" charset="2"/>
              </a:rPr>
              <a:t>$10,346.80</a:t>
            </a:r>
          </a:p>
          <a:p>
            <a:pPr eaLnBrk="0" hangingPunct="0">
              <a:spcBef>
                <a:spcPts val="475"/>
              </a:spcBef>
              <a:defRPr/>
            </a:pPr>
            <a:r>
              <a:rPr lang="en-US" sz="2000" dirty="0">
                <a:latin typeface="+mn-lt"/>
                <a:cs typeface="Times New Roman" pitchFamily="18" charset="0"/>
                <a:sym typeface="Symbol" pitchFamily="18" charset="2"/>
              </a:rPr>
              <a:t>= ($10,346.80 / $10,000) – 1 = </a:t>
            </a:r>
            <a:r>
              <a:rPr lang="en-US" sz="2000" b="1" dirty="0">
                <a:latin typeface="+mn-lt"/>
                <a:cs typeface="Times New Roman" pitchFamily="18" charset="0"/>
                <a:sym typeface="Symbol" pitchFamily="18" charset="2"/>
              </a:rPr>
              <a:t>3.47%</a:t>
            </a:r>
            <a:r>
              <a:rPr lang="en-US" sz="2000" b="1" dirty="0">
                <a:latin typeface="+mn-lt"/>
                <a:sym typeface="Symbol" pitchFamily="18" charset="2"/>
              </a:rPr>
              <a:t> </a:t>
            </a:r>
            <a:endParaRPr lang="en-US" sz="2000" b="1" dirty="0">
              <a:latin typeface="+mn-lt"/>
              <a:cs typeface="Times New Roman" pitchFamily="18" charset="0"/>
              <a:sym typeface="Symbol" pitchFamily="18" charset="2"/>
            </a:endParaRPr>
          </a:p>
        </p:txBody>
      </p:sp>
      <p:sp>
        <p:nvSpPr>
          <p:cNvPr id="2" name="Footer Placeholder 1">
            <a:extLst>
              <a:ext uri="{FF2B5EF4-FFF2-40B4-BE49-F238E27FC236}">
                <a16:creationId xmlns:a16="http://schemas.microsoft.com/office/drawing/2014/main" id="{5CDFEF80-B99B-446C-B674-AB3F8478F180}"/>
              </a:ext>
            </a:extLst>
          </p:cNvPr>
          <p:cNvSpPr>
            <a:spLocks noGrp="1"/>
          </p:cNvSpPr>
          <p:nvPr>
            <p:ph type="ftr" sz="quarter" idx="11"/>
          </p:nvPr>
        </p:nvSpPr>
        <p:spPr>
          <a:xfrm>
            <a:off x="1224116" y="6248400"/>
            <a:ext cx="6135329"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1441">
                                            <p:txEl>
                                              <p:pRg st="0" end="0"/>
                                            </p:txEl>
                                          </p:spTgt>
                                        </p:tgtEl>
                                        <p:attrNameLst>
                                          <p:attrName>style.visibility</p:attrName>
                                        </p:attrNameLst>
                                      </p:cBhvr>
                                      <p:to>
                                        <p:strVal val="visible"/>
                                      </p:to>
                                    </p:set>
                                    <p:animEffect transition="in" filter="checkerboard(across)">
                                      <p:cBhvr>
                                        <p:cTn id="7" dur="500"/>
                                        <p:tgtEl>
                                          <p:spTgt spid="6144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1441">
                                            <p:txEl>
                                              <p:pRg st="1" end="1"/>
                                            </p:txEl>
                                          </p:spTgt>
                                        </p:tgtEl>
                                        <p:attrNameLst>
                                          <p:attrName>style.visibility</p:attrName>
                                        </p:attrNameLst>
                                      </p:cBhvr>
                                      <p:to>
                                        <p:strVal val="visible"/>
                                      </p:to>
                                    </p:set>
                                    <p:animEffect transition="in" filter="checkerboard(across)">
                                      <p:cBhvr>
                                        <p:cTn id="12" dur="500"/>
                                        <p:tgtEl>
                                          <p:spTgt spid="6144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1441">
                                            <p:txEl>
                                              <p:pRg st="2" end="2"/>
                                            </p:txEl>
                                          </p:spTgt>
                                        </p:tgtEl>
                                        <p:attrNameLst>
                                          <p:attrName>style.visibility</p:attrName>
                                        </p:attrNameLst>
                                      </p:cBhvr>
                                      <p:to>
                                        <p:strVal val="visible"/>
                                      </p:to>
                                    </p:set>
                                    <p:animEffect transition="in" filter="checkerboard(across)">
                                      <p:cBhvr>
                                        <p:cTn id="17" dur="500"/>
                                        <p:tgtEl>
                                          <p:spTgt spid="6144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1441">
                                            <p:txEl>
                                              <p:pRg st="3" end="3"/>
                                            </p:txEl>
                                          </p:spTgt>
                                        </p:tgtEl>
                                        <p:attrNameLst>
                                          <p:attrName>style.visibility</p:attrName>
                                        </p:attrNameLst>
                                      </p:cBhvr>
                                      <p:to>
                                        <p:strVal val="visible"/>
                                      </p:to>
                                    </p:set>
                                    <p:animEffect transition="in" filter="checkerboard(across)">
                                      <p:cBhvr>
                                        <p:cTn id="22" dur="500"/>
                                        <p:tgtEl>
                                          <p:spTgt spid="6144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61441">
                                            <p:txEl>
                                              <p:pRg st="4" end="4"/>
                                            </p:txEl>
                                          </p:spTgt>
                                        </p:tgtEl>
                                        <p:attrNameLst>
                                          <p:attrName>style.visibility</p:attrName>
                                        </p:attrNameLst>
                                      </p:cBhvr>
                                      <p:to>
                                        <p:strVal val="visible"/>
                                      </p:to>
                                    </p:set>
                                    <p:animEffect transition="in" filter="checkerboard(across)">
                                      <p:cBhvr>
                                        <p:cTn id="27" dur="500"/>
                                        <p:tgtEl>
                                          <p:spTgt spid="6144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61441">
                                            <p:txEl>
                                              <p:pRg st="5" end="5"/>
                                            </p:txEl>
                                          </p:spTgt>
                                        </p:tgtEl>
                                        <p:attrNameLst>
                                          <p:attrName>style.visibility</p:attrName>
                                        </p:attrNameLst>
                                      </p:cBhvr>
                                      <p:to>
                                        <p:strVal val="visible"/>
                                      </p:to>
                                    </p:set>
                                    <p:animEffect transition="in" filter="checkerboard(across)">
                                      <p:cBhvr>
                                        <p:cTn id="32" dur="500"/>
                                        <p:tgtEl>
                                          <p:spTgt spid="6144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1"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22532" name="Rectangle 2"/>
          <p:cNvSpPr>
            <a:spLocks noGrp="1" noChangeArrowheads="1"/>
          </p:cNvSpPr>
          <p:nvPr>
            <p:ph type="title" idx="4294967295"/>
          </p:nvPr>
        </p:nvSpPr>
        <p:spPr/>
        <p:txBody>
          <a:bodyPr anchor="ctr"/>
          <a:lstStyle/>
          <a:p>
            <a:pPr eaLnBrk="1" hangingPunct="1"/>
            <a:r>
              <a:rPr lang="en-US" altLang="en-US" sz="3500" dirty="0"/>
              <a:t>Mutual Fund Regulation</a:t>
            </a:r>
          </a:p>
        </p:txBody>
      </p:sp>
      <p:sp>
        <p:nvSpPr>
          <p:cNvPr id="22533" name="Rectangle 3"/>
          <p:cNvSpPr>
            <a:spLocks noGrp="1" noChangeArrowheads="1"/>
          </p:cNvSpPr>
          <p:nvPr>
            <p:ph type="body" sz="half" idx="4294967295"/>
          </p:nvPr>
        </p:nvSpPr>
        <p:spPr>
          <a:xfrm>
            <a:off x="347663" y="1719263"/>
            <a:ext cx="8440737"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spcBef>
                <a:spcPts val="400"/>
              </a:spcBef>
            </a:pPr>
            <a:r>
              <a:rPr lang="en-US" altLang="en-US" sz="2400" dirty="0"/>
              <a:t>MFs are heavily regulated because they manage and invest small investor savings</a:t>
            </a:r>
          </a:p>
          <a:p>
            <a:pPr lvl="1" eaLnBrk="1" hangingPunct="1">
              <a:lnSpc>
                <a:spcPct val="90000"/>
              </a:lnSpc>
              <a:spcBef>
                <a:spcPts val="400"/>
              </a:spcBef>
            </a:pPr>
            <a:r>
              <a:rPr lang="en-US" altLang="en-US" sz="2200" dirty="0"/>
              <a:t>The SEC is the primary regulator</a:t>
            </a:r>
          </a:p>
          <a:p>
            <a:pPr lvl="2" eaLnBrk="1" hangingPunct="1">
              <a:lnSpc>
                <a:spcPct val="90000"/>
              </a:lnSpc>
              <a:spcBef>
                <a:spcPts val="400"/>
              </a:spcBef>
            </a:pPr>
            <a:r>
              <a:rPr lang="en-US" altLang="en-US" sz="1800" dirty="0"/>
              <a:t>The </a:t>
            </a:r>
            <a:r>
              <a:rPr lang="en-US" altLang="en-US" sz="1800" b="1" dirty="0"/>
              <a:t>Securities Act </a:t>
            </a:r>
            <a:r>
              <a:rPr lang="en-US" altLang="en-US" sz="1800" dirty="0"/>
              <a:t>of 1933</a:t>
            </a:r>
          </a:p>
          <a:p>
            <a:pPr lvl="2" eaLnBrk="1" hangingPunct="1">
              <a:lnSpc>
                <a:spcPct val="90000"/>
              </a:lnSpc>
              <a:spcBef>
                <a:spcPts val="400"/>
              </a:spcBef>
            </a:pPr>
            <a:r>
              <a:rPr lang="en-US" altLang="en-US" sz="1800" dirty="0"/>
              <a:t>The </a:t>
            </a:r>
            <a:r>
              <a:rPr lang="en-US" altLang="en-US" sz="1800" b="1" dirty="0"/>
              <a:t>Securities Exchange Act </a:t>
            </a:r>
            <a:r>
              <a:rPr lang="en-US" altLang="en-US" sz="1800" dirty="0"/>
              <a:t>of 1934</a:t>
            </a:r>
          </a:p>
          <a:p>
            <a:pPr lvl="1" eaLnBrk="1" hangingPunct="1">
              <a:lnSpc>
                <a:spcPct val="90000"/>
              </a:lnSpc>
              <a:spcBef>
                <a:spcPts val="400"/>
              </a:spcBef>
            </a:pPr>
            <a:r>
              <a:rPr lang="en-US" altLang="en-US" sz="2200" dirty="0"/>
              <a:t>The </a:t>
            </a:r>
            <a:r>
              <a:rPr lang="en-US" altLang="en-US" sz="2200" b="1" dirty="0"/>
              <a:t>Investment Advisers Act and Investment Company Act </a:t>
            </a:r>
            <a:r>
              <a:rPr lang="en-US" altLang="en-US" sz="2200" dirty="0"/>
              <a:t>of 1940</a:t>
            </a:r>
          </a:p>
          <a:p>
            <a:pPr lvl="1" eaLnBrk="1" hangingPunct="1">
              <a:lnSpc>
                <a:spcPct val="90000"/>
              </a:lnSpc>
              <a:spcBef>
                <a:spcPts val="400"/>
              </a:spcBef>
            </a:pPr>
            <a:r>
              <a:rPr lang="en-US" altLang="en-US" sz="2200" dirty="0"/>
              <a:t>The </a:t>
            </a:r>
            <a:r>
              <a:rPr lang="en-US" altLang="en-US" sz="2200" b="1" dirty="0"/>
              <a:t>Insider Trading and Securities Fraud Enforcement Act </a:t>
            </a:r>
            <a:r>
              <a:rPr lang="en-US" altLang="en-US" sz="2200" dirty="0"/>
              <a:t>of 1988</a:t>
            </a:r>
          </a:p>
          <a:p>
            <a:pPr lvl="1" eaLnBrk="1" hangingPunct="1">
              <a:lnSpc>
                <a:spcPct val="90000"/>
              </a:lnSpc>
              <a:spcBef>
                <a:spcPts val="400"/>
              </a:spcBef>
            </a:pPr>
            <a:r>
              <a:rPr lang="en-US" altLang="en-US" sz="2200" dirty="0"/>
              <a:t>The </a:t>
            </a:r>
            <a:r>
              <a:rPr lang="en-US" altLang="en-US" sz="2200" b="1" dirty="0"/>
              <a:t>Market Reform Act </a:t>
            </a:r>
            <a:r>
              <a:rPr lang="en-US" altLang="en-US" sz="2200" dirty="0"/>
              <a:t>of 1990</a:t>
            </a:r>
          </a:p>
          <a:p>
            <a:pPr lvl="1" eaLnBrk="1" hangingPunct="1">
              <a:lnSpc>
                <a:spcPct val="90000"/>
              </a:lnSpc>
              <a:spcBef>
                <a:spcPts val="400"/>
              </a:spcBef>
            </a:pPr>
            <a:r>
              <a:rPr lang="en-US" altLang="en-US" sz="2200" dirty="0"/>
              <a:t>The </a:t>
            </a:r>
            <a:r>
              <a:rPr lang="en-US" altLang="en-US" sz="2200" b="1" dirty="0"/>
              <a:t>National Securities Market Improvement Act (NSMIA) </a:t>
            </a:r>
            <a:r>
              <a:rPr lang="en-US" altLang="en-US" sz="2200" dirty="0"/>
              <a:t>of 1996</a:t>
            </a:r>
          </a:p>
        </p:txBody>
      </p:sp>
      <p:sp>
        <p:nvSpPr>
          <p:cNvPr id="2" name="Footer Placeholder 1">
            <a:extLst>
              <a:ext uri="{FF2B5EF4-FFF2-40B4-BE49-F238E27FC236}">
                <a16:creationId xmlns:a16="http://schemas.microsoft.com/office/drawing/2014/main" id="{99D4255C-E6E8-4BAF-B478-FFAF0E8D0980}"/>
              </a:ext>
            </a:extLst>
          </p:cNvPr>
          <p:cNvSpPr>
            <a:spLocks noGrp="1"/>
          </p:cNvSpPr>
          <p:nvPr>
            <p:ph type="ftr" sz="quarter" idx="11"/>
          </p:nvPr>
        </p:nvSpPr>
        <p:spPr>
          <a:xfrm>
            <a:off x="1386348" y="6248400"/>
            <a:ext cx="6386052"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23556" name="Rectangle 2"/>
          <p:cNvSpPr>
            <a:spLocks noGrp="1" noChangeArrowheads="1"/>
          </p:cNvSpPr>
          <p:nvPr>
            <p:ph type="title" idx="4294967295"/>
          </p:nvPr>
        </p:nvSpPr>
        <p:spPr/>
        <p:txBody>
          <a:bodyPr anchor="ctr"/>
          <a:lstStyle/>
          <a:p>
            <a:pPr eaLnBrk="1" hangingPunct="1"/>
            <a:r>
              <a:rPr lang="en-US" altLang="en-US" sz="3500" dirty="0"/>
              <a:t>Investor Abuses</a:t>
            </a:r>
          </a:p>
        </p:txBody>
      </p:sp>
      <p:sp>
        <p:nvSpPr>
          <p:cNvPr id="23557"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600" dirty="0"/>
              <a:t>Even with heavy regulation, investor abuses still occur</a:t>
            </a:r>
          </a:p>
          <a:p>
            <a:pPr lvl="1" eaLnBrk="1" hangingPunct="1">
              <a:lnSpc>
                <a:spcPct val="80000"/>
              </a:lnSpc>
            </a:pPr>
            <a:r>
              <a:rPr lang="en-US" altLang="en-US" sz="2200" b="1" dirty="0"/>
              <a:t>Market timing</a:t>
            </a:r>
            <a:r>
              <a:rPr lang="en-US" altLang="en-US" sz="2200" dirty="0"/>
              <a:t> is short-term trading of mutual funds that seeks to take advantage of short-term discrepancies between the price of a mutual fund’s shares and out-of-date values on the securities in the fund’s portfolio</a:t>
            </a:r>
          </a:p>
          <a:p>
            <a:pPr lvl="1" eaLnBrk="1" hangingPunct="1">
              <a:lnSpc>
                <a:spcPct val="80000"/>
              </a:lnSpc>
            </a:pPr>
            <a:r>
              <a:rPr lang="en-US" altLang="en-US" sz="2200" b="1" dirty="0"/>
              <a:t>Late trading</a:t>
            </a:r>
            <a:r>
              <a:rPr lang="en-US" altLang="en-US" sz="2200" dirty="0"/>
              <a:t> involves buys and sells long after prices have been set at 4:00 pm E.T.</a:t>
            </a:r>
          </a:p>
          <a:p>
            <a:pPr lvl="1" eaLnBrk="1" hangingPunct="1">
              <a:lnSpc>
                <a:spcPct val="80000"/>
              </a:lnSpc>
            </a:pPr>
            <a:r>
              <a:rPr lang="en-US" altLang="en-US" sz="2200" b="1" dirty="0"/>
              <a:t>Directed brokerage</a:t>
            </a:r>
            <a:r>
              <a:rPr lang="en-US" altLang="en-US" sz="2200" dirty="0"/>
              <a:t> occurs when brokers improperly influence investors on their fund recommendations</a:t>
            </a:r>
          </a:p>
          <a:p>
            <a:pPr lvl="1" eaLnBrk="1" hangingPunct="1">
              <a:lnSpc>
                <a:spcPct val="80000"/>
              </a:lnSpc>
            </a:pPr>
            <a:r>
              <a:rPr lang="en-US" altLang="en-US" sz="2200" b="1" dirty="0"/>
              <a:t>Improperly assessed fees </a:t>
            </a:r>
            <a:r>
              <a:rPr lang="en-US" altLang="en-US" sz="2200" dirty="0"/>
              <a:t>occur when brokers trick customers into thinking they are buying no-load funds or fail to provide discounts properly</a:t>
            </a:r>
          </a:p>
        </p:txBody>
      </p:sp>
      <p:sp>
        <p:nvSpPr>
          <p:cNvPr id="2" name="Footer Placeholder 1">
            <a:extLst>
              <a:ext uri="{FF2B5EF4-FFF2-40B4-BE49-F238E27FC236}">
                <a16:creationId xmlns:a16="http://schemas.microsoft.com/office/drawing/2014/main" id="{07564DEA-24BC-4296-BB08-B83B9DDAAE90}"/>
              </a:ext>
            </a:extLst>
          </p:cNvPr>
          <p:cNvSpPr>
            <a:spLocks noGrp="1"/>
          </p:cNvSpPr>
          <p:nvPr>
            <p:ph type="ftr" sz="quarter" idx="11"/>
          </p:nvPr>
        </p:nvSpPr>
        <p:spPr>
          <a:xfrm>
            <a:off x="1681316" y="6248400"/>
            <a:ext cx="6319684"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24580" name="Rectangle 2"/>
          <p:cNvSpPr>
            <a:spLocks noGrp="1" noChangeArrowheads="1"/>
          </p:cNvSpPr>
          <p:nvPr>
            <p:ph type="title" idx="4294967295"/>
          </p:nvPr>
        </p:nvSpPr>
        <p:spPr/>
        <p:txBody>
          <a:bodyPr anchor="ctr"/>
          <a:lstStyle/>
          <a:p>
            <a:pPr eaLnBrk="1" hangingPunct="1"/>
            <a:r>
              <a:rPr lang="en-US" altLang="en-US" sz="3500"/>
              <a:t>Global Issues</a:t>
            </a:r>
          </a:p>
        </p:txBody>
      </p:sp>
      <p:sp>
        <p:nvSpPr>
          <p:cNvPr id="2458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200" dirty="0"/>
              <a:t>During the 1990s, mutual funds were the fasting growing financial institution in the United States</a:t>
            </a:r>
          </a:p>
          <a:p>
            <a:pPr eaLnBrk="1" hangingPunct="1">
              <a:lnSpc>
                <a:spcPct val="80000"/>
              </a:lnSpc>
            </a:pPr>
            <a:r>
              <a:rPr lang="en-US" altLang="en-US" sz="2200" dirty="0"/>
              <a:t>Worldwide investments (other than in the U.S.) in mutual funds have increased over 187%, from $4.916 trillion in 1999 to $14.130 trillion in 2007</a:t>
            </a:r>
          </a:p>
          <a:p>
            <a:pPr lvl="1" eaLnBrk="1" hangingPunct="1">
              <a:lnSpc>
                <a:spcPct val="80000"/>
              </a:lnSpc>
            </a:pPr>
            <a:r>
              <a:rPr lang="en-US" altLang="en-US" sz="2000" dirty="0"/>
              <a:t>This compares to growth of 75% in U.S. funds</a:t>
            </a:r>
          </a:p>
          <a:p>
            <a:pPr eaLnBrk="1" hangingPunct="1">
              <a:lnSpc>
                <a:spcPct val="80000"/>
              </a:lnSpc>
            </a:pPr>
            <a:r>
              <a:rPr lang="en-US" altLang="en-US" sz="2200" dirty="0"/>
              <a:t>Non-U.S. mutual funds experienced bigger losses in total </a:t>
            </a:r>
            <a:r>
              <a:rPr lang="en-US" altLang="en-US" sz="2000" dirty="0"/>
              <a:t>assets during the financial crisis</a:t>
            </a:r>
          </a:p>
          <a:p>
            <a:pPr lvl="1" eaLnBrk="1" hangingPunct="1">
              <a:lnSpc>
                <a:spcPct val="80000"/>
              </a:lnSpc>
            </a:pPr>
            <a:r>
              <a:rPr lang="en-US" altLang="en-US" sz="2000" dirty="0"/>
              <a:t>Worldwide funds fell to 49.316 trillion (34.1%) in 2008, while U.S. funds fell to $9.603 trillion (20%)</a:t>
            </a:r>
          </a:p>
          <a:p>
            <a:pPr eaLnBrk="1" hangingPunct="1">
              <a:lnSpc>
                <a:spcPct val="80000"/>
              </a:lnSpc>
            </a:pPr>
            <a:r>
              <a:rPr lang="en-US" altLang="en-US" sz="2200" dirty="0"/>
              <a:t>By 2016, worldwide investments in mutual funds increased to $21.16 trillion (an increase of 127% from 2008), while U.S. investments increased to $18.13 trillion (an increase of 88.8%)</a:t>
            </a:r>
          </a:p>
        </p:txBody>
      </p:sp>
      <p:sp>
        <p:nvSpPr>
          <p:cNvPr id="2" name="Footer Placeholder 1">
            <a:extLst>
              <a:ext uri="{FF2B5EF4-FFF2-40B4-BE49-F238E27FC236}">
                <a16:creationId xmlns:a16="http://schemas.microsoft.com/office/drawing/2014/main" id="{AFB4DC01-8CD9-4A6A-86CF-E95A0AB0D230}"/>
              </a:ext>
            </a:extLst>
          </p:cNvPr>
          <p:cNvSpPr>
            <a:spLocks noGrp="1"/>
          </p:cNvSpPr>
          <p:nvPr>
            <p:ph type="ftr" sz="quarter" idx="11"/>
          </p:nvPr>
        </p:nvSpPr>
        <p:spPr>
          <a:xfrm>
            <a:off x="1268361" y="6248400"/>
            <a:ext cx="6518787"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25604" name="Rectangle 2"/>
          <p:cNvSpPr>
            <a:spLocks noGrp="1" noChangeArrowheads="1"/>
          </p:cNvSpPr>
          <p:nvPr>
            <p:ph type="title" idx="4294967295"/>
          </p:nvPr>
        </p:nvSpPr>
        <p:spPr/>
        <p:txBody>
          <a:bodyPr anchor="ctr"/>
          <a:lstStyle/>
          <a:p>
            <a:pPr eaLnBrk="1" hangingPunct="1"/>
            <a:r>
              <a:rPr lang="en-US" altLang="en-US" sz="3500"/>
              <a:t>Hedge Funds</a:t>
            </a:r>
          </a:p>
        </p:txBody>
      </p:sp>
      <p:sp>
        <p:nvSpPr>
          <p:cNvPr id="2560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200" b="1" dirty="0"/>
              <a:t>Hedge funds (HFs)</a:t>
            </a:r>
            <a:r>
              <a:rPr lang="en-US" altLang="en-US" sz="2200" dirty="0"/>
              <a:t> are investment pools that solicit funds from wealthy individuals and other investors (e.g., commercial banks) and invest these funds on their behalf</a:t>
            </a:r>
          </a:p>
          <a:p>
            <a:pPr lvl="1" eaLnBrk="1" hangingPunct="1">
              <a:lnSpc>
                <a:spcPct val="80000"/>
              </a:lnSpc>
            </a:pPr>
            <a:r>
              <a:rPr lang="en-US" altLang="en-US" sz="2000" dirty="0"/>
              <a:t>Similar to MFs, but smaller funds under $100 million in assets are not required to register with the SEC</a:t>
            </a:r>
          </a:p>
          <a:p>
            <a:pPr lvl="1" eaLnBrk="1" hangingPunct="1">
              <a:lnSpc>
                <a:spcPct val="80000"/>
              </a:lnSpc>
            </a:pPr>
            <a:r>
              <a:rPr lang="en-US" altLang="en-US" sz="2000" dirty="0"/>
              <a:t>Subject to less regulatory oversight than mutual funds and generally can (and do) take significantly more risk than MFs</a:t>
            </a:r>
          </a:p>
          <a:p>
            <a:pPr lvl="1" eaLnBrk="1" hangingPunct="1">
              <a:lnSpc>
                <a:spcPct val="80000"/>
              </a:lnSpc>
            </a:pPr>
            <a:r>
              <a:rPr lang="en-US" altLang="en-US" sz="2000" dirty="0"/>
              <a:t>Do not have to </a:t>
            </a:r>
            <a:r>
              <a:rPr lang="en-US" altLang="en-US" sz="2000" b="1" dirty="0"/>
              <a:t>publicly</a:t>
            </a:r>
            <a:r>
              <a:rPr lang="en-US" altLang="en-US" sz="2000" dirty="0"/>
              <a:t> disclose their activities to third parties and thus offer a high degree of privacy</a:t>
            </a:r>
            <a:br>
              <a:rPr lang="en-US" altLang="en-US" sz="2000" dirty="0"/>
            </a:br>
            <a:endParaRPr lang="en-US" altLang="en-US" sz="2000" dirty="0"/>
          </a:p>
          <a:p>
            <a:pPr eaLnBrk="1" hangingPunct="1">
              <a:lnSpc>
                <a:spcPct val="80000"/>
              </a:lnSpc>
            </a:pPr>
            <a:r>
              <a:rPr lang="en-US" altLang="en-US" sz="2200" dirty="0"/>
              <a:t>HFs avoid regulation by </a:t>
            </a:r>
            <a:r>
              <a:rPr lang="en-US" altLang="en-US" sz="2200" b="1" dirty="0"/>
              <a:t>limiting</a:t>
            </a:r>
            <a:r>
              <a:rPr lang="en-US" altLang="en-US" sz="2200" dirty="0"/>
              <a:t> </a:t>
            </a:r>
            <a:r>
              <a:rPr lang="en-US" altLang="en-US" sz="2200" b="1" dirty="0"/>
              <a:t>the</a:t>
            </a:r>
            <a:r>
              <a:rPr lang="en-US" altLang="en-US" sz="2200" dirty="0"/>
              <a:t> </a:t>
            </a:r>
            <a:r>
              <a:rPr lang="en-US" altLang="en-US" sz="2200" b="1" dirty="0"/>
              <a:t>number of investors to less than 100</a:t>
            </a:r>
            <a:r>
              <a:rPr lang="en-US" altLang="en-US" sz="2200" dirty="0"/>
              <a:t> and by </a:t>
            </a:r>
            <a:r>
              <a:rPr lang="en-US" altLang="en-US" sz="2200" b="1" dirty="0"/>
              <a:t>requiring investors</a:t>
            </a:r>
            <a:r>
              <a:rPr lang="en-US" altLang="en-US" sz="2200" dirty="0"/>
              <a:t> </a:t>
            </a:r>
            <a:r>
              <a:rPr lang="en-US" altLang="en-US" sz="2200" b="1" dirty="0"/>
              <a:t>to be</a:t>
            </a:r>
            <a:r>
              <a:rPr lang="en-US" altLang="en-US" sz="2200" dirty="0"/>
              <a:t> </a:t>
            </a:r>
            <a:r>
              <a:rPr lang="en-US" altLang="en-US" sz="2200" b="1" dirty="0"/>
              <a:t>“accredited”</a:t>
            </a:r>
          </a:p>
          <a:p>
            <a:pPr lvl="1" eaLnBrk="1" hangingPunct="1">
              <a:lnSpc>
                <a:spcPct val="80000"/>
              </a:lnSpc>
            </a:pPr>
            <a:r>
              <a:rPr lang="en-US" altLang="en-US" sz="2000" dirty="0"/>
              <a:t>Accredited investors have net worth over $1 million or annual income over $200,000 if single (or $300,000 if married)</a:t>
            </a:r>
          </a:p>
        </p:txBody>
      </p:sp>
      <p:sp>
        <p:nvSpPr>
          <p:cNvPr id="2" name="Footer Placeholder 1">
            <a:extLst>
              <a:ext uri="{FF2B5EF4-FFF2-40B4-BE49-F238E27FC236}">
                <a16:creationId xmlns:a16="http://schemas.microsoft.com/office/drawing/2014/main" id="{A02FF7AB-42AD-44AA-B503-50C3F9BB797A}"/>
              </a:ext>
            </a:extLst>
          </p:cNvPr>
          <p:cNvSpPr>
            <a:spLocks noGrp="1"/>
          </p:cNvSpPr>
          <p:nvPr>
            <p:ph type="ftr" sz="quarter" idx="11"/>
          </p:nvPr>
        </p:nvSpPr>
        <p:spPr>
          <a:xfrm>
            <a:off x="1327355" y="6248400"/>
            <a:ext cx="6223819"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26628" name="Rectangle 2"/>
          <p:cNvSpPr>
            <a:spLocks noGrp="1" noChangeArrowheads="1"/>
          </p:cNvSpPr>
          <p:nvPr>
            <p:ph type="title" idx="4294967295"/>
          </p:nvPr>
        </p:nvSpPr>
        <p:spPr/>
        <p:txBody>
          <a:bodyPr anchor="ctr"/>
          <a:lstStyle/>
          <a:p>
            <a:pPr eaLnBrk="1" hangingPunct="1"/>
            <a:r>
              <a:rPr lang="en-US" altLang="en-US" sz="3500" dirty="0"/>
              <a:t>Hedge Funds Continued</a:t>
            </a:r>
          </a:p>
        </p:txBody>
      </p:sp>
      <p:sp>
        <p:nvSpPr>
          <p:cNvPr id="2662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200" dirty="0"/>
              <a:t>HFs use more aggressive trading strategies than MFs, such as short selling, leveraging, program trading, arbitrage, and the use of derivatives</a:t>
            </a:r>
          </a:p>
          <a:p>
            <a:pPr eaLnBrk="1" hangingPunct="1">
              <a:lnSpc>
                <a:spcPct val="80000"/>
              </a:lnSpc>
            </a:pPr>
            <a:endParaRPr lang="en-US" altLang="en-US" sz="2200" dirty="0"/>
          </a:p>
          <a:p>
            <a:pPr eaLnBrk="1" hangingPunct="1">
              <a:lnSpc>
                <a:spcPct val="80000"/>
              </a:lnSpc>
            </a:pPr>
            <a:r>
              <a:rPr lang="en-US" altLang="en-US" sz="2200" dirty="0"/>
              <a:t>Because not all HFs are registered, industry and firm data cannot be accurately tracked (i.e., the data is self-reported)</a:t>
            </a:r>
          </a:p>
          <a:p>
            <a:pPr lvl="1" eaLnBrk="1" hangingPunct="1">
              <a:lnSpc>
                <a:spcPct val="80000"/>
              </a:lnSpc>
              <a:buFontTx/>
              <a:buNone/>
            </a:pPr>
            <a:r>
              <a:rPr lang="en-US" altLang="en-US" sz="2200" dirty="0"/>
              <a:t>~ 10,000 HFs in the U.S. in 2013</a:t>
            </a:r>
          </a:p>
          <a:p>
            <a:pPr lvl="1" eaLnBrk="1" hangingPunct="1">
              <a:lnSpc>
                <a:spcPct val="80000"/>
              </a:lnSpc>
              <a:buFontTx/>
              <a:buNone/>
            </a:pPr>
            <a:r>
              <a:rPr lang="en-US" altLang="en-US" sz="2200" dirty="0"/>
              <a:t>~ $2.98 trillion in assets in 2016</a:t>
            </a:r>
          </a:p>
        </p:txBody>
      </p:sp>
      <p:sp>
        <p:nvSpPr>
          <p:cNvPr id="2" name="Footer Placeholder 1">
            <a:extLst>
              <a:ext uri="{FF2B5EF4-FFF2-40B4-BE49-F238E27FC236}">
                <a16:creationId xmlns:a16="http://schemas.microsoft.com/office/drawing/2014/main" id="{58935F3A-7E7C-403E-BE14-E3171A9D213A}"/>
              </a:ext>
            </a:extLst>
          </p:cNvPr>
          <p:cNvSpPr>
            <a:spLocks noGrp="1"/>
          </p:cNvSpPr>
          <p:nvPr>
            <p:ph type="ftr" sz="quarter" idx="11"/>
          </p:nvPr>
        </p:nvSpPr>
        <p:spPr>
          <a:xfrm>
            <a:off x="1401097" y="6248400"/>
            <a:ext cx="640080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27652" name="Rectangle 2"/>
          <p:cNvSpPr>
            <a:spLocks noGrp="1" noChangeArrowheads="1"/>
          </p:cNvSpPr>
          <p:nvPr>
            <p:ph type="title" idx="4294967295"/>
          </p:nvPr>
        </p:nvSpPr>
        <p:spPr/>
        <p:txBody>
          <a:bodyPr anchor="ctr"/>
          <a:lstStyle/>
          <a:p>
            <a:pPr eaLnBrk="1" hangingPunct="1"/>
            <a:r>
              <a:rPr lang="en-US" altLang="en-US" sz="3500" dirty="0"/>
              <a:t>Types of Hedge Funds</a:t>
            </a:r>
          </a:p>
        </p:txBody>
      </p:sp>
      <p:pic>
        <p:nvPicPr>
          <p:cNvPr id="2765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989" y="2014538"/>
            <a:ext cx="7790022" cy="4013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a:extLst>
              <a:ext uri="{FF2B5EF4-FFF2-40B4-BE49-F238E27FC236}">
                <a16:creationId xmlns:a16="http://schemas.microsoft.com/office/drawing/2014/main" id="{14461ACB-6D81-4574-9F56-192A3F9B3B38}"/>
              </a:ext>
            </a:extLst>
          </p:cNvPr>
          <p:cNvSpPr>
            <a:spLocks noGrp="1"/>
          </p:cNvSpPr>
          <p:nvPr>
            <p:ph type="ftr" sz="quarter" idx="11"/>
          </p:nvPr>
        </p:nvSpPr>
        <p:spPr>
          <a:xfrm>
            <a:off x="1519084" y="6248400"/>
            <a:ext cx="6179574"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28676" name="Rectangle 2"/>
          <p:cNvSpPr>
            <a:spLocks noGrp="1" noChangeArrowheads="1"/>
          </p:cNvSpPr>
          <p:nvPr>
            <p:ph type="title" idx="4294967295"/>
          </p:nvPr>
        </p:nvSpPr>
        <p:spPr/>
        <p:txBody>
          <a:bodyPr anchor="ctr"/>
          <a:lstStyle/>
          <a:p>
            <a:pPr eaLnBrk="1" hangingPunct="1"/>
            <a:r>
              <a:rPr lang="en-US" altLang="en-US" sz="3500" dirty="0"/>
              <a:t>Fees on Hedge Funds</a:t>
            </a:r>
          </a:p>
        </p:txBody>
      </p:sp>
      <p:sp>
        <p:nvSpPr>
          <p:cNvPr id="28677" name="Rectangle 3"/>
          <p:cNvSpPr>
            <a:spLocks noGrp="1" noChangeArrowheads="1"/>
          </p:cNvSpPr>
          <p:nvPr>
            <p:ph type="body" sz="half" idx="4294967295"/>
          </p:nvPr>
        </p:nvSpPr>
        <p:spPr>
          <a:xfrm>
            <a:off x="457200" y="1719263"/>
            <a:ext cx="8148638" cy="4588668"/>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200" b="1" dirty="0"/>
              <a:t>Management fees </a:t>
            </a:r>
            <a:r>
              <a:rPr lang="en-US" altLang="en-US" sz="2200" dirty="0"/>
              <a:t>on HFs are computed as a percent of total assets under management and run between 1.5% and 2%</a:t>
            </a:r>
            <a:br>
              <a:rPr lang="en-US" altLang="en-US" sz="2200" dirty="0"/>
            </a:br>
            <a:endParaRPr lang="en-US" altLang="en-US" sz="2200" dirty="0"/>
          </a:p>
          <a:p>
            <a:pPr eaLnBrk="1" hangingPunct="1">
              <a:lnSpc>
                <a:spcPct val="80000"/>
              </a:lnSpc>
            </a:pPr>
            <a:r>
              <a:rPr lang="en-US" altLang="en-US" sz="2200" b="1" dirty="0"/>
              <a:t>Performance fees </a:t>
            </a:r>
            <a:r>
              <a:rPr lang="en-US" altLang="en-US" sz="2200" dirty="0"/>
              <a:t>give fund managers a share of any positive returns on a hedge fund</a:t>
            </a:r>
          </a:p>
          <a:p>
            <a:pPr lvl="1" eaLnBrk="1" hangingPunct="1">
              <a:lnSpc>
                <a:spcPct val="80000"/>
              </a:lnSpc>
            </a:pPr>
            <a:r>
              <a:rPr lang="en-US" altLang="en-US" sz="2000" dirty="0"/>
              <a:t>The average is 20%, but performance fees vary substantially depending on the HF</a:t>
            </a:r>
          </a:p>
          <a:p>
            <a:pPr lvl="1" eaLnBrk="1" hangingPunct="1">
              <a:lnSpc>
                <a:spcPct val="80000"/>
              </a:lnSpc>
            </a:pPr>
            <a:r>
              <a:rPr lang="en-US" altLang="en-US" sz="2000" dirty="0"/>
              <a:t>A </a:t>
            </a:r>
            <a:r>
              <a:rPr lang="en-US" altLang="en-US" sz="2000" b="1" dirty="0"/>
              <a:t>hurdle rate </a:t>
            </a:r>
            <a:r>
              <a:rPr lang="en-US" altLang="en-US" sz="2000" dirty="0"/>
              <a:t>is a benchmark that must be realized before a performance fee can be assessed</a:t>
            </a:r>
          </a:p>
          <a:p>
            <a:pPr lvl="1" eaLnBrk="1" hangingPunct="1">
              <a:lnSpc>
                <a:spcPct val="80000"/>
              </a:lnSpc>
            </a:pPr>
            <a:r>
              <a:rPr lang="en-US" altLang="en-US" sz="2000" dirty="0"/>
              <a:t>A </a:t>
            </a:r>
            <a:r>
              <a:rPr lang="en-US" altLang="en-US" sz="2000" b="1" dirty="0"/>
              <a:t>high-water mark</a:t>
            </a:r>
            <a:r>
              <a:rPr lang="en-US" altLang="en-US" sz="2000" dirty="0"/>
              <a:t> is when a manager does not receive a performance fee unless the value of the fund exceeds the highest NAV it has previously achieved</a:t>
            </a:r>
            <a:br>
              <a:rPr lang="en-US" altLang="en-US" sz="2000" dirty="0"/>
            </a:br>
            <a:endParaRPr lang="en-US" altLang="en-US" sz="2000" dirty="0"/>
          </a:p>
          <a:p>
            <a:pPr eaLnBrk="1" hangingPunct="1">
              <a:lnSpc>
                <a:spcPct val="80000"/>
              </a:lnSpc>
            </a:pPr>
            <a:r>
              <a:rPr lang="en-US" altLang="en-US" sz="2200" b="1" dirty="0"/>
              <a:t>Offshore HFs </a:t>
            </a:r>
            <a:r>
              <a:rPr lang="en-US" altLang="en-US" sz="2200" dirty="0"/>
              <a:t>are attractive to investors because they provide anonymity and are not subject to U.S. taxes</a:t>
            </a:r>
          </a:p>
        </p:txBody>
      </p:sp>
      <p:sp>
        <p:nvSpPr>
          <p:cNvPr id="2" name="Footer Placeholder 1">
            <a:extLst>
              <a:ext uri="{FF2B5EF4-FFF2-40B4-BE49-F238E27FC236}">
                <a16:creationId xmlns:a16="http://schemas.microsoft.com/office/drawing/2014/main" id="{D8A475CD-7DAC-4D3A-922E-214E6D6A274A}"/>
              </a:ext>
            </a:extLst>
          </p:cNvPr>
          <p:cNvSpPr>
            <a:spLocks noGrp="1"/>
          </p:cNvSpPr>
          <p:nvPr>
            <p:ph type="ftr" sz="quarter" idx="11"/>
          </p:nvPr>
        </p:nvSpPr>
        <p:spPr>
          <a:xfrm>
            <a:off x="1283110" y="6248400"/>
            <a:ext cx="6577780"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29700" name="Rectangle 2"/>
          <p:cNvSpPr>
            <a:spLocks noGrp="1" noChangeArrowheads="1"/>
          </p:cNvSpPr>
          <p:nvPr>
            <p:ph type="title"/>
          </p:nvPr>
        </p:nvSpPr>
        <p:spPr/>
        <p:txBody>
          <a:bodyPr anchor="ctr"/>
          <a:lstStyle/>
          <a:p>
            <a:pPr eaLnBrk="1" hangingPunct="1"/>
            <a:r>
              <a:rPr lang="en-US" altLang="en-US" sz="3500" dirty="0"/>
              <a:t>Largest Hedge Fund Firms by Assets Managed</a:t>
            </a:r>
          </a:p>
        </p:txBody>
      </p:sp>
      <p:pic>
        <p:nvPicPr>
          <p:cNvPr id="4" name="Content Placeholder 3">
            <a:extLst>
              <a:ext uri="{FF2B5EF4-FFF2-40B4-BE49-F238E27FC236}">
                <a16:creationId xmlns:a16="http://schemas.microsoft.com/office/drawing/2014/main" id="{3C5640C0-8E1F-4BB9-9780-E860F720063A}"/>
              </a:ext>
            </a:extLst>
          </p:cNvPr>
          <p:cNvPicPr>
            <a:picLocks noGrp="1" noChangeAspect="1"/>
          </p:cNvPicPr>
          <p:nvPr>
            <p:ph idx="1"/>
          </p:nvPr>
        </p:nvPicPr>
        <p:blipFill>
          <a:blip r:embed="rId3"/>
          <a:stretch>
            <a:fillRect/>
          </a:stretch>
        </p:blipFill>
        <p:spPr>
          <a:xfrm>
            <a:off x="1091381" y="1902542"/>
            <a:ext cx="6563032" cy="3952568"/>
          </a:xfrm>
          <a:prstGeom prst="rect">
            <a:avLst/>
          </a:prstGeom>
        </p:spPr>
      </p:pic>
      <p:sp>
        <p:nvSpPr>
          <p:cNvPr id="3" name="Footer Placeholder 2">
            <a:extLst>
              <a:ext uri="{FF2B5EF4-FFF2-40B4-BE49-F238E27FC236}">
                <a16:creationId xmlns:a16="http://schemas.microsoft.com/office/drawing/2014/main" id="{79102841-923C-44E9-94E6-1C7F3C5744B2}"/>
              </a:ext>
            </a:extLst>
          </p:cNvPr>
          <p:cNvSpPr>
            <a:spLocks noGrp="1"/>
          </p:cNvSpPr>
          <p:nvPr>
            <p:ph type="ftr" sz="quarter" idx="11"/>
          </p:nvPr>
        </p:nvSpPr>
        <p:spPr>
          <a:xfrm>
            <a:off x="1769806" y="6248400"/>
            <a:ext cx="668102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30724" name="Rectangle 2"/>
          <p:cNvSpPr>
            <a:spLocks noGrp="1" noChangeArrowheads="1"/>
          </p:cNvSpPr>
          <p:nvPr>
            <p:ph type="title" idx="4294967295"/>
          </p:nvPr>
        </p:nvSpPr>
        <p:spPr/>
        <p:txBody>
          <a:bodyPr anchor="ctr"/>
          <a:lstStyle/>
          <a:p>
            <a:pPr eaLnBrk="1" hangingPunct="1"/>
            <a:r>
              <a:rPr lang="en-US" altLang="en-US" sz="3500" dirty="0"/>
              <a:t>Regulation of Hedge Funds</a:t>
            </a:r>
          </a:p>
        </p:txBody>
      </p:sp>
      <p:sp>
        <p:nvSpPr>
          <p:cNvPr id="3072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spcBef>
                <a:spcPct val="0"/>
              </a:spcBef>
            </a:pPr>
            <a:r>
              <a:rPr lang="en-US" altLang="en-US" sz="2200" dirty="0"/>
              <a:t>While mutual funds are very highly regulated, hedge funds have generally been unregulated</a:t>
            </a:r>
          </a:p>
          <a:p>
            <a:pPr lvl="1" eaLnBrk="1" hangingPunct="1">
              <a:spcBef>
                <a:spcPct val="0"/>
              </a:spcBef>
            </a:pPr>
            <a:r>
              <a:rPr lang="en-US" altLang="en-US" sz="2000" dirty="0"/>
              <a:t>Mutual funds in the U.S. are required to be registered with the SEC</a:t>
            </a:r>
          </a:p>
          <a:p>
            <a:pPr marL="344487" lvl="1" indent="0" eaLnBrk="1" hangingPunct="1">
              <a:spcBef>
                <a:spcPct val="0"/>
              </a:spcBef>
              <a:buNone/>
            </a:pPr>
            <a:endParaRPr lang="en-US" altLang="en-US" sz="1800" dirty="0"/>
          </a:p>
          <a:p>
            <a:pPr marL="338137" eaLnBrk="1" hangingPunct="1">
              <a:spcBef>
                <a:spcPct val="0"/>
              </a:spcBef>
            </a:pPr>
            <a:r>
              <a:rPr lang="en-US" altLang="en-US" sz="2200" dirty="0"/>
              <a:t>Hedge funds operate under two exemptions from registration requirements as set forth in the Investment Company Act of 1940</a:t>
            </a:r>
          </a:p>
          <a:p>
            <a:pPr marL="687387" lvl="1" eaLnBrk="1" hangingPunct="1">
              <a:spcBef>
                <a:spcPct val="0"/>
              </a:spcBef>
            </a:pPr>
            <a:r>
              <a:rPr lang="en-US" altLang="en-US" sz="2000" dirty="0"/>
              <a:t>Funds are exempt if they have less than 100 investors</a:t>
            </a:r>
          </a:p>
          <a:p>
            <a:pPr marL="687387" lvl="1" eaLnBrk="1" hangingPunct="1">
              <a:spcBef>
                <a:spcPct val="0"/>
              </a:spcBef>
            </a:pPr>
            <a:r>
              <a:rPr lang="en-US" altLang="en-US" sz="2000" dirty="0"/>
              <a:t>Funds are exempt if the investors are “accredited”</a:t>
            </a:r>
          </a:p>
          <a:p>
            <a:pPr marL="687387" lvl="1" eaLnBrk="1" hangingPunct="1">
              <a:spcBef>
                <a:spcPct val="0"/>
              </a:spcBef>
            </a:pPr>
            <a:endParaRPr lang="en-US" altLang="en-US" sz="2000" dirty="0"/>
          </a:p>
          <a:p>
            <a:pPr marL="338137" eaLnBrk="1" hangingPunct="1">
              <a:spcBef>
                <a:spcPct val="0"/>
              </a:spcBef>
            </a:pPr>
            <a:r>
              <a:rPr lang="en-US" altLang="en-US" sz="2200" dirty="0"/>
              <a:t>Hedge funds are only sold via private placements, and may not be offered or advertised to the general investing public</a:t>
            </a:r>
          </a:p>
        </p:txBody>
      </p:sp>
      <p:sp>
        <p:nvSpPr>
          <p:cNvPr id="2" name="Footer Placeholder 1">
            <a:extLst>
              <a:ext uri="{FF2B5EF4-FFF2-40B4-BE49-F238E27FC236}">
                <a16:creationId xmlns:a16="http://schemas.microsoft.com/office/drawing/2014/main" id="{7E7F8E92-EF2A-44EA-8291-5C1E3A0B4428}"/>
              </a:ext>
            </a:extLst>
          </p:cNvPr>
          <p:cNvSpPr>
            <a:spLocks noGrp="1"/>
          </p:cNvSpPr>
          <p:nvPr>
            <p:ph type="ftr" sz="quarter" idx="11"/>
          </p:nvPr>
        </p:nvSpPr>
        <p:spPr>
          <a:xfrm>
            <a:off x="1887794" y="6248400"/>
            <a:ext cx="6113206"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32772" name="Rectangle 2"/>
          <p:cNvSpPr>
            <a:spLocks noGrp="1" noChangeArrowheads="1"/>
          </p:cNvSpPr>
          <p:nvPr>
            <p:ph type="title"/>
          </p:nvPr>
        </p:nvSpPr>
        <p:spPr/>
        <p:txBody>
          <a:bodyPr anchor="ctr"/>
          <a:lstStyle/>
          <a:p>
            <a:pPr eaLnBrk="1" hangingPunct="1"/>
            <a:r>
              <a:rPr lang="en-US" altLang="en-US" sz="3000" dirty="0"/>
              <a:t>Top Hedge Funds by Fund Earnings, 2008-2009</a:t>
            </a:r>
          </a:p>
        </p:txBody>
      </p:sp>
      <p:pic>
        <p:nvPicPr>
          <p:cNvPr id="4" name="Content Placeholder 3">
            <a:extLst>
              <a:ext uri="{FF2B5EF4-FFF2-40B4-BE49-F238E27FC236}">
                <a16:creationId xmlns:a16="http://schemas.microsoft.com/office/drawing/2014/main" id="{6196A1FB-15B7-49E9-8393-5AFC4C485CF9}"/>
              </a:ext>
            </a:extLst>
          </p:cNvPr>
          <p:cNvPicPr>
            <a:picLocks noGrp="1" noChangeAspect="1"/>
          </p:cNvPicPr>
          <p:nvPr>
            <p:ph idx="1"/>
          </p:nvPr>
        </p:nvPicPr>
        <p:blipFill>
          <a:blip r:embed="rId3"/>
          <a:stretch>
            <a:fillRect/>
          </a:stretch>
        </p:blipFill>
        <p:spPr>
          <a:xfrm>
            <a:off x="589935" y="1917290"/>
            <a:ext cx="7182065" cy="3436375"/>
          </a:xfrm>
          <a:prstGeom prst="rect">
            <a:avLst/>
          </a:prstGeom>
        </p:spPr>
      </p:pic>
      <p:sp>
        <p:nvSpPr>
          <p:cNvPr id="3" name="Footer Placeholder 2">
            <a:extLst>
              <a:ext uri="{FF2B5EF4-FFF2-40B4-BE49-F238E27FC236}">
                <a16:creationId xmlns:a16="http://schemas.microsoft.com/office/drawing/2014/main" id="{11FAF8E8-352F-416C-86DC-493FF43D1FAD}"/>
              </a:ext>
            </a:extLst>
          </p:cNvPr>
          <p:cNvSpPr>
            <a:spLocks noGrp="1"/>
          </p:cNvSpPr>
          <p:nvPr>
            <p:ph type="ftr" sz="quarter" idx="11"/>
          </p:nvPr>
        </p:nvSpPr>
        <p:spPr>
          <a:xfrm>
            <a:off x="1578077" y="6248400"/>
            <a:ext cx="6592529"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endParaRPr lang="en-US" altLang="en-US" sz="2000" b="1" dirty="0"/>
          </a:p>
        </p:txBody>
      </p:sp>
      <p:sp>
        <p:nvSpPr>
          <p:cNvPr id="34820" name="Rectangle 2"/>
          <p:cNvSpPr>
            <a:spLocks noGrp="1" noChangeArrowheads="1"/>
          </p:cNvSpPr>
          <p:nvPr>
            <p:ph type="title" idx="4294967295"/>
          </p:nvPr>
        </p:nvSpPr>
        <p:spPr/>
        <p:txBody>
          <a:bodyPr anchor="ctr"/>
          <a:lstStyle/>
          <a:p>
            <a:pPr eaLnBrk="1" hangingPunct="1"/>
            <a:r>
              <a:rPr lang="en-US" altLang="en-US" sz="3500"/>
              <a:t>High Profile Hedge Funds Problems</a:t>
            </a:r>
          </a:p>
        </p:txBody>
      </p:sp>
      <p:sp>
        <p:nvSpPr>
          <p:cNvPr id="3482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100" dirty="0"/>
              <a:t>The collapse of the two Bear Stearns hedge funds led to investor losses of $1.6 billion and led to the bankruptcy of the company</a:t>
            </a:r>
            <a:br>
              <a:rPr lang="en-US" altLang="en-US" sz="2100" dirty="0"/>
            </a:br>
            <a:endParaRPr lang="en-US" altLang="en-US" sz="2100" dirty="0"/>
          </a:p>
          <a:p>
            <a:pPr eaLnBrk="1" hangingPunct="1"/>
            <a:r>
              <a:rPr lang="en-US" altLang="en-US" sz="2100" dirty="0"/>
              <a:t>Bernard Madoff Investment Securities run by former NASDAQ chairman Bernie Madoff ran a $65 billion Ponzi scheme</a:t>
            </a:r>
            <a:br>
              <a:rPr lang="en-US" altLang="en-US" sz="2100" dirty="0"/>
            </a:br>
            <a:endParaRPr lang="en-US" altLang="en-US" sz="2100" dirty="0"/>
          </a:p>
          <a:p>
            <a:pPr eaLnBrk="1" hangingPunct="1"/>
            <a:r>
              <a:rPr lang="en-US" altLang="en-US" sz="2100" dirty="0"/>
              <a:t>In October 2009, a large hedge fund, Galleon Group LLC, was closed due to an insider trading scandal</a:t>
            </a:r>
            <a:br>
              <a:rPr lang="en-US" altLang="en-US" sz="2100" dirty="0"/>
            </a:br>
            <a:endParaRPr lang="en-US" altLang="en-US" sz="2100" dirty="0"/>
          </a:p>
          <a:p>
            <a:pPr eaLnBrk="1" hangingPunct="1"/>
            <a:r>
              <a:rPr lang="en-US" altLang="en-US" sz="2100" dirty="0"/>
              <a:t>In July 2013, SAC Capital was charged with pervasive violations of inside trading laws</a:t>
            </a:r>
          </a:p>
        </p:txBody>
      </p:sp>
      <p:sp>
        <p:nvSpPr>
          <p:cNvPr id="2" name="Footer Placeholder 1">
            <a:extLst>
              <a:ext uri="{FF2B5EF4-FFF2-40B4-BE49-F238E27FC236}">
                <a16:creationId xmlns:a16="http://schemas.microsoft.com/office/drawing/2014/main" id="{D3995A10-8C95-4C46-99F7-38EAE8B472C2}"/>
              </a:ext>
            </a:extLst>
          </p:cNvPr>
          <p:cNvSpPr>
            <a:spLocks noGrp="1"/>
          </p:cNvSpPr>
          <p:nvPr>
            <p:ph type="ftr" sz="quarter" idx="11"/>
          </p:nvPr>
        </p:nvSpPr>
        <p:spPr>
          <a:xfrm>
            <a:off x="1047135" y="6248400"/>
            <a:ext cx="6813755"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theme/theme1.xml><?xml version="1.0" encoding="utf-8"?>
<a:theme xmlns:a="http://schemas.openxmlformats.org/drawingml/2006/main" name="Network">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
      <a:clrScheme name="Network 11">
        <a:dk1>
          <a:srgbClr val="000000"/>
        </a:dk1>
        <a:lt1>
          <a:srgbClr val="FFFFFF"/>
        </a:lt1>
        <a:dk2>
          <a:srgbClr val="A50021"/>
        </a:dk2>
        <a:lt2>
          <a:srgbClr val="808080"/>
        </a:lt2>
        <a:accent1>
          <a:srgbClr val="006699"/>
        </a:accent1>
        <a:accent2>
          <a:srgbClr val="DDDDDD"/>
        </a:accent2>
        <a:accent3>
          <a:srgbClr val="FFFFFF"/>
        </a:accent3>
        <a:accent4>
          <a:srgbClr val="000000"/>
        </a:accent4>
        <a:accent5>
          <a:srgbClr val="AAB8CA"/>
        </a:accent5>
        <a:accent6>
          <a:srgbClr val="C8C8C8"/>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C:\WINDOWS\Application Data\Microsoft\Templates\template2ndEdS&amp;C.pot</Template>
  <TotalTime>4918</TotalTime>
  <Words>2803</Words>
  <Application>Microsoft Office PowerPoint</Application>
  <PresentationFormat>On-screen Show (4:3)</PresentationFormat>
  <Paragraphs>226</Paragraphs>
  <Slides>28</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Book Antiqua</vt:lpstr>
      <vt:lpstr>Symbol</vt:lpstr>
      <vt:lpstr>Times New Roman</vt:lpstr>
      <vt:lpstr>Wingdings</vt:lpstr>
      <vt:lpstr>Network</vt:lpstr>
      <vt:lpstr>Chapter Seventeen</vt:lpstr>
      <vt:lpstr>Investment Companies</vt:lpstr>
      <vt:lpstr>Mutual Fund Industry</vt:lpstr>
      <vt:lpstr>Interest Rate Spread and Net New Cash Flow to Taxable Retail MMFs</vt:lpstr>
      <vt:lpstr>Mutual Fund Industry Continued</vt:lpstr>
      <vt:lpstr>Mutual Fund Industry Concluded</vt:lpstr>
      <vt:lpstr>Types of Mutual Funds</vt:lpstr>
      <vt:lpstr>Types of Mutual Funds Concluded</vt:lpstr>
      <vt:lpstr>Number of Mutual Funds, 1980 through 2016</vt:lpstr>
      <vt:lpstr>Selected Characteristics of Household Owners of Mutual Funds</vt:lpstr>
      <vt:lpstr>Other Types of Investment Company Funds</vt:lpstr>
      <vt:lpstr>Mutual Fund Prospectus and Objectives</vt:lpstr>
      <vt:lpstr>Index Funds and Exchange Traded Funds (ETFs)</vt:lpstr>
      <vt:lpstr>Investor Returns from Mutual Fund Ownership</vt:lpstr>
      <vt:lpstr>Mutual Fund Costs</vt:lpstr>
      <vt:lpstr>Largest Mutual Funds in Assets Managed</vt:lpstr>
      <vt:lpstr>Example</vt:lpstr>
      <vt:lpstr>Mutual Fund Regulation</vt:lpstr>
      <vt:lpstr>Investor Abuses</vt:lpstr>
      <vt:lpstr>Global Issues</vt:lpstr>
      <vt:lpstr>Hedge Funds</vt:lpstr>
      <vt:lpstr>Hedge Funds Continued</vt:lpstr>
      <vt:lpstr>Types of Hedge Funds</vt:lpstr>
      <vt:lpstr>Fees on Hedge Funds</vt:lpstr>
      <vt:lpstr>Largest Hedge Fund Firms by Assets Managed</vt:lpstr>
      <vt:lpstr>Regulation of Hedge Funds</vt:lpstr>
      <vt:lpstr>Top Hedge Funds by Fund Earnings, 2008-2009</vt:lpstr>
      <vt:lpstr>High Profile Hedge Funds Problems</vt:lpstr>
    </vt:vector>
  </TitlesOfParts>
  <Company>University at Buffalo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MARKETS AND INSTITIUTIONS: A Modern Perspective</dc:title>
  <dc:creator>Joseph Ogden</dc:creator>
  <cp:lastModifiedBy>Woo, Dana</cp:lastModifiedBy>
  <cp:revision>403</cp:revision>
  <dcterms:created xsi:type="dcterms:W3CDTF">2000-07-01T19:33:32Z</dcterms:created>
  <dcterms:modified xsi:type="dcterms:W3CDTF">2018-02-23T19:47:27Z</dcterms:modified>
</cp:coreProperties>
</file>