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3" r:id="rId1"/>
  </p:sldMasterIdLst>
  <p:notesMasterIdLst>
    <p:notesMasterId r:id="rId35"/>
  </p:notesMasterIdLst>
  <p:handoutMasterIdLst>
    <p:handoutMasterId r:id="rId36"/>
  </p:handoutMasterIdLst>
  <p:sldIdLst>
    <p:sldId id="322" r:id="rId2"/>
    <p:sldId id="290" r:id="rId3"/>
    <p:sldId id="291" r:id="rId4"/>
    <p:sldId id="321" r:id="rId5"/>
    <p:sldId id="292" r:id="rId6"/>
    <p:sldId id="310" r:id="rId7"/>
    <p:sldId id="293" r:id="rId8"/>
    <p:sldId id="309" r:id="rId9"/>
    <p:sldId id="312" r:id="rId10"/>
    <p:sldId id="313" r:id="rId11"/>
    <p:sldId id="299" r:id="rId12"/>
    <p:sldId id="294" r:id="rId13"/>
    <p:sldId id="295" r:id="rId14"/>
    <p:sldId id="317" r:id="rId15"/>
    <p:sldId id="318" r:id="rId16"/>
    <p:sldId id="319" r:id="rId17"/>
    <p:sldId id="314" r:id="rId18"/>
    <p:sldId id="296" r:id="rId19"/>
    <p:sldId id="315" r:id="rId20"/>
    <p:sldId id="316" r:id="rId21"/>
    <p:sldId id="297" r:id="rId22"/>
    <p:sldId id="298" r:id="rId23"/>
    <p:sldId id="324" r:id="rId24"/>
    <p:sldId id="300" r:id="rId25"/>
    <p:sldId id="323" r:id="rId26"/>
    <p:sldId id="302" r:id="rId27"/>
    <p:sldId id="303" r:id="rId28"/>
    <p:sldId id="304" r:id="rId29"/>
    <p:sldId id="305" r:id="rId30"/>
    <p:sldId id="306" r:id="rId31"/>
    <p:sldId id="307" r:id="rId32"/>
    <p:sldId id="320" r:id="rId33"/>
    <p:sldId id="308" r:id="rId3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7FBE"/>
    <a:srgbClr val="CC0000"/>
    <a:srgbClr val="FFCC00"/>
    <a:srgbClr val="000066"/>
    <a:srgbClr val="663300"/>
    <a:srgbClr val="1C1C1C"/>
    <a:srgbClr val="CC9900"/>
    <a:srgbClr val="FEED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19" autoAdjust="0"/>
    <p:restoredTop sz="90055" autoAdjust="0"/>
  </p:normalViewPr>
  <p:slideViewPr>
    <p:cSldViewPr snapToGrid="0">
      <p:cViewPr varScale="1">
        <p:scale>
          <a:sx n="65" d="100"/>
          <a:sy n="65" d="100"/>
        </p:scale>
        <p:origin x="158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47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747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47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622AF9A4-F468-48E5-90C8-E73DEAAE14DC}" type="slidenum">
              <a:rPr lang="en-US"/>
              <a:pPr>
                <a:defRPr/>
              </a:pPr>
              <a:t>‹#›</a:t>
            </a:fld>
            <a:endParaRPr lang="en-US"/>
          </a:p>
        </p:txBody>
      </p:sp>
    </p:spTree>
    <p:extLst>
      <p:ext uri="{BB962C8B-B14F-4D97-AF65-F5344CB8AC3E}">
        <p14:creationId xmlns:p14="http://schemas.microsoft.com/office/powerpoint/2010/main" val="25485132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737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378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737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0E18F4C0-E2F3-47F4-8429-3142790B243A}" type="slidenum">
              <a:rPr lang="en-US"/>
              <a:pPr>
                <a:defRPr/>
              </a:pPr>
              <a:t>‹#›</a:t>
            </a:fld>
            <a:endParaRPr lang="en-US"/>
          </a:p>
        </p:txBody>
      </p:sp>
    </p:spTree>
    <p:extLst>
      <p:ext uri="{BB962C8B-B14F-4D97-AF65-F5344CB8AC3E}">
        <p14:creationId xmlns:p14="http://schemas.microsoft.com/office/powerpoint/2010/main" val="6298899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1945AB1-8C9C-4602-8D2A-07FCE2E7490E}" type="slidenum">
              <a:rPr lang="en-US" altLang="en-US" sz="1200" smtClean="0"/>
              <a:pPr/>
              <a:t>2</a:t>
            </a:fld>
            <a:endParaRPr lang="en-US" alt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3A9C372-7BBD-472E-A950-EFC82A9E4B9B}" type="slidenum">
              <a:rPr lang="en-US" altLang="en-US" sz="1200" smtClean="0"/>
              <a:pPr/>
              <a:t>3</a:t>
            </a:fld>
            <a:endParaRPr lang="en-US" alt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D3F3674-EA71-41BD-9553-94F46EA8DFD4}" type="slidenum">
              <a:rPr lang="en-US" altLang="en-US" sz="1200" smtClean="0"/>
              <a:pPr/>
              <a:t>4</a:t>
            </a:fld>
            <a:endParaRPr lang="en-US" altLang="en-US" sz="12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1582920-FC9E-4BA1-94F4-CC209D716708}" type="slidenum">
              <a:rPr lang="en-US" altLang="en-US" sz="1200" smtClean="0"/>
              <a:pPr/>
              <a:t>5</a:t>
            </a:fld>
            <a:endParaRPr lang="en-US" alt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40C74D4-9AF7-4328-AC80-1CA889E57490}" type="slidenum">
              <a:rPr lang="en-US" altLang="en-US" sz="1200" smtClean="0"/>
              <a:pPr/>
              <a:t>6</a:t>
            </a:fld>
            <a:endParaRPr lang="en-US" alt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Note that the $2,000 for the “flat benefit” plan is decided upon by the employer. In other words, the $2,000 is a “given” to students when working this type of problem.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58A77B2-93B1-4356-BB3A-E2D29EC22166}" type="slidenum">
              <a:rPr lang="en-US" altLang="en-US" sz="1200" smtClean="0"/>
              <a:pPr/>
              <a:t>7</a:t>
            </a:fld>
            <a:endParaRPr lang="en-US" alt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1597295-6250-4C6C-8A33-07C4D404FAB9}" type="slidenum">
              <a:rPr lang="en-US" altLang="en-US" sz="1200" smtClean="0"/>
              <a:pPr/>
              <a:t>8</a:t>
            </a:fld>
            <a:endParaRPr lang="en-US" altLang="en-US" sz="12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96820F6-FC1B-413F-BC5E-C9D7EAC0584F}" type="slidenum">
              <a:rPr lang="en-US" altLang="en-US" sz="1200" smtClean="0"/>
              <a:pPr/>
              <a:t>9</a:t>
            </a:fld>
            <a:endParaRPr lang="en-US" alt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8D541F96-E261-474E-830F-E8FBDE33F411}" type="slidenum">
              <a:rPr lang="en-US" altLang="en-US" sz="1200" smtClean="0"/>
              <a:pPr/>
              <a:t>10</a:t>
            </a:fld>
            <a:endParaRPr lang="en-US" alt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F179640-3A2B-4781-BBFE-20E40C53995C}" type="slidenum">
              <a:rPr lang="en-US" altLang="en-US" sz="1200" smtClean="0"/>
              <a:pPr/>
              <a:t>11</a:t>
            </a:fld>
            <a:endParaRPr lang="en-US" alt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54837F8-1C12-4BBE-9146-DF69734AB590}" type="slidenum">
              <a:rPr lang="en-US" altLang="en-US" sz="1200" smtClean="0"/>
              <a:pPr/>
              <a:t>12</a:t>
            </a:fld>
            <a:endParaRPr lang="en-US" alt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3E7154D-08F6-4B82-9900-D9C0AE3AB3FF}" type="slidenum">
              <a:rPr lang="en-US" altLang="en-US" sz="1200" smtClean="0"/>
              <a:pPr/>
              <a:t>13</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E535C3D-B425-47F0-9611-B1BA020F8CF8}" type="slidenum">
              <a:rPr lang="en-US" altLang="en-US" sz="1200" smtClean="0"/>
              <a:pPr/>
              <a:t>14</a:t>
            </a:fld>
            <a:endParaRPr lang="en-US" alt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employee will have to pay taxes on the funds as he withdraws funds during retirement. However, the tax rate is likely to be lower and tax payments are delayed by several years.</a:t>
            </a:r>
          </a:p>
          <a:p>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29CFCF3-9DD3-4CE2-81B3-135891D61410}" type="slidenum">
              <a:rPr lang="en-US" altLang="en-US" sz="1200" smtClean="0"/>
              <a:pPr/>
              <a:t>15</a:t>
            </a:fld>
            <a:endParaRPr lang="en-US" alt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In reality, the employee has a larger number of possible choices in terms of fund asset allocation. For simplicity, we assume that the employee’s contribution remains constant over the 30 years. Realistically, as an employee’s salary increases over his or her working years, contributions to the retirement funds increase as well.</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49E0416-C4EA-442B-A1C7-EAABDC018F03}" type="slidenum">
              <a:rPr lang="en-US" altLang="en-US" sz="1200" smtClean="0"/>
              <a:pPr/>
              <a:t>16</a:t>
            </a:fld>
            <a:endParaRPr lang="en-US" alt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E05FECF-A1C3-468C-B1FB-32A19CC262FD}" type="slidenum">
              <a:rPr lang="en-US" altLang="en-US" sz="1200" smtClean="0"/>
              <a:pPr/>
              <a:t>17</a:t>
            </a:fld>
            <a:endParaRPr lang="en-US" alt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E41387F-B811-47FC-9188-99B8E8B5FFCD}" type="slidenum">
              <a:rPr lang="en-US" altLang="en-US" sz="1200" smtClean="0"/>
              <a:pPr/>
              <a:t>18</a:t>
            </a:fld>
            <a:endParaRPr lang="en-US" alt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550B72C-EDB0-4E0A-B329-6597FB169474}" type="slidenum">
              <a:rPr lang="en-US" altLang="en-US" sz="1200" smtClean="0"/>
              <a:pPr/>
              <a:t>19</a:t>
            </a:fld>
            <a:endParaRPr lang="en-US" altLang="en-US" sz="12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7120959-F978-410D-A372-CEECFAE52474}" type="slidenum">
              <a:rPr lang="en-US" altLang="en-US" sz="1200" smtClean="0"/>
              <a:pPr/>
              <a:t>20</a:t>
            </a:fld>
            <a:endParaRPr lang="en-US" altLang="en-US"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AA32AA5-3E7D-481F-8ADC-C3558087DB24}" type="slidenum">
              <a:rPr lang="en-US" altLang="en-US" sz="1200" smtClean="0"/>
              <a:pPr/>
              <a:t>21</a:t>
            </a:fld>
            <a:endParaRPr lang="en-US" alt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Pension funds sponsored by the federal or state and local governments are referred to as </a:t>
            </a:r>
            <a:r>
              <a:rPr lang="en-US" altLang="en-US" b="1" dirty="0"/>
              <a:t>public pension funds</a:t>
            </a:r>
            <a:r>
              <a:rPr lang="en-US" altLang="en-US" dirty="0"/>
              <a:t>, and these funds managed assets of more than $9.93 trillion in 2016.</a:t>
            </a:r>
          </a:p>
          <a:p>
            <a:endParaRPr lang="en-US" altLang="en-US" dirty="0"/>
          </a:p>
          <a:p>
            <a:r>
              <a:rPr lang="en-US" sz="1200" b="0" i="0" u="none" strike="noStrike" kern="1200" baseline="0" dirty="0">
                <a:solidFill>
                  <a:schemeClr val="tx1"/>
                </a:solidFill>
                <a:latin typeface="Times New Roman" pitchFamily="18" charset="0"/>
                <a:ea typeface="+mn-ea"/>
                <a:cs typeface="+mn-cs"/>
              </a:rPr>
              <a:t>The federal government sponsors two types of pension funds. The </a:t>
            </a:r>
            <a:r>
              <a:rPr lang="en-US" sz="1200" b="0" i="1" u="none" strike="noStrike" kern="1200" baseline="0" dirty="0">
                <a:solidFill>
                  <a:schemeClr val="tx1"/>
                </a:solidFill>
                <a:latin typeface="Times New Roman" pitchFamily="18" charset="0"/>
                <a:ea typeface="+mn-ea"/>
                <a:cs typeface="+mn-cs"/>
              </a:rPr>
              <a:t>first type </a:t>
            </a:r>
            <a:r>
              <a:rPr lang="en-US" sz="1200" b="0" i="0" u="none" strike="noStrike" kern="1200" baseline="0" dirty="0">
                <a:solidFill>
                  <a:schemeClr val="tx1"/>
                </a:solidFill>
                <a:latin typeface="Times New Roman" pitchFamily="18" charset="0"/>
                <a:ea typeface="+mn-ea"/>
                <a:cs typeface="+mn-cs"/>
              </a:rPr>
              <a:t>are funds for federal government employees: civil service employees, military personnel, and railroad employees. The </a:t>
            </a:r>
            <a:r>
              <a:rPr lang="en-US" sz="1200" b="0" i="1" u="none" strike="noStrike" kern="1200" baseline="0" dirty="0">
                <a:solidFill>
                  <a:schemeClr val="tx1"/>
                </a:solidFill>
                <a:latin typeface="Times New Roman" pitchFamily="18" charset="0"/>
                <a:ea typeface="+mn-ea"/>
                <a:cs typeface="+mn-cs"/>
              </a:rPr>
              <a:t>second type </a:t>
            </a:r>
            <a:r>
              <a:rPr lang="en-US" sz="1200" b="0" i="0" u="none" strike="noStrike" kern="1200" baseline="0" dirty="0">
                <a:solidFill>
                  <a:schemeClr val="tx1"/>
                </a:solidFill>
                <a:latin typeface="Times New Roman" pitchFamily="18" charset="0"/>
                <a:ea typeface="+mn-ea"/>
                <a:cs typeface="+mn-cs"/>
              </a:rPr>
              <a:t>of fund, and the largest federal government pension fund, is Social Security.</a:t>
            </a:r>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5A43C24-1E6A-436B-BD25-EAB219A8CDDA}" type="slidenum">
              <a:rPr lang="en-US" altLang="en-US" sz="1200" smtClean="0"/>
              <a:pPr/>
              <a:t>22</a:t>
            </a:fld>
            <a:endParaRPr lang="en-US" altLang="en-US" sz="12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5A43C24-1E6A-436B-BD25-EAB219A8CDDA}" type="slidenum">
              <a:rPr lang="en-US" altLang="en-US" sz="1200" smtClean="0"/>
              <a:pPr/>
              <a:t>23</a:t>
            </a:fld>
            <a:endParaRPr lang="en-US" altLang="en-US" sz="12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700874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0F9CCE4-8F92-4B7A-AB32-3C481182158E}" type="slidenum">
              <a:rPr lang="en-US" altLang="en-US" sz="1200" smtClean="0"/>
              <a:pPr/>
              <a:t>24</a:t>
            </a:fld>
            <a:endParaRPr lang="en-US" alt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C4F7BE3-BA22-420D-BFAA-5C43CF7CCBCB}" type="slidenum">
              <a:rPr lang="en-US" altLang="en-US" sz="1200" smtClean="0"/>
              <a:pPr/>
              <a:t>25</a:t>
            </a:fld>
            <a:endParaRPr lang="en-US" alt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93E2B13-7D04-47CA-98E8-02A53D275B21}" type="slidenum">
              <a:rPr lang="en-US" altLang="en-US" sz="1200" smtClean="0"/>
              <a:pPr/>
              <a:t>26</a:t>
            </a:fld>
            <a:endParaRPr lang="en-US" alt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ERISA does not mandate that employers establish pension funds for their employees, but it does require them to meet certain standards if a fund is eligible for tax-deferred status.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135765-6526-4370-B7B9-5A82C3665361}" type="slidenum">
              <a:rPr lang="en-US" altLang="en-US" sz="1200" smtClean="0"/>
              <a:pPr/>
              <a:t>27</a:t>
            </a:fld>
            <a:endParaRPr lang="en-US" alt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Underfunded pension liabilities for single-employer plans surged to $823 billion in 2012 and $759 billion in 2013 – the largest values in history. (see Figure 18-5)</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CC11E9F-E068-46F5-80D3-37CFB310648C}" type="slidenum">
              <a:rPr lang="en-US" altLang="en-US" sz="1200" smtClean="0"/>
              <a:pPr/>
              <a:t>28</a:t>
            </a:fld>
            <a:endParaRPr lang="en-US" altLang="en-US"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E742B50-60A3-4D57-95B8-7122CEF02B16}" type="slidenum">
              <a:rPr lang="en-US" altLang="en-US" sz="1200" smtClean="0"/>
              <a:pPr/>
              <a:t>29</a:t>
            </a:fld>
            <a:endParaRPr lang="en-US" alt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37BD92E-E9DB-4390-A81F-6456B3E1D6BD}" type="slidenum">
              <a:rPr lang="en-US" altLang="en-US" sz="1200" smtClean="0"/>
              <a:pPr/>
              <a:t>30</a:t>
            </a:fld>
            <a:endParaRPr lang="en-US" altLang="en-US" sz="12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3668DB9-2FAA-40D3-A05A-87E73B0D6BFA}" type="slidenum">
              <a:rPr lang="en-US" altLang="en-US" sz="1200" smtClean="0"/>
              <a:pPr/>
              <a:t>31</a:t>
            </a:fld>
            <a:endParaRPr lang="en-US" altLang="en-US"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08F7F4C-E669-408B-8D83-DBDEEAAD74AA}" type="slidenum">
              <a:rPr lang="en-US" altLang="en-US" sz="1200" smtClean="0"/>
              <a:pPr/>
              <a:t>32</a:t>
            </a:fld>
            <a:endParaRPr lang="en-US" alt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3853FEE-2FE7-4723-8374-66B46C0FF96F}" type="slidenum">
              <a:rPr lang="en-US" altLang="en-US" sz="1200" smtClean="0"/>
              <a:pPr/>
              <a:t>33</a:t>
            </a:fld>
            <a:endParaRPr lang="en-US" alt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31"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99332"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smtClean="0"/>
            </a:lvl1pPr>
          </a:lstStyle>
          <a:p>
            <a:pPr>
              <a:defRPr/>
            </a:pPr>
            <a:fld id="{F5F734D2-04C1-4A2F-9D58-A72756F39A40}" type="datetime1">
              <a:rPr lang="en-US" smtClean="0"/>
              <a:t>2/23/2018</a:t>
            </a:fld>
            <a:endParaRPr lang="en-US" altLang="en-US"/>
          </a:p>
        </p:txBody>
      </p:sp>
      <p:sp>
        <p:nvSpPr>
          <p:cNvPr id="40" name="Rectangle 6"/>
          <p:cNvSpPr>
            <a:spLocks noGrp="1" noChangeArrowheads="1"/>
          </p:cNvSpPr>
          <p:nvPr>
            <p:ph type="ftr" sz="quarter" idx="11"/>
          </p:nvPr>
        </p:nvSpPr>
        <p:spPr/>
        <p:txBody>
          <a:bodyPr/>
          <a:lstStyle>
            <a:lvl1pPr>
              <a:defRPr smtClean="0"/>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1" name="Rectangle 7"/>
          <p:cNvSpPr>
            <a:spLocks noGrp="1" noChangeArrowheads="1"/>
          </p:cNvSpPr>
          <p:nvPr>
            <p:ph type="sldNum" sz="quarter" idx="12"/>
          </p:nvPr>
        </p:nvSpPr>
        <p:spPr/>
        <p:txBody>
          <a:bodyPr/>
          <a:lstStyle>
            <a:lvl1pPr>
              <a:defRPr smtClean="0"/>
            </a:lvl1pPr>
          </a:lstStyle>
          <a:p>
            <a:pPr>
              <a:defRPr/>
            </a:pPr>
            <a:fld id="{2D8EF6B8-52A2-4864-B860-29D92FAC548D}" type="slidenum">
              <a:rPr lang="en-US" altLang="en-US"/>
              <a:pPr>
                <a:defRPr/>
              </a:pPr>
              <a:t>‹#›</a:t>
            </a:fld>
            <a:endParaRPr lang="en-US" altLang="en-US"/>
          </a:p>
        </p:txBody>
      </p:sp>
    </p:spTree>
    <p:extLst>
      <p:ext uri="{BB962C8B-B14F-4D97-AF65-F5344CB8AC3E}">
        <p14:creationId xmlns:p14="http://schemas.microsoft.com/office/powerpoint/2010/main" val="2494507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515E88D1-3DD5-4646-92ED-921EB91B0C8B}"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D257CC50-B9F4-4043-AC72-817E3D9ADA20}" type="slidenum">
              <a:rPr lang="en-US" altLang="en-US"/>
              <a:pPr>
                <a:defRPr/>
              </a:pPr>
              <a:t>‹#›</a:t>
            </a:fld>
            <a:endParaRPr lang="en-US" altLang="en-US"/>
          </a:p>
        </p:txBody>
      </p:sp>
    </p:spTree>
    <p:extLst>
      <p:ext uri="{BB962C8B-B14F-4D97-AF65-F5344CB8AC3E}">
        <p14:creationId xmlns:p14="http://schemas.microsoft.com/office/powerpoint/2010/main" val="447823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A1440967-AD24-48B6-A382-647F12902E9E}"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87DFF0DD-857B-496D-828E-2E067C240A87}" type="slidenum">
              <a:rPr lang="en-US" altLang="en-US"/>
              <a:pPr>
                <a:defRPr/>
              </a:pPr>
              <a:t>‹#›</a:t>
            </a:fld>
            <a:endParaRPr lang="en-US" altLang="en-US"/>
          </a:p>
        </p:txBody>
      </p:sp>
    </p:spTree>
    <p:extLst>
      <p:ext uri="{BB962C8B-B14F-4D97-AF65-F5344CB8AC3E}">
        <p14:creationId xmlns:p14="http://schemas.microsoft.com/office/powerpoint/2010/main" val="1482945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5ED6E7F8-F51D-452B-A1E5-C753FEE7BF27}"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5968CBEA-9914-4666-9513-10A48A29DF99}" type="slidenum">
              <a:rPr lang="en-US" altLang="en-US"/>
              <a:pPr>
                <a:defRPr/>
              </a:pPr>
              <a:t>‹#›</a:t>
            </a:fld>
            <a:endParaRPr lang="en-US" altLang="en-US"/>
          </a:p>
        </p:txBody>
      </p:sp>
    </p:spTree>
    <p:extLst>
      <p:ext uri="{BB962C8B-B14F-4D97-AF65-F5344CB8AC3E}">
        <p14:creationId xmlns:p14="http://schemas.microsoft.com/office/powerpoint/2010/main" val="788748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427C94AE-DEC1-4DBE-A6F8-E2986628D502}" type="datetime1">
              <a:rPr lang="en-US" smtClean="0"/>
              <a:t>2/23/2018</a:t>
            </a:fld>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a:t>1-</a:t>
            </a:r>
            <a:fld id="{6E380AEB-75CF-4953-9816-4221E595464C}" type="slidenum">
              <a:rPr lang="en-US" altLang="en-US"/>
              <a:pPr>
                <a:defRPr/>
              </a:pPr>
              <a:t>‹#›</a:t>
            </a:fld>
            <a:endParaRPr lang="en-US" altLang="en-US"/>
          </a:p>
        </p:txBody>
      </p:sp>
    </p:spTree>
    <p:extLst>
      <p:ext uri="{BB962C8B-B14F-4D97-AF65-F5344CB8AC3E}">
        <p14:creationId xmlns:p14="http://schemas.microsoft.com/office/powerpoint/2010/main" val="1562746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214315BE-E36C-4951-ACDE-FFE68327E6B3}" type="datetime1">
              <a:rPr lang="en-US" smtClean="0"/>
              <a:t>2/23/2018</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a:t>1-</a:t>
            </a:r>
            <a:fld id="{E860FA6D-6E2E-4C2D-99A1-D544A5B2B93E}" type="slidenum">
              <a:rPr lang="en-US" altLang="en-US"/>
              <a:pPr>
                <a:defRPr/>
              </a:pPr>
              <a:t>‹#›</a:t>
            </a:fld>
            <a:endParaRPr lang="en-US" altLang="en-US"/>
          </a:p>
        </p:txBody>
      </p:sp>
    </p:spTree>
    <p:extLst>
      <p:ext uri="{BB962C8B-B14F-4D97-AF65-F5344CB8AC3E}">
        <p14:creationId xmlns:p14="http://schemas.microsoft.com/office/powerpoint/2010/main" val="2814662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3A604D61-EA89-4524-B202-E294C432DAEF}" type="datetime1">
              <a:rPr lang="en-US" smtClean="0"/>
              <a:t>2/23/2018</a:t>
            </a:fld>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a:t>1-</a:t>
            </a:r>
            <a:fld id="{928938C1-4630-4968-826D-30DB00806C2C}" type="slidenum">
              <a:rPr lang="en-US" altLang="en-US"/>
              <a:pPr>
                <a:defRPr/>
              </a:pPr>
              <a:t>‹#›</a:t>
            </a:fld>
            <a:endParaRPr lang="en-US" altLang="en-US"/>
          </a:p>
        </p:txBody>
      </p:sp>
    </p:spTree>
    <p:extLst>
      <p:ext uri="{BB962C8B-B14F-4D97-AF65-F5344CB8AC3E}">
        <p14:creationId xmlns:p14="http://schemas.microsoft.com/office/powerpoint/2010/main" val="2477711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0DC0DA2A-D02B-44CE-81AE-300D80DED1DB}"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E1877B05-3671-4637-8464-7661D8AA87B1}" type="slidenum">
              <a:rPr lang="en-US" altLang="en-US"/>
              <a:pPr>
                <a:defRPr/>
              </a:pPr>
              <a:t>‹#›</a:t>
            </a:fld>
            <a:endParaRPr lang="en-US" altLang="en-US"/>
          </a:p>
        </p:txBody>
      </p:sp>
    </p:spTree>
    <p:extLst>
      <p:ext uri="{BB962C8B-B14F-4D97-AF65-F5344CB8AC3E}">
        <p14:creationId xmlns:p14="http://schemas.microsoft.com/office/powerpoint/2010/main" val="3683527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D1A7B9D9-65B0-4299-914E-E7E5F552DB1B}"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3860A7A6-40F6-43C6-8C61-927E163B5A00}" type="slidenum">
              <a:rPr lang="en-US" altLang="en-US"/>
              <a:pPr>
                <a:defRPr/>
              </a:pPr>
              <a:t>‹#›</a:t>
            </a:fld>
            <a:endParaRPr lang="en-US" altLang="en-US"/>
          </a:p>
        </p:txBody>
      </p:sp>
    </p:spTree>
    <p:extLst>
      <p:ext uri="{BB962C8B-B14F-4D97-AF65-F5344CB8AC3E}">
        <p14:creationId xmlns:p14="http://schemas.microsoft.com/office/powerpoint/2010/main" val="242537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EB9DD350-B71F-434B-9C71-EAA62742EECA}"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B390FD9C-867B-497B-9341-46FDC289E522}" type="slidenum">
              <a:rPr lang="en-US" altLang="en-US"/>
              <a:pPr>
                <a:defRPr/>
              </a:pPr>
              <a:t>‹#›</a:t>
            </a:fld>
            <a:endParaRPr lang="en-US" altLang="en-US"/>
          </a:p>
        </p:txBody>
      </p:sp>
    </p:spTree>
    <p:extLst>
      <p:ext uri="{BB962C8B-B14F-4D97-AF65-F5344CB8AC3E}">
        <p14:creationId xmlns:p14="http://schemas.microsoft.com/office/powerpoint/2010/main" val="3951179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DB737924-9F26-4EA0-9912-5863A640A66E}"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0D6FAD63-FC05-4B8E-9899-12E0B0F2CD9D}" type="slidenum">
              <a:rPr lang="en-US" altLang="en-US"/>
              <a:pPr>
                <a:defRPr/>
              </a:pPr>
              <a:t>‹#›</a:t>
            </a:fld>
            <a:endParaRPr lang="en-US" altLang="en-US"/>
          </a:p>
        </p:txBody>
      </p:sp>
    </p:spTree>
    <p:extLst>
      <p:ext uri="{BB962C8B-B14F-4D97-AF65-F5344CB8AC3E}">
        <p14:creationId xmlns:p14="http://schemas.microsoft.com/office/powerpoint/2010/main" val="895803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8309"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smtClean="0">
                <a:latin typeface="+mn-lt"/>
              </a:defRPr>
            </a:lvl1pPr>
          </a:lstStyle>
          <a:p>
            <a:pPr>
              <a:defRPr/>
            </a:pPr>
            <a:fld id="{8D31D768-3C2B-41AD-815B-E43052392710}" type="datetime1">
              <a:rPr lang="en-US" smtClean="0"/>
              <a:t>2/23/2018</a:t>
            </a:fld>
            <a:endParaRPr lang="en-US" altLang="en-US"/>
          </a:p>
        </p:txBody>
      </p:sp>
      <p:sp>
        <p:nvSpPr>
          <p:cNvPr id="98310"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smtClean="0">
                <a:latin typeface="+mn-lt"/>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8311"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smtClean="0">
                <a:latin typeface="+mn-lt"/>
              </a:defRPr>
            </a:lvl1pPr>
          </a:lstStyle>
          <a:p>
            <a:pPr>
              <a:defRPr/>
            </a:pPr>
            <a:r>
              <a:rPr lang="en-US" altLang="en-US"/>
              <a:t>1-</a:t>
            </a:r>
            <a:fld id="{398293C9-70F5-4FE5-90A4-2BD3C111DEBC}" type="slidenum">
              <a:rPr lang="en-US" altLang="en-US"/>
              <a:pPr>
                <a:defRPr/>
              </a:pPr>
              <a:t>‹#›</a:t>
            </a:fld>
            <a:endParaRPr lang="en-US" alt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4"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5"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6"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7"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8"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39"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0"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1"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2"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3"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4"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6"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7"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8"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0"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1"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2"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4"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5"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6"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7"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8"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59"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0"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1"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2"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063"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Tree>
  </p:cSld>
  <p:clrMap bg1="lt1" tx1="dk1" bg2="lt2" tx2="dk2" accent1="accent1" accent2="accent2" accent3="accent3" accent4="accent4" accent5="accent5" accent6="accent6" hlink="hlink" folHlink="folHlink"/>
  <p:sldLayoutIdLst>
    <p:sldLayoutId id="2147483706"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a:t>Chapter Eighteen</a:t>
            </a:r>
          </a:p>
        </p:txBody>
      </p:sp>
      <p:sp>
        <p:nvSpPr>
          <p:cNvPr id="3075" name="Rectangle 5"/>
          <p:cNvSpPr>
            <a:spLocks noGrp="1" noChangeArrowheads="1"/>
          </p:cNvSpPr>
          <p:nvPr>
            <p:ph type="subTitle" idx="1"/>
          </p:nvPr>
        </p:nvSpPr>
        <p:spPr/>
        <p:txBody>
          <a:bodyPr/>
          <a:lstStyle/>
          <a:p>
            <a:pPr eaLnBrk="1" hangingPunct="1"/>
            <a:r>
              <a:rPr lang="en-US" altLang="en-US" sz="5500"/>
              <a:t>Pension Funds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p:txBody>
          <a:bodyPr anchor="ctr"/>
          <a:lstStyle/>
          <a:p>
            <a:pPr eaLnBrk="1" hangingPunct="1"/>
            <a:r>
              <a:rPr lang="en-US" altLang="en-US" sz="3500"/>
              <a:t>Pension Funds</a:t>
            </a:r>
          </a:p>
        </p:txBody>
      </p:sp>
      <p:sp>
        <p:nvSpPr>
          <p:cNvPr id="41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Pension funds (PFs) </a:t>
            </a:r>
            <a:r>
              <a:rPr lang="en-US" altLang="en-US" sz="2400" dirty="0"/>
              <a:t>offer savings plans through which fund participants accumulate tax-deferred savings during their working years before withdrawing them in their retirement years</a:t>
            </a:r>
          </a:p>
          <a:p>
            <a:pPr lvl="1" eaLnBrk="1" hangingPunct="1">
              <a:lnSpc>
                <a:spcPct val="90000"/>
              </a:lnSpc>
            </a:pPr>
            <a:r>
              <a:rPr lang="en-US" altLang="en-US" sz="2400" dirty="0"/>
              <a:t>Earnings on funds invested are exempt from current taxation (i.e., during working years)</a:t>
            </a:r>
          </a:p>
          <a:p>
            <a:pPr lvl="1" eaLnBrk="1" hangingPunct="1">
              <a:lnSpc>
                <a:spcPct val="90000"/>
              </a:lnSpc>
            </a:pPr>
            <a:r>
              <a:rPr lang="en-US" altLang="en-US" sz="2400" dirty="0"/>
              <a:t>Tax payments are not made until funds are withdrawn by the participant (i.e., during retirement)</a:t>
            </a:r>
          </a:p>
          <a:p>
            <a:pPr eaLnBrk="1" hangingPunct="1">
              <a:lnSpc>
                <a:spcPct val="90000"/>
              </a:lnSpc>
            </a:pPr>
            <a:r>
              <a:rPr lang="en-US" altLang="en-US" sz="2400" dirty="0"/>
              <a:t>PFs were first established in the U.S. in 1759 to benefit the widows and children of church ministers</a:t>
            </a:r>
          </a:p>
          <a:p>
            <a:pPr eaLnBrk="1" hangingPunct="1">
              <a:lnSpc>
                <a:spcPct val="90000"/>
              </a:lnSpc>
            </a:pPr>
            <a:r>
              <a:rPr lang="en-US" altLang="en-US" sz="2400" dirty="0"/>
              <a:t>The first corporate PF was established by American Express Co. in 1875</a:t>
            </a:r>
          </a:p>
        </p:txBody>
      </p:sp>
      <p:sp>
        <p:nvSpPr>
          <p:cNvPr id="2" name="Footer Placeholder 1">
            <a:extLst>
              <a:ext uri="{FF2B5EF4-FFF2-40B4-BE49-F238E27FC236}">
                <a16:creationId xmlns:a16="http://schemas.microsoft.com/office/drawing/2014/main" id="{B0C4F8FF-AB0C-428E-9C0B-D93E8C5FF255}"/>
              </a:ext>
            </a:extLst>
          </p:cNvPr>
          <p:cNvSpPr>
            <a:spLocks noGrp="1"/>
          </p:cNvSpPr>
          <p:nvPr>
            <p:ph type="ftr" sz="quarter" idx="11"/>
          </p:nvPr>
        </p:nvSpPr>
        <p:spPr>
          <a:xfrm>
            <a:off x="1887795" y="6248400"/>
            <a:ext cx="611320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idx="4294967295"/>
          </p:nvPr>
        </p:nvSpPr>
        <p:spPr/>
        <p:txBody>
          <a:bodyPr anchor="ctr"/>
          <a:lstStyle/>
          <a:p>
            <a:pPr eaLnBrk="1" hangingPunct="1"/>
            <a:r>
              <a:rPr lang="en-US" altLang="en-US" sz="3500" dirty="0"/>
              <a:t>Pension Funds Continued</a:t>
            </a:r>
          </a:p>
        </p:txBody>
      </p:sp>
      <p:sp>
        <p:nvSpPr>
          <p:cNvPr id="512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dirty="0"/>
              <a:t>By 1940, approximately 400 PFs existed</a:t>
            </a:r>
          </a:p>
          <a:p>
            <a:pPr lvl="1" eaLnBrk="1" hangingPunct="1"/>
            <a:r>
              <a:rPr lang="en-US" altLang="en-US" sz="2000" dirty="0"/>
              <a:t>Most were for employees in the railroad, banking, and public utilities industries</a:t>
            </a:r>
          </a:p>
          <a:p>
            <a:pPr eaLnBrk="1" hangingPunct="1"/>
            <a:r>
              <a:rPr lang="en-US" altLang="en-US" sz="2600" dirty="0"/>
              <a:t>Currently, over 680,000 PFs exist</a:t>
            </a:r>
          </a:p>
          <a:p>
            <a:pPr lvl="1" eaLnBrk="1" hangingPunct="1"/>
            <a:r>
              <a:rPr lang="en-US" altLang="en-US" sz="2000" dirty="0"/>
              <a:t>34% of U.S. households’ financial assets were in PFs in 2016</a:t>
            </a:r>
          </a:p>
          <a:p>
            <a:pPr lvl="1" eaLnBrk="1" hangingPunct="1"/>
            <a:r>
              <a:rPr lang="en-US" altLang="en-US" sz="2000" dirty="0"/>
              <a:t>Compares to just over 5% in 1950</a:t>
            </a:r>
          </a:p>
          <a:p>
            <a:pPr eaLnBrk="1" hangingPunct="1"/>
            <a:r>
              <a:rPr lang="en-US" altLang="en-US" sz="2400" dirty="0"/>
              <a:t>The financial crisis reduced global pension assets from $25 trillion to $20 trillion</a:t>
            </a:r>
          </a:p>
          <a:p>
            <a:pPr eaLnBrk="1" hangingPunct="1"/>
            <a:r>
              <a:rPr lang="en-US" altLang="en-US" sz="2400" dirty="0"/>
              <a:t>U.S. retirement accounts fell by $2 trillion, causing many to postpone retirement and reduce spending to save more</a:t>
            </a:r>
          </a:p>
        </p:txBody>
      </p:sp>
      <p:sp>
        <p:nvSpPr>
          <p:cNvPr id="2" name="Footer Placeholder 1">
            <a:extLst>
              <a:ext uri="{FF2B5EF4-FFF2-40B4-BE49-F238E27FC236}">
                <a16:creationId xmlns:a16="http://schemas.microsoft.com/office/drawing/2014/main" id="{DC689647-20FA-46F4-8E81-7CA5AE04EBDE}"/>
              </a:ext>
            </a:extLst>
          </p:cNvPr>
          <p:cNvSpPr>
            <a:spLocks noGrp="1"/>
          </p:cNvSpPr>
          <p:nvPr>
            <p:ph type="ftr" sz="quarter" idx="11"/>
          </p:nvPr>
        </p:nvSpPr>
        <p:spPr>
          <a:xfrm>
            <a:off x="1651819" y="6248400"/>
            <a:ext cx="616482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idx="4294967295"/>
          </p:nvPr>
        </p:nvSpPr>
        <p:spPr/>
        <p:txBody>
          <a:bodyPr anchor="ctr"/>
          <a:lstStyle/>
          <a:p>
            <a:pPr eaLnBrk="1" hangingPunct="1"/>
            <a:r>
              <a:rPr lang="en-US" altLang="en-US" sz="3500" dirty="0"/>
              <a:t>Private versus Public Pension Funds</a:t>
            </a:r>
          </a:p>
        </p:txBody>
      </p:sp>
      <p:sp>
        <p:nvSpPr>
          <p:cNvPr id="614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500" dirty="0"/>
              <a:t>There are two distinct PF sectors</a:t>
            </a:r>
          </a:p>
          <a:p>
            <a:pPr lvl="1" eaLnBrk="1" hangingPunct="1"/>
            <a:r>
              <a:rPr lang="en-US" altLang="en-US" sz="2500" b="1" dirty="0"/>
              <a:t>Private PFs </a:t>
            </a:r>
            <a:r>
              <a:rPr lang="en-US" altLang="en-US" sz="2500" dirty="0"/>
              <a:t>are funds administered by private corporations (e.g., insurance companies or mutual funds)</a:t>
            </a:r>
          </a:p>
          <a:p>
            <a:pPr lvl="2" eaLnBrk="1" hangingPunct="1"/>
            <a:r>
              <a:rPr lang="en-US" altLang="en-US" sz="2500" dirty="0"/>
              <a:t>Total financial assets in 2016 were $11,803.6 billion</a:t>
            </a:r>
            <a:endParaRPr lang="en-US" altLang="en-US" sz="2400" dirty="0"/>
          </a:p>
          <a:p>
            <a:pPr lvl="1" eaLnBrk="1" hangingPunct="1"/>
            <a:r>
              <a:rPr lang="en-US" altLang="en-US" sz="2500" b="1" dirty="0"/>
              <a:t>Public PFs </a:t>
            </a:r>
            <a:r>
              <a:rPr lang="en-US" altLang="en-US" sz="2500" dirty="0"/>
              <a:t>are funds administered by federal, state, or local governments (e.g., Social Security) </a:t>
            </a:r>
          </a:p>
          <a:p>
            <a:pPr lvl="2" eaLnBrk="1" hangingPunct="1"/>
            <a:r>
              <a:rPr lang="en-US" altLang="en-US" sz="2500" dirty="0"/>
              <a:t>Total financial assets in 2016 were $9,929.4 billion</a:t>
            </a:r>
          </a:p>
        </p:txBody>
      </p:sp>
      <p:sp>
        <p:nvSpPr>
          <p:cNvPr id="2" name="Footer Placeholder 1">
            <a:extLst>
              <a:ext uri="{FF2B5EF4-FFF2-40B4-BE49-F238E27FC236}">
                <a16:creationId xmlns:a16="http://schemas.microsoft.com/office/drawing/2014/main" id="{B0FC43D2-3364-4276-BA37-BFA5475F46B2}"/>
              </a:ext>
            </a:extLst>
          </p:cNvPr>
          <p:cNvSpPr>
            <a:spLocks noGrp="1"/>
          </p:cNvSpPr>
          <p:nvPr>
            <p:ph type="ftr" sz="quarter" idx="11"/>
          </p:nvPr>
        </p:nvSpPr>
        <p:spPr>
          <a:xfrm>
            <a:off x="1784555" y="6248400"/>
            <a:ext cx="621644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idx="4294967295"/>
          </p:nvPr>
        </p:nvSpPr>
        <p:spPr/>
        <p:txBody>
          <a:bodyPr anchor="ctr"/>
          <a:lstStyle/>
          <a:p>
            <a:pPr eaLnBrk="1" hangingPunct="1"/>
            <a:r>
              <a:rPr lang="en-US" altLang="en-US" sz="3500" dirty="0"/>
              <a:t>Pension Funds Concluded</a:t>
            </a:r>
          </a:p>
        </p:txBody>
      </p:sp>
      <p:sp>
        <p:nvSpPr>
          <p:cNvPr id="7173" name="Rectangle 3"/>
          <p:cNvSpPr>
            <a:spLocks noGrp="1" noChangeArrowheads="1"/>
          </p:cNvSpPr>
          <p:nvPr>
            <p:ph type="body" sz="half" idx="4294967295"/>
          </p:nvPr>
        </p:nvSpPr>
        <p:spPr>
          <a:xfrm>
            <a:off x="457200" y="1719263"/>
            <a:ext cx="8148638" cy="461823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A </a:t>
            </a:r>
            <a:r>
              <a:rPr lang="en-US" altLang="en-US" sz="2200" b="1" dirty="0"/>
              <a:t>pension plan</a:t>
            </a:r>
            <a:r>
              <a:rPr lang="en-US" altLang="en-US" sz="2200" dirty="0"/>
              <a:t> governs the operation of a pension fund</a:t>
            </a:r>
          </a:p>
          <a:p>
            <a:pPr eaLnBrk="1" hangingPunct="1">
              <a:lnSpc>
                <a:spcPct val="90000"/>
              </a:lnSpc>
            </a:pPr>
            <a:r>
              <a:rPr lang="en-US" altLang="en-US" sz="2200" dirty="0"/>
              <a:t>Pension funds are broadly classified into two categories: </a:t>
            </a:r>
            <a:r>
              <a:rPr lang="en-US" altLang="en-US" sz="2200" b="1" dirty="0"/>
              <a:t>defined benefit </a:t>
            </a:r>
            <a:r>
              <a:rPr lang="en-US" altLang="en-US" sz="2200" dirty="0"/>
              <a:t>plans and </a:t>
            </a:r>
            <a:r>
              <a:rPr lang="en-US" altLang="en-US" sz="2200" b="1" dirty="0"/>
              <a:t>defined contribution </a:t>
            </a:r>
            <a:r>
              <a:rPr lang="en-US" altLang="en-US" sz="2200" dirty="0"/>
              <a:t>plans</a:t>
            </a:r>
          </a:p>
          <a:p>
            <a:pPr eaLnBrk="1" hangingPunct="1">
              <a:lnSpc>
                <a:spcPct val="90000"/>
              </a:lnSpc>
            </a:pPr>
            <a:r>
              <a:rPr lang="en-US" altLang="en-US" sz="2200" dirty="0"/>
              <a:t>A defined benefit PF is a fund in which the employer agrees to provide the employee with a specific cash benefit upon retirement</a:t>
            </a:r>
          </a:p>
          <a:p>
            <a:pPr lvl="1" eaLnBrk="1" hangingPunct="1">
              <a:lnSpc>
                <a:spcPct val="90000"/>
              </a:lnSpc>
            </a:pPr>
            <a:r>
              <a:rPr lang="en-US" altLang="en-US" sz="2000" dirty="0"/>
              <a:t>A </a:t>
            </a:r>
            <a:r>
              <a:rPr lang="en-US" altLang="en-US" sz="2000" b="1" dirty="0"/>
              <a:t>flat benefit formula </a:t>
            </a:r>
            <a:r>
              <a:rPr lang="en-US" altLang="en-US" sz="2000" dirty="0"/>
              <a:t>PF pays a flat amount for every year of employment</a:t>
            </a:r>
          </a:p>
          <a:p>
            <a:pPr lvl="1" eaLnBrk="1" hangingPunct="1">
              <a:lnSpc>
                <a:spcPct val="90000"/>
              </a:lnSpc>
            </a:pPr>
            <a:r>
              <a:rPr lang="en-US" altLang="en-US" sz="2000" dirty="0"/>
              <a:t>A </a:t>
            </a:r>
            <a:r>
              <a:rPr lang="en-US" altLang="en-US" sz="2000" b="1" dirty="0"/>
              <a:t>career average formula </a:t>
            </a:r>
            <a:r>
              <a:rPr lang="en-US" altLang="en-US" sz="2000" dirty="0"/>
              <a:t>PF pays benefits based on the employee’s average salary over the entire period of employment</a:t>
            </a:r>
          </a:p>
          <a:p>
            <a:pPr lvl="1" eaLnBrk="1" hangingPunct="1">
              <a:lnSpc>
                <a:spcPct val="90000"/>
              </a:lnSpc>
            </a:pPr>
            <a:r>
              <a:rPr lang="en-US" altLang="en-US" sz="2000" dirty="0"/>
              <a:t>A </a:t>
            </a:r>
            <a:r>
              <a:rPr lang="en-US" altLang="en-US" sz="2000" b="1" dirty="0"/>
              <a:t>final pay formula</a:t>
            </a:r>
            <a:r>
              <a:rPr lang="en-US" altLang="en-US" sz="2000" dirty="0"/>
              <a:t> PF pays benefits based on a percentage of the average salary during a specified number of years at the end of the employee’s career times the number of years of service</a:t>
            </a:r>
          </a:p>
        </p:txBody>
      </p:sp>
      <p:sp>
        <p:nvSpPr>
          <p:cNvPr id="2" name="Footer Placeholder 1">
            <a:extLst>
              <a:ext uri="{FF2B5EF4-FFF2-40B4-BE49-F238E27FC236}">
                <a16:creationId xmlns:a16="http://schemas.microsoft.com/office/drawing/2014/main" id="{68406DB5-6CCB-4669-8115-3DBB98658193}"/>
              </a:ext>
            </a:extLst>
          </p:cNvPr>
          <p:cNvSpPr>
            <a:spLocks noGrp="1"/>
          </p:cNvSpPr>
          <p:nvPr>
            <p:ph type="ftr" sz="quarter" idx="11"/>
          </p:nvPr>
        </p:nvSpPr>
        <p:spPr>
          <a:xfrm>
            <a:off x="1740310" y="6248400"/>
            <a:ext cx="6260690"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idx="4294967295"/>
          </p:nvPr>
        </p:nvSpPr>
        <p:spPr/>
        <p:txBody>
          <a:bodyPr anchor="ctr"/>
          <a:lstStyle/>
          <a:p>
            <a:pPr eaLnBrk="1" hangingPunct="1"/>
            <a:r>
              <a:rPr lang="en-US" altLang="en-US" sz="3500" dirty="0"/>
              <a:t>Example 1: Defined Benefit Plans</a:t>
            </a:r>
          </a:p>
        </p:txBody>
      </p:sp>
      <p:sp>
        <p:nvSpPr>
          <p:cNvPr id="90115" name="Rectangle 3"/>
          <p:cNvSpPr>
            <a:spLocks noGrp="1" noChangeArrowheads="1"/>
          </p:cNvSpPr>
          <p:nvPr>
            <p:ph type="body" sz="half" idx="4294967295"/>
          </p:nvPr>
        </p:nvSpPr>
        <p:spPr>
          <a:xfrm>
            <a:off x="457200" y="1719263"/>
            <a:ext cx="8148638" cy="459713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marL="0" indent="0" eaLnBrk="1" hangingPunct="1">
              <a:lnSpc>
                <a:spcPct val="90000"/>
              </a:lnSpc>
              <a:buFont typeface="Wingdings" pitchFamily="2" charset="2"/>
              <a:buNone/>
            </a:pPr>
            <a:r>
              <a:rPr lang="en-US" altLang="en-US" sz="2400" dirty="0"/>
              <a:t>An employee works 20 years for a firm.  Her average salary over her entire career with the firm was $65,000, and $75,000 over the last five years. Find the annual retirement benefit for various defined benefit plans.</a:t>
            </a:r>
          </a:p>
          <a:p>
            <a:pPr marL="0" indent="0" eaLnBrk="1" hangingPunct="1">
              <a:lnSpc>
                <a:spcPct val="90000"/>
              </a:lnSpc>
            </a:pPr>
            <a:r>
              <a:rPr lang="en-US" altLang="en-US" sz="2200" dirty="0"/>
              <a:t> Assume the employer pays a </a:t>
            </a:r>
            <a:r>
              <a:rPr lang="en-US" altLang="en-US" sz="2200" b="1" dirty="0"/>
              <a:t>flat benefit </a:t>
            </a:r>
            <a:r>
              <a:rPr lang="en-US" altLang="en-US" sz="2200" dirty="0"/>
              <a:t>of $2,000 per year worked:  </a:t>
            </a:r>
          </a:p>
          <a:p>
            <a:pPr marL="0" indent="0" algn="ctr" eaLnBrk="1" hangingPunct="1">
              <a:lnSpc>
                <a:spcPct val="90000"/>
              </a:lnSpc>
              <a:buFont typeface="Wingdings" pitchFamily="2" charset="2"/>
              <a:buNone/>
            </a:pPr>
            <a:r>
              <a:rPr lang="en-US" altLang="en-US" sz="2200" dirty="0"/>
              <a:t>	</a:t>
            </a:r>
            <a:r>
              <a:rPr lang="en-US" altLang="en-US" sz="2200" b="1" dirty="0">
                <a:solidFill>
                  <a:srgbClr val="2D2DB9"/>
                </a:solidFill>
                <a:highlight>
                  <a:srgbClr val="FFFF00"/>
                </a:highlight>
              </a:rPr>
              <a:t>$2,000 </a:t>
            </a:r>
            <a:r>
              <a:rPr lang="en-US" altLang="en-US" sz="2200" b="1" dirty="0">
                <a:solidFill>
                  <a:srgbClr val="2D2DB9"/>
                </a:solidFill>
                <a:highlight>
                  <a:srgbClr val="FFFF00"/>
                </a:highlight>
                <a:sym typeface="Symbol" pitchFamily="18" charset="2"/>
              </a:rPr>
              <a:t></a:t>
            </a:r>
            <a:r>
              <a:rPr lang="en-US" altLang="en-US" sz="2200" b="1" dirty="0">
                <a:solidFill>
                  <a:srgbClr val="2D2DB9"/>
                </a:solidFill>
                <a:highlight>
                  <a:srgbClr val="FFFF00"/>
                </a:highlight>
              </a:rPr>
              <a:t> 20 years = $40,000</a:t>
            </a:r>
            <a:endParaRPr lang="en-US" altLang="en-US" sz="2200" dirty="0">
              <a:highlight>
                <a:srgbClr val="FFFF00"/>
              </a:highlight>
            </a:endParaRPr>
          </a:p>
          <a:p>
            <a:pPr marL="0" indent="0" eaLnBrk="1" hangingPunct="1">
              <a:lnSpc>
                <a:spcPct val="90000"/>
              </a:lnSpc>
            </a:pPr>
            <a:r>
              <a:rPr lang="en-US" altLang="en-US" sz="2200" dirty="0"/>
              <a:t> Assume the employer pays a </a:t>
            </a:r>
            <a:r>
              <a:rPr lang="en-US" altLang="en-US" sz="2200" b="1" dirty="0"/>
              <a:t>career average</a:t>
            </a:r>
            <a:r>
              <a:rPr lang="en-US" altLang="en-US" sz="2200" dirty="0"/>
              <a:t> of 4% of the career average salary * number of service years</a:t>
            </a:r>
          </a:p>
          <a:p>
            <a:pPr marL="0" indent="0" algn="ctr" eaLnBrk="1" hangingPunct="1">
              <a:lnSpc>
                <a:spcPct val="90000"/>
              </a:lnSpc>
              <a:buFont typeface="Wingdings" pitchFamily="2" charset="2"/>
              <a:buNone/>
            </a:pPr>
            <a:r>
              <a:rPr lang="en-US" altLang="en-US" sz="2200" b="1" dirty="0">
                <a:solidFill>
                  <a:srgbClr val="2D2DB9"/>
                </a:solidFill>
              </a:rPr>
              <a:t>	</a:t>
            </a:r>
            <a:r>
              <a:rPr lang="en-US" altLang="en-US" sz="2200" b="1" dirty="0">
                <a:solidFill>
                  <a:srgbClr val="2D2DB9"/>
                </a:solidFill>
                <a:highlight>
                  <a:srgbClr val="FFFF00"/>
                </a:highlight>
              </a:rPr>
              <a:t>$65,000 </a:t>
            </a:r>
            <a:r>
              <a:rPr lang="en-US" altLang="en-US" sz="2200" b="1" dirty="0">
                <a:solidFill>
                  <a:srgbClr val="2D2DB9"/>
                </a:solidFill>
                <a:highlight>
                  <a:srgbClr val="FFFF00"/>
                </a:highlight>
                <a:sym typeface="Symbol" pitchFamily="18" charset="2"/>
              </a:rPr>
              <a:t></a:t>
            </a:r>
            <a:r>
              <a:rPr lang="en-US" altLang="en-US" sz="2200" b="1" dirty="0">
                <a:solidFill>
                  <a:srgbClr val="2D2DB9"/>
                </a:solidFill>
                <a:highlight>
                  <a:srgbClr val="FFFF00"/>
                </a:highlight>
              </a:rPr>
              <a:t> 0.04 x 20 years =  $52,000</a:t>
            </a:r>
          </a:p>
          <a:p>
            <a:pPr marL="0" indent="0" eaLnBrk="1" hangingPunct="1">
              <a:lnSpc>
                <a:spcPct val="90000"/>
              </a:lnSpc>
            </a:pPr>
            <a:r>
              <a:rPr lang="en-US" altLang="en-US" sz="2200" dirty="0"/>
              <a:t>Assume the employer uses final pay, specifically 4% of the last five years of salary times the number of years of service: </a:t>
            </a:r>
          </a:p>
          <a:p>
            <a:pPr marL="0" indent="0" algn="ctr" eaLnBrk="1" hangingPunct="1">
              <a:lnSpc>
                <a:spcPct val="90000"/>
              </a:lnSpc>
              <a:buNone/>
            </a:pPr>
            <a:r>
              <a:rPr lang="en-US" altLang="en-US" sz="2200" b="1" dirty="0">
                <a:solidFill>
                  <a:srgbClr val="2D2DB9"/>
                </a:solidFill>
              </a:rPr>
              <a:t>	</a:t>
            </a:r>
            <a:r>
              <a:rPr lang="en-US" altLang="en-US" sz="2200" b="1" dirty="0">
                <a:solidFill>
                  <a:srgbClr val="2D2DB9"/>
                </a:solidFill>
                <a:highlight>
                  <a:srgbClr val="FFFF00"/>
                </a:highlight>
              </a:rPr>
              <a:t>$75,000 </a:t>
            </a:r>
            <a:r>
              <a:rPr lang="en-US" altLang="en-US" sz="2200" b="1" dirty="0">
                <a:solidFill>
                  <a:srgbClr val="2D2DB9"/>
                </a:solidFill>
                <a:highlight>
                  <a:srgbClr val="FFFF00"/>
                </a:highlight>
                <a:sym typeface="Symbol" pitchFamily="18" charset="2"/>
              </a:rPr>
              <a:t></a:t>
            </a:r>
            <a:r>
              <a:rPr lang="en-US" altLang="en-US" sz="2200" b="1" dirty="0">
                <a:solidFill>
                  <a:srgbClr val="2D2DB9"/>
                </a:solidFill>
                <a:highlight>
                  <a:srgbClr val="FFFF00"/>
                </a:highlight>
              </a:rPr>
              <a:t> 0.04 </a:t>
            </a:r>
            <a:r>
              <a:rPr lang="en-US" altLang="en-US" sz="2200" b="1" dirty="0">
                <a:solidFill>
                  <a:srgbClr val="2D2DB9"/>
                </a:solidFill>
                <a:highlight>
                  <a:srgbClr val="FFFF00"/>
                </a:highlight>
                <a:sym typeface="Symbol" pitchFamily="18" charset="2"/>
              </a:rPr>
              <a:t></a:t>
            </a:r>
            <a:r>
              <a:rPr lang="en-US" altLang="en-US" sz="2200" b="1" dirty="0">
                <a:solidFill>
                  <a:srgbClr val="2D2DB9"/>
                </a:solidFill>
                <a:highlight>
                  <a:srgbClr val="FFFF00"/>
                </a:highlight>
              </a:rPr>
              <a:t> 20 years = $60,000</a:t>
            </a:r>
          </a:p>
          <a:p>
            <a:pPr marL="0" indent="0" eaLnBrk="1" hangingPunct="1">
              <a:lnSpc>
                <a:spcPct val="90000"/>
              </a:lnSpc>
              <a:buNone/>
            </a:pPr>
            <a:endParaRPr lang="en-US" altLang="en-US" sz="2200" b="1" dirty="0">
              <a:solidFill>
                <a:srgbClr val="2D2DB9"/>
              </a:solidFill>
              <a:highlight>
                <a:srgbClr val="FFFF00"/>
              </a:highlight>
            </a:endParaRPr>
          </a:p>
        </p:txBody>
      </p:sp>
      <p:sp>
        <p:nvSpPr>
          <p:cNvPr id="2" name="Footer Placeholder 1">
            <a:extLst>
              <a:ext uri="{FF2B5EF4-FFF2-40B4-BE49-F238E27FC236}">
                <a16:creationId xmlns:a16="http://schemas.microsoft.com/office/drawing/2014/main" id="{F03CD20D-17C7-4296-93DF-71867878A7AE}"/>
              </a:ext>
            </a:extLst>
          </p:cNvPr>
          <p:cNvSpPr>
            <a:spLocks noGrp="1"/>
          </p:cNvSpPr>
          <p:nvPr>
            <p:ph type="ftr" sz="quarter" idx="11"/>
          </p:nvPr>
        </p:nvSpPr>
        <p:spPr>
          <a:xfrm>
            <a:off x="1297857" y="6248400"/>
            <a:ext cx="6223819"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90115">
                                            <p:txEl>
                                              <p:pRg st="2" end="2"/>
                                            </p:txEl>
                                          </p:spTgt>
                                        </p:tgtEl>
                                        <p:attrNameLst>
                                          <p:attrName>style.visibility</p:attrName>
                                        </p:attrNameLst>
                                      </p:cBhvr>
                                      <p:to>
                                        <p:strVal val="visible"/>
                                      </p:to>
                                    </p:set>
                                    <p:animEffect transition="in" filter="checkerboard(across)">
                                      <p:cBhvr>
                                        <p:cTn id="7" dur="500"/>
                                        <p:tgtEl>
                                          <p:spTgt spid="90115">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90115">
                                            <p:txEl>
                                              <p:pRg st="4" end="4"/>
                                            </p:txEl>
                                          </p:spTgt>
                                        </p:tgtEl>
                                        <p:attrNameLst>
                                          <p:attrName>style.visibility</p:attrName>
                                        </p:attrNameLst>
                                      </p:cBhvr>
                                      <p:to>
                                        <p:strVal val="visible"/>
                                      </p:to>
                                    </p:set>
                                    <p:animEffect transition="in" filter="checkerboard(across)">
                                      <p:cBhvr>
                                        <p:cTn id="12" dur="500"/>
                                        <p:tgtEl>
                                          <p:spTgt spid="9011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90115">
                                            <p:txEl>
                                              <p:pRg st="5" end="5"/>
                                            </p:txEl>
                                          </p:spTgt>
                                        </p:tgtEl>
                                        <p:attrNameLst>
                                          <p:attrName>style.visibility</p:attrName>
                                        </p:attrNameLst>
                                      </p:cBhvr>
                                      <p:to>
                                        <p:strVal val="visible"/>
                                      </p:to>
                                    </p:set>
                                    <p:animEffect transition="in" filter="checkerboard(across)">
                                      <p:cBhvr>
                                        <p:cTn id="17" dur="500"/>
                                        <p:tgtEl>
                                          <p:spTgt spid="9011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90115">
                                            <p:txEl>
                                              <p:pRg st="6" end="6"/>
                                            </p:txEl>
                                          </p:spTgt>
                                        </p:tgtEl>
                                        <p:attrNameLst>
                                          <p:attrName>style.visibility</p:attrName>
                                        </p:attrNameLst>
                                      </p:cBhvr>
                                      <p:to>
                                        <p:strVal val="visible"/>
                                      </p:to>
                                    </p:set>
                                    <p:animEffect transition="in" filter="checkerboard(across)">
                                      <p:cBhvr>
                                        <p:cTn id="22" dur="500"/>
                                        <p:tgtEl>
                                          <p:spTgt spid="901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idx="4294967295"/>
          </p:nvPr>
        </p:nvSpPr>
        <p:spPr/>
        <p:txBody>
          <a:bodyPr anchor="ctr"/>
          <a:lstStyle/>
          <a:p>
            <a:pPr eaLnBrk="1" hangingPunct="1"/>
            <a:r>
              <a:rPr lang="en-US" altLang="en-US" sz="3500"/>
              <a:t>Plan Funding</a:t>
            </a:r>
          </a:p>
        </p:txBody>
      </p:sp>
      <p:sp>
        <p:nvSpPr>
          <p:cNvPr id="1024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dirty="0"/>
              <a:t>Defined benefit PFs </a:t>
            </a:r>
          </a:p>
          <a:p>
            <a:pPr lvl="1" eaLnBrk="1" hangingPunct="1">
              <a:lnSpc>
                <a:spcPct val="90000"/>
              </a:lnSpc>
            </a:pPr>
            <a:r>
              <a:rPr lang="en-US" altLang="en-US" sz="2800" dirty="0"/>
              <a:t>A </a:t>
            </a:r>
            <a:r>
              <a:rPr lang="en-US" altLang="en-US" sz="2800" b="1" dirty="0"/>
              <a:t>fully funded </a:t>
            </a:r>
            <a:r>
              <a:rPr lang="en-US" altLang="en-US" sz="2800" dirty="0"/>
              <a:t>PF has sufficient funds available to meet all future payment obligations</a:t>
            </a:r>
          </a:p>
          <a:p>
            <a:pPr lvl="1" eaLnBrk="1" hangingPunct="1">
              <a:lnSpc>
                <a:spcPct val="90000"/>
              </a:lnSpc>
            </a:pPr>
            <a:r>
              <a:rPr lang="en-US" altLang="en-US" sz="2800" dirty="0"/>
              <a:t>An </a:t>
            </a:r>
            <a:r>
              <a:rPr lang="en-US" altLang="en-US" sz="2800" b="1" dirty="0"/>
              <a:t>underfunded</a:t>
            </a:r>
            <a:r>
              <a:rPr lang="en-US" altLang="en-US" sz="2800" dirty="0"/>
              <a:t> PF does not have sufficient funds available to meet all future promised payments</a:t>
            </a:r>
          </a:p>
          <a:p>
            <a:pPr lvl="1" eaLnBrk="1" hangingPunct="1">
              <a:lnSpc>
                <a:spcPct val="90000"/>
              </a:lnSpc>
            </a:pPr>
            <a:r>
              <a:rPr lang="en-US" altLang="en-US" sz="2800" dirty="0"/>
              <a:t>An </a:t>
            </a:r>
            <a:r>
              <a:rPr lang="en-US" altLang="en-US" sz="2800" b="1" dirty="0"/>
              <a:t>overfunded</a:t>
            </a:r>
            <a:r>
              <a:rPr lang="en-US" altLang="en-US" sz="2800" dirty="0"/>
              <a:t> PF has more than enough funds available to meet the required future payouts</a:t>
            </a:r>
          </a:p>
        </p:txBody>
      </p:sp>
      <p:sp>
        <p:nvSpPr>
          <p:cNvPr id="2" name="Footer Placeholder 1">
            <a:extLst>
              <a:ext uri="{FF2B5EF4-FFF2-40B4-BE49-F238E27FC236}">
                <a16:creationId xmlns:a16="http://schemas.microsoft.com/office/drawing/2014/main" id="{A777FA06-5158-4966-9D37-82CAAD1688DD}"/>
              </a:ext>
            </a:extLst>
          </p:cNvPr>
          <p:cNvSpPr>
            <a:spLocks noGrp="1"/>
          </p:cNvSpPr>
          <p:nvPr>
            <p:ph type="ftr" sz="quarter" idx="11"/>
          </p:nvPr>
        </p:nvSpPr>
        <p:spPr>
          <a:xfrm>
            <a:off x="1887794" y="6248400"/>
            <a:ext cx="611320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idx="4294967295"/>
          </p:nvPr>
        </p:nvSpPr>
        <p:spPr/>
        <p:txBody>
          <a:bodyPr anchor="ctr"/>
          <a:lstStyle/>
          <a:p>
            <a:pPr eaLnBrk="1" hangingPunct="1"/>
            <a:r>
              <a:rPr lang="en-US" altLang="en-US" sz="3500" dirty="0"/>
              <a:t>Defined Contribution PFs</a:t>
            </a:r>
          </a:p>
        </p:txBody>
      </p:sp>
      <p:sp>
        <p:nvSpPr>
          <p:cNvPr id="112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800" dirty="0"/>
              <a:t>A </a:t>
            </a:r>
            <a:r>
              <a:rPr lang="en-US" altLang="en-US" sz="2800" b="1" dirty="0"/>
              <a:t>defined contribution </a:t>
            </a:r>
            <a:r>
              <a:rPr lang="en-US" altLang="en-US" sz="2800" dirty="0"/>
              <a:t>PF is a fund in which the employer agrees to make a specified contribution to the pension fund during the employee’s working years</a:t>
            </a:r>
          </a:p>
          <a:p>
            <a:pPr lvl="1" eaLnBrk="1" hangingPunct="1">
              <a:lnSpc>
                <a:spcPct val="90000"/>
              </a:lnSpc>
            </a:pPr>
            <a:r>
              <a:rPr lang="en-US" altLang="en-US" b="1" dirty="0"/>
              <a:t>Fixed-income funds </a:t>
            </a:r>
            <a:r>
              <a:rPr lang="en-US" altLang="en-US" dirty="0"/>
              <a:t>typically offer a guaranteed minimum rate of return</a:t>
            </a:r>
          </a:p>
          <a:p>
            <a:pPr lvl="1" eaLnBrk="1" hangingPunct="1">
              <a:lnSpc>
                <a:spcPct val="90000"/>
              </a:lnSpc>
            </a:pPr>
            <a:r>
              <a:rPr lang="en-US" altLang="en-US" dirty="0"/>
              <a:t>With </a:t>
            </a:r>
            <a:r>
              <a:rPr lang="en-US" altLang="en-US" b="1" dirty="0"/>
              <a:t>variable-income funds</a:t>
            </a:r>
            <a:r>
              <a:rPr lang="en-US" altLang="en-US" dirty="0"/>
              <a:t>, all profits and losses on the underlying securities are passed through to the fund participants</a:t>
            </a:r>
          </a:p>
        </p:txBody>
      </p:sp>
      <p:sp>
        <p:nvSpPr>
          <p:cNvPr id="2" name="Footer Placeholder 1">
            <a:extLst>
              <a:ext uri="{FF2B5EF4-FFF2-40B4-BE49-F238E27FC236}">
                <a16:creationId xmlns:a16="http://schemas.microsoft.com/office/drawing/2014/main" id="{46CCBBC9-2DBA-4D44-9A9A-2C9E100011CD}"/>
              </a:ext>
            </a:extLst>
          </p:cNvPr>
          <p:cNvSpPr>
            <a:spLocks noGrp="1"/>
          </p:cNvSpPr>
          <p:nvPr>
            <p:ph type="ftr" sz="quarter" idx="11"/>
          </p:nvPr>
        </p:nvSpPr>
        <p:spPr>
          <a:xfrm>
            <a:off x="1371599" y="6248400"/>
            <a:ext cx="637130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p:txBody>
          <a:bodyPr anchor="ctr"/>
          <a:lstStyle/>
          <a:p>
            <a:pPr eaLnBrk="1" hangingPunct="1"/>
            <a:r>
              <a:rPr lang="en-US" altLang="en-US" sz="3500" dirty="0"/>
              <a:t>Private Pension Fund Assets, 1984 - 2016</a:t>
            </a:r>
          </a:p>
        </p:txBody>
      </p:sp>
      <p:pic>
        <p:nvPicPr>
          <p:cNvPr id="3" name="Content Placeholder 2">
            <a:extLst>
              <a:ext uri="{FF2B5EF4-FFF2-40B4-BE49-F238E27FC236}">
                <a16:creationId xmlns:a16="http://schemas.microsoft.com/office/drawing/2014/main" id="{FC01DCEA-66CA-4480-9A6D-74B3287002BB}"/>
              </a:ext>
            </a:extLst>
          </p:cNvPr>
          <p:cNvPicPr>
            <a:picLocks noGrp="1" noChangeAspect="1"/>
          </p:cNvPicPr>
          <p:nvPr>
            <p:ph idx="1"/>
          </p:nvPr>
        </p:nvPicPr>
        <p:blipFill>
          <a:blip r:embed="rId3"/>
          <a:stretch>
            <a:fillRect/>
          </a:stretch>
        </p:blipFill>
        <p:spPr>
          <a:xfrm>
            <a:off x="958645" y="1843548"/>
            <a:ext cx="6622879" cy="4086308"/>
          </a:xfrm>
          <a:prstGeom prst="rect">
            <a:avLst/>
          </a:prstGeom>
        </p:spPr>
      </p:pic>
      <p:sp>
        <p:nvSpPr>
          <p:cNvPr id="2" name="Footer Placeholder 1">
            <a:extLst>
              <a:ext uri="{FF2B5EF4-FFF2-40B4-BE49-F238E27FC236}">
                <a16:creationId xmlns:a16="http://schemas.microsoft.com/office/drawing/2014/main" id="{232541A7-5121-43B2-84FD-0D39ECBA8885}"/>
              </a:ext>
            </a:extLst>
          </p:cNvPr>
          <p:cNvSpPr>
            <a:spLocks noGrp="1"/>
          </p:cNvSpPr>
          <p:nvPr>
            <p:ph type="ftr" sz="quarter" idx="11"/>
          </p:nvPr>
        </p:nvSpPr>
        <p:spPr>
          <a:xfrm>
            <a:off x="1873045" y="6248400"/>
            <a:ext cx="625331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p:txBody>
          <a:bodyPr anchor="ctr"/>
          <a:lstStyle/>
          <a:p>
            <a:pPr eaLnBrk="1" hangingPunct="1"/>
            <a:r>
              <a:rPr lang="en-US" altLang="en-US" sz="3500" dirty="0"/>
              <a:t>Net Acquisition of Financial Assets, DB and DC Funds</a:t>
            </a:r>
          </a:p>
        </p:txBody>
      </p:sp>
      <p:pic>
        <p:nvPicPr>
          <p:cNvPr id="4" name="Content Placeholder 3">
            <a:extLst>
              <a:ext uri="{FF2B5EF4-FFF2-40B4-BE49-F238E27FC236}">
                <a16:creationId xmlns:a16="http://schemas.microsoft.com/office/drawing/2014/main" id="{75F69F60-AFBC-4F03-80B9-ED82D9215AB8}"/>
              </a:ext>
            </a:extLst>
          </p:cNvPr>
          <p:cNvPicPr>
            <a:picLocks noGrp="1" noChangeAspect="1"/>
          </p:cNvPicPr>
          <p:nvPr>
            <p:ph idx="1"/>
          </p:nvPr>
        </p:nvPicPr>
        <p:blipFill>
          <a:blip r:embed="rId3"/>
          <a:stretch>
            <a:fillRect/>
          </a:stretch>
        </p:blipFill>
        <p:spPr>
          <a:xfrm>
            <a:off x="1666568" y="1548581"/>
            <a:ext cx="5766619" cy="4582344"/>
          </a:xfrm>
          <a:prstGeom prst="rect">
            <a:avLst/>
          </a:prstGeom>
        </p:spPr>
      </p:pic>
      <p:sp>
        <p:nvSpPr>
          <p:cNvPr id="3" name="Footer Placeholder 2">
            <a:extLst>
              <a:ext uri="{FF2B5EF4-FFF2-40B4-BE49-F238E27FC236}">
                <a16:creationId xmlns:a16="http://schemas.microsoft.com/office/drawing/2014/main" id="{5B3D38B2-96CE-41A8-8925-9A43F83AD247}"/>
              </a:ext>
            </a:extLst>
          </p:cNvPr>
          <p:cNvSpPr>
            <a:spLocks noGrp="1"/>
          </p:cNvSpPr>
          <p:nvPr>
            <p:ph type="ftr" sz="quarter" idx="11"/>
          </p:nvPr>
        </p:nvSpPr>
        <p:spPr>
          <a:xfrm>
            <a:off x="1666568" y="6248400"/>
            <a:ext cx="633443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p:txBody>
          <a:bodyPr anchor="ctr"/>
          <a:lstStyle/>
          <a:p>
            <a:pPr eaLnBrk="1" hangingPunct="1"/>
            <a:r>
              <a:rPr lang="en-US" altLang="en-US" sz="3500" dirty="0"/>
              <a:t>Financial Assets in DB and DC Pension Funds</a:t>
            </a:r>
          </a:p>
        </p:txBody>
      </p:sp>
      <p:pic>
        <p:nvPicPr>
          <p:cNvPr id="4" name="Content Placeholder 3">
            <a:extLst>
              <a:ext uri="{FF2B5EF4-FFF2-40B4-BE49-F238E27FC236}">
                <a16:creationId xmlns:a16="http://schemas.microsoft.com/office/drawing/2014/main" id="{A0ED9BD3-BB2E-4628-B6FE-887D1896EE04}"/>
              </a:ext>
            </a:extLst>
          </p:cNvPr>
          <p:cNvPicPr>
            <a:picLocks noGrp="1" noChangeAspect="1"/>
          </p:cNvPicPr>
          <p:nvPr>
            <p:ph idx="1"/>
          </p:nvPr>
        </p:nvPicPr>
        <p:blipFill>
          <a:blip r:embed="rId3"/>
          <a:stretch>
            <a:fillRect/>
          </a:stretch>
        </p:blipFill>
        <p:spPr>
          <a:xfrm>
            <a:off x="796413" y="2079523"/>
            <a:ext cx="6875587" cy="3436047"/>
          </a:xfrm>
          <a:prstGeom prst="rect">
            <a:avLst/>
          </a:prstGeom>
        </p:spPr>
      </p:pic>
      <p:sp>
        <p:nvSpPr>
          <p:cNvPr id="3" name="Footer Placeholder 2">
            <a:extLst>
              <a:ext uri="{FF2B5EF4-FFF2-40B4-BE49-F238E27FC236}">
                <a16:creationId xmlns:a16="http://schemas.microsoft.com/office/drawing/2014/main" id="{F55DCA2B-9FC9-42B0-803B-9C19C79B37F9}"/>
              </a:ext>
            </a:extLst>
          </p:cNvPr>
          <p:cNvSpPr>
            <a:spLocks noGrp="1"/>
          </p:cNvSpPr>
          <p:nvPr>
            <p:ph type="ftr" sz="quarter" idx="11"/>
          </p:nvPr>
        </p:nvSpPr>
        <p:spPr>
          <a:xfrm>
            <a:off x="1799303" y="6248400"/>
            <a:ext cx="620169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idx="4294967295"/>
          </p:nvPr>
        </p:nvSpPr>
        <p:spPr/>
        <p:txBody>
          <a:bodyPr anchor="ctr"/>
          <a:lstStyle/>
          <a:p>
            <a:pPr eaLnBrk="1" hangingPunct="1"/>
            <a:r>
              <a:rPr lang="en-US" altLang="en-US" sz="3500"/>
              <a:t>Pension Fund Administration</a:t>
            </a:r>
          </a:p>
        </p:txBody>
      </p:sp>
      <p:sp>
        <p:nvSpPr>
          <p:cNvPr id="15365" name="Rectangle 3"/>
          <p:cNvSpPr>
            <a:spLocks noGrp="1" noChangeArrowheads="1"/>
          </p:cNvSpPr>
          <p:nvPr>
            <p:ph type="body" sz="half" idx="4294967295"/>
          </p:nvPr>
        </p:nvSpPr>
        <p:spPr>
          <a:xfrm>
            <a:off x="464234" y="1719262"/>
            <a:ext cx="8148638" cy="4568995"/>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300" dirty="0"/>
              <a:t>Pension funds may be either </a:t>
            </a:r>
            <a:r>
              <a:rPr lang="en-US" altLang="en-US" sz="2300" b="1" dirty="0"/>
              <a:t>insured</a:t>
            </a:r>
            <a:r>
              <a:rPr lang="en-US" altLang="en-US" sz="2300" dirty="0"/>
              <a:t> or </a:t>
            </a:r>
            <a:r>
              <a:rPr lang="en-US" altLang="en-US" sz="2300" b="1" dirty="0"/>
              <a:t>noninsured</a:t>
            </a:r>
          </a:p>
          <a:p>
            <a:pPr lvl="1" eaLnBrk="1" hangingPunct="1"/>
            <a:r>
              <a:rPr lang="en-US" altLang="en-US" sz="2300" dirty="0"/>
              <a:t>An insured pension fund is administered by a life insurance company</a:t>
            </a:r>
          </a:p>
          <a:p>
            <a:pPr lvl="1" eaLnBrk="1" hangingPunct="1"/>
            <a:r>
              <a:rPr lang="en-US" altLang="en-US" sz="2300" dirty="0"/>
              <a:t>A noninsured pension fund is administered by some other type of financial institution</a:t>
            </a:r>
          </a:p>
          <a:p>
            <a:pPr eaLnBrk="1" hangingPunct="1"/>
            <a:r>
              <a:rPr lang="en-US" altLang="en-US" sz="2300" b="1" dirty="0"/>
              <a:t>Private pension funds</a:t>
            </a:r>
            <a:r>
              <a:rPr lang="en-US" altLang="en-US" sz="2300" dirty="0"/>
              <a:t> are created by private entities and administered by private corporations</a:t>
            </a:r>
          </a:p>
          <a:p>
            <a:pPr lvl="1" eaLnBrk="1" hangingPunct="1"/>
            <a:r>
              <a:rPr lang="en-US" altLang="en-US" sz="2200" dirty="0"/>
              <a:t>$11,803.6 billion in total financial assets in 2016</a:t>
            </a:r>
          </a:p>
          <a:p>
            <a:pPr lvl="2" eaLnBrk="1" hangingPunct="1"/>
            <a:r>
              <a:rPr lang="en-US" altLang="en-US" sz="1900" dirty="0"/>
              <a:t>Life insurance companies administered $2,928.3 billion </a:t>
            </a:r>
          </a:p>
          <a:p>
            <a:pPr lvl="2" eaLnBrk="1" hangingPunct="1"/>
            <a:r>
              <a:rPr lang="en-US" altLang="en-US" sz="1900" dirty="0"/>
              <a:t>Mutual funds administered $3,317.6 billion</a:t>
            </a:r>
          </a:p>
          <a:p>
            <a:pPr lvl="2" eaLnBrk="1" hangingPunct="1"/>
            <a:r>
              <a:rPr lang="en-US" altLang="en-US" sz="1900" dirty="0"/>
              <a:t>Other financial institutions (e.g., banks) administered $5,557.7 billion</a:t>
            </a:r>
          </a:p>
        </p:txBody>
      </p:sp>
      <p:sp>
        <p:nvSpPr>
          <p:cNvPr id="2" name="Footer Placeholder 1">
            <a:extLst>
              <a:ext uri="{FF2B5EF4-FFF2-40B4-BE49-F238E27FC236}">
                <a16:creationId xmlns:a16="http://schemas.microsoft.com/office/drawing/2014/main" id="{5C368A2B-947C-42AC-B3CC-AD66B7447759}"/>
              </a:ext>
            </a:extLst>
          </p:cNvPr>
          <p:cNvSpPr>
            <a:spLocks noGrp="1"/>
          </p:cNvSpPr>
          <p:nvPr>
            <p:ph type="ftr" sz="quarter" idx="11"/>
          </p:nvPr>
        </p:nvSpPr>
        <p:spPr>
          <a:xfrm>
            <a:off x="1887795" y="6248400"/>
            <a:ext cx="6113206"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idx="4294967295"/>
          </p:nvPr>
        </p:nvSpPr>
        <p:spPr/>
        <p:txBody>
          <a:bodyPr anchor="ctr"/>
          <a:lstStyle/>
          <a:p>
            <a:pPr eaLnBrk="1" hangingPunct="1"/>
            <a:r>
              <a:rPr lang="en-US" altLang="en-US" sz="3500"/>
              <a:t>Private Pension Funds</a:t>
            </a:r>
          </a:p>
        </p:txBody>
      </p:sp>
      <p:sp>
        <p:nvSpPr>
          <p:cNvPr id="1638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b="1" dirty="0"/>
              <a:t>401(k) </a:t>
            </a:r>
            <a:r>
              <a:rPr lang="en-US" altLang="en-US" sz="2400" dirty="0"/>
              <a:t>and </a:t>
            </a:r>
            <a:r>
              <a:rPr lang="en-US" altLang="en-US" sz="2400" b="1" dirty="0"/>
              <a:t>403(b) plans </a:t>
            </a:r>
            <a:r>
              <a:rPr lang="en-US" altLang="en-US" sz="2400" dirty="0"/>
              <a:t>are employer-sponsored plans that supplement a firm’s basic retirement plan</a:t>
            </a:r>
          </a:p>
          <a:p>
            <a:pPr lvl="1" eaLnBrk="1" hangingPunct="1"/>
            <a:r>
              <a:rPr lang="en-US" altLang="en-US" sz="2000" dirty="0"/>
              <a:t>Allow for both employer and employee contributions</a:t>
            </a:r>
          </a:p>
          <a:p>
            <a:pPr lvl="1" eaLnBrk="1" hangingPunct="1"/>
            <a:r>
              <a:rPr lang="en-US" altLang="en-US" sz="2000" dirty="0"/>
              <a:t>401(k) plans are offered to employees of taxable firms</a:t>
            </a:r>
          </a:p>
          <a:p>
            <a:pPr lvl="1" eaLnBrk="1" hangingPunct="1"/>
            <a:r>
              <a:rPr lang="en-US" altLang="en-US" sz="2000" dirty="0"/>
              <a:t>403(b) plans are offered to employees of tax exempt employers</a:t>
            </a:r>
          </a:p>
          <a:p>
            <a:pPr lvl="1" eaLnBrk="1" hangingPunct="1"/>
            <a:r>
              <a:rPr lang="en-US" altLang="en-US" sz="2000" dirty="0"/>
              <a:t>Contributions are made on a pretax basis and thus reduce the employee’s taxable salary</a:t>
            </a:r>
          </a:p>
          <a:p>
            <a:pPr lvl="1" eaLnBrk="1" hangingPunct="1"/>
            <a:r>
              <a:rPr lang="en-US" altLang="en-US" sz="2000" dirty="0"/>
              <a:t>Most plans are transferable if the employee changes jobs</a:t>
            </a:r>
          </a:p>
          <a:p>
            <a:pPr lvl="1" eaLnBrk="1" hangingPunct="1"/>
            <a:r>
              <a:rPr lang="en-US" altLang="en-US" sz="2000" dirty="0"/>
              <a:t>Participants generally make their own choice of the allocation of assets from both employee and employer contributions</a:t>
            </a:r>
          </a:p>
          <a:p>
            <a:pPr lvl="2" eaLnBrk="1" hangingPunct="1"/>
            <a:r>
              <a:rPr lang="en-US" altLang="en-US" sz="1900" dirty="0"/>
              <a:t>Younger participants generally invest more in equities while older participants generally invest more in fixed-income securities</a:t>
            </a:r>
          </a:p>
        </p:txBody>
      </p:sp>
      <p:sp>
        <p:nvSpPr>
          <p:cNvPr id="2" name="Footer Placeholder 1">
            <a:extLst>
              <a:ext uri="{FF2B5EF4-FFF2-40B4-BE49-F238E27FC236}">
                <a16:creationId xmlns:a16="http://schemas.microsoft.com/office/drawing/2014/main" id="{73FF653B-384C-4522-B26C-F449999F3B64}"/>
              </a:ext>
            </a:extLst>
          </p:cNvPr>
          <p:cNvSpPr>
            <a:spLocks noGrp="1"/>
          </p:cNvSpPr>
          <p:nvPr>
            <p:ph type="ftr" sz="quarter" idx="11"/>
          </p:nvPr>
        </p:nvSpPr>
        <p:spPr>
          <a:xfrm>
            <a:off x="1917291" y="6248400"/>
            <a:ext cx="620907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idx="4294967295"/>
          </p:nvPr>
        </p:nvSpPr>
        <p:spPr/>
        <p:txBody>
          <a:bodyPr anchor="ctr"/>
          <a:lstStyle/>
          <a:p>
            <a:pPr eaLnBrk="1" hangingPunct="1"/>
            <a:r>
              <a:rPr lang="en-US" altLang="en-US" sz="3500" dirty="0"/>
              <a:t>Return on a 401(k)</a:t>
            </a:r>
          </a:p>
        </p:txBody>
      </p:sp>
      <p:pic>
        <p:nvPicPr>
          <p:cNvPr id="17413"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8" y="1249363"/>
            <a:ext cx="7229475"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idx="4294967295"/>
          </p:nvPr>
        </p:nvSpPr>
        <p:spPr>
          <a:xfrm>
            <a:off x="457200" y="174170"/>
            <a:ext cx="7543800" cy="1129167"/>
          </a:xfrm>
        </p:spPr>
        <p:txBody>
          <a:bodyPr anchor="ctr"/>
          <a:lstStyle/>
          <a:p>
            <a:pPr eaLnBrk="1" hangingPunct="1"/>
            <a:r>
              <a:rPr lang="en-US" altLang="en-US" sz="3500" dirty="0"/>
              <a:t>Asset Allocation</a:t>
            </a:r>
          </a:p>
        </p:txBody>
      </p:sp>
      <p:pic>
        <p:nvPicPr>
          <p:cNvPr id="1843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482" y="1282696"/>
            <a:ext cx="7037388" cy="516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Text Box 9"/>
          <p:cNvSpPr txBox="1">
            <a:spLocks noChangeArrowheads="1"/>
          </p:cNvSpPr>
          <p:nvPr/>
        </p:nvSpPr>
        <p:spPr bwMode="auto">
          <a:xfrm>
            <a:off x="2143351" y="5907087"/>
            <a:ext cx="4257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altLang="en-US" b="1">
                <a:solidFill>
                  <a:srgbClr val="FF0000"/>
                </a:solidFill>
              </a:rPr>
              <a:t>Which option is riskier?</a:t>
            </a:r>
          </a:p>
        </p:txBody>
      </p:sp>
      <p:pic>
        <p:nvPicPr>
          <p:cNvPr id="1946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427" y="1103313"/>
            <a:ext cx="7375525" cy="357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3"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692" y="4681538"/>
            <a:ext cx="7723188" cy="1055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2"/>
          <p:cNvSpPr txBox="1">
            <a:spLocks noChangeArrowheads="1"/>
          </p:cNvSpPr>
          <p:nvPr/>
        </p:nvSpPr>
        <p:spPr bwMode="auto">
          <a:xfrm>
            <a:off x="457200" y="174170"/>
            <a:ext cx="7543800" cy="1129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en-US" altLang="en-US" sz="3500" kern="0" dirty="0"/>
              <a:t>Asset Allocation Continued</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p:txBody>
          <a:bodyPr anchor="ctr"/>
          <a:lstStyle/>
          <a:p>
            <a:pPr eaLnBrk="1" hangingPunct="1"/>
            <a:r>
              <a:rPr lang="en-US" altLang="en-US" sz="3500" dirty="0"/>
              <a:t>Assets in 401(k) Plans</a:t>
            </a:r>
          </a:p>
        </p:txBody>
      </p:sp>
      <p:pic>
        <p:nvPicPr>
          <p:cNvPr id="4" name="Content Placeholder 3">
            <a:extLst>
              <a:ext uri="{FF2B5EF4-FFF2-40B4-BE49-F238E27FC236}">
                <a16:creationId xmlns:a16="http://schemas.microsoft.com/office/drawing/2014/main" id="{136D14DA-B772-4AE7-9A59-28D7BD923470}"/>
              </a:ext>
            </a:extLst>
          </p:cNvPr>
          <p:cNvPicPr>
            <a:picLocks noGrp="1" noChangeAspect="1"/>
          </p:cNvPicPr>
          <p:nvPr>
            <p:ph idx="1"/>
          </p:nvPr>
        </p:nvPicPr>
        <p:blipFill>
          <a:blip r:embed="rId3"/>
          <a:stretch>
            <a:fillRect/>
          </a:stretch>
        </p:blipFill>
        <p:spPr>
          <a:xfrm>
            <a:off x="1828800" y="1417638"/>
            <a:ext cx="5427406" cy="4713287"/>
          </a:xfrm>
          <a:prstGeom prst="rect">
            <a:avLst/>
          </a:prstGeom>
        </p:spPr>
      </p:pic>
      <p:sp>
        <p:nvSpPr>
          <p:cNvPr id="3" name="Footer Placeholder 2">
            <a:extLst>
              <a:ext uri="{FF2B5EF4-FFF2-40B4-BE49-F238E27FC236}">
                <a16:creationId xmlns:a16="http://schemas.microsoft.com/office/drawing/2014/main" id="{6009E824-F8DA-45A6-8751-DCEADE5BF68B}"/>
              </a:ext>
            </a:extLst>
          </p:cNvPr>
          <p:cNvSpPr>
            <a:spLocks noGrp="1"/>
          </p:cNvSpPr>
          <p:nvPr>
            <p:ph type="ftr" sz="quarter" idx="11"/>
          </p:nvPr>
        </p:nvSpPr>
        <p:spPr>
          <a:xfrm>
            <a:off x="1828800" y="6248400"/>
            <a:ext cx="61722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idx="4294967295"/>
          </p:nvPr>
        </p:nvSpPr>
        <p:spPr/>
        <p:txBody>
          <a:bodyPr anchor="ctr"/>
          <a:lstStyle/>
          <a:p>
            <a:pPr eaLnBrk="1" hangingPunct="1"/>
            <a:r>
              <a:rPr lang="en-US" altLang="en-US" sz="3500"/>
              <a:t>IRAs</a:t>
            </a:r>
          </a:p>
        </p:txBody>
      </p:sp>
      <p:sp>
        <p:nvSpPr>
          <p:cNvPr id="2150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300" b="1" dirty="0"/>
              <a:t>Individual retirement accounts (IRAs)</a:t>
            </a:r>
            <a:r>
              <a:rPr lang="en-US" altLang="en-US" sz="2300" dirty="0"/>
              <a:t> are self-directed retirement accounts set up by employees who may also be covered by employer-sponsored pension plans as well as self-employed individuals</a:t>
            </a:r>
          </a:p>
          <a:p>
            <a:pPr lvl="1" eaLnBrk="1" hangingPunct="1">
              <a:lnSpc>
                <a:spcPct val="80000"/>
              </a:lnSpc>
            </a:pPr>
            <a:r>
              <a:rPr lang="en-US" altLang="en-US" sz="2000" dirty="0"/>
              <a:t>Contributions are made strictly by the employee</a:t>
            </a:r>
          </a:p>
          <a:p>
            <a:pPr lvl="1" eaLnBrk="1" hangingPunct="1">
              <a:lnSpc>
                <a:spcPct val="80000"/>
              </a:lnSpc>
            </a:pPr>
            <a:r>
              <a:rPr lang="en-US" altLang="en-US" sz="2000" dirty="0"/>
              <a:t>First introduced in 1981 to supplement employer-sponsored programs</a:t>
            </a:r>
          </a:p>
          <a:p>
            <a:pPr lvl="1" eaLnBrk="1" hangingPunct="1">
              <a:lnSpc>
                <a:spcPct val="80000"/>
              </a:lnSpc>
            </a:pPr>
            <a:r>
              <a:rPr lang="en-US" altLang="en-US" sz="2000" dirty="0"/>
              <a:t>As of 2017, maximum contributions were $5,500 per year</a:t>
            </a:r>
          </a:p>
          <a:p>
            <a:pPr eaLnBrk="1" hangingPunct="1">
              <a:lnSpc>
                <a:spcPct val="80000"/>
              </a:lnSpc>
            </a:pPr>
            <a:r>
              <a:rPr lang="en-US" altLang="en-US" sz="2300" b="1" dirty="0"/>
              <a:t>Roth IRAs</a:t>
            </a:r>
            <a:r>
              <a:rPr lang="en-US" altLang="en-US" sz="2300" dirty="0"/>
              <a:t> were introduced in 1998</a:t>
            </a:r>
          </a:p>
          <a:p>
            <a:pPr lvl="1" eaLnBrk="1" hangingPunct="1">
              <a:lnSpc>
                <a:spcPct val="80000"/>
              </a:lnSpc>
            </a:pPr>
            <a:r>
              <a:rPr lang="en-US" altLang="en-US" sz="2000" dirty="0"/>
              <a:t>In 2016, they allowed a maximum of $5,500 after-tax contribution per individual ($11,000 per household)</a:t>
            </a:r>
          </a:p>
          <a:p>
            <a:pPr lvl="1" eaLnBrk="1" hangingPunct="1">
              <a:lnSpc>
                <a:spcPct val="80000"/>
              </a:lnSpc>
            </a:pPr>
            <a:r>
              <a:rPr lang="en-US" altLang="en-US" sz="2000" dirty="0"/>
              <a:t>Contributions are taxed in the year of contributions, while withdrawals are tax-free as long as they have been invested at least five years and the account holder is at least 59 ½ years old</a:t>
            </a:r>
          </a:p>
          <a:p>
            <a:pPr lvl="1" eaLnBrk="1" hangingPunct="1">
              <a:lnSpc>
                <a:spcPct val="80000"/>
              </a:lnSpc>
            </a:pPr>
            <a:r>
              <a:rPr lang="en-US" altLang="en-US" sz="2000" dirty="0"/>
              <a:t>Income test for availability</a:t>
            </a:r>
          </a:p>
        </p:txBody>
      </p:sp>
      <p:sp>
        <p:nvSpPr>
          <p:cNvPr id="2" name="Footer Placeholder 1">
            <a:extLst>
              <a:ext uri="{FF2B5EF4-FFF2-40B4-BE49-F238E27FC236}">
                <a16:creationId xmlns:a16="http://schemas.microsoft.com/office/drawing/2014/main" id="{C893D149-C0F6-4495-AC4E-90330D805C84}"/>
              </a:ext>
            </a:extLst>
          </p:cNvPr>
          <p:cNvSpPr>
            <a:spLocks noGrp="1"/>
          </p:cNvSpPr>
          <p:nvPr>
            <p:ph type="ftr" sz="quarter" idx="11"/>
          </p:nvPr>
        </p:nvSpPr>
        <p:spPr>
          <a:xfrm>
            <a:off x="1489587" y="6248400"/>
            <a:ext cx="637130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p:txBody>
          <a:bodyPr anchor="ctr"/>
          <a:lstStyle/>
          <a:p>
            <a:pPr eaLnBrk="1" hangingPunct="1"/>
            <a:r>
              <a:rPr lang="en-US" altLang="en-US" sz="3500" dirty="0"/>
              <a:t>Roth IRAs vs Traditional IRAs</a:t>
            </a:r>
          </a:p>
        </p:txBody>
      </p:sp>
      <p:pic>
        <p:nvPicPr>
          <p:cNvPr id="4" name="Content Placeholder 3">
            <a:extLst>
              <a:ext uri="{FF2B5EF4-FFF2-40B4-BE49-F238E27FC236}">
                <a16:creationId xmlns:a16="http://schemas.microsoft.com/office/drawing/2014/main" id="{7E45B30C-9AE4-46D8-ACCC-FFFAF5E0AB48}"/>
              </a:ext>
            </a:extLst>
          </p:cNvPr>
          <p:cNvPicPr>
            <a:picLocks noGrp="1" noChangeAspect="1"/>
          </p:cNvPicPr>
          <p:nvPr>
            <p:ph idx="1"/>
          </p:nvPr>
        </p:nvPicPr>
        <p:blipFill>
          <a:blip r:embed="rId3"/>
          <a:stretch>
            <a:fillRect/>
          </a:stretch>
        </p:blipFill>
        <p:spPr>
          <a:xfrm>
            <a:off x="1047135" y="1417639"/>
            <a:ext cx="6415341" cy="4374122"/>
          </a:xfrm>
          <a:prstGeom prst="rect">
            <a:avLst/>
          </a:prstGeom>
        </p:spPr>
      </p:pic>
      <p:sp>
        <p:nvSpPr>
          <p:cNvPr id="3" name="Footer Placeholder 2">
            <a:extLst>
              <a:ext uri="{FF2B5EF4-FFF2-40B4-BE49-F238E27FC236}">
                <a16:creationId xmlns:a16="http://schemas.microsoft.com/office/drawing/2014/main" id="{6BF9A363-7DF0-4804-B552-370A40575EA0}"/>
              </a:ext>
            </a:extLst>
          </p:cNvPr>
          <p:cNvSpPr>
            <a:spLocks noGrp="1"/>
          </p:cNvSpPr>
          <p:nvPr>
            <p:ph type="ftr" sz="quarter" idx="11"/>
          </p:nvPr>
        </p:nvSpPr>
        <p:spPr>
          <a:xfrm>
            <a:off x="1592826" y="6248400"/>
            <a:ext cx="620907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idx="4294967295"/>
          </p:nvPr>
        </p:nvSpPr>
        <p:spPr/>
        <p:txBody>
          <a:bodyPr anchor="ctr"/>
          <a:lstStyle/>
          <a:p>
            <a:pPr eaLnBrk="1" hangingPunct="1"/>
            <a:r>
              <a:rPr lang="en-US" altLang="en-US" sz="3500" dirty="0"/>
              <a:t>Roth IRAs vs Traditional IRAs Continued</a:t>
            </a:r>
          </a:p>
        </p:txBody>
      </p:sp>
      <p:grpSp>
        <p:nvGrpSpPr>
          <p:cNvPr id="23557" name="Group 1"/>
          <p:cNvGrpSpPr>
            <a:grpSpLocks/>
          </p:cNvGrpSpPr>
          <p:nvPr/>
        </p:nvGrpSpPr>
        <p:grpSpPr bwMode="auto">
          <a:xfrm>
            <a:off x="1499821" y="1534307"/>
            <a:ext cx="6144358" cy="4768874"/>
            <a:chOff x="1843088" y="1223964"/>
            <a:chExt cx="5457825" cy="3901765"/>
          </a:xfrm>
        </p:grpSpPr>
        <p:pic>
          <p:nvPicPr>
            <p:cNvPr id="23558" name="Picture 10"/>
            <p:cNvPicPr>
              <a:picLocks noChangeAspect="1" noChangeArrowheads="1"/>
            </p:cNvPicPr>
            <p:nvPr/>
          </p:nvPicPr>
          <p:blipFill>
            <a:blip r:embed="rId3">
              <a:extLst>
                <a:ext uri="{28A0092B-C50C-407E-A947-70E740481C1C}">
                  <a14:useLocalDpi xmlns:a14="http://schemas.microsoft.com/office/drawing/2010/main" val="0"/>
                </a:ext>
              </a:extLst>
            </a:blip>
            <a:srcRect b="89999"/>
            <a:stretch>
              <a:fillRect/>
            </a:stretch>
          </p:blipFill>
          <p:spPr bwMode="auto">
            <a:xfrm>
              <a:off x="1843088" y="1223964"/>
              <a:ext cx="5457825" cy="441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9"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5475" y="1677679"/>
              <a:ext cx="5353050" cy="344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Footer Placeholder 1">
            <a:extLst>
              <a:ext uri="{FF2B5EF4-FFF2-40B4-BE49-F238E27FC236}">
                <a16:creationId xmlns:a16="http://schemas.microsoft.com/office/drawing/2014/main" id="{05762A94-2A83-4B3D-B1FC-24EE39A34C83}"/>
              </a:ext>
            </a:extLst>
          </p:cNvPr>
          <p:cNvSpPr>
            <a:spLocks noGrp="1"/>
          </p:cNvSpPr>
          <p:nvPr>
            <p:ph type="ftr" sz="quarter" idx="11"/>
          </p:nvPr>
        </p:nvSpPr>
        <p:spPr>
          <a:xfrm>
            <a:off x="1283111" y="6248400"/>
            <a:ext cx="6361068"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idx="4294967295"/>
          </p:nvPr>
        </p:nvSpPr>
        <p:spPr/>
        <p:txBody>
          <a:bodyPr anchor="ctr"/>
          <a:lstStyle/>
          <a:p>
            <a:pPr eaLnBrk="1" hangingPunct="1"/>
            <a:r>
              <a:rPr lang="en-US" altLang="en-US" sz="3500"/>
              <a:t>Public Pension Funds</a:t>
            </a:r>
          </a:p>
        </p:txBody>
      </p:sp>
      <p:sp>
        <p:nvSpPr>
          <p:cNvPr id="2458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State </a:t>
            </a:r>
            <a:r>
              <a:rPr lang="en-US" altLang="en-US" sz="2400" dirty="0"/>
              <a:t>or </a:t>
            </a:r>
            <a:r>
              <a:rPr lang="en-US" altLang="en-US" sz="2400" b="1" dirty="0"/>
              <a:t>local government </a:t>
            </a:r>
            <a:r>
              <a:rPr lang="en-US" altLang="en-US" sz="2400" dirty="0"/>
              <a:t>pension funds</a:t>
            </a:r>
          </a:p>
          <a:p>
            <a:pPr lvl="1" eaLnBrk="1" hangingPunct="1">
              <a:lnSpc>
                <a:spcPct val="90000"/>
              </a:lnSpc>
            </a:pPr>
            <a:r>
              <a:rPr lang="en-US" altLang="en-US" sz="2200" dirty="0"/>
              <a:t>“Pay as you go” in that current employee contributions fund current retiree benefits</a:t>
            </a:r>
          </a:p>
          <a:p>
            <a:pPr lvl="1" eaLnBrk="1" hangingPunct="1">
              <a:lnSpc>
                <a:spcPct val="90000"/>
              </a:lnSpc>
            </a:pPr>
            <a:r>
              <a:rPr lang="en-US" altLang="en-US" sz="2200" dirty="0"/>
              <a:t>Because of an increasing number of retirees relative to workers, some funds’ current payments exceed current contributions</a:t>
            </a:r>
          </a:p>
          <a:p>
            <a:pPr eaLnBrk="1" hangingPunct="1">
              <a:lnSpc>
                <a:spcPct val="90000"/>
              </a:lnSpc>
            </a:pPr>
            <a:r>
              <a:rPr lang="en-US" altLang="en-US" sz="2400" b="1" dirty="0"/>
              <a:t>Federal government </a:t>
            </a:r>
            <a:r>
              <a:rPr lang="en-US" altLang="en-US" sz="2400" dirty="0"/>
              <a:t>pension funds</a:t>
            </a:r>
          </a:p>
          <a:p>
            <a:pPr lvl="1" eaLnBrk="1" hangingPunct="1">
              <a:lnSpc>
                <a:spcPct val="90000"/>
              </a:lnSpc>
            </a:pPr>
            <a:r>
              <a:rPr lang="en-US" altLang="en-US" sz="2000" b="1" dirty="0"/>
              <a:t>Civil service funds</a:t>
            </a:r>
            <a:r>
              <a:rPr lang="en-US" altLang="en-US" sz="2000" dirty="0"/>
              <a:t> cover all federal employees not in the armed forces</a:t>
            </a:r>
          </a:p>
          <a:p>
            <a:pPr lvl="2" eaLnBrk="1" hangingPunct="1">
              <a:lnSpc>
                <a:spcPct val="90000"/>
              </a:lnSpc>
            </a:pPr>
            <a:r>
              <a:rPr lang="en-US" altLang="en-US" sz="2000" dirty="0"/>
              <a:t>Such employees are not covered by Social Security</a:t>
            </a:r>
          </a:p>
          <a:p>
            <a:pPr lvl="1" eaLnBrk="1" hangingPunct="1">
              <a:lnSpc>
                <a:spcPct val="90000"/>
              </a:lnSpc>
            </a:pPr>
            <a:r>
              <a:rPr lang="en-US" altLang="en-US" sz="2000" dirty="0"/>
              <a:t>A </a:t>
            </a:r>
            <a:r>
              <a:rPr lang="en-US" altLang="en-US" sz="2000" b="1" dirty="0"/>
              <a:t>military pension fund</a:t>
            </a:r>
            <a:r>
              <a:rPr lang="en-US" altLang="en-US" sz="2000" dirty="0"/>
              <a:t> covers career military personnel</a:t>
            </a:r>
          </a:p>
          <a:p>
            <a:pPr lvl="2" eaLnBrk="1" hangingPunct="1">
              <a:lnSpc>
                <a:spcPct val="90000"/>
              </a:lnSpc>
            </a:pPr>
            <a:r>
              <a:rPr lang="en-US" altLang="en-US" sz="2000" dirty="0"/>
              <a:t>Military personnel are also covered by Social Security</a:t>
            </a:r>
          </a:p>
          <a:p>
            <a:pPr lvl="2" eaLnBrk="1" hangingPunct="1">
              <a:lnSpc>
                <a:spcPct val="90000"/>
              </a:lnSpc>
            </a:pPr>
            <a:r>
              <a:rPr lang="en-US" altLang="en-US" sz="2000" dirty="0"/>
              <a:t>Military personnel are eligible after 20 years of military service</a:t>
            </a:r>
          </a:p>
        </p:txBody>
      </p:sp>
      <p:sp>
        <p:nvSpPr>
          <p:cNvPr id="2" name="Footer Placeholder 1">
            <a:extLst>
              <a:ext uri="{FF2B5EF4-FFF2-40B4-BE49-F238E27FC236}">
                <a16:creationId xmlns:a16="http://schemas.microsoft.com/office/drawing/2014/main" id="{029D12DE-B6AC-4CDA-B49D-88C9B334B0CC}"/>
              </a:ext>
            </a:extLst>
          </p:cNvPr>
          <p:cNvSpPr>
            <a:spLocks noGrp="1"/>
          </p:cNvSpPr>
          <p:nvPr>
            <p:ph type="ftr" sz="quarter" idx="11"/>
          </p:nvPr>
        </p:nvSpPr>
        <p:spPr>
          <a:xfrm>
            <a:off x="1342103" y="6248400"/>
            <a:ext cx="6194323"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idx="4294967295"/>
          </p:nvPr>
        </p:nvSpPr>
        <p:spPr/>
        <p:txBody>
          <a:bodyPr anchor="ctr"/>
          <a:lstStyle/>
          <a:p>
            <a:pPr eaLnBrk="1" hangingPunct="1"/>
            <a:r>
              <a:rPr lang="en-US" altLang="en-US" sz="3500" dirty="0"/>
              <a:t>Public Pension Funds Continued</a:t>
            </a:r>
          </a:p>
        </p:txBody>
      </p:sp>
      <p:sp>
        <p:nvSpPr>
          <p:cNvPr id="25605" name="Rectangle 3"/>
          <p:cNvSpPr>
            <a:spLocks noGrp="1" noChangeArrowheads="1"/>
          </p:cNvSpPr>
          <p:nvPr>
            <p:ph type="body" sz="half" idx="4294967295"/>
          </p:nvPr>
        </p:nvSpPr>
        <p:spPr>
          <a:xfrm>
            <a:off x="457200" y="1719263"/>
            <a:ext cx="8148638" cy="452679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100" b="1" dirty="0"/>
              <a:t>Social Security</a:t>
            </a:r>
            <a:r>
              <a:rPr lang="en-US" altLang="en-US" sz="2100" dirty="0"/>
              <a:t>, aka </a:t>
            </a:r>
            <a:r>
              <a:rPr lang="en-US" altLang="en-US" sz="2100" b="1" dirty="0"/>
              <a:t>Old Age and Survivors Insurance Fund</a:t>
            </a:r>
          </a:p>
          <a:p>
            <a:pPr lvl="1" eaLnBrk="1" hangingPunct="1"/>
            <a:r>
              <a:rPr lang="en-US" altLang="en-US" sz="2000" dirty="0"/>
              <a:t>Provides retirement benefits to almost all employees and self-employed individuals in the U.S.</a:t>
            </a:r>
          </a:p>
          <a:p>
            <a:pPr lvl="1" eaLnBrk="1" hangingPunct="1"/>
            <a:r>
              <a:rPr lang="en-US" altLang="en-US" sz="2000" dirty="0"/>
              <a:t>Established in 1935 to provide a minimum level of retirement income to all retirees</a:t>
            </a:r>
          </a:p>
          <a:p>
            <a:pPr lvl="1" eaLnBrk="1" hangingPunct="1"/>
            <a:r>
              <a:rPr lang="en-US" altLang="en-US" sz="2000" dirty="0"/>
              <a:t>Funded on a “pay as you go” basis</a:t>
            </a:r>
          </a:p>
          <a:p>
            <a:pPr lvl="1" eaLnBrk="1" hangingPunct="1"/>
            <a:r>
              <a:rPr lang="en-US" altLang="en-US" sz="2000" dirty="0"/>
              <a:t>Historically, contributions have exceeded disbursements</a:t>
            </a:r>
          </a:p>
          <a:p>
            <a:pPr lvl="2" eaLnBrk="1" hangingPunct="1"/>
            <a:r>
              <a:rPr lang="en-US" altLang="en-US" sz="1800" dirty="0"/>
              <a:t>FICA contributions are 7.65% of the first $115,500 earned in 2016 (which is also matched by an employer contribution of 7.65%)</a:t>
            </a:r>
          </a:p>
          <a:p>
            <a:pPr lvl="2" eaLnBrk="1" hangingPunct="1"/>
            <a:r>
              <a:rPr lang="en-US" altLang="en-US" sz="1800" dirty="0"/>
              <a:t>Self-employed individuals pay the full 15.30%</a:t>
            </a:r>
          </a:p>
          <a:p>
            <a:pPr lvl="1" eaLnBrk="1" hangingPunct="1"/>
            <a:r>
              <a:rPr lang="en-US" altLang="en-US" sz="2000" dirty="0"/>
              <a:t>Disbursements exceeded revenues (excluding interest) for the first time in 2010</a:t>
            </a:r>
          </a:p>
          <a:p>
            <a:pPr lvl="1" eaLnBrk="1" hangingPunct="1"/>
            <a:r>
              <a:rPr lang="en-US" altLang="en-US" sz="2000" dirty="0"/>
              <a:t>System is expected to be bankrupt by 2034</a:t>
            </a:r>
          </a:p>
        </p:txBody>
      </p:sp>
      <p:sp>
        <p:nvSpPr>
          <p:cNvPr id="2" name="Footer Placeholder 1">
            <a:extLst>
              <a:ext uri="{FF2B5EF4-FFF2-40B4-BE49-F238E27FC236}">
                <a16:creationId xmlns:a16="http://schemas.microsoft.com/office/drawing/2014/main" id="{2D4C82F0-FDEF-4968-A37C-E541BB62B0FF}"/>
              </a:ext>
            </a:extLst>
          </p:cNvPr>
          <p:cNvSpPr>
            <a:spLocks noGrp="1"/>
          </p:cNvSpPr>
          <p:nvPr>
            <p:ph type="ftr" sz="quarter" idx="11"/>
          </p:nvPr>
        </p:nvSpPr>
        <p:spPr>
          <a:xfrm>
            <a:off x="1312606" y="6248400"/>
            <a:ext cx="6194323"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idx="4294967295"/>
          </p:nvPr>
        </p:nvSpPr>
        <p:spPr/>
        <p:txBody>
          <a:bodyPr anchor="ctr"/>
          <a:lstStyle/>
          <a:p>
            <a:pPr eaLnBrk="1" hangingPunct="1"/>
            <a:r>
              <a:rPr lang="en-US" altLang="en-US" sz="3500" dirty="0"/>
              <a:t>Private Pension Fund Investments</a:t>
            </a:r>
          </a:p>
        </p:txBody>
      </p:sp>
      <p:sp>
        <p:nvSpPr>
          <p:cNvPr id="25605" name="Rectangle 3"/>
          <p:cNvSpPr>
            <a:spLocks noGrp="1" noChangeArrowheads="1"/>
          </p:cNvSpPr>
          <p:nvPr>
            <p:ph type="body" sz="half" idx="4294967295"/>
          </p:nvPr>
        </p:nvSpPr>
        <p:spPr>
          <a:xfrm>
            <a:off x="457200" y="1719263"/>
            <a:ext cx="8148638" cy="452679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Private Pension Funds</a:t>
            </a:r>
          </a:p>
          <a:p>
            <a:pPr lvl="1" eaLnBrk="1" hangingPunct="1"/>
            <a:r>
              <a:rPr lang="en-US" altLang="en-US" sz="2000" dirty="0"/>
              <a:t>Financial assets held by private pension funds in 1975 totaled $244.3 billion and $8.838.6 billion in 2016.</a:t>
            </a:r>
          </a:p>
          <a:p>
            <a:pPr lvl="2" eaLnBrk="1" hangingPunct="1"/>
            <a:r>
              <a:rPr lang="en-US" altLang="en-US" sz="1700" dirty="0"/>
              <a:t>In 2016, 62.11% of pension fund assets were in corporate equities or equity mutual fund shares. This compares to 44.61% in 1975.</a:t>
            </a:r>
          </a:p>
          <a:p>
            <a:pPr lvl="1" eaLnBrk="1" hangingPunct="1"/>
            <a:r>
              <a:rPr lang="en-US" altLang="en-US" sz="2000" dirty="0"/>
              <a:t>In 2016, defined benefit funds had 30.73% of their funds invested in U.S. government securities and corporate and foreign bonds compares to 6.37% for defined contribution funds.</a:t>
            </a:r>
          </a:p>
          <a:p>
            <a:pPr lvl="2" eaLnBrk="1" hangingPunct="1"/>
            <a:r>
              <a:rPr lang="en-US" altLang="en-US" sz="1700" dirty="0"/>
              <a:t>Defined benefit funds had 35.52% percent of their assets invested in corporate equities compared to 21.57% by defined contribution funds.</a:t>
            </a:r>
          </a:p>
        </p:txBody>
      </p:sp>
      <p:sp>
        <p:nvSpPr>
          <p:cNvPr id="2" name="Footer Placeholder 1">
            <a:extLst>
              <a:ext uri="{FF2B5EF4-FFF2-40B4-BE49-F238E27FC236}">
                <a16:creationId xmlns:a16="http://schemas.microsoft.com/office/drawing/2014/main" id="{1F55B61D-6685-409D-ABB0-B2153B4B842E}"/>
              </a:ext>
            </a:extLst>
          </p:cNvPr>
          <p:cNvSpPr>
            <a:spLocks noGrp="1"/>
          </p:cNvSpPr>
          <p:nvPr>
            <p:ph type="ftr" sz="quarter" idx="11"/>
          </p:nvPr>
        </p:nvSpPr>
        <p:spPr>
          <a:xfrm>
            <a:off x="1696065" y="6248400"/>
            <a:ext cx="6304935"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47180751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p:txBody>
          <a:bodyPr anchor="ctr"/>
          <a:lstStyle/>
          <a:p>
            <a:pPr eaLnBrk="1" hangingPunct="1"/>
            <a:r>
              <a:rPr lang="en-US" altLang="en-US" sz="3500" dirty="0"/>
              <a:t>Assets Held by Private Pension Funds, 1975 - 2016</a:t>
            </a:r>
          </a:p>
        </p:txBody>
      </p:sp>
      <p:pic>
        <p:nvPicPr>
          <p:cNvPr id="4" name="Content Placeholder 3">
            <a:extLst>
              <a:ext uri="{FF2B5EF4-FFF2-40B4-BE49-F238E27FC236}">
                <a16:creationId xmlns:a16="http://schemas.microsoft.com/office/drawing/2014/main" id="{6C082555-5642-409B-949C-CA6EAD09A0A5}"/>
              </a:ext>
            </a:extLst>
          </p:cNvPr>
          <p:cNvPicPr>
            <a:picLocks noGrp="1" noChangeAspect="1"/>
          </p:cNvPicPr>
          <p:nvPr>
            <p:ph idx="1"/>
          </p:nvPr>
        </p:nvPicPr>
        <p:blipFill>
          <a:blip r:embed="rId3"/>
          <a:stretch>
            <a:fillRect/>
          </a:stretch>
        </p:blipFill>
        <p:spPr>
          <a:xfrm>
            <a:off x="1120877" y="1666568"/>
            <a:ext cx="6607278" cy="4581832"/>
          </a:xfrm>
          <a:prstGeom prst="rect">
            <a:avLst/>
          </a:prstGeom>
        </p:spPr>
      </p:pic>
      <p:sp>
        <p:nvSpPr>
          <p:cNvPr id="3" name="Footer Placeholder 2">
            <a:extLst>
              <a:ext uri="{FF2B5EF4-FFF2-40B4-BE49-F238E27FC236}">
                <a16:creationId xmlns:a16="http://schemas.microsoft.com/office/drawing/2014/main" id="{06982EC7-03BC-475C-8E66-9D4DDD5A27CC}"/>
              </a:ext>
            </a:extLst>
          </p:cNvPr>
          <p:cNvSpPr>
            <a:spLocks noGrp="1"/>
          </p:cNvSpPr>
          <p:nvPr>
            <p:ph type="ftr" sz="quarter" idx="11"/>
          </p:nvPr>
        </p:nvSpPr>
        <p:spPr>
          <a:xfrm>
            <a:off x="1961535" y="6248400"/>
            <a:ext cx="617957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idx="4294967295"/>
          </p:nvPr>
        </p:nvSpPr>
        <p:spPr/>
        <p:txBody>
          <a:bodyPr anchor="ctr"/>
          <a:lstStyle/>
          <a:p>
            <a:pPr eaLnBrk="1" hangingPunct="1"/>
            <a:r>
              <a:rPr lang="en-US" altLang="en-US" sz="3500" dirty="0"/>
              <a:t>Public Pension Fund Investments</a:t>
            </a:r>
          </a:p>
        </p:txBody>
      </p:sp>
      <p:sp>
        <p:nvSpPr>
          <p:cNvPr id="27653" name="Rectangle 3"/>
          <p:cNvSpPr>
            <a:spLocks noGrp="1" noChangeArrowheads="1"/>
          </p:cNvSpPr>
          <p:nvPr>
            <p:ph type="body" sz="half" idx="4294967295"/>
          </p:nvPr>
        </p:nvSpPr>
        <p:spPr>
          <a:xfrm>
            <a:off x="457200" y="1494180"/>
            <a:ext cx="8148638" cy="4829248"/>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Social Security</a:t>
            </a:r>
          </a:p>
          <a:p>
            <a:pPr lvl="1" eaLnBrk="1" hangingPunct="1">
              <a:lnSpc>
                <a:spcPct val="90000"/>
              </a:lnSpc>
            </a:pPr>
            <a:r>
              <a:rPr lang="en-US" altLang="en-US" sz="2000" dirty="0"/>
              <a:t>Contributions are invested in relatively low risk and low-return U.S. Treasury securities</a:t>
            </a:r>
          </a:p>
          <a:p>
            <a:pPr lvl="1" eaLnBrk="1" hangingPunct="1">
              <a:lnSpc>
                <a:spcPct val="90000"/>
              </a:lnSpc>
            </a:pPr>
            <a:r>
              <a:rPr lang="en-US" altLang="en-US" sz="2000" dirty="0"/>
              <a:t>Slow population growth and an increasing retirement population challenge the long-term viability of Social Security</a:t>
            </a:r>
          </a:p>
          <a:p>
            <a:pPr eaLnBrk="1" hangingPunct="1">
              <a:lnSpc>
                <a:spcPct val="90000"/>
              </a:lnSpc>
            </a:pPr>
            <a:r>
              <a:rPr lang="en-US" altLang="en-US" sz="2200" dirty="0"/>
              <a:t>Social Security was restructured in the mid-1990s</a:t>
            </a:r>
          </a:p>
          <a:p>
            <a:pPr lvl="1" eaLnBrk="1" hangingPunct="1">
              <a:lnSpc>
                <a:spcPct val="90000"/>
              </a:lnSpc>
            </a:pPr>
            <a:r>
              <a:rPr lang="en-US" altLang="en-US" sz="2000" dirty="0"/>
              <a:t>Contributions were increased and benefits were decreased</a:t>
            </a:r>
          </a:p>
          <a:p>
            <a:pPr lvl="2" eaLnBrk="1" hangingPunct="1">
              <a:lnSpc>
                <a:spcPct val="90000"/>
              </a:lnSpc>
            </a:pPr>
            <a:r>
              <a:rPr lang="en-US" altLang="en-US" sz="1800" dirty="0"/>
              <a:t>Full retirement age is 67 for people born after 1959</a:t>
            </a:r>
          </a:p>
          <a:p>
            <a:pPr lvl="2" eaLnBrk="1" hangingPunct="1">
              <a:lnSpc>
                <a:spcPct val="90000"/>
              </a:lnSpc>
            </a:pPr>
            <a:r>
              <a:rPr lang="en-US" altLang="en-US" sz="1800" dirty="0"/>
              <a:t>Dollar amount of income subject to FICA increases nearly every year</a:t>
            </a:r>
          </a:p>
          <a:p>
            <a:pPr eaLnBrk="1" hangingPunct="1">
              <a:lnSpc>
                <a:spcPct val="90000"/>
              </a:lnSpc>
            </a:pPr>
            <a:r>
              <a:rPr lang="en-US" altLang="en-US" sz="2200" dirty="0"/>
              <a:t>Future changes to Social Security are slow to occur</a:t>
            </a:r>
          </a:p>
          <a:p>
            <a:pPr lvl="1" eaLnBrk="1" hangingPunct="1">
              <a:lnSpc>
                <a:spcPct val="90000"/>
              </a:lnSpc>
            </a:pPr>
            <a:r>
              <a:rPr lang="en-US" altLang="en-US" sz="2000" dirty="0"/>
              <a:t>Increasing contributions and decreasing benefits are unpopular with the public, and are thus unpopular with politicians seeking election or re-election</a:t>
            </a:r>
          </a:p>
          <a:p>
            <a:pPr lvl="1" eaLnBrk="1" hangingPunct="1">
              <a:lnSpc>
                <a:spcPct val="90000"/>
              </a:lnSpc>
            </a:pPr>
            <a:r>
              <a:rPr lang="en-US" altLang="en-US" sz="2000" dirty="0"/>
              <a:t>The economic downturn in the U.S. has shifted the spotlight away from Social Security</a:t>
            </a:r>
          </a:p>
        </p:txBody>
      </p:sp>
      <p:sp>
        <p:nvSpPr>
          <p:cNvPr id="2" name="Footer Placeholder 1">
            <a:extLst>
              <a:ext uri="{FF2B5EF4-FFF2-40B4-BE49-F238E27FC236}">
                <a16:creationId xmlns:a16="http://schemas.microsoft.com/office/drawing/2014/main" id="{DA6459AB-2282-49EA-A605-ECEDBFF0E051}"/>
              </a:ext>
            </a:extLst>
          </p:cNvPr>
          <p:cNvSpPr>
            <a:spLocks noGrp="1"/>
          </p:cNvSpPr>
          <p:nvPr>
            <p:ph type="ftr" sz="quarter" idx="11"/>
          </p:nvPr>
        </p:nvSpPr>
        <p:spPr>
          <a:xfrm>
            <a:off x="1637071" y="6248400"/>
            <a:ext cx="6194323"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idx="4294967295"/>
          </p:nvPr>
        </p:nvSpPr>
        <p:spPr/>
        <p:txBody>
          <a:bodyPr anchor="ctr"/>
          <a:lstStyle/>
          <a:p>
            <a:pPr eaLnBrk="1" hangingPunct="1"/>
            <a:r>
              <a:rPr lang="en-US" altLang="en-US" sz="3500" dirty="0"/>
              <a:t>Pension Fund Regulation</a:t>
            </a:r>
          </a:p>
        </p:txBody>
      </p:sp>
      <p:sp>
        <p:nvSpPr>
          <p:cNvPr id="297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b="1" dirty="0"/>
              <a:t>The Employee Retirement Income Security Act (ERISA) of 1974</a:t>
            </a:r>
            <a:r>
              <a:rPr lang="en-US" altLang="en-US" sz="2400" dirty="0"/>
              <a:t> focused on five areas of reform:</a:t>
            </a:r>
            <a:endParaRPr lang="en-US" altLang="en-US" sz="2400" b="1" dirty="0"/>
          </a:p>
          <a:p>
            <a:pPr lvl="1" eaLnBrk="1" hangingPunct="1"/>
            <a:r>
              <a:rPr lang="en-US" altLang="en-US" sz="2200" dirty="0"/>
              <a:t>Pension plan funding</a:t>
            </a:r>
          </a:p>
          <a:p>
            <a:pPr lvl="1" eaLnBrk="1" hangingPunct="1"/>
            <a:r>
              <a:rPr lang="en-US" altLang="en-US" sz="2200" dirty="0"/>
              <a:t>Vesting of benefits</a:t>
            </a:r>
          </a:p>
          <a:p>
            <a:pPr lvl="1" eaLnBrk="1" hangingPunct="1"/>
            <a:r>
              <a:rPr lang="en-US" altLang="en-US" sz="2200" dirty="0"/>
              <a:t>Fiduciary responsibility</a:t>
            </a:r>
          </a:p>
          <a:p>
            <a:pPr lvl="1" eaLnBrk="1" hangingPunct="1"/>
            <a:r>
              <a:rPr lang="en-US" altLang="en-US" sz="2200" dirty="0"/>
              <a:t>Pension fund transferability</a:t>
            </a:r>
          </a:p>
          <a:p>
            <a:pPr lvl="1" eaLnBrk="1" hangingPunct="1"/>
            <a:r>
              <a:rPr lang="en-US" altLang="en-US" sz="2200" dirty="0"/>
              <a:t>Pension fund insurance</a:t>
            </a:r>
          </a:p>
        </p:txBody>
      </p:sp>
      <p:sp>
        <p:nvSpPr>
          <p:cNvPr id="2" name="Footer Placeholder 1">
            <a:extLst>
              <a:ext uri="{FF2B5EF4-FFF2-40B4-BE49-F238E27FC236}">
                <a16:creationId xmlns:a16="http://schemas.microsoft.com/office/drawing/2014/main" id="{83962B50-A3C4-48F2-8FA2-8DC1A95EA349}"/>
              </a:ext>
            </a:extLst>
          </p:cNvPr>
          <p:cNvSpPr>
            <a:spLocks noGrp="1"/>
          </p:cNvSpPr>
          <p:nvPr>
            <p:ph type="ftr" sz="quarter" idx="11"/>
          </p:nvPr>
        </p:nvSpPr>
        <p:spPr>
          <a:xfrm>
            <a:off x="1710813" y="6248400"/>
            <a:ext cx="615007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idx="4294967295"/>
          </p:nvPr>
        </p:nvSpPr>
        <p:spPr/>
        <p:txBody>
          <a:bodyPr anchor="ctr"/>
          <a:lstStyle/>
          <a:p>
            <a:pPr eaLnBrk="1" hangingPunct="1"/>
            <a:r>
              <a:rPr lang="en-US" altLang="en-US" sz="3500" dirty="0"/>
              <a:t>Regulation - Funding</a:t>
            </a:r>
          </a:p>
        </p:txBody>
      </p:sp>
      <p:sp>
        <p:nvSpPr>
          <p:cNvPr id="3072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b="1" dirty="0"/>
              <a:t>Funding</a:t>
            </a:r>
            <a:endParaRPr lang="en-US" altLang="en-US" sz="2400" dirty="0"/>
          </a:p>
          <a:p>
            <a:pPr lvl="1" eaLnBrk="1" hangingPunct="1"/>
            <a:r>
              <a:rPr lang="en-US" altLang="en-US" sz="2200" dirty="0"/>
              <a:t>Prior to ERISA, regulation did not require defined benefit fund administrators to adequately fund their pension funds</a:t>
            </a:r>
          </a:p>
          <a:p>
            <a:pPr lvl="1" eaLnBrk="1" hangingPunct="1"/>
            <a:r>
              <a:rPr lang="en-US" altLang="en-US" sz="2200" dirty="0"/>
              <a:t>ERISA established guidelines for funding and set penalties for fund deficiencies</a:t>
            </a:r>
          </a:p>
          <a:p>
            <a:pPr lvl="2" eaLnBrk="1" hangingPunct="1"/>
            <a:r>
              <a:rPr lang="en-US" altLang="en-US" sz="1800" dirty="0"/>
              <a:t>Contributions must be sufficient to meet all annual costs and expenses</a:t>
            </a:r>
          </a:p>
          <a:p>
            <a:pPr lvl="2" eaLnBrk="1" hangingPunct="1"/>
            <a:r>
              <a:rPr lang="en-US" altLang="en-US" sz="1800" dirty="0"/>
              <a:t>Contributions must be sufficient to fund any unfunded historical liabilities over a 30-year period</a:t>
            </a:r>
          </a:p>
          <a:p>
            <a:pPr lvl="2" eaLnBrk="1" hangingPunct="1"/>
            <a:r>
              <a:rPr lang="en-US" altLang="en-US" sz="1800" dirty="0"/>
              <a:t>Any new underfunding must be funded over a 15-year period</a:t>
            </a:r>
          </a:p>
          <a:p>
            <a:pPr lvl="2" eaLnBrk="1" hangingPunct="1"/>
            <a:r>
              <a:rPr lang="en-US" altLang="en-US" sz="1800" dirty="0"/>
              <a:t>Has led many defined benefit plans to switch over to a defined contribution structure</a:t>
            </a:r>
          </a:p>
        </p:txBody>
      </p:sp>
      <p:sp>
        <p:nvSpPr>
          <p:cNvPr id="2" name="Footer Placeholder 1">
            <a:extLst>
              <a:ext uri="{FF2B5EF4-FFF2-40B4-BE49-F238E27FC236}">
                <a16:creationId xmlns:a16="http://schemas.microsoft.com/office/drawing/2014/main" id="{9BF4322A-148D-4F90-A3DC-08A455B7CA39}"/>
              </a:ext>
            </a:extLst>
          </p:cNvPr>
          <p:cNvSpPr>
            <a:spLocks noGrp="1"/>
          </p:cNvSpPr>
          <p:nvPr>
            <p:ph type="ftr" sz="quarter" idx="11"/>
          </p:nvPr>
        </p:nvSpPr>
        <p:spPr>
          <a:xfrm>
            <a:off x="1371599" y="6248400"/>
            <a:ext cx="620907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idx="4294967295"/>
          </p:nvPr>
        </p:nvSpPr>
        <p:spPr/>
        <p:txBody>
          <a:bodyPr anchor="ctr"/>
          <a:lstStyle/>
          <a:p>
            <a:pPr eaLnBrk="1" hangingPunct="1"/>
            <a:r>
              <a:rPr lang="en-US" altLang="en-US" sz="3500" dirty="0"/>
              <a:t>Regulation – Vesting and Fiduciary Responsibilities</a:t>
            </a:r>
          </a:p>
        </p:txBody>
      </p:sp>
      <p:sp>
        <p:nvSpPr>
          <p:cNvPr id="31749" name="Rectangle 3"/>
          <p:cNvSpPr>
            <a:spLocks noGrp="1" noChangeArrowheads="1"/>
          </p:cNvSpPr>
          <p:nvPr>
            <p:ph type="body" sz="half" idx="4294967295"/>
          </p:nvPr>
        </p:nvSpPr>
        <p:spPr>
          <a:xfrm>
            <a:off x="457200" y="1714500"/>
            <a:ext cx="8148638" cy="4602163"/>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300" b="1" dirty="0"/>
              <a:t>Vesting of benefits</a:t>
            </a:r>
          </a:p>
          <a:p>
            <a:pPr lvl="1" eaLnBrk="1" hangingPunct="1"/>
            <a:r>
              <a:rPr lang="en-US" altLang="en-US" sz="2000" dirty="0"/>
              <a:t>A </a:t>
            </a:r>
            <a:r>
              <a:rPr lang="en-US" altLang="en-US" sz="2000" b="1" dirty="0"/>
              <a:t>vested employee </a:t>
            </a:r>
            <a:r>
              <a:rPr lang="en-US" altLang="en-US" sz="2000" dirty="0"/>
              <a:t>is an employee who is eligible to receive pension benefits because he or she has worked for a stated period of time</a:t>
            </a:r>
          </a:p>
          <a:p>
            <a:pPr lvl="1" eaLnBrk="1" hangingPunct="1"/>
            <a:r>
              <a:rPr lang="en-US" altLang="en-US" sz="2000" dirty="0"/>
              <a:t>Prior to ERISA, vesting could take up to 25 years</a:t>
            </a:r>
          </a:p>
          <a:p>
            <a:pPr lvl="1" eaLnBrk="1" hangingPunct="1"/>
            <a:r>
              <a:rPr lang="en-US" altLang="en-US" sz="2000" dirty="0"/>
              <a:t>ERISA set the maximum vesting period at 10 years</a:t>
            </a:r>
          </a:p>
          <a:p>
            <a:pPr eaLnBrk="1" hangingPunct="1"/>
            <a:r>
              <a:rPr lang="en-US" altLang="en-US" sz="2300" b="1" dirty="0"/>
              <a:t>Fiduciary responsibilities</a:t>
            </a:r>
          </a:p>
          <a:p>
            <a:pPr lvl="1" eaLnBrk="1" hangingPunct="1"/>
            <a:r>
              <a:rPr lang="en-US" altLang="en-US" sz="1900" dirty="0"/>
              <a:t>A PF </a:t>
            </a:r>
            <a:r>
              <a:rPr lang="en-US" altLang="en-US" sz="1900" b="1" dirty="0"/>
              <a:t>fiduciary</a:t>
            </a:r>
            <a:r>
              <a:rPr lang="en-US" altLang="en-US" sz="1900" dirty="0"/>
              <a:t> is a trustee/investment advisor that manages a PF</a:t>
            </a:r>
          </a:p>
          <a:p>
            <a:pPr lvl="1" eaLnBrk="1" hangingPunct="1"/>
            <a:r>
              <a:rPr lang="en-US" altLang="en-US" sz="2000" dirty="0"/>
              <a:t>ERISA requires that PF contributions be invested with the same diligence, skill, and care as a “prudent person” in like circumstances</a:t>
            </a:r>
          </a:p>
          <a:p>
            <a:pPr lvl="1" eaLnBrk="1" hangingPunct="1"/>
            <a:r>
              <a:rPr lang="en-US" altLang="en-US" sz="2000" dirty="0"/>
              <a:t>The sole objective of PF management is to provide the promised benefits to the plan participants</a:t>
            </a:r>
          </a:p>
        </p:txBody>
      </p:sp>
      <p:sp>
        <p:nvSpPr>
          <p:cNvPr id="2" name="Footer Placeholder 1">
            <a:extLst>
              <a:ext uri="{FF2B5EF4-FFF2-40B4-BE49-F238E27FC236}">
                <a16:creationId xmlns:a16="http://schemas.microsoft.com/office/drawing/2014/main" id="{5C5D91A4-8C5E-4C10-A08D-3D26EF47DD07}"/>
              </a:ext>
            </a:extLst>
          </p:cNvPr>
          <p:cNvSpPr>
            <a:spLocks noGrp="1"/>
          </p:cNvSpPr>
          <p:nvPr>
            <p:ph type="ftr" sz="quarter" idx="11"/>
          </p:nvPr>
        </p:nvSpPr>
        <p:spPr>
          <a:xfrm>
            <a:off x="1637071" y="6248400"/>
            <a:ext cx="6194323"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idx="4294967295"/>
          </p:nvPr>
        </p:nvSpPr>
        <p:spPr/>
        <p:txBody>
          <a:bodyPr anchor="ctr"/>
          <a:lstStyle/>
          <a:p>
            <a:pPr eaLnBrk="1" hangingPunct="1"/>
            <a:r>
              <a:rPr lang="en-US" altLang="en-US" sz="3500" dirty="0"/>
              <a:t>Regulation – Transferability and Insurance</a:t>
            </a:r>
          </a:p>
        </p:txBody>
      </p:sp>
      <p:sp>
        <p:nvSpPr>
          <p:cNvPr id="32773" name="Rectangle 3"/>
          <p:cNvSpPr>
            <a:spLocks noGrp="1" noChangeArrowheads="1"/>
          </p:cNvSpPr>
          <p:nvPr>
            <p:ph type="body" sz="half" idx="4294967295"/>
          </p:nvPr>
        </p:nvSpPr>
        <p:spPr>
          <a:xfrm>
            <a:off x="457200" y="1719262"/>
            <a:ext cx="8148638" cy="4611199"/>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80000"/>
              </a:lnSpc>
            </a:pPr>
            <a:r>
              <a:rPr lang="en-US" altLang="en-US" sz="2400" b="1" dirty="0"/>
              <a:t>Transferability</a:t>
            </a:r>
          </a:p>
          <a:p>
            <a:pPr lvl="1" eaLnBrk="1" hangingPunct="1">
              <a:lnSpc>
                <a:spcPct val="80000"/>
              </a:lnSpc>
            </a:pPr>
            <a:r>
              <a:rPr lang="en-US" altLang="en-US" sz="2200" dirty="0"/>
              <a:t>ERISA allows employees to transfer pension credits from one employer to another when switching jobs</a:t>
            </a:r>
          </a:p>
          <a:p>
            <a:pPr lvl="1" eaLnBrk="1" hangingPunct="1">
              <a:lnSpc>
                <a:spcPct val="80000"/>
              </a:lnSpc>
            </a:pPr>
            <a:endParaRPr lang="en-US" altLang="en-US" sz="2500" dirty="0"/>
          </a:p>
          <a:p>
            <a:pPr eaLnBrk="1" hangingPunct="1">
              <a:lnSpc>
                <a:spcPct val="80000"/>
              </a:lnSpc>
            </a:pPr>
            <a:r>
              <a:rPr lang="en-US" altLang="en-US" sz="2400" b="1" dirty="0"/>
              <a:t>Insurance</a:t>
            </a:r>
          </a:p>
          <a:p>
            <a:pPr lvl="1" eaLnBrk="1" hangingPunct="1">
              <a:lnSpc>
                <a:spcPct val="80000"/>
              </a:lnSpc>
            </a:pPr>
            <a:r>
              <a:rPr lang="en-US" altLang="en-US" sz="2200" dirty="0"/>
              <a:t>ERISA established the </a:t>
            </a:r>
            <a:r>
              <a:rPr lang="en-US" altLang="en-US" sz="2200" b="1" dirty="0"/>
              <a:t>Pension Benefit Guarantee Corporation (PBGC)</a:t>
            </a:r>
            <a:r>
              <a:rPr lang="en-US" altLang="en-US" sz="2200" dirty="0"/>
              <a:t>, an insurance fund for pension fund participants similar to the FDIC</a:t>
            </a:r>
            <a:endParaRPr lang="en-US" altLang="en-US" sz="2200" b="1" dirty="0"/>
          </a:p>
          <a:p>
            <a:pPr lvl="1" eaLnBrk="1" hangingPunct="1">
              <a:lnSpc>
                <a:spcPct val="80000"/>
              </a:lnSpc>
            </a:pPr>
            <a:r>
              <a:rPr lang="en-US" altLang="en-US" sz="2200" dirty="0"/>
              <a:t>PBGC insures participants of defined benefit pension funds if the proceeds from the fund are unable to meet its promised pension obligations</a:t>
            </a:r>
          </a:p>
          <a:p>
            <a:pPr lvl="1" eaLnBrk="1" hangingPunct="1">
              <a:lnSpc>
                <a:spcPct val="80000"/>
              </a:lnSpc>
            </a:pPr>
            <a:r>
              <a:rPr lang="en-US" altLang="en-US" sz="2200" dirty="0"/>
              <a:t>Employers paid $1 in premiums per employee when PBGC was created in 1974</a:t>
            </a:r>
          </a:p>
          <a:p>
            <a:pPr lvl="2" eaLnBrk="1" hangingPunct="1">
              <a:lnSpc>
                <a:spcPct val="80000"/>
              </a:lnSpc>
            </a:pPr>
            <a:r>
              <a:rPr lang="en-US" altLang="en-US" sz="1900" dirty="0"/>
              <a:t>In 2017, the maximum annual coverage for workers who will begin receiving payments from PBGC at age 65 was $64,432</a:t>
            </a:r>
          </a:p>
        </p:txBody>
      </p:sp>
      <p:sp>
        <p:nvSpPr>
          <p:cNvPr id="2" name="Footer Placeholder 1">
            <a:extLst>
              <a:ext uri="{FF2B5EF4-FFF2-40B4-BE49-F238E27FC236}">
                <a16:creationId xmlns:a16="http://schemas.microsoft.com/office/drawing/2014/main" id="{06E52CEF-6948-46F4-B37F-BAFE13BA809B}"/>
              </a:ext>
            </a:extLst>
          </p:cNvPr>
          <p:cNvSpPr>
            <a:spLocks noGrp="1"/>
          </p:cNvSpPr>
          <p:nvPr>
            <p:ph type="ftr" sz="quarter" idx="11"/>
          </p:nvPr>
        </p:nvSpPr>
        <p:spPr>
          <a:xfrm>
            <a:off x="1504335" y="6248400"/>
            <a:ext cx="6740013"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idx="4294967295"/>
          </p:nvPr>
        </p:nvSpPr>
        <p:spPr/>
        <p:txBody>
          <a:bodyPr anchor="ctr"/>
          <a:lstStyle/>
          <a:p>
            <a:pPr eaLnBrk="1" hangingPunct="1"/>
            <a:r>
              <a:rPr lang="en-US" altLang="en-US" sz="3500" dirty="0"/>
              <a:t>Regulation - Insurance</a:t>
            </a:r>
          </a:p>
        </p:txBody>
      </p:sp>
      <p:sp>
        <p:nvSpPr>
          <p:cNvPr id="3379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Insurance</a:t>
            </a:r>
            <a:r>
              <a:rPr lang="en-US" altLang="en-US" sz="2400" dirty="0"/>
              <a:t> </a:t>
            </a:r>
          </a:p>
          <a:p>
            <a:pPr lvl="1" eaLnBrk="1" hangingPunct="1">
              <a:lnSpc>
                <a:spcPct val="90000"/>
              </a:lnSpc>
            </a:pPr>
            <a:r>
              <a:rPr lang="en-US" altLang="en-US" sz="2200" dirty="0"/>
              <a:t>Due to chronic deficits, the </a:t>
            </a:r>
            <a:r>
              <a:rPr lang="en-US" altLang="en-US" sz="2200" b="1" dirty="0"/>
              <a:t>Retirement Protection Act of 1994 </a:t>
            </a:r>
            <a:r>
              <a:rPr lang="en-US" altLang="en-US" sz="2200" dirty="0"/>
              <a:t>attempted to strengthen the PBGC</a:t>
            </a:r>
          </a:p>
          <a:p>
            <a:pPr lvl="2" eaLnBrk="1" hangingPunct="1">
              <a:lnSpc>
                <a:spcPct val="90000"/>
              </a:lnSpc>
            </a:pPr>
            <a:r>
              <a:rPr lang="en-US" altLang="en-US" sz="1800" dirty="0"/>
              <a:t>The act forced the PBGC to change to a move overtly risk-based premium plan, and underfunded programs were subjected to even higher premiums</a:t>
            </a:r>
          </a:p>
          <a:p>
            <a:pPr lvl="2" eaLnBrk="1" hangingPunct="1">
              <a:lnSpc>
                <a:spcPct val="90000"/>
              </a:lnSpc>
            </a:pPr>
            <a:r>
              <a:rPr lang="en-US" altLang="en-US" sz="1800" dirty="0"/>
              <a:t>By 2000, the PBGC operated at a record surplus of $9.7 billion</a:t>
            </a:r>
          </a:p>
          <a:p>
            <a:pPr lvl="1" eaLnBrk="1" hangingPunct="1">
              <a:lnSpc>
                <a:spcPct val="90000"/>
              </a:lnSpc>
            </a:pPr>
            <a:r>
              <a:rPr lang="en-US" altLang="en-US" sz="2200" dirty="0"/>
              <a:t>Large bankruptcies in the early 2000s resulted in the agency posting a $23.3 billion deficit and a call for additional reform in 2005</a:t>
            </a:r>
          </a:p>
          <a:p>
            <a:pPr marL="0" indent="0" eaLnBrk="1" hangingPunct="1">
              <a:lnSpc>
                <a:spcPct val="90000"/>
              </a:lnSpc>
              <a:buNone/>
            </a:pPr>
            <a:endParaRPr lang="en-US" altLang="en-US" sz="2600" dirty="0"/>
          </a:p>
        </p:txBody>
      </p:sp>
      <p:sp>
        <p:nvSpPr>
          <p:cNvPr id="2" name="Footer Placeholder 1">
            <a:extLst>
              <a:ext uri="{FF2B5EF4-FFF2-40B4-BE49-F238E27FC236}">
                <a16:creationId xmlns:a16="http://schemas.microsoft.com/office/drawing/2014/main" id="{56445CCA-E331-4E20-BC96-8A909644C583}"/>
              </a:ext>
            </a:extLst>
          </p:cNvPr>
          <p:cNvSpPr>
            <a:spLocks noGrp="1"/>
          </p:cNvSpPr>
          <p:nvPr>
            <p:ph type="ftr" sz="quarter" idx="11"/>
          </p:nvPr>
        </p:nvSpPr>
        <p:spPr>
          <a:xfrm>
            <a:off x="1519083" y="6248400"/>
            <a:ext cx="613532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idx="4294967295"/>
          </p:nvPr>
        </p:nvSpPr>
        <p:spPr/>
        <p:txBody>
          <a:bodyPr anchor="ctr"/>
          <a:lstStyle/>
          <a:p>
            <a:pPr eaLnBrk="1" hangingPunct="1"/>
            <a:r>
              <a:rPr lang="en-US" altLang="en-US" sz="3500" dirty="0"/>
              <a:t>Regulation – Insurance Continued</a:t>
            </a:r>
          </a:p>
        </p:txBody>
      </p:sp>
      <p:sp>
        <p:nvSpPr>
          <p:cNvPr id="34821" name="Rectangle 3"/>
          <p:cNvSpPr>
            <a:spLocks noGrp="1" noChangeArrowheads="1"/>
          </p:cNvSpPr>
          <p:nvPr>
            <p:ph type="body" sz="half" idx="4294967295"/>
          </p:nvPr>
        </p:nvSpPr>
        <p:spPr>
          <a:xfrm>
            <a:off x="457200" y="1719263"/>
            <a:ext cx="8148638" cy="465340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b="1" dirty="0"/>
              <a:t>The Pension Protection Act of 2006</a:t>
            </a:r>
          </a:p>
          <a:p>
            <a:pPr lvl="1" eaLnBrk="1" hangingPunct="1"/>
            <a:r>
              <a:rPr lang="en-US" altLang="en-US" sz="2200" dirty="0"/>
              <a:t>Increased annual premiums paid by companies to $30 per worker from $19</a:t>
            </a:r>
          </a:p>
          <a:p>
            <a:pPr lvl="1" eaLnBrk="1" hangingPunct="1"/>
            <a:r>
              <a:rPr lang="en-US" altLang="en-US" sz="2200" dirty="0"/>
              <a:t>Imposed automatic increases in premiums each year (which are tied to average wage increases of U.S. workers)</a:t>
            </a:r>
          </a:p>
          <a:p>
            <a:pPr lvl="2" eaLnBrk="1" hangingPunct="1"/>
            <a:r>
              <a:rPr lang="en-US" altLang="en-US" sz="1900" dirty="0"/>
              <a:t>As of 2018, rates are $74 per participant for single-employer plans and $28 per participant for multi-employer plans</a:t>
            </a:r>
          </a:p>
          <a:p>
            <a:pPr lvl="2" eaLnBrk="1" hangingPunct="1"/>
            <a:r>
              <a:rPr lang="en-US" altLang="en-US" sz="1900" dirty="0"/>
              <a:t>Underfunded pension plans pay an addition variable rate change of $38 per $1,000 of unfunded vested benefits</a:t>
            </a:r>
          </a:p>
          <a:p>
            <a:pPr lvl="1" eaLnBrk="1" hangingPunct="1"/>
            <a:r>
              <a:rPr lang="en-US" altLang="en-US" sz="2200" dirty="0"/>
              <a:t>The act gives companies 5 years (rather than the previous 20 years) to make up shortfalls in their defined benefit plans</a:t>
            </a:r>
          </a:p>
        </p:txBody>
      </p:sp>
      <p:sp>
        <p:nvSpPr>
          <p:cNvPr id="2" name="Footer Placeholder 1">
            <a:extLst>
              <a:ext uri="{FF2B5EF4-FFF2-40B4-BE49-F238E27FC236}">
                <a16:creationId xmlns:a16="http://schemas.microsoft.com/office/drawing/2014/main" id="{7BFB58B4-14F1-4EC5-922B-16926A777027}"/>
              </a:ext>
            </a:extLst>
          </p:cNvPr>
          <p:cNvSpPr>
            <a:spLocks noGrp="1"/>
          </p:cNvSpPr>
          <p:nvPr>
            <p:ph type="ftr" sz="quarter" idx="11"/>
          </p:nvPr>
        </p:nvSpPr>
        <p:spPr>
          <a:xfrm>
            <a:off x="1769806" y="6248400"/>
            <a:ext cx="6231194"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p:txBody>
          <a:bodyPr anchor="ctr"/>
          <a:lstStyle/>
          <a:p>
            <a:pPr eaLnBrk="1" hangingPunct="1"/>
            <a:r>
              <a:rPr lang="en-US" altLang="en-US" sz="3500" dirty="0"/>
              <a:t>Underfunding of Single-Employer Plans</a:t>
            </a:r>
          </a:p>
        </p:txBody>
      </p:sp>
      <p:pic>
        <p:nvPicPr>
          <p:cNvPr id="4" name="Content Placeholder 3">
            <a:extLst>
              <a:ext uri="{FF2B5EF4-FFF2-40B4-BE49-F238E27FC236}">
                <a16:creationId xmlns:a16="http://schemas.microsoft.com/office/drawing/2014/main" id="{376CA4BC-CADE-4F78-959F-5E474B4DBA6C}"/>
              </a:ext>
            </a:extLst>
          </p:cNvPr>
          <p:cNvPicPr>
            <a:picLocks noGrp="1" noChangeAspect="1"/>
          </p:cNvPicPr>
          <p:nvPr>
            <p:ph idx="1"/>
          </p:nvPr>
        </p:nvPicPr>
        <p:blipFill>
          <a:blip r:embed="rId3"/>
          <a:stretch>
            <a:fillRect/>
          </a:stretch>
        </p:blipFill>
        <p:spPr>
          <a:xfrm>
            <a:off x="766917" y="1417639"/>
            <a:ext cx="6971750" cy="4288408"/>
          </a:xfrm>
          <a:prstGeom prst="rect">
            <a:avLst/>
          </a:prstGeom>
        </p:spPr>
      </p:pic>
      <p:sp>
        <p:nvSpPr>
          <p:cNvPr id="3" name="Footer Placeholder 2">
            <a:extLst>
              <a:ext uri="{FF2B5EF4-FFF2-40B4-BE49-F238E27FC236}">
                <a16:creationId xmlns:a16="http://schemas.microsoft.com/office/drawing/2014/main" id="{E83FA6CF-868B-4A70-91AC-5929666AD094}"/>
              </a:ext>
            </a:extLst>
          </p:cNvPr>
          <p:cNvSpPr>
            <a:spLocks noGrp="1"/>
          </p:cNvSpPr>
          <p:nvPr>
            <p:ph type="ftr" sz="quarter" idx="11"/>
          </p:nvPr>
        </p:nvSpPr>
        <p:spPr>
          <a:xfrm>
            <a:off x="1814052" y="6248400"/>
            <a:ext cx="618694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idx="4294967295"/>
          </p:nvPr>
        </p:nvSpPr>
        <p:spPr/>
        <p:txBody>
          <a:bodyPr anchor="ctr"/>
          <a:lstStyle/>
          <a:p>
            <a:pPr eaLnBrk="1" hangingPunct="1"/>
            <a:r>
              <a:rPr lang="en-US" altLang="en-US" sz="3500"/>
              <a:t>Global Issues</a:t>
            </a:r>
          </a:p>
        </p:txBody>
      </p:sp>
      <p:sp>
        <p:nvSpPr>
          <p:cNvPr id="368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Pension systems vary widely in Europe</a:t>
            </a:r>
          </a:p>
          <a:p>
            <a:pPr lvl="1" eaLnBrk="1" hangingPunct="1">
              <a:lnSpc>
                <a:spcPct val="90000"/>
              </a:lnSpc>
            </a:pPr>
            <a:r>
              <a:rPr lang="en-US" altLang="en-US" sz="2000" dirty="0"/>
              <a:t>The U.K., the Netherlands, Ireland, Denmark, and Switzerland all have a tradition of state- (or public-) funded pension schemes</a:t>
            </a:r>
          </a:p>
          <a:p>
            <a:pPr lvl="1" eaLnBrk="1" hangingPunct="1">
              <a:lnSpc>
                <a:spcPct val="90000"/>
              </a:lnSpc>
            </a:pPr>
            <a:r>
              <a:rPr lang="en-US" altLang="en-US" sz="2000" dirty="0"/>
              <a:t>Spain, Portugal, and Italy have less developed pension systems</a:t>
            </a:r>
          </a:p>
          <a:p>
            <a:pPr lvl="1" eaLnBrk="1" hangingPunct="1">
              <a:lnSpc>
                <a:spcPct val="90000"/>
              </a:lnSpc>
            </a:pPr>
            <a:r>
              <a:rPr lang="en-US" altLang="en-US" sz="2000" dirty="0"/>
              <a:t>France uses a pay-as-you-go system</a:t>
            </a:r>
          </a:p>
          <a:p>
            <a:pPr eaLnBrk="1" hangingPunct="1">
              <a:lnSpc>
                <a:spcPct val="90000"/>
              </a:lnSpc>
            </a:pPr>
            <a:r>
              <a:rPr lang="en-US" altLang="en-US" sz="2200" dirty="0"/>
              <a:t>One method of distinguishing systems across countries is by the extent to which a person’s contributions are linked to the benefits he/she receives in retirement</a:t>
            </a:r>
          </a:p>
          <a:p>
            <a:pPr lvl="1" eaLnBrk="1" hangingPunct="1">
              <a:lnSpc>
                <a:spcPct val="90000"/>
              </a:lnSpc>
            </a:pPr>
            <a:r>
              <a:rPr lang="en-US" altLang="en-US" sz="1800" dirty="0"/>
              <a:t>The link between contributions and benefits is weak in France and Germany, but strong in Sweden, Italy, the U.K., and Chile</a:t>
            </a:r>
          </a:p>
          <a:p>
            <a:pPr eaLnBrk="1" hangingPunct="1">
              <a:lnSpc>
                <a:spcPct val="90000"/>
              </a:lnSpc>
            </a:pPr>
            <a:r>
              <a:rPr lang="en-US" altLang="en-US" sz="2200" dirty="0"/>
              <a:t>Reform around the globe has included benefit reduction, measures to encourage later retirement, and expansions of private funding for government pensions</a:t>
            </a:r>
          </a:p>
        </p:txBody>
      </p:sp>
      <p:sp>
        <p:nvSpPr>
          <p:cNvPr id="2" name="Footer Placeholder 1">
            <a:extLst>
              <a:ext uri="{FF2B5EF4-FFF2-40B4-BE49-F238E27FC236}">
                <a16:creationId xmlns:a16="http://schemas.microsoft.com/office/drawing/2014/main" id="{70F38D10-CA0F-4AD5-8E83-0307EECCAA10}"/>
              </a:ext>
            </a:extLst>
          </p:cNvPr>
          <p:cNvSpPr>
            <a:spLocks noGrp="1"/>
          </p:cNvSpPr>
          <p:nvPr>
            <p:ph type="ftr" sz="quarter" idx="11"/>
          </p:nvPr>
        </p:nvSpPr>
        <p:spPr>
          <a:xfrm>
            <a:off x="1784555" y="6248400"/>
            <a:ext cx="621644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theme/theme1.xml><?xml version="1.0" encoding="utf-8"?>
<a:theme xmlns:a="http://schemas.openxmlformats.org/drawingml/2006/main" name="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Data\Microsoft\Templates\template2ndEdS&amp;C.pot</Template>
  <TotalTime>4771</TotalTime>
  <Words>3294</Words>
  <Application>Microsoft Office PowerPoint</Application>
  <PresentationFormat>On-screen Show (4:3)</PresentationFormat>
  <Paragraphs>256</Paragraphs>
  <Slides>33</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Symbol</vt:lpstr>
      <vt:lpstr>Times New Roman</vt:lpstr>
      <vt:lpstr>Wingdings</vt:lpstr>
      <vt:lpstr>Network</vt:lpstr>
      <vt:lpstr>Chapter Eighteen</vt:lpstr>
      <vt:lpstr>Pension Funds</vt:lpstr>
      <vt:lpstr>Pension Funds Continued</vt:lpstr>
      <vt:lpstr>Private versus Public Pension Funds</vt:lpstr>
      <vt:lpstr>Pension Funds Concluded</vt:lpstr>
      <vt:lpstr>Example 1: Defined Benefit Plans</vt:lpstr>
      <vt:lpstr>Plan Funding</vt:lpstr>
      <vt:lpstr>Defined Contribution PFs</vt:lpstr>
      <vt:lpstr>Private Pension Fund Assets, 1984 - 2016</vt:lpstr>
      <vt:lpstr>Net Acquisition of Financial Assets, DB and DC Funds</vt:lpstr>
      <vt:lpstr>Financial Assets in DB and DC Pension Funds</vt:lpstr>
      <vt:lpstr>Pension Fund Administration</vt:lpstr>
      <vt:lpstr>Private Pension Funds</vt:lpstr>
      <vt:lpstr>Return on a 401(k)</vt:lpstr>
      <vt:lpstr>Asset Allocation</vt:lpstr>
      <vt:lpstr>PowerPoint Presentation</vt:lpstr>
      <vt:lpstr>Assets in 401(k) Plans</vt:lpstr>
      <vt:lpstr>IRAs</vt:lpstr>
      <vt:lpstr>Roth IRAs vs Traditional IRAs</vt:lpstr>
      <vt:lpstr>Roth IRAs vs Traditional IRAs Continued</vt:lpstr>
      <vt:lpstr>Public Pension Funds</vt:lpstr>
      <vt:lpstr>Public Pension Funds Continued</vt:lpstr>
      <vt:lpstr>Private Pension Fund Investments</vt:lpstr>
      <vt:lpstr>Assets Held by Private Pension Funds, 1975 - 2016</vt:lpstr>
      <vt:lpstr>Public Pension Fund Investments</vt:lpstr>
      <vt:lpstr>Pension Fund Regulation</vt:lpstr>
      <vt:lpstr>Regulation - Funding</vt:lpstr>
      <vt:lpstr>Regulation – Vesting and Fiduciary Responsibilities</vt:lpstr>
      <vt:lpstr>Regulation – Transferability and Insurance</vt:lpstr>
      <vt:lpstr>Regulation - Insurance</vt:lpstr>
      <vt:lpstr>Regulation – Insurance Continued</vt:lpstr>
      <vt:lpstr>Underfunding of Single-Employer Plans</vt:lpstr>
      <vt:lpstr>Global Issues</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INSTITIUTIONS: A Modern Perspective</dc:title>
  <dc:creator>Joseph Ogden</dc:creator>
  <cp:lastModifiedBy>Woo, Dana</cp:lastModifiedBy>
  <cp:revision>370</cp:revision>
  <dcterms:created xsi:type="dcterms:W3CDTF">2000-07-01T19:33:32Z</dcterms:created>
  <dcterms:modified xsi:type="dcterms:W3CDTF">2018-02-23T19:56:08Z</dcterms:modified>
</cp:coreProperties>
</file>