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3683" r:id="rId1"/>
  </p:sldMasterIdLst>
  <p:notesMasterIdLst>
    <p:notesMasterId r:id="rId30"/>
  </p:notesMasterIdLst>
  <p:handoutMasterIdLst>
    <p:handoutMasterId r:id="rId31"/>
  </p:handoutMasterIdLst>
  <p:sldIdLst>
    <p:sldId id="318" r:id="rId2"/>
    <p:sldId id="290" r:id="rId3"/>
    <p:sldId id="291" r:id="rId4"/>
    <p:sldId id="292" r:id="rId5"/>
    <p:sldId id="307" r:id="rId6"/>
    <p:sldId id="309" r:id="rId7"/>
    <p:sldId id="308" r:id="rId8"/>
    <p:sldId id="293" r:id="rId9"/>
    <p:sldId id="310" r:id="rId10"/>
    <p:sldId id="311" r:id="rId11"/>
    <p:sldId id="294" r:id="rId12"/>
    <p:sldId id="312" r:id="rId13"/>
    <p:sldId id="295" r:id="rId14"/>
    <p:sldId id="313" r:id="rId15"/>
    <p:sldId id="314" r:id="rId16"/>
    <p:sldId id="297" r:id="rId17"/>
    <p:sldId id="299" r:id="rId18"/>
    <p:sldId id="320" r:id="rId19"/>
    <p:sldId id="316" r:id="rId20"/>
    <p:sldId id="298" r:id="rId21"/>
    <p:sldId id="300" r:id="rId22"/>
    <p:sldId id="301" r:id="rId23"/>
    <p:sldId id="317" r:id="rId24"/>
    <p:sldId id="302" r:id="rId25"/>
    <p:sldId id="303" r:id="rId26"/>
    <p:sldId id="304" r:id="rId27"/>
    <p:sldId id="305" r:id="rId28"/>
    <p:sldId id="306" r:id="rId29"/>
  </p:sldIdLst>
  <p:sldSz cx="9144000" cy="6858000" type="screen4x3"/>
  <p:notesSz cx="6858000" cy="9144000"/>
  <p:defaultTextStyle>
    <a:defPPr>
      <a:defRPr lang="en-US"/>
    </a:defPPr>
    <a:lvl1pPr algn="l" rtl="0" fontAlgn="base">
      <a:spcBef>
        <a:spcPct val="0"/>
      </a:spcBef>
      <a:spcAft>
        <a:spcPct val="0"/>
      </a:spcAft>
      <a:defRPr sz="2400" b="1" kern="1200">
        <a:solidFill>
          <a:schemeClr val="tx1"/>
        </a:solidFill>
        <a:latin typeface="Times New Roman" pitchFamily="18" charset="0"/>
        <a:ea typeface="+mn-ea"/>
        <a:cs typeface="+mn-cs"/>
      </a:defRPr>
    </a:lvl1pPr>
    <a:lvl2pPr marL="457200" algn="l" rtl="0" fontAlgn="base">
      <a:spcBef>
        <a:spcPct val="0"/>
      </a:spcBef>
      <a:spcAft>
        <a:spcPct val="0"/>
      </a:spcAft>
      <a:defRPr sz="2400" b="1" kern="1200">
        <a:solidFill>
          <a:schemeClr val="tx1"/>
        </a:solidFill>
        <a:latin typeface="Times New Roman" pitchFamily="18" charset="0"/>
        <a:ea typeface="+mn-ea"/>
        <a:cs typeface="+mn-cs"/>
      </a:defRPr>
    </a:lvl2pPr>
    <a:lvl3pPr marL="914400" algn="l" rtl="0" fontAlgn="base">
      <a:spcBef>
        <a:spcPct val="0"/>
      </a:spcBef>
      <a:spcAft>
        <a:spcPct val="0"/>
      </a:spcAft>
      <a:defRPr sz="2400" b="1" kern="1200">
        <a:solidFill>
          <a:schemeClr val="tx1"/>
        </a:solidFill>
        <a:latin typeface="Times New Roman" pitchFamily="18" charset="0"/>
        <a:ea typeface="+mn-ea"/>
        <a:cs typeface="+mn-cs"/>
      </a:defRPr>
    </a:lvl3pPr>
    <a:lvl4pPr marL="1371600" algn="l" rtl="0" fontAlgn="base">
      <a:spcBef>
        <a:spcPct val="0"/>
      </a:spcBef>
      <a:spcAft>
        <a:spcPct val="0"/>
      </a:spcAft>
      <a:defRPr sz="2400" b="1" kern="1200">
        <a:solidFill>
          <a:schemeClr val="tx1"/>
        </a:solidFill>
        <a:latin typeface="Times New Roman" pitchFamily="18" charset="0"/>
        <a:ea typeface="+mn-ea"/>
        <a:cs typeface="+mn-cs"/>
      </a:defRPr>
    </a:lvl4pPr>
    <a:lvl5pPr marL="1828800" algn="l" rtl="0" fontAlgn="base">
      <a:spcBef>
        <a:spcPct val="0"/>
      </a:spcBef>
      <a:spcAft>
        <a:spcPct val="0"/>
      </a:spcAft>
      <a:defRPr sz="2400" b="1" kern="1200">
        <a:solidFill>
          <a:schemeClr val="tx1"/>
        </a:solidFill>
        <a:latin typeface="Times New Roman" pitchFamily="18" charset="0"/>
        <a:ea typeface="+mn-ea"/>
        <a:cs typeface="+mn-cs"/>
      </a:defRPr>
    </a:lvl5pPr>
    <a:lvl6pPr marL="2286000" algn="l" defTabSz="914400" rtl="0" eaLnBrk="1" latinLnBrk="0" hangingPunct="1">
      <a:defRPr sz="2400" b="1" kern="1200">
        <a:solidFill>
          <a:schemeClr val="tx1"/>
        </a:solidFill>
        <a:latin typeface="Times New Roman" pitchFamily="18" charset="0"/>
        <a:ea typeface="+mn-ea"/>
        <a:cs typeface="+mn-cs"/>
      </a:defRPr>
    </a:lvl6pPr>
    <a:lvl7pPr marL="2743200" algn="l" defTabSz="914400" rtl="0" eaLnBrk="1" latinLnBrk="0" hangingPunct="1">
      <a:defRPr sz="2400" b="1" kern="1200">
        <a:solidFill>
          <a:schemeClr val="tx1"/>
        </a:solidFill>
        <a:latin typeface="Times New Roman" pitchFamily="18" charset="0"/>
        <a:ea typeface="+mn-ea"/>
        <a:cs typeface="+mn-cs"/>
      </a:defRPr>
    </a:lvl7pPr>
    <a:lvl8pPr marL="3200400" algn="l" defTabSz="914400" rtl="0" eaLnBrk="1" latinLnBrk="0" hangingPunct="1">
      <a:defRPr sz="2400" b="1" kern="1200">
        <a:solidFill>
          <a:schemeClr val="tx1"/>
        </a:solidFill>
        <a:latin typeface="Times New Roman" pitchFamily="18" charset="0"/>
        <a:ea typeface="+mn-ea"/>
        <a:cs typeface="+mn-cs"/>
      </a:defRPr>
    </a:lvl8pPr>
    <a:lvl9pPr marL="3657600" algn="l" defTabSz="914400" rtl="0" eaLnBrk="1" latinLnBrk="0" hangingPunct="1">
      <a:defRPr sz="2400" b="1" kern="1200">
        <a:solidFill>
          <a:schemeClr val="tx1"/>
        </a:solidFill>
        <a:latin typeface="Times New Roman"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0099"/>
    <a:srgbClr val="007FBE"/>
    <a:srgbClr val="CC0000"/>
    <a:srgbClr val="FFCC00"/>
    <a:srgbClr val="000066"/>
    <a:srgbClr val="663300"/>
    <a:srgbClr val="1C1C1C"/>
    <a:srgbClr val="CC99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255" autoAdjust="0"/>
    <p:restoredTop sz="89319" autoAdjust="0"/>
  </p:normalViewPr>
  <p:slideViewPr>
    <p:cSldViewPr snapToGrid="0">
      <p:cViewPr varScale="1">
        <p:scale>
          <a:sx n="65" d="100"/>
          <a:sy n="65" d="100"/>
        </p:scale>
        <p:origin x="1344" y="6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36004" cy="36004"/>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7.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475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defRPr sz="1200" b="0"/>
            </a:lvl1pPr>
          </a:lstStyle>
          <a:p>
            <a:pPr>
              <a:defRPr/>
            </a:pPr>
            <a:endParaRPr lang="en-US"/>
          </a:p>
        </p:txBody>
      </p:sp>
      <p:sp>
        <p:nvSpPr>
          <p:cNvPr id="74755" name="Rectangle 3"/>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200" b="0"/>
            </a:lvl1pPr>
          </a:lstStyle>
          <a:p>
            <a:pPr>
              <a:defRPr/>
            </a:pPr>
            <a:endParaRPr lang="en-US"/>
          </a:p>
        </p:txBody>
      </p:sp>
      <p:sp>
        <p:nvSpPr>
          <p:cNvPr id="74756" name="Rectangle 4"/>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0" hangingPunct="0">
              <a:defRPr sz="1200" b="0"/>
            </a:lvl1pPr>
          </a:lstStyle>
          <a:p>
            <a:pPr>
              <a:defRPr/>
            </a:pPr>
            <a:endParaRPr lang="en-US"/>
          </a:p>
        </p:txBody>
      </p:sp>
      <p:sp>
        <p:nvSpPr>
          <p:cNvPr id="74757" name="Rectangle 5"/>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0" hangingPunct="0">
              <a:defRPr sz="1200" b="0"/>
            </a:lvl1pPr>
          </a:lstStyle>
          <a:p>
            <a:pPr>
              <a:defRPr/>
            </a:pPr>
            <a:fld id="{BA630805-898C-47B2-ABD5-4F771F806ED8}" type="slidenum">
              <a:rPr lang="en-US"/>
              <a:pPr>
                <a:defRPr/>
              </a:pPr>
              <a:t>‹#›</a:t>
            </a:fld>
            <a:endParaRPr lang="en-US"/>
          </a:p>
        </p:txBody>
      </p:sp>
    </p:spTree>
    <p:extLst>
      <p:ext uri="{BB962C8B-B14F-4D97-AF65-F5344CB8AC3E}">
        <p14:creationId xmlns:p14="http://schemas.microsoft.com/office/powerpoint/2010/main" val="273221533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373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defRPr sz="1200" b="0"/>
            </a:lvl1pPr>
          </a:lstStyle>
          <a:p>
            <a:pPr>
              <a:defRPr/>
            </a:pPr>
            <a:endParaRPr lang="en-US"/>
          </a:p>
        </p:txBody>
      </p:sp>
      <p:sp>
        <p:nvSpPr>
          <p:cNvPr id="73731"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200" b="0"/>
            </a:lvl1pPr>
          </a:lstStyle>
          <a:p>
            <a:pPr>
              <a:defRPr/>
            </a:pPr>
            <a:endParaRPr lang="en-US"/>
          </a:p>
        </p:txBody>
      </p:sp>
      <p:sp>
        <p:nvSpPr>
          <p:cNvPr id="34820"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3733"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73734"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0" hangingPunct="0">
              <a:defRPr sz="1200" b="0"/>
            </a:lvl1pPr>
          </a:lstStyle>
          <a:p>
            <a:pPr>
              <a:defRPr/>
            </a:pPr>
            <a:endParaRPr lang="en-US"/>
          </a:p>
        </p:txBody>
      </p:sp>
      <p:sp>
        <p:nvSpPr>
          <p:cNvPr id="73735"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0" hangingPunct="0">
              <a:defRPr sz="1200" b="0"/>
            </a:lvl1pPr>
          </a:lstStyle>
          <a:p>
            <a:pPr>
              <a:defRPr/>
            </a:pPr>
            <a:fld id="{BC7EBE77-46EE-4F6C-9CC3-3CD3ACB7DBAC}" type="slidenum">
              <a:rPr lang="en-US"/>
              <a:pPr>
                <a:defRPr/>
              </a:pPr>
              <a:t>‹#›</a:t>
            </a:fld>
            <a:endParaRPr lang="en-US"/>
          </a:p>
        </p:txBody>
      </p:sp>
    </p:spTree>
    <p:extLst>
      <p:ext uri="{BB962C8B-B14F-4D97-AF65-F5344CB8AC3E}">
        <p14:creationId xmlns:p14="http://schemas.microsoft.com/office/powerpoint/2010/main" val="13451228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fld id="{38DC52C3-2F0E-4CA5-8561-DDAD5D8BB921}" type="slidenum">
              <a:rPr lang="en-US" altLang="en-US" sz="1200" b="0" smtClean="0"/>
              <a:pPr/>
              <a:t>2</a:t>
            </a:fld>
            <a:endParaRPr lang="en-US" altLang="en-US" sz="1200" b="0"/>
          </a:p>
        </p:txBody>
      </p:sp>
      <p:sp>
        <p:nvSpPr>
          <p:cNvPr id="35843" name="Rectangle 2"/>
          <p:cNvSpPr>
            <a:spLocks noGrp="1" noRot="1" noChangeAspect="1" noChangeArrowheads="1" noTextEdit="1"/>
          </p:cNvSpPr>
          <p:nvPr>
            <p:ph type="sldImg"/>
          </p:nvPr>
        </p:nvSpPr>
        <p:spPr>
          <a:ln/>
        </p:spPr>
      </p:sp>
      <p:sp>
        <p:nvSpPr>
          <p:cNvPr id="35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algn="r"/>
            <a:fld id="{92B1474C-13E7-45DD-99B4-292C42A5B22B}" type="slidenum">
              <a:rPr lang="en-US" altLang="en-US" sz="1200" b="0"/>
              <a:pPr algn="r"/>
              <a:t>3</a:t>
            </a:fld>
            <a:endParaRPr lang="en-US" altLang="en-US" sz="1200" b="0"/>
          </a:p>
        </p:txBody>
      </p:sp>
      <p:sp>
        <p:nvSpPr>
          <p:cNvPr id="36867" name="Rectangle 2"/>
          <p:cNvSpPr>
            <a:spLocks noGrp="1" noRot="1" noChangeAspect="1" noChangeArrowheads="1" noTextEdit="1"/>
          </p:cNvSpPr>
          <p:nvPr>
            <p:ph type="sldImg"/>
          </p:nvPr>
        </p:nvSpPr>
        <p:spPr>
          <a:ln/>
        </p:spPr>
      </p:sp>
      <p:sp>
        <p:nvSpPr>
          <p:cNvPr id="36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algn="r"/>
            <a:fld id="{2B5C05D0-B963-4E13-93DE-665A7531DC38}" type="slidenum">
              <a:rPr lang="en-US" altLang="en-US" sz="1200" b="0"/>
              <a:pPr algn="r"/>
              <a:t>4</a:t>
            </a:fld>
            <a:endParaRPr lang="en-US" altLang="en-US" sz="1200" b="0"/>
          </a:p>
        </p:txBody>
      </p:sp>
      <p:sp>
        <p:nvSpPr>
          <p:cNvPr id="37891" name="Rectangle 2"/>
          <p:cNvSpPr>
            <a:spLocks noGrp="1" noRot="1" noChangeAspect="1" noChangeArrowheads="1" noTextEdit="1"/>
          </p:cNvSpPr>
          <p:nvPr>
            <p:ph type="sldImg"/>
          </p:nvPr>
        </p:nvSpPr>
        <p:spPr>
          <a:ln/>
        </p:spPr>
      </p:sp>
      <p:sp>
        <p:nvSpPr>
          <p:cNvPr id="37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algn="r"/>
            <a:fld id="{012B6366-BB3B-49A2-9DC8-CCB3332D9B4D}" type="slidenum">
              <a:rPr lang="en-US" altLang="en-US" sz="1200" b="0"/>
              <a:pPr algn="r"/>
              <a:t>5</a:t>
            </a:fld>
            <a:endParaRPr lang="en-US" altLang="en-US" sz="1200" b="0"/>
          </a:p>
        </p:txBody>
      </p:sp>
      <p:sp>
        <p:nvSpPr>
          <p:cNvPr id="38915" name="Rectangle 2"/>
          <p:cNvSpPr>
            <a:spLocks noGrp="1" noRot="1" noChangeAspect="1" noChangeArrowheads="1" noTextEdit="1"/>
          </p:cNvSpPr>
          <p:nvPr>
            <p:ph type="sldImg"/>
          </p:nvPr>
        </p:nvSpPr>
        <p:spPr>
          <a:ln/>
        </p:spPr>
      </p:sp>
      <p:sp>
        <p:nvSpPr>
          <p:cNvPr id="38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algn="r"/>
            <a:fld id="{B060048D-A02F-4082-A6EE-E33B773D8A8B}" type="slidenum">
              <a:rPr lang="en-US" altLang="en-US" sz="1200" b="0"/>
              <a:pPr algn="r"/>
              <a:t>6</a:t>
            </a:fld>
            <a:endParaRPr lang="en-US" altLang="en-US" sz="1200" b="0"/>
          </a:p>
        </p:txBody>
      </p:sp>
      <p:sp>
        <p:nvSpPr>
          <p:cNvPr id="39939" name="Rectangle 2"/>
          <p:cNvSpPr>
            <a:spLocks noGrp="1" noRot="1" noChangeAspect="1" noChangeArrowheads="1" noTextEdit="1"/>
          </p:cNvSpPr>
          <p:nvPr>
            <p:ph type="sldImg"/>
          </p:nvPr>
        </p:nvSpPr>
        <p:spPr>
          <a:ln/>
        </p:spPr>
      </p:sp>
      <p:sp>
        <p:nvSpPr>
          <p:cNvPr id="39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algn="r"/>
            <a:fld id="{256406DC-F224-4CF2-A02F-16290919A05E}" type="slidenum">
              <a:rPr lang="en-US" altLang="en-US" sz="1200" b="0"/>
              <a:pPr algn="r"/>
              <a:t>7</a:t>
            </a:fld>
            <a:endParaRPr lang="en-US" altLang="en-US" sz="1200" b="0"/>
          </a:p>
        </p:txBody>
      </p:sp>
      <p:sp>
        <p:nvSpPr>
          <p:cNvPr id="40963" name="Rectangle 2"/>
          <p:cNvSpPr>
            <a:spLocks noGrp="1" noRot="1" noChangeAspect="1" noChangeArrowheads="1" noTextEdit="1"/>
          </p:cNvSpPr>
          <p:nvPr>
            <p:ph type="sldImg"/>
          </p:nvPr>
        </p:nvSpPr>
        <p:spPr>
          <a:ln/>
        </p:spPr>
      </p:sp>
      <p:sp>
        <p:nvSpPr>
          <p:cNvPr id="40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t>Only the unexpected portion of loan losses generates solvency risk per se because banks set aside an allowance for loan loss account against to cover expected loan losses.</a:t>
            </a:r>
          </a:p>
          <a:p>
            <a:endParaRPr lang="en-US" altLang="en-US" dirty="0"/>
          </a:p>
          <a:p>
            <a:endParaRPr lang="en-US" alt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algn="r"/>
            <a:fld id="{D618768B-4EF0-4998-BEF6-BCF5F2D99416}" type="slidenum">
              <a:rPr lang="en-US" altLang="en-US" sz="1200" b="0"/>
              <a:pPr algn="r"/>
              <a:t>8</a:t>
            </a:fld>
            <a:endParaRPr lang="en-US" altLang="en-US" sz="1200" b="0"/>
          </a:p>
        </p:txBody>
      </p:sp>
      <p:sp>
        <p:nvSpPr>
          <p:cNvPr id="41987" name="Rectangle 2"/>
          <p:cNvSpPr>
            <a:spLocks noGrp="1" noRot="1" noChangeAspect="1" noChangeArrowheads="1" noTextEdit="1"/>
          </p:cNvSpPr>
          <p:nvPr>
            <p:ph type="sldImg"/>
          </p:nvPr>
        </p:nvSpPr>
        <p:spPr>
          <a:ln/>
        </p:spPr>
      </p:sp>
      <p:sp>
        <p:nvSpPr>
          <p:cNvPr id="41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algn="r"/>
            <a:fld id="{1070D02D-7D3B-4744-8884-63E60F69575A}" type="slidenum">
              <a:rPr lang="en-US" altLang="en-US" sz="1200" b="0"/>
              <a:pPr algn="r"/>
              <a:t>9</a:t>
            </a:fld>
            <a:endParaRPr lang="en-US" altLang="en-US" sz="1200" b="0"/>
          </a:p>
        </p:txBody>
      </p:sp>
      <p:sp>
        <p:nvSpPr>
          <p:cNvPr id="43011" name="Rectangle 2"/>
          <p:cNvSpPr>
            <a:spLocks noGrp="1" noRot="1" noChangeAspect="1" noChangeArrowheads="1" noTextEdit="1"/>
          </p:cNvSpPr>
          <p:nvPr>
            <p:ph type="sldImg"/>
          </p:nvPr>
        </p:nvSpPr>
        <p:spPr>
          <a:ln/>
        </p:spPr>
      </p:sp>
      <p:sp>
        <p:nvSpPr>
          <p:cNvPr id="43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algn="r"/>
            <a:fld id="{3BD49A00-4495-40D6-81D4-CB152A935FBC}" type="slidenum">
              <a:rPr lang="en-US" altLang="en-US" sz="1200" b="0"/>
              <a:pPr algn="r"/>
              <a:t>10</a:t>
            </a:fld>
            <a:endParaRPr lang="en-US" altLang="en-US" sz="1200" b="0"/>
          </a:p>
        </p:txBody>
      </p:sp>
      <p:sp>
        <p:nvSpPr>
          <p:cNvPr id="44035" name="Rectangle 2"/>
          <p:cNvSpPr>
            <a:spLocks noGrp="1" noRot="1" noChangeAspect="1" noChangeArrowheads="1" noTextEdit="1"/>
          </p:cNvSpPr>
          <p:nvPr>
            <p:ph type="sldImg"/>
          </p:nvPr>
        </p:nvSpPr>
        <p:spPr>
          <a:ln/>
        </p:spPr>
      </p:sp>
      <p:sp>
        <p:nvSpPr>
          <p:cNvPr id="44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algn="r"/>
            <a:fld id="{E7E420C6-EF6C-4E62-86B8-FD7C925D463E}" type="slidenum">
              <a:rPr lang="en-US" altLang="en-US" sz="1200" b="0"/>
              <a:pPr algn="r"/>
              <a:t>11</a:t>
            </a:fld>
            <a:endParaRPr lang="en-US" altLang="en-US" sz="1200" b="0"/>
          </a:p>
        </p:txBody>
      </p:sp>
      <p:sp>
        <p:nvSpPr>
          <p:cNvPr id="45059" name="Rectangle 2"/>
          <p:cNvSpPr>
            <a:spLocks noGrp="1" noRot="1" noChangeAspect="1" noChangeArrowheads="1" noTextEdit="1"/>
          </p:cNvSpPr>
          <p:nvPr>
            <p:ph type="sldImg"/>
          </p:nvPr>
        </p:nvSpPr>
        <p:spPr>
          <a:ln/>
        </p:spPr>
      </p:sp>
      <p:sp>
        <p:nvSpPr>
          <p:cNvPr id="45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algn="r"/>
            <a:fld id="{828C085B-AF9F-4EB9-A2B6-15B10A8C36C6}" type="slidenum">
              <a:rPr lang="en-US" altLang="en-US" sz="1200" b="0"/>
              <a:pPr algn="r"/>
              <a:t>12</a:t>
            </a:fld>
            <a:endParaRPr lang="en-US" altLang="en-US" sz="1200" b="0"/>
          </a:p>
        </p:txBody>
      </p:sp>
      <p:sp>
        <p:nvSpPr>
          <p:cNvPr id="46083" name="Rectangle 2"/>
          <p:cNvSpPr>
            <a:spLocks noGrp="1" noRot="1" noChangeAspect="1" noChangeArrowheads="1" noTextEdit="1"/>
          </p:cNvSpPr>
          <p:nvPr>
            <p:ph type="sldImg"/>
          </p:nvPr>
        </p:nvSpPr>
        <p:spPr>
          <a:ln/>
        </p:spPr>
      </p:sp>
      <p:sp>
        <p:nvSpPr>
          <p:cNvPr id="46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z="800"/>
              <a:t>This illustrates refinancing risk</a:t>
            </a:r>
            <a:endParaRPr lang="en-US"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algn="r"/>
            <a:fld id="{D0381848-6205-4B46-9526-034D4E177F61}" type="slidenum">
              <a:rPr lang="en-US" altLang="en-US" sz="1200" b="0"/>
              <a:pPr algn="r"/>
              <a:t>13</a:t>
            </a:fld>
            <a:endParaRPr lang="en-US" altLang="en-US" sz="1200" b="0"/>
          </a:p>
        </p:txBody>
      </p:sp>
      <p:sp>
        <p:nvSpPr>
          <p:cNvPr id="47107" name="Rectangle 2"/>
          <p:cNvSpPr>
            <a:spLocks noGrp="1" noRot="1" noChangeAspect="1" noChangeArrowheads="1" noTextEdit="1"/>
          </p:cNvSpPr>
          <p:nvPr>
            <p:ph type="sldImg"/>
          </p:nvPr>
        </p:nvSpPr>
        <p:spPr>
          <a:ln/>
        </p:spPr>
      </p:sp>
      <p:sp>
        <p:nvSpPr>
          <p:cNvPr id="47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algn="r"/>
            <a:fld id="{F3FF8B70-2334-4E30-A6AE-B02ED9965E2E}" type="slidenum">
              <a:rPr lang="en-US" altLang="en-US" sz="1200" b="0"/>
              <a:pPr algn="r"/>
              <a:t>14</a:t>
            </a:fld>
            <a:endParaRPr lang="en-US" altLang="en-US" sz="1200" b="0"/>
          </a:p>
        </p:txBody>
      </p:sp>
      <p:sp>
        <p:nvSpPr>
          <p:cNvPr id="48131" name="Rectangle 2"/>
          <p:cNvSpPr>
            <a:spLocks noGrp="1" noRot="1" noChangeAspect="1" noChangeArrowheads="1" noTextEdit="1"/>
          </p:cNvSpPr>
          <p:nvPr>
            <p:ph type="sldImg"/>
          </p:nvPr>
        </p:nvSpPr>
        <p:spPr>
          <a:ln/>
        </p:spPr>
      </p:sp>
      <p:sp>
        <p:nvSpPr>
          <p:cNvPr id="48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algn="r"/>
            <a:fld id="{72556C21-37F6-47C6-953E-30066A2FCB76}" type="slidenum">
              <a:rPr lang="en-US" altLang="en-US" sz="1200" b="0"/>
              <a:pPr algn="r"/>
              <a:t>15</a:t>
            </a:fld>
            <a:endParaRPr lang="en-US" altLang="en-US" sz="1200" b="0"/>
          </a:p>
        </p:txBody>
      </p:sp>
      <p:sp>
        <p:nvSpPr>
          <p:cNvPr id="50179" name="Rectangle 2"/>
          <p:cNvSpPr>
            <a:spLocks noGrp="1" noRot="1" noChangeAspect="1" noChangeArrowheads="1" noTextEdit="1"/>
          </p:cNvSpPr>
          <p:nvPr>
            <p:ph type="sldImg"/>
          </p:nvPr>
        </p:nvSpPr>
        <p:spPr>
          <a:ln/>
        </p:spPr>
      </p:sp>
      <p:sp>
        <p:nvSpPr>
          <p:cNvPr id="50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algn="r"/>
            <a:fld id="{598ED095-BB7F-4760-A34F-F3DBC14D516E}" type="slidenum">
              <a:rPr lang="en-US" altLang="en-US" sz="1200" b="0"/>
              <a:pPr algn="r"/>
              <a:t>16</a:t>
            </a:fld>
            <a:endParaRPr lang="en-US" altLang="en-US" sz="1200" b="0"/>
          </a:p>
        </p:txBody>
      </p:sp>
      <p:sp>
        <p:nvSpPr>
          <p:cNvPr id="51203" name="Rectangle 2"/>
          <p:cNvSpPr>
            <a:spLocks noGrp="1" noRot="1" noChangeAspect="1" noChangeArrowheads="1" noTextEdit="1"/>
          </p:cNvSpPr>
          <p:nvPr>
            <p:ph type="sldImg"/>
          </p:nvPr>
        </p:nvSpPr>
        <p:spPr>
          <a:ln/>
        </p:spPr>
      </p:sp>
      <p:sp>
        <p:nvSpPr>
          <p:cNvPr id="51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b="1" dirty="0"/>
              <a:t>Value at risk (VAR): </a:t>
            </a:r>
            <a:r>
              <a:rPr lang="en-US" altLang="en-US" dirty="0"/>
              <a:t>fluctuation in value</a:t>
            </a:r>
          </a:p>
          <a:p>
            <a:endParaRPr lang="en-US" altLang="en-US" dirty="0"/>
          </a:p>
          <a:p>
            <a:r>
              <a:rPr lang="en-US" altLang="en-US" b="1" dirty="0"/>
              <a:t>Daily earnings at risk (DEAR): </a:t>
            </a:r>
            <a:r>
              <a:rPr lang="en-US" altLang="en-US" dirty="0"/>
              <a:t>fluctuation in value of trading account assets and liabilities for periods as short as one day</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algn="r"/>
            <a:fld id="{6EAAB9CC-5365-437B-B62D-30E28A247AB3}" type="slidenum">
              <a:rPr lang="en-US" altLang="en-US" sz="1200" b="0"/>
              <a:pPr algn="r"/>
              <a:t>17</a:t>
            </a:fld>
            <a:endParaRPr lang="en-US" altLang="en-US" sz="1200" b="0"/>
          </a:p>
        </p:txBody>
      </p:sp>
      <p:sp>
        <p:nvSpPr>
          <p:cNvPr id="53251" name="Rectangle 2"/>
          <p:cNvSpPr>
            <a:spLocks noGrp="1" noRot="1" noChangeAspect="1" noChangeArrowheads="1" noTextEdit="1"/>
          </p:cNvSpPr>
          <p:nvPr>
            <p:ph type="sldImg"/>
          </p:nvPr>
        </p:nvSpPr>
        <p:spPr>
          <a:ln/>
        </p:spPr>
      </p:sp>
      <p:sp>
        <p:nvSpPr>
          <p:cNvPr id="53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b="1" dirty="0"/>
              <a:t>Contingent asset and liabilities</a:t>
            </a:r>
            <a:r>
              <a:rPr lang="en-US" altLang="en-US" dirty="0"/>
              <a:t>: assets and liabilities off the balance sheet that potentially can produce position or negative future cash flows for an FI</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algn="r"/>
            <a:fld id="{FD75685B-7B18-4941-86DB-9AA14CF5FC79}" type="slidenum">
              <a:rPr lang="en-US" altLang="en-US" sz="1200" b="0"/>
              <a:pPr algn="r"/>
              <a:t>18</a:t>
            </a:fld>
            <a:endParaRPr lang="en-US" altLang="en-US" sz="1200" b="0"/>
          </a:p>
        </p:txBody>
      </p:sp>
      <p:sp>
        <p:nvSpPr>
          <p:cNvPr id="54275" name="Rectangle 2"/>
          <p:cNvSpPr>
            <a:spLocks noGrp="1" noRot="1" noChangeAspect="1" noChangeArrowheads="1" noTextEdit="1"/>
          </p:cNvSpPr>
          <p:nvPr>
            <p:ph type="sldImg"/>
          </p:nvPr>
        </p:nvSpPr>
        <p:spPr>
          <a:ln/>
        </p:spPr>
      </p:sp>
      <p:sp>
        <p:nvSpPr>
          <p:cNvPr id="54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algn="r"/>
            <a:fld id="{1E698E13-9EA6-4004-87B4-F5A8ACF7B574}" type="slidenum">
              <a:rPr lang="en-US" altLang="en-US" sz="1200" b="0"/>
              <a:pPr algn="r"/>
              <a:t>19</a:t>
            </a:fld>
            <a:endParaRPr lang="en-US" altLang="en-US" sz="1200" b="0"/>
          </a:p>
        </p:txBody>
      </p:sp>
      <p:sp>
        <p:nvSpPr>
          <p:cNvPr id="55299" name="Rectangle 2"/>
          <p:cNvSpPr>
            <a:spLocks noGrp="1" noRot="1" noChangeAspect="1" noChangeArrowheads="1" noTextEdit="1"/>
          </p:cNvSpPr>
          <p:nvPr>
            <p:ph type="sldImg"/>
          </p:nvPr>
        </p:nvSpPr>
        <p:spPr>
          <a:ln/>
        </p:spPr>
      </p:sp>
      <p:sp>
        <p:nvSpPr>
          <p:cNvPr id="55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algn="r"/>
            <a:fld id="{4AB34243-6805-4CE6-A083-3A999DB626EF}" type="slidenum">
              <a:rPr lang="en-US" altLang="en-US" sz="1200" b="0"/>
              <a:pPr algn="r"/>
              <a:t>20</a:t>
            </a:fld>
            <a:endParaRPr lang="en-US" altLang="en-US" sz="1200" b="0"/>
          </a:p>
        </p:txBody>
      </p:sp>
      <p:sp>
        <p:nvSpPr>
          <p:cNvPr id="56323" name="Rectangle 2"/>
          <p:cNvSpPr>
            <a:spLocks noGrp="1" noRot="1" noChangeAspect="1" noChangeArrowheads="1" noTextEdit="1"/>
          </p:cNvSpPr>
          <p:nvPr>
            <p:ph type="sldImg"/>
          </p:nvPr>
        </p:nvSpPr>
        <p:spPr>
          <a:ln/>
        </p:spPr>
      </p:sp>
      <p:sp>
        <p:nvSpPr>
          <p:cNvPr id="56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algn="r"/>
            <a:fld id="{DE8487D1-E24C-4BFF-9644-F796617821B6}" type="slidenum">
              <a:rPr lang="en-US" altLang="en-US" sz="1200" b="0"/>
              <a:pPr algn="r"/>
              <a:t>21</a:t>
            </a:fld>
            <a:endParaRPr lang="en-US" altLang="en-US" sz="1200" b="0"/>
          </a:p>
        </p:txBody>
      </p:sp>
      <p:sp>
        <p:nvSpPr>
          <p:cNvPr id="57347" name="Rectangle 2"/>
          <p:cNvSpPr>
            <a:spLocks noGrp="1" noRot="1" noChangeAspect="1" noChangeArrowheads="1" noTextEdit="1"/>
          </p:cNvSpPr>
          <p:nvPr>
            <p:ph type="sldImg"/>
          </p:nvPr>
        </p:nvSpPr>
        <p:spPr>
          <a:ln/>
        </p:spPr>
      </p:sp>
      <p:sp>
        <p:nvSpPr>
          <p:cNvPr id="57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algn="r"/>
            <a:fld id="{DC3FEFC2-2E19-47F6-8189-12863CA44F6B}" type="slidenum">
              <a:rPr lang="en-US" altLang="en-US" sz="1200" b="0"/>
              <a:pPr algn="r"/>
              <a:t>22</a:t>
            </a:fld>
            <a:endParaRPr lang="en-US" altLang="en-US" sz="1200" b="0"/>
          </a:p>
        </p:txBody>
      </p:sp>
      <p:sp>
        <p:nvSpPr>
          <p:cNvPr id="58371" name="Rectangle 2"/>
          <p:cNvSpPr>
            <a:spLocks noGrp="1" noRot="1" noChangeAspect="1" noChangeArrowheads="1" noTextEdit="1"/>
          </p:cNvSpPr>
          <p:nvPr>
            <p:ph type="sldImg"/>
          </p:nvPr>
        </p:nvSpPr>
        <p:spPr>
          <a:ln/>
        </p:spPr>
      </p:sp>
      <p:sp>
        <p:nvSpPr>
          <p:cNvPr id="58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algn="r"/>
            <a:fld id="{09E6DA78-47A2-4307-BED7-6FBEC561B3AC}" type="slidenum">
              <a:rPr lang="en-US" altLang="en-US" sz="1200" b="0"/>
              <a:pPr algn="r"/>
              <a:t>23</a:t>
            </a:fld>
            <a:endParaRPr lang="en-US" altLang="en-US" sz="1200" b="0"/>
          </a:p>
        </p:txBody>
      </p:sp>
      <p:sp>
        <p:nvSpPr>
          <p:cNvPr id="59395" name="Rectangle 2"/>
          <p:cNvSpPr>
            <a:spLocks noGrp="1" noRot="1" noChangeAspect="1" noChangeArrowheads="1" noTextEdit="1"/>
          </p:cNvSpPr>
          <p:nvPr>
            <p:ph type="sldImg"/>
          </p:nvPr>
        </p:nvSpPr>
        <p:spPr>
          <a:ln/>
        </p:spPr>
      </p:sp>
      <p:sp>
        <p:nvSpPr>
          <p:cNvPr id="59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t>Analysis: The dollar depreciated by (¥120/¥110) – 1 = 9.09% and the bank only earned 9% in interest. </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algn="r"/>
            <a:fld id="{AC73ACC3-9AF0-47B6-ACC3-8EEB859A8B42}" type="slidenum">
              <a:rPr lang="en-US" altLang="en-US" sz="1200" b="0"/>
              <a:pPr algn="r"/>
              <a:t>24</a:t>
            </a:fld>
            <a:endParaRPr lang="en-US" altLang="en-US" sz="1200" b="0"/>
          </a:p>
        </p:txBody>
      </p:sp>
      <p:sp>
        <p:nvSpPr>
          <p:cNvPr id="60419" name="Rectangle 2"/>
          <p:cNvSpPr>
            <a:spLocks noGrp="1" noRot="1" noChangeAspect="1" noChangeArrowheads="1" noTextEdit="1"/>
          </p:cNvSpPr>
          <p:nvPr>
            <p:ph type="sldImg"/>
          </p:nvPr>
        </p:nvSpPr>
        <p:spPr>
          <a:ln/>
        </p:spPr>
      </p:sp>
      <p:sp>
        <p:nvSpPr>
          <p:cNvPr id="60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algn="r"/>
            <a:fld id="{25E17337-F751-47D7-AC0A-839B2F46FED8}" type="slidenum">
              <a:rPr lang="en-US" altLang="en-US" sz="1200" b="0"/>
              <a:pPr algn="r"/>
              <a:t>25</a:t>
            </a:fld>
            <a:endParaRPr lang="en-US" altLang="en-US" sz="1200" b="0"/>
          </a:p>
        </p:txBody>
      </p:sp>
      <p:sp>
        <p:nvSpPr>
          <p:cNvPr id="61443" name="Rectangle 2"/>
          <p:cNvSpPr>
            <a:spLocks noGrp="1" noRot="1" noChangeAspect="1" noChangeArrowheads="1" noTextEdit="1"/>
          </p:cNvSpPr>
          <p:nvPr>
            <p:ph type="sldImg"/>
          </p:nvPr>
        </p:nvSpPr>
        <p:spPr>
          <a:ln/>
        </p:spPr>
      </p:sp>
      <p:sp>
        <p:nvSpPr>
          <p:cNvPr id="61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t>E.g., In 2001, the government of Argentina, which had pegged its peso to the dollar on a one-to-one basis since the early 1990s, had to default on its government debt largest because of an overvalued peso and the adverse effect this had on its exports and foreign currency earnings.</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algn="r"/>
            <a:fld id="{EFE2B2DD-FFD3-49FA-8822-48D6F53B3966}" type="slidenum">
              <a:rPr lang="en-US" altLang="en-US" sz="1200" b="0"/>
              <a:pPr algn="r"/>
              <a:t>26</a:t>
            </a:fld>
            <a:endParaRPr lang="en-US" altLang="en-US" sz="1200" b="0"/>
          </a:p>
        </p:txBody>
      </p:sp>
      <p:sp>
        <p:nvSpPr>
          <p:cNvPr id="62467" name="Rectangle 2"/>
          <p:cNvSpPr>
            <a:spLocks noGrp="1" noRot="1" noChangeAspect="1" noChangeArrowheads="1" noTextEdit="1"/>
          </p:cNvSpPr>
          <p:nvPr>
            <p:ph type="sldImg"/>
          </p:nvPr>
        </p:nvSpPr>
        <p:spPr>
          <a:ln/>
        </p:spPr>
      </p:sp>
      <p:sp>
        <p:nvSpPr>
          <p:cNvPr id="62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algn="r"/>
            <a:fld id="{09821591-DDED-4696-9A8C-52ADCAE9AF77}" type="slidenum">
              <a:rPr lang="en-US" altLang="en-US" sz="1200" b="0"/>
              <a:pPr algn="r"/>
              <a:t>27</a:t>
            </a:fld>
            <a:endParaRPr lang="en-US" altLang="en-US" sz="1200" b="0"/>
          </a:p>
        </p:txBody>
      </p:sp>
      <p:sp>
        <p:nvSpPr>
          <p:cNvPr id="63491" name="Rectangle 2"/>
          <p:cNvSpPr>
            <a:spLocks noGrp="1" noRot="1" noChangeAspect="1" noChangeArrowheads="1" noTextEdit="1"/>
          </p:cNvSpPr>
          <p:nvPr>
            <p:ph type="sldImg"/>
          </p:nvPr>
        </p:nvSpPr>
        <p:spPr>
          <a:ln/>
        </p:spPr>
      </p:sp>
      <p:sp>
        <p:nvSpPr>
          <p:cNvPr id="63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algn="r"/>
            <a:fld id="{69770F64-D648-497F-A07F-5210099CD31B}" type="slidenum">
              <a:rPr lang="en-US" altLang="en-US" sz="1200" b="0"/>
              <a:pPr algn="r"/>
              <a:t>28</a:t>
            </a:fld>
            <a:endParaRPr lang="en-US" altLang="en-US" sz="1200" b="0"/>
          </a:p>
        </p:txBody>
      </p:sp>
      <p:sp>
        <p:nvSpPr>
          <p:cNvPr id="64515" name="Rectangle 2"/>
          <p:cNvSpPr>
            <a:spLocks noGrp="1" noRot="1" noChangeAspect="1" noChangeArrowheads="1" noTextEdit="1"/>
          </p:cNvSpPr>
          <p:nvPr>
            <p:ph type="sldImg"/>
          </p:nvPr>
        </p:nvSpPr>
        <p:spPr>
          <a:ln/>
        </p:spPr>
      </p:sp>
      <p:sp>
        <p:nvSpPr>
          <p:cNvPr id="64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Line 2"/>
          <p:cNvSpPr>
            <a:spLocks noChangeShapeType="1"/>
          </p:cNvSpPr>
          <p:nvPr/>
        </p:nvSpPr>
        <p:spPr bwMode="auto">
          <a:xfrm>
            <a:off x="7315200" y="1066800"/>
            <a:ext cx="0" cy="44958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nvGrpSpPr>
          <p:cNvPr id="5" name="Group 8"/>
          <p:cNvGrpSpPr>
            <a:grpSpLocks/>
          </p:cNvGrpSpPr>
          <p:nvPr/>
        </p:nvGrpSpPr>
        <p:grpSpPr bwMode="auto">
          <a:xfrm>
            <a:off x="7493000" y="2992438"/>
            <a:ext cx="1338263" cy="2189162"/>
            <a:chOff x="4704" y="1885"/>
            <a:chExt cx="843" cy="1379"/>
          </a:xfrm>
        </p:grpSpPr>
        <p:sp>
          <p:nvSpPr>
            <p:cNvPr id="6" name="Oval 9"/>
            <p:cNvSpPr>
              <a:spLocks noChangeArrowheads="1"/>
            </p:cNvSpPr>
            <p:nvPr/>
          </p:nvSpPr>
          <p:spPr bwMode="auto">
            <a:xfrm>
              <a:off x="4704" y="1885"/>
              <a:ext cx="127" cy="127"/>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endParaRPr lang="en-US" altLang="en-US"/>
            </a:p>
          </p:txBody>
        </p:sp>
        <p:sp>
          <p:nvSpPr>
            <p:cNvPr id="7" name="Oval 10"/>
            <p:cNvSpPr>
              <a:spLocks noChangeArrowheads="1"/>
            </p:cNvSpPr>
            <p:nvPr/>
          </p:nvSpPr>
          <p:spPr bwMode="auto">
            <a:xfrm>
              <a:off x="4883" y="1885"/>
              <a:ext cx="127" cy="127"/>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endParaRPr lang="en-US" altLang="en-US"/>
            </a:p>
          </p:txBody>
        </p:sp>
        <p:sp>
          <p:nvSpPr>
            <p:cNvPr id="8" name="Oval 11"/>
            <p:cNvSpPr>
              <a:spLocks noChangeArrowheads="1"/>
            </p:cNvSpPr>
            <p:nvPr/>
          </p:nvSpPr>
          <p:spPr bwMode="auto">
            <a:xfrm>
              <a:off x="5062" y="1885"/>
              <a:ext cx="127" cy="127"/>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endParaRPr lang="en-US" altLang="en-US"/>
            </a:p>
          </p:txBody>
        </p:sp>
        <p:sp>
          <p:nvSpPr>
            <p:cNvPr id="9" name="Oval 12"/>
            <p:cNvSpPr>
              <a:spLocks noChangeArrowheads="1"/>
            </p:cNvSpPr>
            <p:nvPr/>
          </p:nvSpPr>
          <p:spPr bwMode="auto">
            <a:xfrm>
              <a:off x="4704" y="2064"/>
              <a:ext cx="127" cy="127"/>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endParaRPr lang="en-US" altLang="en-US"/>
            </a:p>
          </p:txBody>
        </p:sp>
        <p:sp>
          <p:nvSpPr>
            <p:cNvPr id="10" name="Oval 13"/>
            <p:cNvSpPr>
              <a:spLocks noChangeArrowheads="1"/>
            </p:cNvSpPr>
            <p:nvPr/>
          </p:nvSpPr>
          <p:spPr bwMode="auto">
            <a:xfrm>
              <a:off x="4883" y="2064"/>
              <a:ext cx="127" cy="127"/>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endParaRPr lang="en-US" altLang="en-US"/>
            </a:p>
          </p:txBody>
        </p:sp>
        <p:sp>
          <p:nvSpPr>
            <p:cNvPr id="11" name="Oval 14"/>
            <p:cNvSpPr>
              <a:spLocks noChangeArrowheads="1"/>
            </p:cNvSpPr>
            <p:nvPr/>
          </p:nvSpPr>
          <p:spPr bwMode="auto">
            <a:xfrm>
              <a:off x="5062" y="2064"/>
              <a:ext cx="127" cy="127"/>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endParaRPr lang="en-US" altLang="en-US"/>
            </a:p>
          </p:txBody>
        </p:sp>
        <p:sp>
          <p:nvSpPr>
            <p:cNvPr id="12" name="Oval 15"/>
            <p:cNvSpPr>
              <a:spLocks noChangeArrowheads="1"/>
            </p:cNvSpPr>
            <p:nvPr/>
          </p:nvSpPr>
          <p:spPr bwMode="auto">
            <a:xfrm>
              <a:off x="5241" y="2064"/>
              <a:ext cx="127" cy="127"/>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endParaRPr lang="en-US" altLang="en-US"/>
            </a:p>
          </p:txBody>
        </p:sp>
        <p:sp>
          <p:nvSpPr>
            <p:cNvPr id="13" name="Oval 16"/>
            <p:cNvSpPr>
              <a:spLocks noChangeArrowheads="1"/>
            </p:cNvSpPr>
            <p:nvPr/>
          </p:nvSpPr>
          <p:spPr bwMode="auto">
            <a:xfrm>
              <a:off x="4704" y="2243"/>
              <a:ext cx="127" cy="127"/>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endParaRPr lang="en-US" altLang="en-US"/>
            </a:p>
          </p:txBody>
        </p:sp>
        <p:sp>
          <p:nvSpPr>
            <p:cNvPr id="14" name="Oval 17"/>
            <p:cNvSpPr>
              <a:spLocks noChangeArrowheads="1"/>
            </p:cNvSpPr>
            <p:nvPr/>
          </p:nvSpPr>
          <p:spPr bwMode="auto">
            <a:xfrm>
              <a:off x="4883" y="2243"/>
              <a:ext cx="127" cy="127"/>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endParaRPr lang="en-US" altLang="en-US"/>
            </a:p>
          </p:txBody>
        </p:sp>
        <p:sp>
          <p:nvSpPr>
            <p:cNvPr id="15" name="Oval 18"/>
            <p:cNvSpPr>
              <a:spLocks noChangeArrowheads="1"/>
            </p:cNvSpPr>
            <p:nvPr/>
          </p:nvSpPr>
          <p:spPr bwMode="auto">
            <a:xfrm>
              <a:off x="5062" y="2243"/>
              <a:ext cx="127" cy="127"/>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endParaRPr lang="en-US" altLang="en-US"/>
            </a:p>
          </p:txBody>
        </p:sp>
        <p:sp>
          <p:nvSpPr>
            <p:cNvPr id="16" name="Oval 19"/>
            <p:cNvSpPr>
              <a:spLocks noChangeArrowheads="1"/>
            </p:cNvSpPr>
            <p:nvPr/>
          </p:nvSpPr>
          <p:spPr bwMode="auto">
            <a:xfrm>
              <a:off x="5241" y="2243"/>
              <a:ext cx="127" cy="127"/>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endParaRPr lang="en-US" altLang="en-US"/>
            </a:p>
          </p:txBody>
        </p:sp>
        <p:sp>
          <p:nvSpPr>
            <p:cNvPr id="17" name="Oval 20"/>
            <p:cNvSpPr>
              <a:spLocks noChangeArrowheads="1"/>
            </p:cNvSpPr>
            <p:nvPr/>
          </p:nvSpPr>
          <p:spPr bwMode="auto">
            <a:xfrm>
              <a:off x="5420" y="2243"/>
              <a:ext cx="127" cy="127"/>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endParaRPr lang="en-US" altLang="en-US"/>
            </a:p>
          </p:txBody>
        </p:sp>
        <p:sp>
          <p:nvSpPr>
            <p:cNvPr id="18" name="Oval 21"/>
            <p:cNvSpPr>
              <a:spLocks noChangeArrowheads="1"/>
            </p:cNvSpPr>
            <p:nvPr/>
          </p:nvSpPr>
          <p:spPr bwMode="auto">
            <a:xfrm>
              <a:off x="4704" y="2421"/>
              <a:ext cx="127" cy="128"/>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endParaRPr lang="en-US" altLang="en-US"/>
            </a:p>
          </p:txBody>
        </p:sp>
        <p:sp>
          <p:nvSpPr>
            <p:cNvPr id="19" name="Oval 22"/>
            <p:cNvSpPr>
              <a:spLocks noChangeArrowheads="1"/>
            </p:cNvSpPr>
            <p:nvPr/>
          </p:nvSpPr>
          <p:spPr bwMode="auto">
            <a:xfrm>
              <a:off x="4883" y="2421"/>
              <a:ext cx="127" cy="128"/>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endParaRPr lang="en-US" altLang="en-US"/>
            </a:p>
          </p:txBody>
        </p:sp>
        <p:sp>
          <p:nvSpPr>
            <p:cNvPr id="20" name="Oval 23"/>
            <p:cNvSpPr>
              <a:spLocks noChangeArrowheads="1"/>
            </p:cNvSpPr>
            <p:nvPr/>
          </p:nvSpPr>
          <p:spPr bwMode="auto">
            <a:xfrm>
              <a:off x="5062" y="2421"/>
              <a:ext cx="127" cy="128"/>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endParaRPr lang="en-US" altLang="en-US"/>
            </a:p>
          </p:txBody>
        </p:sp>
        <p:sp>
          <p:nvSpPr>
            <p:cNvPr id="21" name="Oval 24"/>
            <p:cNvSpPr>
              <a:spLocks noChangeArrowheads="1"/>
            </p:cNvSpPr>
            <p:nvPr/>
          </p:nvSpPr>
          <p:spPr bwMode="auto">
            <a:xfrm>
              <a:off x="5241" y="2421"/>
              <a:ext cx="127" cy="128"/>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endParaRPr lang="en-US" altLang="en-US"/>
            </a:p>
          </p:txBody>
        </p:sp>
        <p:sp>
          <p:nvSpPr>
            <p:cNvPr id="22" name="Oval 25"/>
            <p:cNvSpPr>
              <a:spLocks noChangeArrowheads="1"/>
            </p:cNvSpPr>
            <p:nvPr/>
          </p:nvSpPr>
          <p:spPr bwMode="auto">
            <a:xfrm>
              <a:off x="4704" y="2600"/>
              <a:ext cx="127" cy="128"/>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endParaRPr lang="en-US" altLang="en-US"/>
            </a:p>
          </p:txBody>
        </p:sp>
        <p:sp>
          <p:nvSpPr>
            <p:cNvPr id="23" name="Oval 26"/>
            <p:cNvSpPr>
              <a:spLocks noChangeArrowheads="1"/>
            </p:cNvSpPr>
            <p:nvPr/>
          </p:nvSpPr>
          <p:spPr bwMode="auto">
            <a:xfrm>
              <a:off x="4883" y="2600"/>
              <a:ext cx="127" cy="128"/>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endParaRPr lang="en-US" altLang="en-US"/>
            </a:p>
          </p:txBody>
        </p:sp>
        <p:sp>
          <p:nvSpPr>
            <p:cNvPr id="24" name="Oval 27"/>
            <p:cNvSpPr>
              <a:spLocks noChangeArrowheads="1"/>
            </p:cNvSpPr>
            <p:nvPr/>
          </p:nvSpPr>
          <p:spPr bwMode="auto">
            <a:xfrm>
              <a:off x="5062" y="2600"/>
              <a:ext cx="127" cy="128"/>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endParaRPr lang="en-US" altLang="en-US"/>
            </a:p>
          </p:txBody>
        </p:sp>
        <p:sp>
          <p:nvSpPr>
            <p:cNvPr id="25" name="Oval 28"/>
            <p:cNvSpPr>
              <a:spLocks noChangeArrowheads="1"/>
            </p:cNvSpPr>
            <p:nvPr/>
          </p:nvSpPr>
          <p:spPr bwMode="auto">
            <a:xfrm>
              <a:off x="5241" y="2600"/>
              <a:ext cx="127" cy="128"/>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endParaRPr lang="en-US" altLang="en-US"/>
            </a:p>
          </p:txBody>
        </p:sp>
        <p:sp>
          <p:nvSpPr>
            <p:cNvPr id="26" name="Oval 29"/>
            <p:cNvSpPr>
              <a:spLocks noChangeArrowheads="1"/>
            </p:cNvSpPr>
            <p:nvPr/>
          </p:nvSpPr>
          <p:spPr bwMode="auto">
            <a:xfrm>
              <a:off x="5420" y="2600"/>
              <a:ext cx="127" cy="128"/>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endParaRPr lang="en-US" altLang="en-US"/>
            </a:p>
          </p:txBody>
        </p:sp>
        <p:sp>
          <p:nvSpPr>
            <p:cNvPr id="27" name="Oval 30"/>
            <p:cNvSpPr>
              <a:spLocks noChangeArrowheads="1"/>
            </p:cNvSpPr>
            <p:nvPr/>
          </p:nvSpPr>
          <p:spPr bwMode="auto">
            <a:xfrm>
              <a:off x="4704" y="2779"/>
              <a:ext cx="127" cy="127"/>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endParaRPr lang="en-US" altLang="en-US"/>
            </a:p>
          </p:txBody>
        </p:sp>
        <p:sp>
          <p:nvSpPr>
            <p:cNvPr id="28" name="Oval 31"/>
            <p:cNvSpPr>
              <a:spLocks noChangeArrowheads="1"/>
            </p:cNvSpPr>
            <p:nvPr/>
          </p:nvSpPr>
          <p:spPr bwMode="auto">
            <a:xfrm>
              <a:off x="4883" y="2779"/>
              <a:ext cx="127" cy="127"/>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endParaRPr lang="en-US" altLang="en-US"/>
            </a:p>
          </p:txBody>
        </p:sp>
        <p:sp>
          <p:nvSpPr>
            <p:cNvPr id="29" name="Oval 32"/>
            <p:cNvSpPr>
              <a:spLocks noChangeArrowheads="1"/>
            </p:cNvSpPr>
            <p:nvPr/>
          </p:nvSpPr>
          <p:spPr bwMode="auto">
            <a:xfrm>
              <a:off x="5062" y="2779"/>
              <a:ext cx="127" cy="127"/>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endParaRPr lang="en-US" altLang="en-US"/>
            </a:p>
          </p:txBody>
        </p:sp>
        <p:sp>
          <p:nvSpPr>
            <p:cNvPr id="30" name="Oval 33"/>
            <p:cNvSpPr>
              <a:spLocks noChangeArrowheads="1"/>
            </p:cNvSpPr>
            <p:nvPr/>
          </p:nvSpPr>
          <p:spPr bwMode="auto">
            <a:xfrm>
              <a:off x="5241" y="2779"/>
              <a:ext cx="127" cy="127"/>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endParaRPr lang="en-US" altLang="en-US"/>
            </a:p>
          </p:txBody>
        </p:sp>
        <p:sp>
          <p:nvSpPr>
            <p:cNvPr id="31" name="Oval 34"/>
            <p:cNvSpPr>
              <a:spLocks noChangeArrowheads="1"/>
            </p:cNvSpPr>
            <p:nvPr/>
          </p:nvSpPr>
          <p:spPr bwMode="auto">
            <a:xfrm>
              <a:off x="4704" y="2958"/>
              <a:ext cx="127" cy="127"/>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endParaRPr lang="en-US" altLang="en-US"/>
            </a:p>
          </p:txBody>
        </p:sp>
        <p:sp>
          <p:nvSpPr>
            <p:cNvPr id="32" name="Oval 35"/>
            <p:cNvSpPr>
              <a:spLocks noChangeArrowheads="1"/>
            </p:cNvSpPr>
            <p:nvPr/>
          </p:nvSpPr>
          <p:spPr bwMode="auto">
            <a:xfrm>
              <a:off x="4883" y="2958"/>
              <a:ext cx="127" cy="127"/>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endParaRPr lang="en-US" altLang="en-US"/>
            </a:p>
          </p:txBody>
        </p:sp>
        <p:sp>
          <p:nvSpPr>
            <p:cNvPr id="33" name="Oval 36"/>
            <p:cNvSpPr>
              <a:spLocks noChangeArrowheads="1"/>
            </p:cNvSpPr>
            <p:nvPr/>
          </p:nvSpPr>
          <p:spPr bwMode="auto">
            <a:xfrm>
              <a:off x="5062" y="2958"/>
              <a:ext cx="127" cy="127"/>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endParaRPr lang="en-US" altLang="en-US"/>
            </a:p>
          </p:txBody>
        </p:sp>
        <p:sp>
          <p:nvSpPr>
            <p:cNvPr id="34" name="Oval 37"/>
            <p:cNvSpPr>
              <a:spLocks noChangeArrowheads="1"/>
            </p:cNvSpPr>
            <p:nvPr/>
          </p:nvSpPr>
          <p:spPr bwMode="auto">
            <a:xfrm>
              <a:off x="5241" y="2958"/>
              <a:ext cx="127" cy="127"/>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endParaRPr lang="en-US" altLang="en-US"/>
            </a:p>
          </p:txBody>
        </p:sp>
        <p:sp>
          <p:nvSpPr>
            <p:cNvPr id="35" name="Oval 38"/>
            <p:cNvSpPr>
              <a:spLocks noChangeArrowheads="1"/>
            </p:cNvSpPr>
            <p:nvPr/>
          </p:nvSpPr>
          <p:spPr bwMode="auto">
            <a:xfrm>
              <a:off x="4883" y="3137"/>
              <a:ext cx="127" cy="127"/>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endParaRPr lang="en-US" altLang="en-US"/>
            </a:p>
          </p:txBody>
        </p:sp>
        <p:sp>
          <p:nvSpPr>
            <p:cNvPr id="36" name="Oval 39"/>
            <p:cNvSpPr>
              <a:spLocks noChangeArrowheads="1"/>
            </p:cNvSpPr>
            <p:nvPr/>
          </p:nvSpPr>
          <p:spPr bwMode="auto">
            <a:xfrm>
              <a:off x="5241" y="3137"/>
              <a:ext cx="127" cy="127"/>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endParaRPr lang="en-US" altLang="en-US"/>
            </a:p>
          </p:txBody>
        </p:sp>
      </p:grpSp>
      <p:sp>
        <p:nvSpPr>
          <p:cNvPr id="37" name="Line 40"/>
          <p:cNvSpPr>
            <a:spLocks noChangeShapeType="1"/>
          </p:cNvSpPr>
          <p:nvPr/>
        </p:nvSpPr>
        <p:spPr bwMode="auto">
          <a:xfrm>
            <a:off x="304800" y="2819400"/>
            <a:ext cx="8229600" cy="0"/>
          </a:xfrm>
          <a:prstGeom prst="line">
            <a:avLst/>
          </a:prstGeom>
          <a:noFill/>
          <a:ln w="63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91139" name="Rectangle 3"/>
          <p:cNvSpPr>
            <a:spLocks noGrp="1" noChangeArrowheads="1"/>
          </p:cNvSpPr>
          <p:nvPr>
            <p:ph type="ctrTitle"/>
          </p:nvPr>
        </p:nvSpPr>
        <p:spPr>
          <a:xfrm>
            <a:off x="315913" y="466725"/>
            <a:ext cx="6781800" cy="2133600"/>
          </a:xfrm>
        </p:spPr>
        <p:txBody>
          <a:bodyPr/>
          <a:lstStyle>
            <a:lvl1pPr algn="r">
              <a:defRPr sz="4800"/>
            </a:lvl1pPr>
          </a:lstStyle>
          <a:p>
            <a:pPr lvl="0"/>
            <a:r>
              <a:rPr lang="en-US" altLang="en-US" noProof="0"/>
              <a:t>Click to edit Master title style</a:t>
            </a:r>
          </a:p>
        </p:txBody>
      </p:sp>
      <p:sp>
        <p:nvSpPr>
          <p:cNvPr id="91140" name="Rectangle 4"/>
          <p:cNvSpPr>
            <a:spLocks noGrp="1" noChangeArrowheads="1"/>
          </p:cNvSpPr>
          <p:nvPr>
            <p:ph type="subTitle" idx="1"/>
          </p:nvPr>
        </p:nvSpPr>
        <p:spPr>
          <a:xfrm>
            <a:off x="849313" y="3049588"/>
            <a:ext cx="6248400" cy="2362200"/>
          </a:xfrm>
        </p:spPr>
        <p:txBody>
          <a:bodyPr/>
          <a:lstStyle>
            <a:lvl1pPr marL="0" indent="0" algn="r">
              <a:buFont typeface="Wingdings" pitchFamily="2" charset="2"/>
              <a:buNone/>
              <a:defRPr sz="3200"/>
            </a:lvl1pPr>
          </a:lstStyle>
          <a:p>
            <a:pPr lvl="0"/>
            <a:r>
              <a:rPr lang="en-US" altLang="en-US" noProof="0"/>
              <a:t>Click to edit Master subtitle style</a:t>
            </a:r>
          </a:p>
        </p:txBody>
      </p:sp>
      <p:sp>
        <p:nvSpPr>
          <p:cNvPr id="39" name="Rectangle 5"/>
          <p:cNvSpPr>
            <a:spLocks noGrp="1" noChangeArrowheads="1"/>
          </p:cNvSpPr>
          <p:nvPr>
            <p:ph type="dt" sz="half" idx="10"/>
          </p:nvPr>
        </p:nvSpPr>
        <p:spPr/>
        <p:txBody>
          <a:bodyPr/>
          <a:lstStyle>
            <a:lvl1pPr>
              <a:defRPr smtClean="0"/>
            </a:lvl1pPr>
          </a:lstStyle>
          <a:p>
            <a:pPr>
              <a:defRPr/>
            </a:pPr>
            <a:fld id="{8B4EFE55-0DB8-4F83-B628-30C677715E06}" type="datetime1">
              <a:rPr lang="en-US" smtClean="0"/>
              <a:t>2/23/2018</a:t>
            </a:fld>
            <a:endParaRPr lang="en-US" altLang="en-US"/>
          </a:p>
        </p:txBody>
      </p:sp>
      <p:sp>
        <p:nvSpPr>
          <p:cNvPr id="40" name="Rectangle 6"/>
          <p:cNvSpPr>
            <a:spLocks noGrp="1" noChangeArrowheads="1"/>
          </p:cNvSpPr>
          <p:nvPr>
            <p:ph type="ftr" sz="quarter" idx="11"/>
          </p:nvPr>
        </p:nvSpPr>
        <p:spPr/>
        <p:txBody>
          <a:bodyPr/>
          <a:lstStyle>
            <a:lvl1pPr>
              <a:defRPr smtClean="0"/>
            </a:lvl1pPr>
          </a:lstStyle>
          <a:p>
            <a:pPr>
              <a:defRPr/>
            </a:pPr>
            <a:r>
              <a:rPr lang="en-US" altLang="en-US"/>
              <a:t>© 2019 McGraw-Hill Education. All rights reserved. Authorized only for instructor use in the classroom. No reproduction or further distribution permitted without the prior written consent of McGraw-Hill Education.</a:t>
            </a:r>
          </a:p>
        </p:txBody>
      </p:sp>
      <p:sp>
        <p:nvSpPr>
          <p:cNvPr id="41" name="Rectangle 7"/>
          <p:cNvSpPr>
            <a:spLocks noGrp="1" noChangeArrowheads="1"/>
          </p:cNvSpPr>
          <p:nvPr>
            <p:ph type="sldNum" sz="quarter" idx="12"/>
          </p:nvPr>
        </p:nvSpPr>
        <p:spPr/>
        <p:txBody>
          <a:bodyPr/>
          <a:lstStyle>
            <a:lvl1pPr>
              <a:defRPr smtClean="0"/>
            </a:lvl1pPr>
          </a:lstStyle>
          <a:p>
            <a:pPr>
              <a:defRPr/>
            </a:pPr>
            <a:fld id="{F501342A-FE9A-4D49-9529-D97DBE524A33}" type="slidenum">
              <a:rPr lang="en-US" altLang="en-US"/>
              <a:pPr>
                <a:defRPr/>
              </a:pPr>
              <a:t>‹#›</a:t>
            </a:fld>
            <a:endParaRPr lang="en-US" altLang="en-US"/>
          </a:p>
        </p:txBody>
      </p:sp>
    </p:spTree>
    <p:extLst>
      <p:ext uri="{BB962C8B-B14F-4D97-AF65-F5344CB8AC3E}">
        <p14:creationId xmlns:p14="http://schemas.microsoft.com/office/powerpoint/2010/main" val="25199147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5"/>
          <p:cNvSpPr>
            <a:spLocks noGrp="1" noChangeArrowheads="1"/>
          </p:cNvSpPr>
          <p:nvPr>
            <p:ph type="dt" sz="half" idx="10"/>
          </p:nvPr>
        </p:nvSpPr>
        <p:spPr>
          <a:ln/>
        </p:spPr>
        <p:txBody>
          <a:bodyPr/>
          <a:lstStyle>
            <a:lvl1pPr>
              <a:defRPr/>
            </a:lvl1pPr>
          </a:lstStyle>
          <a:p>
            <a:pPr>
              <a:defRPr/>
            </a:pPr>
            <a:fld id="{FCF49413-EEB3-443F-96F7-47CA1FDFAF9B}" type="datetime1">
              <a:rPr lang="en-US" smtClean="0"/>
              <a:t>2/23/2018</a:t>
            </a:fld>
            <a:endParaRPr lang="en-US" altLang="en-US"/>
          </a:p>
        </p:txBody>
      </p:sp>
      <p:sp>
        <p:nvSpPr>
          <p:cNvPr id="5" name="Rectangle 6"/>
          <p:cNvSpPr>
            <a:spLocks noGrp="1" noChangeArrowheads="1"/>
          </p:cNvSpPr>
          <p:nvPr>
            <p:ph type="ftr" sz="quarter" idx="11"/>
          </p:nvPr>
        </p:nvSpPr>
        <p:spPr>
          <a:ln/>
        </p:spPr>
        <p:txBody>
          <a:bodyPr/>
          <a:lstStyle>
            <a:lvl1pPr>
              <a:defRPr/>
            </a:lvl1pPr>
          </a:lstStyle>
          <a:p>
            <a:pPr>
              <a:defRPr/>
            </a:pPr>
            <a:r>
              <a:rPr lang="en-US" altLang="en-US"/>
              <a:t>© 2019 McGraw-Hill Education. All rights reserved. Authorized only for instructor use in the classroom. No reproduction or further distribution permitted without the prior written consent of McGraw-Hill Education.</a:t>
            </a:r>
          </a:p>
        </p:txBody>
      </p:sp>
      <p:sp>
        <p:nvSpPr>
          <p:cNvPr id="6" name="Rectangle 7"/>
          <p:cNvSpPr>
            <a:spLocks noGrp="1" noChangeArrowheads="1"/>
          </p:cNvSpPr>
          <p:nvPr>
            <p:ph type="sldNum" sz="quarter" idx="12"/>
          </p:nvPr>
        </p:nvSpPr>
        <p:spPr>
          <a:ln/>
        </p:spPr>
        <p:txBody>
          <a:bodyPr/>
          <a:lstStyle>
            <a:lvl1pPr>
              <a:defRPr/>
            </a:lvl1pPr>
          </a:lstStyle>
          <a:p>
            <a:pPr>
              <a:defRPr/>
            </a:pPr>
            <a:r>
              <a:rPr lang="en-US" altLang="en-US"/>
              <a:t>1-</a:t>
            </a:r>
            <a:fld id="{71EE6977-5832-49A3-B9DF-809F7E68B0EC}" type="slidenum">
              <a:rPr lang="en-US" altLang="en-US"/>
              <a:pPr>
                <a:defRPr/>
              </a:pPr>
              <a:t>‹#›</a:t>
            </a:fld>
            <a:endParaRPr lang="en-US" altLang="en-US"/>
          </a:p>
        </p:txBody>
      </p:sp>
    </p:spTree>
    <p:extLst>
      <p:ext uri="{BB962C8B-B14F-4D97-AF65-F5344CB8AC3E}">
        <p14:creationId xmlns:p14="http://schemas.microsoft.com/office/powerpoint/2010/main" val="29627551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5"/>
          <p:cNvSpPr>
            <a:spLocks noGrp="1" noChangeArrowheads="1"/>
          </p:cNvSpPr>
          <p:nvPr>
            <p:ph type="dt" sz="half" idx="10"/>
          </p:nvPr>
        </p:nvSpPr>
        <p:spPr>
          <a:ln/>
        </p:spPr>
        <p:txBody>
          <a:bodyPr/>
          <a:lstStyle>
            <a:lvl1pPr>
              <a:defRPr/>
            </a:lvl1pPr>
          </a:lstStyle>
          <a:p>
            <a:pPr>
              <a:defRPr/>
            </a:pPr>
            <a:fld id="{BA88B2A3-7FCF-4AD6-9A95-99E4A4A8BC87}" type="datetime1">
              <a:rPr lang="en-US" smtClean="0"/>
              <a:t>2/23/2018</a:t>
            </a:fld>
            <a:endParaRPr lang="en-US" altLang="en-US"/>
          </a:p>
        </p:txBody>
      </p:sp>
      <p:sp>
        <p:nvSpPr>
          <p:cNvPr id="5" name="Rectangle 6"/>
          <p:cNvSpPr>
            <a:spLocks noGrp="1" noChangeArrowheads="1"/>
          </p:cNvSpPr>
          <p:nvPr>
            <p:ph type="ftr" sz="quarter" idx="11"/>
          </p:nvPr>
        </p:nvSpPr>
        <p:spPr>
          <a:ln/>
        </p:spPr>
        <p:txBody>
          <a:bodyPr/>
          <a:lstStyle>
            <a:lvl1pPr>
              <a:defRPr/>
            </a:lvl1pPr>
          </a:lstStyle>
          <a:p>
            <a:pPr>
              <a:defRPr/>
            </a:pPr>
            <a:r>
              <a:rPr lang="en-US" altLang="en-US"/>
              <a:t>© 2019 McGraw-Hill Education. All rights reserved. Authorized only for instructor use in the classroom. No reproduction or further distribution permitted without the prior written consent of McGraw-Hill Education.</a:t>
            </a:r>
          </a:p>
        </p:txBody>
      </p:sp>
      <p:sp>
        <p:nvSpPr>
          <p:cNvPr id="6" name="Rectangle 7"/>
          <p:cNvSpPr>
            <a:spLocks noGrp="1" noChangeArrowheads="1"/>
          </p:cNvSpPr>
          <p:nvPr>
            <p:ph type="sldNum" sz="quarter" idx="12"/>
          </p:nvPr>
        </p:nvSpPr>
        <p:spPr>
          <a:ln/>
        </p:spPr>
        <p:txBody>
          <a:bodyPr/>
          <a:lstStyle>
            <a:lvl1pPr>
              <a:defRPr/>
            </a:lvl1pPr>
          </a:lstStyle>
          <a:p>
            <a:pPr>
              <a:defRPr/>
            </a:pPr>
            <a:r>
              <a:rPr lang="en-US" altLang="en-US"/>
              <a:t>1-</a:t>
            </a:r>
            <a:fld id="{857745B5-CE01-42CD-95B3-74CE374DCFD7}" type="slidenum">
              <a:rPr lang="en-US" altLang="en-US"/>
              <a:pPr>
                <a:defRPr/>
              </a:pPr>
              <a:t>‹#›</a:t>
            </a:fld>
            <a:endParaRPr lang="en-US" altLang="en-US"/>
          </a:p>
        </p:txBody>
      </p:sp>
    </p:spTree>
    <p:extLst>
      <p:ext uri="{BB962C8B-B14F-4D97-AF65-F5344CB8AC3E}">
        <p14:creationId xmlns:p14="http://schemas.microsoft.com/office/powerpoint/2010/main" val="9747144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719263"/>
            <a:ext cx="4038600" cy="44116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719263"/>
            <a:ext cx="4038600" cy="44116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5"/>
          <p:cNvSpPr>
            <a:spLocks noGrp="1" noChangeArrowheads="1"/>
          </p:cNvSpPr>
          <p:nvPr>
            <p:ph type="dt" sz="half" idx="10"/>
          </p:nvPr>
        </p:nvSpPr>
        <p:spPr>
          <a:ln/>
        </p:spPr>
        <p:txBody>
          <a:bodyPr/>
          <a:lstStyle>
            <a:lvl1pPr>
              <a:defRPr/>
            </a:lvl1pPr>
          </a:lstStyle>
          <a:p>
            <a:pPr>
              <a:defRPr/>
            </a:pPr>
            <a:fld id="{43313EE6-D3BE-471C-BE70-39AE54BD916D}" type="datetime1">
              <a:rPr lang="en-US" smtClean="0"/>
              <a:t>2/23/2018</a:t>
            </a:fld>
            <a:endParaRPr lang="en-US" altLang="en-US"/>
          </a:p>
        </p:txBody>
      </p:sp>
      <p:sp>
        <p:nvSpPr>
          <p:cNvPr id="6" name="Rectangle 6"/>
          <p:cNvSpPr>
            <a:spLocks noGrp="1" noChangeArrowheads="1"/>
          </p:cNvSpPr>
          <p:nvPr>
            <p:ph type="ftr" sz="quarter" idx="11"/>
          </p:nvPr>
        </p:nvSpPr>
        <p:spPr>
          <a:ln/>
        </p:spPr>
        <p:txBody>
          <a:bodyPr/>
          <a:lstStyle>
            <a:lvl1pPr>
              <a:defRPr/>
            </a:lvl1pPr>
          </a:lstStyle>
          <a:p>
            <a:pPr>
              <a:defRPr/>
            </a:pPr>
            <a:r>
              <a:rPr lang="en-US" altLang="en-US"/>
              <a:t>© 2019 McGraw-Hill Education. All rights reserved. Authorized only for instructor use in the classroom. No reproduction or further distribution permitted without the prior written consent of McGraw-Hill Education.</a:t>
            </a:r>
          </a:p>
        </p:txBody>
      </p:sp>
      <p:sp>
        <p:nvSpPr>
          <p:cNvPr id="7" name="Rectangle 7"/>
          <p:cNvSpPr>
            <a:spLocks noGrp="1" noChangeArrowheads="1"/>
          </p:cNvSpPr>
          <p:nvPr>
            <p:ph type="sldNum" sz="quarter" idx="12"/>
          </p:nvPr>
        </p:nvSpPr>
        <p:spPr>
          <a:ln/>
        </p:spPr>
        <p:txBody>
          <a:bodyPr/>
          <a:lstStyle>
            <a:lvl1pPr>
              <a:defRPr/>
            </a:lvl1pPr>
          </a:lstStyle>
          <a:p>
            <a:pPr>
              <a:defRPr/>
            </a:pPr>
            <a:r>
              <a:rPr lang="en-US" altLang="en-US"/>
              <a:t>1-</a:t>
            </a:r>
            <a:fld id="{D0EB011E-F7DE-4BD6-91AF-B17A646410BD}" type="slidenum">
              <a:rPr lang="en-US" altLang="en-US"/>
              <a:pPr>
                <a:defRPr/>
              </a:pPr>
              <a:t>‹#›</a:t>
            </a:fld>
            <a:endParaRPr lang="en-US" altLang="en-US"/>
          </a:p>
        </p:txBody>
      </p:sp>
    </p:spTree>
    <p:extLst>
      <p:ext uri="{BB962C8B-B14F-4D97-AF65-F5344CB8AC3E}">
        <p14:creationId xmlns:p14="http://schemas.microsoft.com/office/powerpoint/2010/main" val="20726273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5"/>
          <p:cNvSpPr>
            <a:spLocks noGrp="1" noChangeArrowheads="1"/>
          </p:cNvSpPr>
          <p:nvPr>
            <p:ph type="dt" sz="half" idx="10"/>
          </p:nvPr>
        </p:nvSpPr>
        <p:spPr>
          <a:ln/>
        </p:spPr>
        <p:txBody>
          <a:bodyPr/>
          <a:lstStyle>
            <a:lvl1pPr>
              <a:defRPr/>
            </a:lvl1pPr>
          </a:lstStyle>
          <a:p>
            <a:pPr>
              <a:defRPr/>
            </a:pPr>
            <a:fld id="{9B7A5811-8ADB-4F92-956E-109E77C68593}" type="datetime1">
              <a:rPr lang="en-US" smtClean="0"/>
              <a:t>2/23/2018</a:t>
            </a:fld>
            <a:endParaRPr lang="en-US" altLang="en-US"/>
          </a:p>
        </p:txBody>
      </p:sp>
      <p:sp>
        <p:nvSpPr>
          <p:cNvPr id="8" name="Rectangle 6"/>
          <p:cNvSpPr>
            <a:spLocks noGrp="1" noChangeArrowheads="1"/>
          </p:cNvSpPr>
          <p:nvPr>
            <p:ph type="ftr" sz="quarter" idx="11"/>
          </p:nvPr>
        </p:nvSpPr>
        <p:spPr>
          <a:ln/>
        </p:spPr>
        <p:txBody>
          <a:bodyPr/>
          <a:lstStyle>
            <a:lvl1pPr>
              <a:defRPr/>
            </a:lvl1pPr>
          </a:lstStyle>
          <a:p>
            <a:pPr>
              <a:defRPr/>
            </a:pPr>
            <a:r>
              <a:rPr lang="en-US" altLang="en-US"/>
              <a:t>© 2019 McGraw-Hill Education. All rights reserved. Authorized only for instructor use in the classroom. No reproduction or further distribution permitted without the prior written consent of McGraw-Hill Education.</a:t>
            </a:r>
          </a:p>
        </p:txBody>
      </p:sp>
      <p:sp>
        <p:nvSpPr>
          <p:cNvPr id="9" name="Rectangle 7"/>
          <p:cNvSpPr>
            <a:spLocks noGrp="1" noChangeArrowheads="1"/>
          </p:cNvSpPr>
          <p:nvPr>
            <p:ph type="sldNum" sz="quarter" idx="12"/>
          </p:nvPr>
        </p:nvSpPr>
        <p:spPr>
          <a:ln/>
        </p:spPr>
        <p:txBody>
          <a:bodyPr/>
          <a:lstStyle>
            <a:lvl1pPr>
              <a:defRPr/>
            </a:lvl1pPr>
          </a:lstStyle>
          <a:p>
            <a:pPr>
              <a:defRPr/>
            </a:pPr>
            <a:r>
              <a:rPr lang="en-US" altLang="en-US"/>
              <a:t>1-</a:t>
            </a:r>
            <a:fld id="{A06A77F0-9B1D-4754-B7B6-2A16959D465C}" type="slidenum">
              <a:rPr lang="en-US" altLang="en-US"/>
              <a:pPr>
                <a:defRPr/>
              </a:pPr>
              <a:t>‹#›</a:t>
            </a:fld>
            <a:endParaRPr lang="en-US" altLang="en-US"/>
          </a:p>
        </p:txBody>
      </p:sp>
    </p:spTree>
    <p:extLst>
      <p:ext uri="{BB962C8B-B14F-4D97-AF65-F5344CB8AC3E}">
        <p14:creationId xmlns:p14="http://schemas.microsoft.com/office/powerpoint/2010/main" val="26111763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5"/>
          <p:cNvSpPr>
            <a:spLocks noGrp="1" noChangeArrowheads="1"/>
          </p:cNvSpPr>
          <p:nvPr>
            <p:ph type="dt" sz="half" idx="10"/>
          </p:nvPr>
        </p:nvSpPr>
        <p:spPr>
          <a:ln/>
        </p:spPr>
        <p:txBody>
          <a:bodyPr/>
          <a:lstStyle>
            <a:lvl1pPr>
              <a:defRPr/>
            </a:lvl1pPr>
          </a:lstStyle>
          <a:p>
            <a:pPr>
              <a:defRPr/>
            </a:pPr>
            <a:fld id="{DE4FC1F7-526B-4251-B10E-1C5107BCD4DF}" type="datetime1">
              <a:rPr lang="en-US" smtClean="0"/>
              <a:t>2/23/2018</a:t>
            </a:fld>
            <a:endParaRPr lang="en-US" altLang="en-US"/>
          </a:p>
        </p:txBody>
      </p:sp>
      <p:sp>
        <p:nvSpPr>
          <p:cNvPr id="4" name="Rectangle 6"/>
          <p:cNvSpPr>
            <a:spLocks noGrp="1" noChangeArrowheads="1"/>
          </p:cNvSpPr>
          <p:nvPr>
            <p:ph type="ftr" sz="quarter" idx="11"/>
          </p:nvPr>
        </p:nvSpPr>
        <p:spPr>
          <a:ln/>
        </p:spPr>
        <p:txBody>
          <a:bodyPr/>
          <a:lstStyle>
            <a:lvl1pPr>
              <a:defRPr/>
            </a:lvl1pPr>
          </a:lstStyle>
          <a:p>
            <a:pPr>
              <a:defRPr/>
            </a:pPr>
            <a:r>
              <a:rPr lang="en-US" altLang="en-US"/>
              <a:t>© 2019 McGraw-Hill Education. All rights reserved. Authorized only for instructor use in the classroom. No reproduction or further distribution permitted without the prior written consent of McGraw-Hill Education.</a:t>
            </a:r>
          </a:p>
        </p:txBody>
      </p:sp>
      <p:sp>
        <p:nvSpPr>
          <p:cNvPr id="5" name="Rectangle 7"/>
          <p:cNvSpPr>
            <a:spLocks noGrp="1" noChangeArrowheads="1"/>
          </p:cNvSpPr>
          <p:nvPr>
            <p:ph type="sldNum" sz="quarter" idx="12"/>
          </p:nvPr>
        </p:nvSpPr>
        <p:spPr>
          <a:ln/>
        </p:spPr>
        <p:txBody>
          <a:bodyPr/>
          <a:lstStyle>
            <a:lvl1pPr>
              <a:defRPr/>
            </a:lvl1pPr>
          </a:lstStyle>
          <a:p>
            <a:pPr>
              <a:defRPr/>
            </a:pPr>
            <a:r>
              <a:rPr lang="en-US" altLang="en-US"/>
              <a:t>1-</a:t>
            </a:r>
            <a:fld id="{468F6022-68E8-48AE-BC91-1BE9B4B984A8}" type="slidenum">
              <a:rPr lang="en-US" altLang="en-US"/>
              <a:pPr>
                <a:defRPr/>
              </a:pPr>
              <a:t>‹#›</a:t>
            </a:fld>
            <a:endParaRPr lang="en-US" altLang="en-US"/>
          </a:p>
        </p:txBody>
      </p:sp>
    </p:spTree>
    <p:extLst>
      <p:ext uri="{BB962C8B-B14F-4D97-AF65-F5344CB8AC3E}">
        <p14:creationId xmlns:p14="http://schemas.microsoft.com/office/powerpoint/2010/main" val="9826874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5"/>
          <p:cNvSpPr>
            <a:spLocks noGrp="1" noChangeArrowheads="1"/>
          </p:cNvSpPr>
          <p:nvPr>
            <p:ph type="dt" sz="half" idx="10"/>
          </p:nvPr>
        </p:nvSpPr>
        <p:spPr>
          <a:ln/>
        </p:spPr>
        <p:txBody>
          <a:bodyPr/>
          <a:lstStyle>
            <a:lvl1pPr>
              <a:defRPr/>
            </a:lvl1pPr>
          </a:lstStyle>
          <a:p>
            <a:pPr>
              <a:defRPr/>
            </a:pPr>
            <a:fld id="{608A0DDC-24DB-4F5A-8494-1208537E3D25}" type="datetime1">
              <a:rPr lang="en-US" smtClean="0"/>
              <a:t>2/23/2018</a:t>
            </a:fld>
            <a:endParaRPr lang="en-US" altLang="en-US"/>
          </a:p>
        </p:txBody>
      </p:sp>
      <p:sp>
        <p:nvSpPr>
          <p:cNvPr id="3" name="Rectangle 6"/>
          <p:cNvSpPr>
            <a:spLocks noGrp="1" noChangeArrowheads="1"/>
          </p:cNvSpPr>
          <p:nvPr>
            <p:ph type="ftr" sz="quarter" idx="11"/>
          </p:nvPr>
        </p:nvSpPr>
        <p:spPr>
          <a:ln/>
        </p:spPr>
        <p:txBody>
          <a:bodyPr/>
          <a:lstStyle>
            <a:lvl1pPr>
              <a:defRPr/>
            </a:lvl1pPr>
          </a:lstStyle>
          <a:p>
            <a:pPr>
              <a:defRPr/>
            </a:pPr>
            <a:r>
              <a:rPr lang="en-US" altLang="en-US"/>
              <a:t>© 2019 McGraw-Hill Education. All rights reserved. Authorized only for instructor use in the classroom. No reproduction or further distribution permitted without the prior written consent of McGraw-Hill Education.</a:t>
            </a:r>
          </a:p>
        </p:txBody>
      </p:sp>
      <p:sp>
        <p:nvSpPr>
          <p:cNvPr id="4" name="Rectangle 7"/>
          <p:cNvSpPr>
            <a:spLocks noGrp="1" noChangeArrowheads="1"/>
          </p:cNvSpPr>
          <p:nvPr>
            <p:ph type="sldNum" sz="quarter" idx="12"/>
          </p:nvPr>
        </p:nvSpPr>
        <p:spPr>
          <a:ln/>
        </p:spPr>
        <p:txBody>
          <a:bodyPr/>
          <a:lstStyle>
            <a:lvl1pPr>
              <a:defRPr/>
            </a:lvl1pPr>
          </a:lstStyle>
          <a:p>
            <a:pPr>
              <a:defRPr/>
            </a:pPr>
            <a:r>
              <a:rPr lang="en-US" altLang="en-US"/>
              <a:t>1-</a:t>
            </a:r>
            <a:fld id="{998B6A48-9343-46BF-ACEB-E00762B4A496}" type="slidenum">
              <a:rPr lang="en-US" altLang="en-US"/>
              <a:pPr>
                <a:defRPr/>
              </a:pPr>
              <a:t>‹#›</a:t>
            </a:fld>
            <a:endParaRPr lang="en-US" altLang="en-US"/>
          </a:p>
        </p:txBody>
      </p:sp>
    </p:spTree>
    <p:extLst>
      <p:ext uri="{BB962C8B-B14F-4D97-AF65-F5344CB8AC3E}">
        <p14:creationId xmlns:p14="http://schemas.microsoft.com/office/powerpoint/2010/main" val="2627600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5"/>
          <p:cNvSpPr>
            <a:spLocks noGrp="1" noChangeArrowheads="1"/>
          </p:cNvSpPr>
          <p:nvPr>
            <p:ph type="dt" sz="half" idx="10"/>
          </p:nvPr>
        </p:nvSpPr>
        <p:spPr>
          <a:ln/>
        </p:spPr>
        <p:txBody>
          <a:bodyPr/>
          <a:lstStyle>
            <a:lvl1pPr>
              <a:defRPr/>
            </a:lvl1pPr>
          </a:lstStyle>
          <a:p>
            <a:pPr>
              <a:defRPr/>
            </a:pPr>
            <a:fld id="{2BFC2731-1A13-4C0C-80AC-6CBBFFB06872}" type="datetime1">
              <a:rPr lang="en-US" smtClean="0"/>
              <a:t>2/23/2018</a:t>
            </a:fld>
            <a:endParaRPr lang="en-US" altLang="en-US"/>
          </a:p>
        </p:txBody>
      </p:sp>
      <p:sp>
        <p:nvSpPr>
          <p:cNvPr id="6" name="Rectangle 6"/>
          <p:cNvSpPr>
            <a:spLocks noGrp="1" noChangeArrowheads="1"/>
          </p:cNvSpPr>
          <p:nvPr>
            <p:ph type="ftr" sz="quarter" idx="11"/>
          </p:nvPr>
        </p:nvSpPr>
        <p:spPr>
          <a:ln/>
        </p:spPr>
        <p:txBody>
          <a:bodyPr/>
          <a:lstStyle>
            <a:lvl1pPr>
              <a:defRPr/>
            </a:lvl1pPr>
          </a:lstStyle>
          <a:p>
            <a:pPr>
              <a:defRPr/>
            </a:pPr>
            <a:r>
              <a:rPr lang="en-US" altLang="en-US"/>
              <a:t>© 2019 McGraw-Hill Education. All rights reserved. Authorized only for instructor use in the classroom. No reproduction or further distribution permitted without the prior written consent of McGraw-Hill Education.</a:t>
            </a:r>
          </a:p>
        </p:txBody>
      </p:sp>
      <p:sp>
        <p:nvSpPr>
          <p:cNvPr id="7" name="Rectangle 7"/>
          <p:cNvSpPr>
            <a:spLocks noGrp="1" noChangeArrowheads="1"/>
          </p:cNvSpPr>
          <p:nvPr>
            <p:ph type="sldNum" sz="quarter" idx="12"/>
          </p:nvPr>
        </p:nvSpPr>
        <p:spPr>
          <a:ln/>
        </p:spPr>
        <p:txBody>
          <a:bodyPr/>
          <a:lstStyle>
            <a:lvl1pPr>
              <a:defRPr/>
            </a:lvl1pPr>
          </a:lstStyle>
          <a:p>
            <a:pPr>
              <a:defRPr/>
            </a:pPr>
            <a:r>
              <a:rPr lang="en-US" altLang="en-US"/>
              <a:t>1-</a:t>
            </a:r>
            <a:fld id="{DD4BA023-0186-4A0C-904E-584E5A6ED807}" type="slidenum">
              <a:rPr lang="en-US" altLang="en-US"/>
              <a:pPr>
                <a:defRPr/>
              </a:pPr>
              <a:t>‹#›</a:t>
            </a:fld>
            <a:endParaRPr lang="en-US" altLang="en-US"/>
          </a:p>
        </p:txBody>
      </p:sp>
    </p:spTree>
    <p:extLst>
      <p:ext uri="{BB962C8B-B14F-4D97-AF65-F5344CB8AC3E}">
        <p14:creationId xmlns:p14="http://schemas.microsoft.com/office/powerpoint/2010/main" val="8463631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5"/>
          <p:cNvSpPr>
            <a:spLocks noGrp="1" noChangeArrowheads="1"/>
          </p:cNvSpPr>
          <p:nvPr>
            <p:ph type="dt" sz="half" idx="10"/>
          </p:nvPr>
        </p:nvSpPr>
        <p:spPr>
          <a:ln/>
        </p:spPr>
        <p:txBody>
          <a:bodyPr/>
          <a:lstStyle>
            <a:lvl1pPr>
              <a:defRPr/>
            </a:lvl1pPr>
          </a:lstStyle>
          <a:p>
            <a:pPr>
              <a:defRPr/>
            </a:pPr>
            <a:fld id="{5EC77003-D234-4857-94E0-7C74C5CE57BA}" type="datetime1">
              <a:rPr lang="en-US" smtClean="0"/>
              <a:t>2/23/2018</a:t>
            </a:fld>
            <a:endParaRPr lang="en-US" altLang="en-US"/>
          </a:p>
        </p:txBody>
      </p:sp>
      <p:sp>
        <p:nvSpPr>
          <p:cNvPr id="6" name="Rectangle 6"/>
          <p:cNvSpPr>
            <a:spLocks noGrp="1" noChangeArrowheads="1"/>
          </p:cNvSpPr>
          <p:nvPr>
            <p:ph type="ftr" sz="quarter" idx="11"/>
          </p:nvPr>
        </p:nvSpPr>
        <p:spPr>
          <a:ln/>
        </p:spPr>
        <p:txBody>
          <a:bodyPr/>
          <a:lstStyle>
            <a:lvl1pPr>
              <a:defRPr/>
            </a:lvl1pPr>
          </a:lstStyle>
          <a:p>
            <a:pPr>
              <a:defRPr/>
            </a:pPr>
            <a:r>
              <a:rPr lang="en-US" altLang="en-US"/>
              <a:t>© 2019 McGraw-Hill Education. All rights reserved. Authorized only for instructor use in the classroom. No reproduction or further distribution permitted without the prior written consent of McGraw-Hill Education.</a:t>
            </a:r>
          </a:p>
        </p:txBody>
      </p:sp>
      <p:sp>
        <p:nvSpPr>
          <p:cNvPr id="7" name="Rectangle 7"/>
          <p:cNvSpPr>
            <a:spLocks noGrp="1" noChangeArrowheads="1"/>
          </p:cNvSpPr>
          <p:nvPr>
            <p:ph type="sldNum" sz="quarter" idx="12"/>
          </p:nvPr>
        </p:nvSpPr>
        <p:spPr>
          <a:ln/>
        </p:spPr>
        <p:txBody>
          <a:bodyPr/>
          <a:lstStyle>
            <a:lvl1pPr>
              <a:defRPr/>
            </a:lvl1pPr>
          </a:lstStyle>
          <a:p>
            <a:pPr>
              <a:defRPr/>
            </a:pPr>
            <a:r>
              <a:rPr lang="en-US" altLang="en-US"/>
              <a:t>1-</a:t>
            </a:r>
            <a:fld id="{5C57BA41-74FE-4CAF-9CAF-3DE940A4839D}" type="slidenum">
              <a:rPr lang="en-US" altLang="en-US"/>
              <a:pPr>
                <a:defRPr/>
              </a:pPr>
              <a:t>‹#›</a:t>
            </a:fld>
            <a:endParaRPr lang="en-US" altLang="en-US"/>
          </a:p>
        </p:txBody>
      </p:sp>
    </p:spTree>
    <p:extLst>
      <p:ext uri="{BB962C8B-B14F-4D97-AF65-F5344CB8AC3E}">
        <p14:creationId xmlns:p14="http://schemas.microsoft.com/office/powerpoint/2010/main" val="27448180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5"/>
          <p:cNvSpPr>
            <a:spLocks noGrp="1" noChangeArrowheads="1"/>
          </p:cNvSpPr>
          <p:nvPr>
            <p:ph type="dt" sz="half" idx="10"/>
          </p:nvPr>
        </p:nvSpPr>
        <p:spPr>
          <a:ln/>
        </p:spPr>
        <p:txBody>
          <a:bodyPr/>
          <a:lstStyle>
            <a:lvl1pPr>
              <a:defRPr/>
            </a:lvl1pPr>
          </a:lstStyle>
          <a:p>
            <a:pPr>
              <a:defRPr/>
            </a:pPr>
            <a:fld id="{38BFC96C-9E8A-46B4-96F6-2C7CFC10FE8E}" type="datetime1">
              <a:rPr lang="en-US" smtClean="0"/>
              <a:t>2/23/2018</a:t>
            </a:fld>
            <a:endParaRPr lang="en-US" altLang="en-US"/>
          </a:p>
        </p:txBody>
      </p:sp>
      <p:sp>
        <p:nvSpPr>
          <p:cNvPr id="5" name="Rectangle 6"/>
          <p:cNvSpPr>
            <a:spLocks noGrp="1" noChangeArrowheads="1"/>
          </p:cNvSpPr>
          <p:nvPr>
            <p:ph type="ftr" sz="quarter" idx="11"/>
          </p:nvPr>
        </p:nvSpPr>
        <p:spPr>
          <a:ln/>
        </p:spPr>
        <p:txBody>
          <a:bodyPr/>
          <a:lstStyle>
            <a:lvl1pPr>
              <a:defRPr/>
            </a:lvl1pPr>
          </a:lstStyle>
          <a:p>
            <a:pPr>
              <a:defRPr/>
            </a:pPr>
            <a:r>
              <a:rPr lang="en-US" altLang="en-US"/>
              <a:t>© 2019 McGraw-Hill Education. All rights reserved. Authorized only for instructor use in the classroom. No reproduction or further distribution permitted without the prior written consent of McGraw-Hill Education.</a:t>
            </a:r>
          </a:p>
        </p:txBody>
      </p:sp>
      <p:sp>
        <p:nvSpPr>
          <p:cNvPr id="6" name="Rectangle 7"/>
          <p:cNvSpPr>
            <a:spLocks noGrp="1" noChangeArrowheads="1"/>
          </p:cNvSpPr>
          <p:nvPr>
            <p:ph type="sldNum" sz="quarter" idx="12"/>
          </p:nvPr>
        </p:nvSpPr>
        <p:spPr>
          <a:ln/>
        </p:spPr>
        <p:txBody>
          <a:bodyPr/>
          <a:lstStyle>
            <a:lvl1pPr>
              <a:defRPr/>
            </a:lvl1pPr>
          </a:lstStyle>
          <a:p>
            <a:pPr>
              <a:defRPr/>
            </a:pPr>
            <a:r>
              <a:rPr lang="en-US" altLang="en-US"/>
              <a:t>1-</a:t>
            </a:r>
            <a:fld id="{7CFCD0B4-06F8-4AA0-A6F2-8531BE7475E3}" type="slidenum">
              <a:rPr lang="en-US" altLang="en-US"/>
              <a:pPr>
                <a:defRPr/>
              </a:pPr>
              <a:t>‹#›</a:t>
            </a:fld>
            <a:endParaRPr lang="en-US" altLang="en-US"/>
          </a:p>
        </p:txBody>
      </p:sp>
    </p:spTree>
    <p:extLst>
      <p:ext uri="{BB962C8B-B14F-4D97-AF65-F5344CB8AC3E}">
        <p14:creationId xmlns:p14="http://schemas.microsoft.com/office/powerpoint/2010/main" val="39876834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22238"/>
            <a:ext cx="2057400" cy="600868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122238"/>
            <a:ext cx="6019800" cy="600868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5"/>
          <p:cNvSpPr>
            <a:spLocks noGrp="1" noChangeArrowheads="1"/>
          </p:cNvSpPr>
          <p:nvPr>
            <p:ph type="dt" sz="half" idx="10"/>
          </p:nvPr>
        </p:nvSpPr>
        <p:spPr>
          <a:ln/>
        </p:spPr>
        <p:txBody>
          <a:bodyPr/>
          <a:lstStyle>
            <a:lvl1pPr>
              <a:defRPr/>
            </a:lvl1pPr>
          </a:lstStyle>
          <a:p>
            <a:pPr>
              <a:defRPr/>
            </a:pPr>
            <a:fld id="{EDD71F36-51B1-44B4-B61A-7EC87A36C218}" type="datetime1">
              <a:rPr lang="en-US" smtClean="0"/>
              <a:t>2/23/2018</a:t>
            </a:fld>
            <a:endParaRPr lang="en-US" altLang="en-US"/>
          </a:p>
        </p:txBody>
      </p:sp>
      <p:sp>
        <p:nvSpPr>
          <p:cNvPr id="5" name="Rectangle 6"/>
          <p:cNvSpPr>
            <a:spLocks noGrp="1" noChangeArrowheads="1"/>
          </p:cNvSpPr>
          <p:nvPr>
            <p:ph type="ftr" sz="quarter" idx="11"/>
          </p:nvPr>
        </p:nvSpPr>
        <p:spPr>
          <a:ln/>
        </p:spPr>
        <p:txBody>
          <a:bodyPr/>
          <a:lstStyle>
            <a:lvl1pPr>
              <a:defRPr/>
            </a:lvl1pPr>
          </a:lstStyle>
          <a:p>
            <a:pPr>
              <a:defRPr/>
            </a:pPr>
            <a:r>
              <a:rPr lang="en-US" altLang="en-US"/>
              <a:t>© 2019 McGraw-Hill Education. All rights reserved. Authorized only for instructor use in the classroom. No reproduction or further distribution permitted without the prior written consent of McGraw-Hill Education.</a:t>
            </a:r>
          </a:p>
        </p:txBody>
      </p:sp>
      <p:sp>
        <p:nvSpPr>
          <p:cNvPr id="6" name="Rectangle 7"/>
          <p:cNvSpPr>
            <a:spLocks noGrp="1" noChangeArrowheads="1"/>
          </p:cNvSpPr>
          <p:nvPr>
            <p:ph type="sldNum" sz="quarter" idx="12"/>
          </p:nvPr>
        </p:nvSpPr>
        <p:spPr>
          <a:ln/>
        </p:spPr>
        <p:txBody>
          <a:bodyPr/>
          <a:lstStyle>
            <a:lvl1pPr>
              <a:defRPr/>
            </a:lvl1pPr>
          </a:lstStyle>
          <a:p>
            <a:pPr>
              <a:defRPr/>
            </a:pPr>
            <a:r>
              <a:rPr lang="en-US" altLang="en-US"/>
              <a:t>1-</a:t>
            </a:r>
            <a:fld id="{99551B9B-A9A7-402F-9926-6E7C74B2AF9D}" type="slidenum">
              <a:rPr lang="en-US" altLang="en-US"/>
              <a:pPr>
                <a:defRPr/>
              </a:pPr>
              <a:t>‹#›</a:t>
            </a:fld>
            <a:endParaRPr lang="en-US" altLang="en-US"/>
          </a:p>
        </p:txBody>
      </p:sp>
    </p:spTree>
    <p:extLst>
      <p:ext uri="{BB962C8B-B14F-4D97-AF65-F5344CB8AC3E}">
        <p14:creationId xmlns:p14="http://schemas.microsoft.com/office/powerpoint/2010/main" val="17961003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Line 2"/>
          <p:cNvSpPr>
            <a:spLocks noChangeShapeType="1"/>
          </p:cNvSpPr>
          <p:nvPr/>
        </p:nvSpPr>
        <p:spPr bwMode="auto">
          <a:xfrm>
            <a:off x="7962900" y="152400"/>
            <a:ext cx="0" cy="15240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27" name="Rectangle 3"/>
          <p:cNvSpPr>
            <a:spLocks noGrp="1" noChangeArrowheads="1"/>
          </p:cNvSpPr>
          <p:nvPr>
            <p:ph type="title"/>
          </p:nvPr>
        </p:nvSpPr>
        <p:spPr bwMode="auto">
          <a:xfrm>
            <a:off x="457200" y="122238"/>
            <a:ext cx="7543800" cy="1295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p>
            <a:pPr lvl="0"/>
            <a:r>
              <a:rPr lang="en-US" altLang="en-US"/>
              <a:t>Click to edit Master title style</a:t>
            </a:r>
          </a:p>
        </p:txBody>
      </p:sp>
      <p:sp>
        <p:nvSpPr>
          <p:cNvPr id="1028" name="Rectangle 4"/>
          <p:cNvSpPr>
            <a:spLocks noGrp="1" noChangeArrowheads="1"/>
          </p:cNvSpPr>
          <p:nvPr>
            <p:ph type="body" idx="1"/>
          </p:nvPr>
        </p:nvSpPr>
        <p:spPr bwMode="auto">
          <a:xfrm>
            <a:off x="457200" y="1719263"/>
            <a:ext cx="8229600" cy="44116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90117" name="Rectangle 5"/>
          <p:cNvSpPr>
            <a:spLocks noGrp="1" noChangeArrowheads="1"/>
          </p:cNvSpPr>
          <p:nvPr>
            <p:ph type="dt" sz="half" idx="2"/>
          </p:nvPr>
        </p:nvSpPr>
        <p:spPr bwMode="auto">
          <a:xfrm>
            <a:off x="457200" y="6248400"/>
            <a:ext cx="2133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b="0" smtClean="0">
                <a:latin typeface="+mn-lt"/>
              </a:defRPr>
            </a:lvl1pPr>
          </a:lstStyle>
          <a:p>
            <a:pPr>
              <a:defRPr/>
            </a:pPr>
            <a:fld id="{679CF8A7-E65D-4DC3-A84A-7CC7E8B4504E}" type="datetime1">
              <a:rPr lang="en-US" smtClean="0"/>
              <a:t>2/23/2018</a:t>
            </a:fld>
            <a:endParaRPr lang="en-US" altLang="en-US"/>
          </a:p>
        </p:txBody>
      </p:sp>
      <p:sp>
        <p:nvSpPr>
          <p:cNvPr id="90118" name="Rectangle 6"/>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b="0" smtClean="0">
                <a:latin typeface="+mn-lt"/>
              </a:defRPr>
            </a:lvl1pPr>
          </a:lstStyle>
          <a:p>
            <a:pPr>
              <a:defRPr/>
            </a:pPr>
            <a:r>
              <a:rPr lang="en-US" altLang="en-US"/>
              <a:t>© 2019 McGraw-Hill Education. All rights reserved. Authorized only for instructor use in the classroom. No reproduction or further distribution permitted without the prior written consent of McGraw-Hill Education.</a:t>
            </a:r>
          </a:p>
        </p:txBody>
      </p:sp>
      <p:sp>
        <p:nvSpPr>
          <p:cNvPr id="90119" name="Rectangle 7"/>
          <p:cNvSpPr>
            <a:spLocks noGrp="1" noChangeArrowheads="1"/>
          </p:cNvSpPr>
          <p:nvPr>
            <p:ph type="sldNum" sz="quarter" idx="4"/>
          </p:nvPr>
        </p:nvSpPr>
        <p:spPr bwMode="auto">
          <a:xfrm>
            <a:off x="6553200" y="6248400"/>
            <a:ext cx="2133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b="0" smtClean="0">
                <a:latin typeface="+mn-lt"/>
              </a:defRPr>
            </a:lvl1pPr>
          </a:lstStyle>
          <a:p>
            <a:pPr>
              <a:defRPr/>
            </a:pPr>
            <a:r>
              <a:rPr lang="en-US" altLang="en-US"/>
              <a:t>1-</a:t>
            </a:r>
            <a:fld id="{77393A01-BE7A-480B-ABCF-700F5694C35D}" type="slidenum">
              <a:rPr lang="en-US" altLang="en-US"/>
              <a:pPr>
                <a:defRPr/>
              </a:pPr>
              <a:t>‹#›</a:t>
            </a:fld>
            <a:endParaRPr lang="en-US" altLang="en-US"/>
          </a:p>
        </p:txBody>
      </p:sp>
      <p:grpSp>
        <p:nvGrpSpPr>
          <p:cNvPr id="1032" name="Group 8"/>
          <p:cNvGrpSpPr>
            <a:grpSpLocks/>
          </p:cNvGrpSpPr>
          <p:nvPr/>
        </p:nvGrpSpPr>
        <p:grpSpPr bwMode="auto">
          <a:xfrm>
            <a:off x="8153400" y="152400"/>
            <a:ext cx="792163" cy="1295400"/>
            <a:chOff x="5136" y="960"/>
            <a:chExt cx="528" cy="864"/>
          </a:xfrm>
        </p:grpSpPr>
        <p:sp>
          <p:nvSpPr>
            <p:cNvPr id="1033" name="Oval 9"/>
            <p:cNvSpPr>
              <a:spLocks noChangeArrowheads="1"/>
            </p:cNvSpPr>
            <p:nvPr/>
          </p:nvSpPr>
          <p:spPr bwMode="auto">
            <a:xfrm>
              <a:off x="5136" y="960"/>
              <a:ext cx="80" cy="80"/>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endParaRPr lang="en-US" altLang="en-US"/>
            </a:p>
          </p:txBody>
        </p:sp>
        <p:sp>
          <p:nvSpPr>
            <p:cNvPr id="1034" name="Oval 10"/>
            <p:cNvSpPr>
              <a:spLocks noChangeArrowheads="1"/>
            </p:cNvSpPr>
            <p:nvPr/>
          </p:nvSpPr>
          <p:spPr bwMode="auto">
            <a:xfrm>
              <a:off x="5248" y="960"/>
              <a:ext cx="80" cy="80"/>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endParaRPr lang="en-US" altLang="en-US"/>
            </a:p>
          </p:txBody>
        </p:sp>
        <p:sp>
          <p:nvSpPr>
            <p:cNvPr id="1035" name="Oval 11"/>
            <p:cNvSpPr>
              <a:spLocks noChangeArrowheads="1"/>
            </p:cNvSpPr>
            <p:nvPr/>
          </p:nvSpPr>
          <p:spPr bwMode="auto">
            <a:xfrm>
              <a:off x="5360" y="960"/>
              <a:ext cx="80" cy="80"/>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endParaRPr lang="en-US" altLang="en-US"/>
            </a:p>
          </p:txBody>
        </p:sp>
        <p:sp>
          <p:nvSpPr>
            <p:cNvPr id="1036" name="Oval 12"/>
            <p:cNvSpPr>
              <a:spLocks noChangeArrowheads="1"/>
            </p:cNvSpPr>
            <p:nvPr/>
          </p:nvSpPr>
          <p:spPr bwMode="auto">
            <a:xfrm>
              <a:off x="5136" y="1072"/>
              <a:ext cx="80" cy="80"/>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endParaRPr lang="en-US" altLang="en-US"/>
            </a:p>
          </p:txBody>
        </p:sp>
        <p:sp>
          <p:nvSpPr>
            <p:cNvPr id="1037" name="Oval 13"/>
            <p:cNvSpPr>
              <a:spLocks noChangeArrowheads="1"/>
            </p:cNvSpPr>
            <p:nvPr/>
          </p:nvSpPr>
          <p:spPr bwMode="auto">
            <a:xfrm>
              <a:off x="5248" y="1072"/>
              <a:ext cx="80" cy="80"/>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endParaRPr lang="en-US" altLang="en-US"/>
            </a:p>
          </p:txBody>
        </p:sp>
        <p:sp>
          <p:nvSpPr>
            <p:cNvPr id="1038" name="Oval 14"/>
            <p:cNvSpPr>
              <a:spLocks noChangeArrowheads="1"/>
            </p:cNvSpPr>
            <p:nvPr/>
          </p:nvSpPr>
          <p:spPr bwMode="auto">
            <a:xfrm>
              <a:off x="5360" y="1072"/>
              <a:ext cx="80" cy="80"/>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endParaRPr lang="en-US" altLang="en-US"/>
            </a:p>
          </p:txBody>
        </p:sp>
        <p:sp>
          <p:nvSpPr>
            <p:cNvPr id="1039" name="Oval 15"/>
            <p:cNvSpPr>
              <a:spLocks noChangeArrowheads="1"/>
            </p:cNvSpPr>
            <p:nvPr/>
          </p:nvSpPr>
          <p:spPr bwMode="auto">
            <a:xfrm>
              <a:off x="5472" y="1072"/>
              <a:ext cx="80" cy="80"/>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endParaRPr lang="en-US" altLang="en-US"/>
            </a:p>
          </p:txBody>
        </p:sp>
        <p:sp>
          <p:nvSpPr>
            <p:cNvPr id="1040" name="Oval 16"/>
            <p:cNvSpPr>
              <a:spLocks noChangeArrowheads="1"/>
            </p:cNvSpPr>
            <p:nvPr/>
          </p:nvSpPr>
          <p:spPr bwMode="auto">
            <a:xfrm>
              <a:off x="5136" y="1184"/>
              <a:ext cx="80" cy="80"/>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endParaRPr lang="en-US" altLang="en-US"/>
            </a:p>
          </p:txBody>
        </p:sp>
        <p:sp>
          <p:nvSpPr>
            <p:cNvPr id="1041" name="Oval 17"/>
            <p:cNvSpPr>
              <a:spLocks noChangeArrowheads="1"/>
            </p:cNvSpPr>
            <p:nvPr/>
          </p:nvSpPr>
          <p:spPr bwMode="auto">
            <a:xfrm>
              <a:off x="5248" y="1184"/>
              <a:ext cx="80" cy="80"/>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endParaRPr lang="en-US" altLang="en-US"/>
            </a:p>
          </p:txBody>
        </p:sp>
        <p:sp>
          <p:nvSpPr>
            <p:cNvPr id="1042" name="Oval 18"/>
            <p:cNvSpPr>
              <a:spLocks noChangeArrowheads="1"/>
            </p:cNvSpPr>
            <p:nvPr/>
          </p:nvSpPr>
          <p:spPr bwMode="auto">
            <a:xfrm>
              <a:off x="5360" y="1184"/>
              <a:ext cx="80" cy="80"/>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endParaRPr lang="en-US" altLang="en-US"/>
            </a:p>
          </p:txBody>
        </p:sp>
        <p:sp>
          <p:nvSpPr>
            <p:cNvPr id="1043" name="Oval 19"/>
            <p:cNvSpPr>
              <a:spLocks noChangeArrowheads="1"/>
            </p:cNvSpPr>
            <p:nvPr/>
          </p:nvSpPr>
          <p:spPr bwMode="auto">
            <a:xfrm>
              <a:off x="5472" y="1184"/>
              <a:ext cx="80" cy="80"/>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endParaRPr lang="en-US" altLang="en-US"/>
            </a:p>
          </p:txBody>
        </p:sp>
        <p:sp>
          <p:nvSpPr>
            <p:cNvPr id="1044" name="Oval 20"/>
            <p:cNvSpPr>
              <a:spLocks noChangeArrowheads="1"/>
            </p:cNvSpPr>
            <p:nvPr/>
          </p:nvSpPr>
          <p:spPr bwMode="auto">
            <a:xfrm>
              <a:off x="5584" y="1184"/>
              <a:ext cx="80" cy="80"/>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endParaRPr lang="en-US" altLang="en-US"/>
            </a:p>
          </p:txBody>
        </p:sp>
        <p:sp>
          <p:nvSpPr>
            <p:cNvPr id="1045" name="Oval 21"/>
            <p:cNvSpPr>
              <a:spLocks noChangeArrowheads="1"/>
            </p:cNvSpPr>
            <p:nvPr/>
          </p:nvSpPr>
          <p:spPr bwMode="auto">
            <a:xfrm>
              <a:off x="5136" y="1296"/>
              <a:ext cx="80" cy="80"/>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endParaRPr lang="en-US" altLang="en-US"/>
            </a:p>
          </p:txBody>
        </p:sp>
        <p:sp>
          <p:nvSpPr>
            <p:cNvPr id="1046" name="Oval 22"/>
            <p:cNvSpPr>
              <a:spLocks noChangeArrowheads="1"/>
            </p:cNvSpPr>
            <p:nvPr/>
          </p:nvSpPr>
          <p:spPr bwMode="auto">
            <a:xfrm>
              <a:off x="5248" y="1296"/>
              <a:ext cx="80" cy="80"/>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endParaRPr lang="en-US" altLang="en-US"/>
            </a:p>
          </p:txBody>
        </p:sp>
        <p:sp>
          <p:nvSpPr>
            <p:cNvPr id="1047" name="Oval 23"/>
            <p:cNvSpPr>
              <a:spLocks noChangeArrowheads="1"/>
            </p:cNvSpPr>
            <p:nvPr/>
          </p:nvSpPr>
          <p:spPr bwMode="auto">
            <a:xfrm>
              <a:off x="5360" y="1296"/>
              <a:ext cx="80" cy="80"/>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endParaRPr lang="en-US" altLang="en-US"/>
            </a:p>
          </p:txBody>
        </p:sp>
        <p:sp>
          <p:nvSpPr>
            <p:cNvPr id="1048" name="Oval 24"/>
            <p:cNvSpPr>
              <a:spLocks noChangeArrowheads="1"/>
            </p:cNvSpPr>
            <p:nvPr/>
          </p:nvSpPr>
          <p:spPr bwMode="auto">
            <a:xfrm>
              <a:off x="5472" y="1296"/>
              <a:ext cx="80" cy="80"/>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endParaRPr lang="en-US" altLang="en-US"/>
            </a:p>
          </p:txBody>
        </p:sp>
        <p:sp>
          <p:nvSpPr>
            <p:cNvPr id="1049" name="Oval 25"/>
            <p:cNvSpPr>
              <a:spLocks noChangeArrowheads="1"/>
            </p:cNvSpPr>
            <p:nvPr/>
          </p:nvSpPr>
          <p:spPr bwMode="auto">
            <a:xfrm>
              <a:off x="5136" y="1408"/>
              <a:ext cx="80" cy="80"/>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endParaRPr lang="en-US" altLang="en-US"/>
            </a:p>
          </p:txBody>
        </p:sp>
        <p:sp>
          <p:nvSpPr>
            <p:cNvPr id="1050" name="Oval 26"/>
            <p:cNvSpPr>
              <a:spLocks noChangeArrowheads="1"/>
            </p:cNvSpPr>
            <p:nvPr/>
          </p:nvSpPr>
          <p:spPr bwMode="auto">
            <a:xfrm>
              <a:off x="5248" y="1408"/>
              <a:ext cx="80" cy="80"/>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endParaRPr lang="en-US" altLang="en-US"/>
            </a:p>
          </p:txBody>
        </p:sp>
        <p:sp>
          <p:nvSpPr>
            <p:cNvPr id="1051" name="Oval 27"/>
            <p:cNvSpPr>
              <a:spLocks noChangeArrowheads="1"/>
            </p:cNvSpPr>
            <p:nvPr/>
          </p:nvSpPr>
          <p:spPr bwMode="auto">
            <a:xfrm>
              <a:off x="5360" y="1408"/>
              <a:ext cx="80" cy="80"/>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endParaRPr lang="en-US" altLang="en-US"/>
            </a:p>
          </p:txBody>
        </p:sp>
        <p:sp>
          <p:nvSpPr>
            <p:cNvPr id="1052" name="Oval 28"/>
            <p:cNvSpPr>
              <a:spLocks noChangeArrowheads="1"/>
            </p:cNvSpPr>
            <p:nvPr/>
          </p:nvSpPr>
          <p:spPr bwMode="auto">
            <a:xfrm>
              <a:off x="5472" y="1408"/>
              <a:ext cx="80" cy="80"/>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endParaRPr lang="en-US" altLang="en-US"/>
            </a:p>
          </p:txBody>
        </p:sp>
        <p:sp>
          <p:nvSpPr>
            <p:cNvPr id="1053" name="Oval 29"/>
            <p:cNvSpPr>
              <a:spLocks noChangeArrowheads="1"/>
            </p:cNvSpPr>
            <p:nvPr/>
          </p:nvSpPr>
          <p:spPr bwMode="auto">
            <a:xfrm>
              <a:off x="5584" y="1408"/>
              <a:ext cx="80" cy="80"/>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endParaRPr lang="en-US" altLang="en-US"/>
            </a:p>
          </p:txBody>
        </p:sp>
        <p:sp>
          <p:nvSpPr>
            <p:cNvPr id="1054" name="Oval 30"/>
            <p:cNvSpPr>
              <a:spLocks noChangeArrowheads="1"/>
            </p:cNvSpPr>
            <p:nvPr/>
          </p:nvSpPr>
          <p:spPr bwMode="auto">
            <a:xfrm>
              <a:off x="5136" y="1520"/>
              <a:ext cx="80" cy="80"/>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endParaRPr lang="en-US" altLang="en-US"/>
            </a:p>
          </p:txBody>
        </p:sp>
        <p:sp>
          <p:nvSpPr>
            <p:cNvPr id="1055" name="Oval 31"/>
            <p:cNvSpPr>
              <a:spLocks noChangeArrowheads="1"/>
            </p:cNvSpPr>
            <p:nvPr/>
          </p:nvSpPr>
          <p:spPr bwMode="auto">
            <a:xfrm>
              <a:off x="5248" y="1520"/>
              <a:ext cx="80" cy="80"/>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endParaRPr lang="en-US" altLang="en-US"/>
            </a:p>
          </p:txBody>
        </p:sp>
        <p:sp>
          <p:nvSpPr>
            <p:cNvPr id="1056" name="Oval 32"/>
            <p:cNvSpPr>
              <a:spLocks noChangeArrowheads="1"/>
            </p:cNvSpPr>
            <p:nvPr/>
          </p:nvSpPr>
          <p:spPr bwMode="auto">
            <a:xfrm>
              <a:off x="5360" y="1520"/>
              <a:ext cx="80" cy="80"/>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endParaRPr lang="en-US" altLang="en-US"/>
            </a:p>
          </p:txBody>
        </p:sp>
        <p:sp>
          <p:nvSpPr>
            <p:cNvPr id="1057" name="Oval 33"/>
            <p:cNvSpPr>
              <a:spLocks noChangeArrowheads="1"/>
            </p:cNvSpPr>
            <p:nvPr/>
          </p:nvSpPr>
          <p:spPr bwMode="auto">
            <a:xfrm>
              <a:off x="5472" y="1520"/>
              <a:ext cx="80" cy="80"/>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endParaRPr lang="en-US" altLang="en-US"/>
            </a:p>
          </p:txBody>
        </p:sp>
        <p:sp>
          <p:nvSpPr>
            <p:cNvPr id="1058" name="Oval 34"/>
            <p:cNvSpPr>
              <a:spLocks noChangeArrowheads="1"/>
            </p:cNvSpPr>
            <p:nvPr/>
          </p:nvSpPr>
          <p:spPr bwMode="auto">
            <a:xfrm>
              <a:off x="5136" y="1632"/>
              <a:ext cx="80" cy="80"/>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endParaRPr lang="en-US" altLang="en-US"/>
            </a:p>
          </p:txBody>
        </p:sp>
        <p:sp>
          <p:nvSpPr>
            <p:cNvPr id="1059" name="Oval 35"/>
            <p:cNvSpPr>
              <a:spLocks noChangeArrowheads="1"/>
            </p:cNvSpPr>
            <p:nvPr/>
          </p:nvSpPr>
          <p:spPr bwMode="auto">
            <a:xfrm>
              <a:off x="5248" y="1632"/>
              <a:ext cx="80" cy="80"/>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endParaRPr lang="en-US" altLang="en-US"/>
            </a:p>
          </p:txBody>
        </p:sp>
        <p:sp>
          <p:nvSpPr>
            <p:cNvPr id="1060" name="Oval 36"/>
            <p:cNvSpPr>
              <a:spLocks noChangeArrowheads="1"/>
            </p:cNvSpPr>
            <p:nvPr/>
          </p:nvSpPr>
          <p:spPr bwMode="auto">
            <a:xfrm>
              <a:off x="5360" y="1632"/>
              <a:ext cx="80" cy="80"/>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endParaRPr lang="en-US" altLang="en-US"/>
            </a:p>
          </p:txBody>
        </p:sp>
        <p:sp>
          <p:nvSpPr>
            <p:cNvPr id="1061" name="Oval 37"/>
            <p:cNvSpPr>
              <a:spLocks noChangeArrowheads="1"/>
            </p:cNvSpPr>
            <p:nvPr/>
          </p:nvSpPr>
          <p:spPr bwMode="auto">
            <a:xfrm>
              <a:off x="5472" y="1632"/>
              <a:ext cx="80" cy="80"/>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endParaRPr lang="en-US" altLang="en-US"/>
            </a:p>
          </p:txBody>
        </p:sp>
        <p:sp>
          <p:nvSpPr>
            <p:cNvPr id="1062" name="Oval 38"/>
            <p:cNvSpPr>
              <a:spLocks noChangeArrowheads="1"/>
            </p:cNvSpPr>
            <p:nvPr/>
          </p:nvSpPr>
          <p:spPr bwMode="auto">
            <a:xfrm>
              <a:off x="5248" y="1744"/>
              <a:ext cx="80" cy="80"/>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endParaRPr lang="en-US" altLang="en-US"/>
            </a:p>
          </p:txBody>
        </p:sp>
        <p:sp>
          <p:nvSpPr>
            <p:cNvPr id="1063" name="Oval 39"/>
            <p:cNvSpPr>
              <a:spLocks noChangeArrowheads="1"/>
            </p:cNvSpPr>
            <p:nvPr/>
          </p:nvSpPr>
          <p:spPr bwMode="auto">
            <a:xfrm>
              <a:off x="5472" y="1744"/>
              <a:ext cx="80" cy="80"/>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endParaRPr lang="en-US" altLang="en-US"/>
            </a:p>
          </p:txBody>
        </p:sp>
      </p:grpSp>
    </p:spTree>
  </p:cSld>
  <p:clrMap bg1="lt1" tx1="dk1" bg2="lt2" tx2="dk2" accent1="accent1" accent2="accent2" accent3="accent3" accent4="accent4" accent5="accent5" accent6="accent6" hlink="hlink" folHlink="folHlink"/>
  <p:sldLayoutIdLst>
    <p:sldLayoutId id="2147483706" r:id="rId1"/>
    <p:sldLayoutId id="2147483696" r:id="rId2"/>
    <p:sldLayoutId id="2147483697" r:id="rId3"/>
    <p:sldLayoutId id="2147483698" r:id="rId4"/>
    <p:sldLayoutId id="2147483699" r:id="rId5"/>
    <p:sldLayoutId id="2147483700" r:id="rId6"/>
    <p:sldLayoutId id="2147483701" r:id="rId7"/>
    <p:sldLayoutId id="2147483702" r:id="rId8"/>
    <p:sldLayoutId id="2147483703" r:id="rId9"/>
    <p:sldLayoutId id="2147483704" r:id="rId10"/>
    <p:sldLayoutId id="2147483705" r:id="rId11"/>
  </p:sldLayoutIdLst>
  <p:hf sldNum="0" hdr="0" dt="0"/>
  <p:txStyles>
    <p:titleStyle>
      <a:lvl1pPr algn="l" rtl="0" eaLnBrk="0" fontAlgn="base" hangingPunct="0">
        <a:spcBef>
          <a:spcPct val="0"/>
        </a:spcBef>
        <a:spcAft>
          <a:spcPct val="0"/>
        </a:spcAft>
        <a:defRPr sz="3900" b="1">
          <a:solidFill>
            <a:schemeClr val="tx2"/>
          </a:solidFill>
          <a:latin typeface="+mj-lt"/>
          <a:ea typeface="+mj-ea"/>
          <a:cs typeface="+mj-cs"/>
        </a:defRPr>
      </a:lvl1pPr>
      <a:lvl2pPr algn="l" rtl="0" eaLnBrk="0" fontAlgn="base" hangingPunct="0">
        <a:spcBef>
          <a:spcPct val="0"/>
        </a:spcBef>
        <a:spcAft>
          <a:spcPct val="0"/>
        </a:spcAft>
        <a:defRPr sz="3900" b="1">
          <a:solidFill>
            <a:schemeClr val="tx2"/>
          </a:solidFill>
          <a:latin typeface="Arial" charset="0"/>
        </a:defRPr>
      </a:lvl2pPr>
      <a:lvl3pPr algn="l" rtl="0" eaLnBrk="0" fontAlgn="base" hangingPunct="0">
        <a:spcBef>
          <a:spcPct val="0"/>
        </a:spcBef>
        <a:spcAft>
          <a:spcPct val="0"/>
        </a:spcAft>
        <a:defRPr sz="3900" b="1">
          <a:solidFill>
            <a:schemeClr val="tx2"/>
          </a:solidFill>
          <a:latin typeface="Arial" charset="0"/>
        </a:defRPr>
      </a:lvl3pPr>
      <a:lvl4pPr algn="l" rtl="0" eaLnBrk="0" fontAlgn="base" hangingPunct="0">
        <a:spcBef>
          <a:spcPct val="0"/>
        </a:spcBef>
        <a:spcAft>
          <a:spcPct val="0"/>
        </a:spcAft>
        <a:defRPr sz="3900" b="1">
          <a:solidFill>
            <a:schemeClr val="tx2"/>
          </a:solidFill>
          <a:latin typeface="Arial" charset="0"/>
        </a:defRPr>
      </a:lvl4pPr>
      <a:lvl5pPr algn="l" rtl="0" eaLnBrk="0" fontAlgn="base" hangingPunct="0">
        <a:spcBef>
          <a:spcPct val="0"/>
        </a:spcBef>
        <a:spcAft>
          <a:spcPct val="0"/>
        </a:spcAft>
        <a:defRPr sz="3900" b="1">
          <a:solidFill>
            <a:schemeClr val="tx2"/>
          </a:solidFill>
          <a:latin typeface="Arial" charset="0"/>
        </a:defRPr>
      </a:lvl5pPr>
      <a:lvl6pPr marL="457200" algn="l" rtl="0" fontAlgn="base">
        <a:spcBef>
          <a:spcPct val="0"/>
        </a:spcBef>
        <a:spcAft>
          <a:spcPct val="0"/>
        </a:spcAft>
        <a:defRPr sz="3900" b="1">
          <a:solidFill>
            <a:schemeClr val="tx2"/>
          </a:solidFill>
          <a:latin typeface="Arial" charset="0"/>
        </a:defRPr>
      </a:lvl6pPr>
      <a:lvl7pPr marL="914400" algn="l" rtl="0" fontAlgn="base">
        <a:spcBef>
          <a:spcPct val="0"/>
        </a:spcBef>
        <a:spcAft>
          <a:spcPct val="0"/>
        </a:spcAft>
        <a:defRPr sz="3900" b="1">
          <a:solidFill>
            <a:schemeClr val="tx2"/>
          </a:solidFill>
          <a:latin typeface="Arial" charset="0"/>
        </a:defRPr>
      </a:lvl7pPr>
      <a:lvl8pPr marL="1371600" algn="l" rtl="0" fontAlgn="base">
        <a:spcBef>
          <a:spcPct val="0"/>
        </a:spcBef>
        <a:spcAft>
          <a:spcPct val="0"/>
        </a:spcAft>
        <a:defRPr sz="3900" b="1">
          <a:solidFill>
            <a:schemeClr val="tx2"/>
          </a:solidFill>
          <a:latin typeface="Arial" charset="0"/>
        </a:defRPr>
      </a:lvl8pPr>
      <a:lvl9pPr marL="1828800" algn="l" rtl="0" fontAlgn="base">
        <a:spcBef>
          <a:spcPct val="0"/>
        </a:spcBef>
        <a:spcAft>
          <a:spcPct val="0"/>
        </a:spcAft>
        <a:defRPr sz="3900" b="1">
          <a:solidFill>
            <a:schemeClr val="tx2"/>
          </a:solidFill>
          <a:latin typeface="Arial" charset="0"/>
        </a:defRPr>
      </a:lvl9pPr>
    </p:titleStyle>
    <p:bodyStyle>
      <a:lvl1pPr marL="342900" indent="-342900" algn="l" rtl="0" eaLnBrk="0" fontAlgn="base" hangingPunct="0">
        <a:spcBef>
          <a:spcPct val="20000"/>
        </a:spcBef>
        <a:spcAft>
          <a:spcPct val="0"/>
        </a:spcAft>
        <a:buClr>
          <a:schemeClr val="tx2"/>
        </a:buClr>
        <a:buSzPct val="70000"/>
        <a:buFont typeface="Wingdings" pitchFamily="2" charset="2"/>
        <a:buChar char="l"/>
        <a:defRPr sz="3000">
          <a:solidFill>
            <a:schemeClr val="tx1"/>
          </a:solidFill>
          <a:latin typeface="+mn-lt"/>
          <a:ea typeface="+mn-ea"/>
          <a:cs typeface="+mn-cs"/>
        </a:defRPr>
      </a:lvl1pPr>
      <a:lvl2pPr marL="692150" indent="-347663" algn="l" rtl="0" eaLnBrk="0" fontAlgn="base" hangingPunct="0">
        <a:spcBef>
          <a:spcPct val="20000"/>
        </a:spcBef>
        <a:spcAft>
          <a:spcPct val="0"/>
        </a:spcAft>
        <a:buClr>
          <a:schemeClr val="accent2"/>
        </a:buClr>
        <a:buSzPct val="70000"/>
        <a:buFont typeface="Wingdings" pitchFamily="2" charset="2"/>
        <a:buChar char="l"/>
        <a:defRPr sz="2600">
          <a:solidFill>
            <a:schemeClr val="tx1"/>
          </a:solidFill>
          <a:latin typeface="+mn-lt"/>
        </a:defRPr>
      </a:lvl2pPr>
      <a:lvl3pPr marL="987425" indent="-293688" algn="l" rtl="0" eaLnBrk="0" fontAlgn="base" hangingPunct="0">
        <a:spcBef>
          <a:spcPct val="20000"/>
        </a:spcBef>
        <a:spcAft>
          <a:spcPct val="0"/>
        </a:spcAft>
        <a:buClr>
          <a:schemeClr val="accent1"/>
        </a:buClr>
        <a:buSzPct val="70000"/>
        <a:buFont typeface="Wingdings" pitchFamily="2" charset="2"/>
        <a:buChar char="l"/>
        <a:defRPr sz="2300">
          <a:solidFill>
            <a:schemeClr val="tx1"/>
          </a:solidFill>
          <a:latin typeface="+mn-lt"/>
        </a:defRPr>
      </a:lvl3pPr>
      <a:lvl4pPr marL="1281113" indent="-292100" algn="l" rtl="0" eaLnBrk="0" fontAlgn="base" hangingPunct="0">
        <a:spcBef>
          <a:spcPct val="20000"/>
        </a:spcBef>
        <a:spcAft>
          <a:spcPct val="0"/>
        </a:spcAft>
        <a:buClr>
          <a:schemeClr val="tx2"/>
        </a:buClr>
        <a:buSzPct val="75000"/>
        <a:buFont typeface="Wingdings" pitchFamily="2" charset="2"/>
        <a:buChar char="§"/>
        <a:defRPr sz="2000">
          <a:solidFill>
            <a:schemeClr val="tx1"/>
          </a:solidFill>
          <a:latin typeface="+mn-lt"/>
        </a:defRPr>
      </a:lvl4pPr>
      <a:lvl5pPr marL="1598613" indent="-315913" algn="l" rtl="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mn-lt"/>
        </a:defRPr>
      </a:lvl5pPr>
      <a:lvl6pPr marL="2055813" indent="-315913" algn="l" rtl="0" fontAlgn="base">
        <a:spcBef>
          <a:spcPct val="20000"/>
        </a:spcBef>
        <a:spcAft>
          <a:spcPct val="0"/>
        </a:spcAft>
        <a:buClr>
          <a:schemeClr val="folHlink"/>
        </a:buClr>
        <a:buSzPct val="80000"/>
        <a:buFont typeface="Wingdings" pitchFamily="2" charset="2"/>
        <a:buChar char="§"/>
        <a:defRPr sz="2000">
          <a:solidFill>
            <a:schemeClr val="tx1"/>
          </a:solidFill>
          <a:latin typeface="+mn-lt"/>
        </a:defRPr>
      </a:lvl6pPr>
      <a:lvl7pPr marL="2513013" indent="-315913" algn="l" rtl="0" fontAlgn="base">
        <a:spcBef>
          <a:spcPct val="20000"/>
        </a:spcBef>
        <a:spcAft>
          <a:spcPct val="0"/>
        </a:spcAft>
        <a:buClr>
          <a:schemeClr val="folHlink"/>
        </a:buClr>
        <a:buSzPct val="80000"/>
        <a:buFont typeface="Wingdings" pitchFamily="2" charset="2"/>
        <a:buChar char="§"/>
        <a:defRPr sz="2000">
          <a:solidFill>
            <a:schemeClr val="tx1"/>
          </a:solidFill>
          <a:latin typeface="+mn-lt"/>
        </a:defRPr>
      </a:lvl7pPr>
      <a:lvl8pPr marL="2970213" indent="-315913" algn="l" rtl="0" fontAlgn="base">
        <a:spcBef>
          <a:spcPct val="20000"/>
        </a:spcBef>
        <a:spcAft>
          <a:spcPct val="0"/>
        </a:spcAft>
        <a:buClr>
          <a:schemeClr val="folHlink"/>
        </a:buClr>
        <a:buSzPct val="80000"/>
        <a:buFont typeface="Wingdings" pitchFamily="2" charset="2"/>
        <a:buChar char="§"/>
        <a:defRPr sz="2000">
          <a:solidFill>
            <a:schemeClr val="tx1"/>
          </a:solidFill>
          <a:latin typeface="+mn-lt"/>
        </a:defRPr>
      </a:lvl8pPr>
      <a:lvl9pPr marL="3427413" indent="-315913" algn="l" rtl="0" fontAlgn="base">
        <a:spcBef>
          <a:spcPct val="20000"/>
        </a:spcBef>
        <a:spcAft>
          <a:spcPct val="0"/>
        </a:spcAft>
        <a:buClr>
          <a:schemeClr val="folHlink"/>
        </a:buClr>
        <a:buSzPct val="80000"/>
        <a:buFont typeface="Wingdings" pitchFamily="2" charset="2"/>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7.xml"/><Relationship Id="rId1" Type="http://schemas.openxmlformats.org/officeDocument/2006/relationships/vmlDrawing" Target="../drawings/vmlDrawing1.vml"/><Relationship Id="rId5" Type="http://schemas.openxmlformats.org/officeDocument/2006/relationships/image" Target="../media/image7.wmf"/><Relationship Id="rId4" Type="http://schemas.openxmlformats.org/officeDocument/2006/relationships/oleObject" Target="../embeddings/oleObject1.bin"/></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4"/>
          <p:cNvSpPr>
            <a:spLocks noGrp="1" noChangeArrowheads="1"/>
          </p:cNvSpPr>
          <p:nvPr>
            <p:ph type="ctrTitle"/>
          </p:nvPr>
        </p:nvSpPr>
        <p:spPr/>
        <p:txBody>
          <a:bodyPr/>
          <a:lstStyle/>
          <a:p>
            <a:pPr eaLnBrk="1" hangingPunct="1"/>
            <a:r>
              <a:rPr lang="en-US" altLang="en-US"/>
              <a:t>Chapter Nineteen</a:t>
            </a:r>
          </a:p>
        </p:txBody>
      </p:sp>
      <p:sp>
        <p:nvSpPr>
          <p:cNvPr id="3075" name="Rectangle 5"/>
          <p:cNvSpPr>
            <a:spLocks noGrp="1" noChangeArrowheads="1"/>
          </p:cNvSpPr>
          <p:nvPr>
            <p:ph type="subTitle" idx="1"/>
          </p:nvPr>
        </p:nvSpPr>
        <p:spPr/>
        <p:txBody>
          <a:bodyPr/>
          <a:lstStyle/>
          <a:p>
            <a:pPr eaLnBrk="1" hangingPunct="1"/>
            <a:r>
              <a:rPr lang="en-US" altLang="en-US" sz="5000"/>
              <a:t>Types of Risks Incurred by Financial Institutions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0" name="Rectangle 2"/>
          <p:cNvSpPr>
            <a:spLocks noGrp="1" noChangeArrowheads="1"/>
          </p:cNvSpPr>
          <p:nvPr>
            <p:ph type="title" idx="4294967295"/>
          </p:nvPr>
        </p:nvSpPr>
        <p:spPr/>
        <p:txBody>
          <a:bodyPr anchor="ctr"/>
          <a:lstStyle/>
          <a:p>
            <a:pPr eaLnBrk="1" hangingPunct="1"/>
            <a:r>
              <a:rPr lang="en-US" altLang="en-US" sz="3500"/>
              <a:t>Risks at Financial Institutions</a:t>
            </a:r>
          </a:p>
        </p:txBody>
      </p:sp>
      <p:sp>
        <p:nvSpPr>
          <p:cNvPr id="4101" name="Rectangle 3"/>
          <p:cNvSpPr>
            <a:spLocks noGrp="1" noChangeArrowheads="1"/>
          </p:cNvSpPr>
          <p:nvPr>
            <p:ph type="body" sz="half" idx="4294967295"/>
          </p:nvPr>
        </p:nvSpPr>
        <p:spPr>
          <a:xfrm>
            <a:off x="457200" y="1719263"/>
            <a:ext cx="8148638" cy="4411662"/>
          </a:xfrm>
          <a:solidFill>
            <a:schemeClr val="bg1"/>
          </a:solidFill>
          <a:ln w="31750">
            <a:solidFill>
              <a:srgbClr val="007FBE"/>
            </a:solidFill>
            <a:miter lim="800000"/>
            <a:headEnd/>
            <a:tailEnd/>
          </a:ln>
          <a:effectLst>
            <a:outerShdw dist="107763" dir="2700000" algn="ctr" rotWithShape="0">
              <a:schemeClr val="bg2"/>
            </a:outerShdw>
          </a:effectLst>
        </p:spPr>
        <p:txBody>
          <a:bodyPr/>
          <a:lstStyle/>
          <a:p>
            <a:pPr eaLnBrk="1" hangingPunct="1">
              <a:lnSpc>
                <a:spcPct val="90000"/>
              </a:lnSpc>
            </a:pPr>
            <a:r>
              <a:rPr lang="en-US" altLang="en-US" sz="2600" dirty="0"/>
              <a:t>One of the major objectives of a financial institution’s (FI’s) managers is to increase the FI’s returns for its owners</a:t>
            </a:r>
          </a:p>
          <a:p>
            <a:pPr eaLnBrk="1" hangingPunct="1">
              <a:lnSpc>
                <a:spcPct val="90000"/>
              </a:lnSpc>
            </a:pPr>
            <a:r>
              <a:rPr lang="en-US" altLang="en-US" sz="2600" dirty="0"/>
              <a:t>Increased returns typically come at the cost of increased risk, which comes in many forms:</a:t>
            </a:r>
          </a:p>
          <a:p>
            <a:pPr lvl="1" eaLnBrk="1" hangingPunct="1">
              <a:lnSpc>
                <a:spcPct val="90000"/>
              </a:lnSpc>
              <a:buClrTx/>
              <a:buSzPct val="100000"/>
              <a:buFont typeface="Wingdings" panose="05000000000000000000" pitchFamily="2" charset="2"/>
              <a:buChar char="§"/>
            </a:pPr>
            <a:r>
              <a:rPr lang="en-US" altLang="en-US" sz="2500" dirty="0"/>
              <a:t>credit risk	</a:t>
            </a:r>
          </a:p>
          <a:p>
            <a:pPr lvl="1" eaLnBrk="1" hangingPunct="1">
              <a:lnSpc>
                <a:spcPct val="90000"/>
              </a:lnSpc>
              <a:buClrTx/>
              <a:buSzPct val="100000"/>
              <a:buFont typeface="Wingdings" panose="05000000000000000000" pitchFamily="2" charset="2"/>
              <a:buChar char="§"/>
            </a:pPr>
            <a:r>
              <a:rPr lang="en-US" altLang="en-US" sz="2500" dirty="0"/>
              <a:t>liquidity risk	</a:t>
            </a:r>
          </a:p>
          <a:p>
            <a:pPr lvl="1" eaLnBrk="1" hangingPunct="1">
              <a:lnSpc>
                <a:spcPct val="90000"/>
              </a:lnSpc>
              <a:buClrTx/>
              <a:buSzPct val="100000"/>
              <a:buFont typeface="Wingdings" panose="05000000000000000000" pitchFamily="2" charset="2"/>
              <a:buChar char="§"/>
            </a:pPr>
            <a:r>
              <a:rPr lang="en-US" altLang="en-US" sz="2500" dirty="0"/>
              <a:t>interest rate risk 	</a:t>
            </a:r>
          </a:p>
          <a:p>
            <a:pPr lvl="1" eaLnBrk="1" hangingPunct="1">
              <a:lnSpc>
                <a:spcPct val="90000"/>
              </a:lnSpc>
              <a:buClrTx/>
              <a:buSzPct val="100000"/>
              <a:buFont typeface="Wingdings" panose="05000000000000000000" pitchFamily="2" charset="2"/>
              <a:buChar char="§"/>
            </a:pPr>
            <a:r>
              <a:rPr lang="en-US" altLang="en-US" sz="2500" dirty="0"/>
              <a:t>market risk 		</a:t>
            </a:r>
          </a:p>
          <a:p>
            <a:pPr lvl="1" eaLnBrk="1" hangingPunct="1">
              <a:lnSpc>
                <a:spcPct val="90000"/>
              </a:lnSpc>
              <a:buClrTx/>
              <a:buSzPct val="100000"/>
              <a:buFont typeface="Wingdings" panose="05000000000000000000" pitchFamily="2" charset="2"/>
              <a:buChar char="§"/>
            </a:pPr>
            <a:r>
              <a:rPr lang="en-US" altLang="en-US" sz="2500" dirty="0"/>
              <a:t>off-balance-sheet risk</a:t>
            </a:r>
            <a:r>
              <a:rPr lang="en-US" altLang="en-US" dirty="0"/>
              <a:t> </a:t>
            </a:r>
          </a:p>
        </p:txBody>
      </p:sp>
      <p:sp>
        <p:nvSpPr>
          <p:cNvPr id="4102" name="Rectangle 5"/>
          <p:cNvSpPr>
            <a:spLocks noChangeArrowheads="1"/>
          </p:cNvSpPr>
          <p:nvPr/>
        </p:nvSpPr>
        <p:spPr bwMode="auto">
          <a:xfrm>
            <a:off x="4572000" y="3653324"/>
            <a:ext cx="3619500" cy="24776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marL="342900" indent="-342900">
              <a:lnSpc>
                <a:spcPct val="90000"/>
              </a:lnSpc>
              <a:spcBef>
                <a:spcPct val="20000"/>
              </a:spcBef>
              <a:buFont typeface="Wingdings" panose="05000000000000000000" pitchFamily="2" charset="2"/>
              <a:buChar char="§"/>
            </a:pPr>
            <a:r>
              <a:rPr lang="en-US" altLang="en-US" sz="2500" b="0" dirty="0">
                <a:latin typeface="+mn-lt"/>
              </a:rPr>
              <a:t>foreign exchange risk </a:t>
            </a:r>
          </a:p>
          <a:p>
            <a:pPr marL="342900" indent="-342900">
              <a:lnSpc>
                <a:spcPct val="90000"/>
              </a:lnSpc>
              <a:spcBef>
                <a:spcPct val="20000"/>
              </a:spcBef>
              <a:buFont typeface="Wingdings" panose="05000000000000000000" pitchFamily="2" charset="2"/>
              <a:buChar char="§"/>
            </a:pPr>
            <a:r>
              <a:rPr lang="en-US" altLang="en-US" sz="2500" b="0" dirty="0">
                <a:latin typeface="+mn-lt"/>
              </a:rPr>
              <a:t>country or sovereign risk</a:t>
            </a:r>
          </a:p>
          <a:p>
            <a:pPr marL="342900" indent="-342900">
              <a:lnSpc>
                <a:spcPct val="90000"/>
              </a:lnSpc>
              <a:spcBef>
                <a:spcPct val="20000"/>
              </a:spcBef>
              <a:buFont typeface="Wingdings" panose="05000000000000000000" pitchFamily="2" charset="2"/>
              <a:buChar char="§"/>
            </a:pPr>
            <a:r>
              <a:rPr lang="en-US" altLang="en-US" sz="2500" b="0" dirty="0">
                <a:latin typeface="+mn-lt"/>
              </a:rPr>
              <a:t>technology risk</a:t>
            </a:r>
          </a:p>
          <a:p>
            <a:pPr marL="342900" indent="-342900">
              <a:lnSpc>
                <a:spcPct val="90000"/>
              </a:lnSpc>
              <a:spcBef>
                <a:spcPct val="20000"/>
              </a:spcBef>
              <a:buFont typeface="Wingdings" panose="05000000000000000000" pitchFamily="2" charset="2"/>
              <a:buChar char="§"/>
            </a:pPr>
            <a:r>
              <a:rPr lang="en-US" altLang="en-US" sz="2500" b="0" dirty="0">
                <a:latin typeface="+mn-lt"/>
              </a:rPr>
              <a:t>operational risk</a:t>
            </a:r>
          </a:p>
          <a:p>
            <a:pPr marL="342900" indent="-342900">
              <a:lnSpc>
                <a:spcPct val="90000"/>
              </a:lnSpc>
              <a:spcBef>
                <a:spcPct val="20000"/>
              </a:spcBef>
              <a:buFont typeface="Wingdings" panose="05000000000000000000" pitchFamily="2" charset="2"/>
              <a:buChar char="§"/>
            </a:pPr>
            <a:r>
              <a:rPr lang="en-US" altLang="en-US" sz="2500" b="0" dirty="0">
                <a:latin typeface="+mn-lt"/>
              </a:rPr>
              <a:t>insolvency risk</a:t>
            </a:r>
          </a:p>
        </p:txBody>
      </p:sp>
      <p:sp>
        <p:nvSpPr>
          <p:cNvPr id="2" name="Footer Placeholder 1">
            <a:extLst>
              <a:ext uri="{FF2B5EF4-FFF2-40B4-BE49-F238E27FC236}">
                <a16:creationId xmlns:a16="http://schemas.microsoft.com/office/drawing/2014/main" id="{8BFA4DF3-D1F6-4681-AD77-6A5679DD3119}"/>
              </a:ext>
            </a:extLst>
          </p:cNvPr>
          <p:cNvSpPr>
            <a:spLocks noGrp="1"/>
          </p:cNvSpPr>
          <p:nvPr>
            <p:ph type="ftr" sz="quarter" idx="11"/>
          </p:nvPr>
        </p:nvSpPr>
        <p:spPr>
          <a:xfrm>
            <a:off x="1681315" y="6248400"/>
            <a:ext cx="6194323" cy="457200"/>
          </a:xfrm>
        </p:spPr>
        <p:txBody>
          <a:bodyPr/>
          <a:lstStyle/>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Number Placeholder 4"/>
          <p:cNvSpPr txBox="1">
            <a:spLocks noGrp="1"/>
          </p:cNvSpPr>
          <p:nvPr/>
        </p:nvSpPr>
        <p:spPr bwMode="auto">
          <a:xfrm>
            <a:off x="3733800" y="6477000"/>
            <a:ext cx="8382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algn="r"/>
            <a:endParaRPr lang="en-US" altLang="en-US" sz="2000" dirty="0"/>
          </a:p>
        </p:txBody>
      </p:sp>
      <p:sp>
        <p:nvSpPr>
          <p:cNvPr id="5124" name="Rectangle 2"/>
          <p:cNvSpPr>
            <a:spLocks noGrp="1" noChangeArrowheads="1"/>
          </p:cNvSpPr>
          <p:nvPr>
            <p:ph type="title" idx="4294967295"/>
          </p:nvPr>
        </p:nvSpPr>
        <p:spPr/>
        <p:txBody>
          <a:bodyPr anchor="ctr"/>
          <a:lstStyle/>
          <a:p>
            <a:pPr eaLnBrk="1" hangingPunct="1"/>
            <a:r>
              <a:rPr lang="en-US" altLang="en-US" sz="3500"/>
              <a:t>Credit Risk at FIs</a:t>
            </a:r>
          </a:p>
        </p:txBody>
      </p:sp>
      <p:sp>
        <p:nvSpPr>
          <p:cNvPr id="5125" name="Rectangle 3"/>
          <p:cNvSpPr>
            <a:spLocks noGrp="1" noChangeArrowheads="1"/>
          </p:cNvSpPr>
          <p:nvPr>
            <p:ph type="body" sz="half" idx="4294967295"/>
          </p:nvPr>
        </p:nvSpPr>
        <p:spPr>
          <a:xfrm>
            <a:off x="457200" y="1719263"/>
            <a:ext cx="8148638" cy="4411662"/>
          </a:xfrm>
          <a:solidFill>
            <a:schemeClr val="bg1"/>
          </a:solidFill>
          <a:ln w="31750">
            <a:solidFill>
              <a:srgbClr val="007FBE"/>
            </a:solidFill>
            <a:miter lim="800000"/>
            <a:headEnd/>
            <a:tailEnd/>
          </a:ln>
          <a:effectLst>
            <a:outerShdw dist="107763" dir="2700000" algn="ctr" rotWithShape="0">
              <a:schemeClr val="bg2"/>
            </a:outerShdw>
          </a:effectLst>
        </p:spPr>
        <p:txBody>
          <a:bodyPr/>
          <a:lstStyle/>
          <a:p>
            <a:pPr eaLnBrk="1" hangingPunct="1">
              <a:lnSpc>
                <a:spcPct val="90000"/>
              </a:lnSpc>
            </a:pPr>
            <a:r>
              <a:rPr lang="en-US" altLang="en-US" sz="2200" b="1" dirty="0"/>
              <a:t>Credit risk</a:t>
            </a:r>
            <a:r>
              <a:rPr lang="en-US" altLang="en-US" sz="2200" dirty="0"/>
              <a:t> is the risk that the promised cash flows from loans and securities held by FIs may not be paid in full</a:t>
            </a:r>
          </a:p>
          <a:p>
            <a:pPr lvl="1" eaLnBrk="1" hangingPunct="1">
              <a:lnSpc>
                <a:spcPct val="90000"/>
              </a:lnSpc>
            </a:pPr>
            <a:r>
              <a:rPr lang="en-US" altLang="en-US" sz="2100" dirty="0"/>
              <a:t>FIs make loans or buy bonds backed by a small percentage of capital</a:t>
            </a:r>
          </a:p>
          <a:p>
            <a:pPr lvl="2" eaLnBrk="1" hangingPunct="1">
              <a:lnSpc>
                <a:spcPct val="90000"/>
              </a:lnSpc>
            </a:pPr>
            <a:r>
              <a:rPr lang="en-US" altLang="en-US" sz="1900" dirty="0"/>
              <a:t>Thus, banks, thrifts, and insurance companies can be significantly hurt by even minor amounts of loan losses</a:t>
            </a:r>
          </a:p>
          <a:p>
            <a:pPr lvl="1" eaLnBrk="1" hangingPunct="1">
              <a:lnSpc>
                <a:spcPct val="90000"/>
              </a:lnSpc>
            </a:pPr>
            <a:r>
              <a:rPr lang="en-US" altLang="en-US" sz="2100" dirty="0"/>
              <a:t>Many financial claims issued by individuals or corporations have:</a:t>
            </a:r>
          </a:p>
          <a:p>
            <a:pPr lvl="2" eaLnBrk="1" hangingPunct="1">
              <a:lnSpc>
                <a:spcPct val="90000"/>
              </a:lnSpc>
            </a:pPr>
            <a:r>
              <a:rPr lang="en-US" altLang="en-US" sz="1900" dirty="0"/>
              <a:t>Limited upside return (with a high probability)</a:t>
            </a:r>
          </a:p>
          <a:p>
            <a:pPr lvl="2" eaLnBrk="1" hangingPunct="1">
              <a:lnSpc>
                <a:spcPct val="90000"/>
              </a:lnSpc>
            </a:pPr>
            <a:r>
              <a:rPr lang="en-US" altLang="en-US" sz="1900" dirty="0"/>
              <a:t>Large downside risk (with a low probability)</a:t>
            </a:r>
          </a:p>
          <a:p>
            <a:pPr lvl="1" eaLnBrk="1" hangingPunct="1">
              <a:lnSpc>
                <a:spcPct val="90000"/>
              </a:lnSpc>
            </a:pPr>
            <a:r>
              <a:rPr lang="en-US" altLang="en-US" sz="2100" dirty="0"/>
              <a:t>A key role of FIs involves screening and monitoring loan applicants to ensure only the creditworthy receive loans</a:t>
            </a:r>
          </a:p>
          <a:p>
            <a:pPr lvl="2" eaLnBrk="1" hangingPunct="1">
              <a:lnSpc>
                <a:spcPct val="90000"/>
              </a:lnSpc>
            </a:pPr>
            <a:r>
              <a:rPr lang="en-US" altLang="en-US" sz="1900" dirty="0"/>
              <a:t>FIs also charge interest rates commensurate with the riskiness of the borrower</a:t>
            </a:r>
          </a:p>
        </p:txBody>
      </p:sp>
      <p:sp>
        <p:nvSpPr>
          <p:cNvPr id="2" name="Footer Placeholder 1">
            <a:extLst>
              <a:ext uri="{FF2B5EF4-FFF2-40B4-BE49-F238E27FC236}">
                <a16:creationId xmlns:a16="http://schemas.microsoft.com/office/drawing/2014/main" id="{320E9E9A-6C76-4ABA-8D90-477CE026FC20}"/>
              </a:ext>
            </a:extLst>
          </p:cNvPr>
          <p:cNvSpPr>
            <a:spLocks noGrp="1"/>
          </p:cNvSpPr>
          <p:nvPr>
            <p:ph type="ftr" sz="quarter" idx="11"/>
          </p:nvPr>
        </p:nvSpPr>
        <p:spPr>
          <a:xfrm>
            <a:off x="1342103" y="6248400"/>
            <a:ext cx="6253316" cy="457200"/>
          </a:xfrm>
        </p:spPr>
        <p:txBody>
          <a:bodyPr/>
          <a:lstStyle/>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Slide Number Placeholder 4"/>
          <p:cNvSpPr txBox="1">
            <a:spLocks noGrp="1"/>
          </p:cNvSpPr>
          <p:nvPr/>
        </p:nvSpPr>
        <p:spPr bwMode="auto">
          <a:xfrm>
            <a:off x="3733800" y="6477000"/>
            <a:ext cx="8382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algn="r"/>
            <a:endParaRPr lang="en-US" altLang="en-US" sz="2000" dirty="0"/>
          </a:p>
        </p:txBody>
      </p:sp>
      <p:sp>
        <p:nvSpPr>
          <p:cNvPr id="6148" name="Rectangle 2"/>
          <p:cNvSpPr>
            <a:spLocks noGrp="1" noChangeArrowheads="1"/>
          </p:cNvSpPr>
          <p:nvPr>
            <p:ph type="title" idx="4294967295"/>
          </p:nvPr>
        </p:nvSpPr>
        <p:spPr/>
        <p:txBody>
          <a:bodyPr anchor="ctr"/>
          <a:lstStyle/>
          <a:p>
            <a:pPr eaLnBrk="1" hangingPunct="1"/>
            <a:r>
              <a:rPr lang="en-US" altLang="en-US" sz="3500" dirty="0"/>
              <a:t>Credit Risk at FIs Continued</a:t>
            </a:r>
          </a:p>
        </p:txBody>
      </p:sp>
      <p:sp>
        <p:nvSpPr>
          <p:cNvPr id="6149" name="Rectangle 3"/>
          <p:cNvSpPr>
            <a:spLocks noGrp="1" noChangeArrowheads="1"/>
          </p:cNvSpPr>
          <p:nvPr>
            <p:ph type="body" sz="half" idx="4294967295"/>
          </p:nvPr>
        </p:nvSpPr>
        <p:spPr>
          <a:xfrm>
            <a:off x="457200" y="1719263"/>
            <a:ext cx="8148638" cy="4411662"/>
          </a:xfrm>
          <a:solidFill>
            <a:schemeClr val="bg1"/>
          </a:solidFill>
          <a:ln w="31750">
            <a:solidFill>
              <a:srgbClr val="007FBE"/>
            </a:solidFill>
            <a:miter lim="800000"/>
            <a:headEnd/>
            <a:tailEnd/>
          </a:ln>
          <a:effectLst>
            <a:outerShdw dist="107763" dir="2700000" algn="ctr" rotWithShape="0">
              <a:schemeClr val="bg2"/>
            </a:outerShdw>
          </a:effectLst>
        </p:spPr>
        <p:txBody>
          <a:bodyPr/>
          <a:lstStyle/>
          <a:p>
            <a:pPr eaLnBrk="1" hangingPunct="1"/>
            <a:r>
              <a:rPr lang="en-US" altLang="en-US" sz="2600" b="1" dirty="0"/>
              <a:t>Credit risk </a:t>
            </a:r>
            <a:r>
              <a:rPr lang="en-US" altLang="en-US" sz="2600" dirty="0"/>
              <a:t>(continued)</a:t>
            </a:r>
          </a:p>
          <a:p>
            <a:pPr lvl="1" eaLnBrk="1" hangingPunct="1"/>
            <a:r>
              <a:rPr lang="en-US" altLang="en-US" sz="2200" dirty="0"/>
              <a:t>The effects of credit risk are evidenced by </a:t>
            </a:r>
            <a:r>
              <a:rPr lang="en-US" altLang="en-US" sz="2200" b="1" dirty="0"/>
              <a:t>net charge-offs</a:t>
            </a:r>
          </a:p>
          <a:p>
            <a:pPr lvl="2" eaLnBrk="1" hangingPunct="1"/>
            <a:r>
              <a:rPr lang="en-US" altLang="en-US" sz="1900" dirty="0"/>
              <a:t>The </a:t>
            </a:r>
            <a:r>
              <a:rPr lang="en-US" altLang="en-US" sz="1900" b="1" dirty="0"/>
              <a:t>Bankruptcy Reform Act of 2005</a:t>
            </a:r>
            <a:r>
              <a:rPr lang="en-US" altLang="en-US" sz="1900" dirty="0"/>
              <a:t> makes it more difficult for consumers to declare bankruptcy</a:t>
            </a:r>
          </a:p>
          <a:p>
            <a:pPr lvl="1" eaLnBrk="1" hangingPunct="1"/>
            <a:r>
              <a:rPr lang="en-US" altLang="en-US" sz="2200" dirty="0"/>
              <a:t>FIs can diversify away some individual firm-specific credit risk, but not systematic credit risk</a:t>
            </a:r>
          </a:p>
          <a:p>
            <a:pPr lvl="2" eaLnBrk="1" hangingPunct="1"/>
            <a:r>
              <a:rPr lang="en-US" altLang="en-US" sz="1900" b="1" dirty="0"/>
              <a:t>Firm-specific credit risk</a:t>
            </a:r>
            <a:r>
              <a:rPr lang="en-US" altLang="en-US" sz="1900" dirty="0"/>
              <a:t> is the risk of default for the borrowing firm associated with the specific types of project risk taken by that firm</a:t>
            </a:r>
          </a:p>
          <a:p>
            <a:pPr lvl="2" eaLnBrk="1" hangingPunct="1"/>
            <a:r>
              <a:rPr lang="en-US" altLang="en-US" sz="1900" b="1" dirty="0"/>
              <a:t>Systematic credit risk</a:t>
            </a:r>
            <a:r>
              <a:rPr lang="en-US" altLang="en-US" sz="1900" dirty="0"/>
              <a:t> is the risk of default associated with general economywide or macroeconomic conditions affecting all borrowers</a:t>
            </a:r>
          </a:p>
        </p:txBody>
      </p:sp>
      <p:sp>
        <p:nvSpPr>
          <p:cNvPr id="2" name="Footer Placeholder 1">
            <a:extLst>
              <a:ext uri="{FF2B5EF4-FFF2-40B4-BE49-F238E27FC236}">
                <a16:creationId xmlns:a16="http://schemas.microsoft.com/office/drawing/2014/main" id="{BB484277-FCE5-486D-8706-6FDE9AB07948}"/>
              </a:ext>
            </a:extLst>
          </p:cNvPr>
          <p:cNvSpPr>
            <a:spLocks noGrp="1"/>
          </p:cNvSpPr>
          <p:nvPr>
            <p:ph type="ftr" sz="quarter" idx="11"/>
          </p:nvPr>
        </p:nvSpPr>
        <p:spPr>
          <a:xfrm>
            <a:off x="1740310" y="6248400"/>
            <a:ext cx="6260690" cy="457200"/>
          </a:xfrm>
        </p:spPr>
        <p:txBody>
          <a:bodyPr/>
          <a:lstStyle/>
          <a:p>
            <a:pPr>
              <a:defRPr/>
            </a:pPr>
            <a:r>
              <a:rPr lang="en-US" altLang="en-US"/>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Number Placeholder 4"/>
          <p:cNvSpPr txBox="1">
            <a:spLocks noGrp="1"/>
          </p:cNvSpPr>
          <p:nvPr/>
        </p:nvSpPr>
        <p:spPr bwMode="auto">
          <a:xfrm>
            <a:off x="3733800" y="6477000"/>
            <a:ext cx="8382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algn="r"/>
            <a:endParaRPr lang="en-US" altLang="en-US" sz="2000" dirty="0"/>
          </a:p>
        </p:txBody>
      </p:sp>
      <p:sp>
        <p:nvSpPr>
          <p:cNvPr id="7172" name="Rectangle 2"/>
          <p:cNvSpPr>
            <a:spLocks noGrp="1" noChangeArrowheads="1"/>
          </p:cNvSpPr>
          <p:nvPr>
            <p:ph type="title"/>
          </p:nvPr>
        </p:nvSpPr>
        <p:spPr/>
        <p:txBody>
          <a:bodyPr anchor="ctr"/>
          <a:lstStyle/>
          <a:p>
            <a:pPr eaLnBrk="1" hangingPunct="1"/>
            <a:r>
              <a:rPr lang="en-US" altLang="en-US" sz="3500" dirty="0"/>
              <a:t>Commercial Bank Charge-off Rates for Lending Activities</a:t>
            </a:r>
          </a:p>
        </p:txBody>
      </p:sp>
      <p:pic>
        <p:nvPicPr>
          <p:cNvPr id="4" name="Content Placeholder 3">
            <a:extLst>
              <a:ext uri="{FF2B5EF4-FFF2-40B4-BE49-F238E27FC236}">
                <a16:creationId xmlns:a16="http://schemas.microsoft.com/office/drawing/2014/main" id="{ED0CE8B1-F962-4D1C-B132-13AADEEE7FF6}"/>
              </a:ext>
            </a:extLst>
          </p:cNvPr>
          <p:cNvPicPr>
            <a:picLocks noGrp="1" noChangeAspect="1"/>
          </p:cNvPicPr>
          <p:nvPr>
            <p:ph idx="1"/>
          </p:nvPr>
        </p:nvPicPr>
        <p:blipFill>
          <a:blip r:embed="rId3"/>
          <a:stretch>
            <a:fillRect/>
          </a:stretch>
        </p:blipFill>
        <p:spPr>
          <a:xfrm>
            <a:off x="1755391" y="1417638"/>
            <a:ext cx="5633218" cy="4713287"/>
          </a:xfrm>
          <a:prstGeom prst="rect">
            <a:avLst/>
          </a:prstGeom>
        </p:spPr>
      </p:pic>
      <p:sp>
        <p:nvSpPr>
          <p:cNvPr id="3" name="Footer Placeholder 2">
            <a:extLst>
              <a:ext uri="{FF2B5EF4-FFF2-40B4-BE49-F238E27FC236}">
                <a16:creationId xmlns:a16="http://schemas.microsoft.com/office/drawing/2014/main" id="{1EB1789E-1153-47C3-9EFC-5F803FD29DCC}"/>
              </a:ext>
            </a:extLst>
          </p:cNvPr>
          <p:cNvSpPr>
            <a:spLocks noGrp="1"/>
          </p:cNvSpPr>
          <p:nvPr>
            <p:ph type="ftr" sz="quarter" idx="11"/>
          </p:nvPr>
        </p:nvSpPr>
        <p:spPr>
          <a:xfrm>
            <a:off x="1666567" y="6248400"/>
            <a:ext cx="6150077" cy="457200"/>
          </a:xfrm>
        </p:spPr>
        <p:txBody>
          <a:bodyPr/>
          <a:lstStyle/>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lide Number Placeholder 4"/>
          <p:cNvSpPr txBox="1">
            <a:spLocks noGrp="1"/>
          </p:cNvSpPr>
          <p:nvPr/>
        </p:nvSpPr>
        <p:spPr bwMode="auto">
          <a:xfrm>
            <a:off x="3733800" y="6477000"/>
            <a:ext cx="8382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algn="r"/>
            <a:endParaRPr lang="en-US" altLang="en-US" sz="2000" dirty="0"/>
          </a:p>
        </p:txBody>
      </p:sp>
      <p:sp>
        <p:nvSpPr>
          <p:cNvPr id="8196" name="Rectangle 2"/>
          <p:cNvSpPr>
            <a:spLocks noGrp="1" noChangeArrowheads="1"/>
          </p:cNvSpPr>
          <p:nvPr>
            <p:ph type="title"/>
          </p:nvPr>
        </p:nvSpPr>
        <p:spPr/>
        <p:txBody>
          <a:bodyPr anchor="ctr"/>
          <a:lstStyle/>
          <a:p>
            <a:pPr eaLnBrk="1" hangingPunct="1"/>
            <a:r>
              <a:rPr lang="en-US" altLang="en-US" sz="3500" dirty="0"/>
              <a:t>Credit Card Loss Rates and Personal Bankruptcy Filings</a:t>
            </a:r>
          </a:p>
        </p:txBody>
      </p:sp>
      <p:pic>
        <p:nvPicPr>
          <p:cNvPr id="4" name="Content Placeholder 3">
            <a:extLst>
              <a:ext uri="{FF2B5EF4-FFF2-40B4-BE49-F238E27FC236}">
                <a16:creationId xmlns:a16="http://schemas.microsoft.com/office/drawing/2014/main" id="{3F01F53D-6A67-41B6-9EDD-BBE38EFDC49F}"/>
              </a:ext>
            </a:extLst>
          </p:cNvPr>
          <p:cNvPicPr>
            <a:picLocks noGrp="1" noChangeAspect="1"/>
          </p:cNvPicPr>
          <p:nvPr>
            <p:ph idx="1"/>
          </p:nvPr>
        </p:nvPicPr>
        <p:blipFill>
          <a:blip r:embed="rId3"/>
          <a:stretch>
            <a:fillRect/>
          </a:stretch>
        </p:blipFill>
        <p:spPr>
          <a:xfrm>
            <a:off x="1706604" y="1533832"/>
            <a:ext cx="5730792" cy="4597093"/>
          </a:xfrm>
          <a:prstGeom prst="rect">
            <a:avLst/>
          </a:prstGeom>
        </p:spPr>
      </p:pic>
      <p:sp>
        <p:nvSpPr>
          <p:cNvPr id="3" name="Footer Placeholder 2">
            <a:extLst>
              <a:ext uri="{FF2B5EF4-FFF2-40B4-BE49-F238E27FC236}">
                <a16:creationId xmlns:a16="http://schemas.microsoft.com/office/drawing/2014/main" id="{6AAAF062-3661-4930-B201-E79E598CD872}"/>
              </a:ext>
            </a:extLst>
          </p:cNvPr>
          <p:cNvSpPr>
            <a:spLocks noGrp="1"/>
          </p:cNvSpPr>
          <p:nvPr>
            <p:ph type="ftr" sz="quarter" idx="11"/>
          </p:nvPr>
        </p:nvSpPr>
        <p:spPr>
          <a:xfrm>
            <a:off x="1533833" y="6248400"/>
            <a:ext cx="6223820" cy="457200"/>
          </a:xfrm>
        </p:spPr>
        <p:txBody>
          <a:bodyPr/>
          <a:lstStyle/>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lide Number Placeholder 4"/>
          <p:cNvSpPr txBox="1">
            <a:spLocks noGrp="1"/>
          </p:cNvSpPr>
          <p:nvPr/>
        </p:nvSpPr>
        <p:spPr bwMode="auto">
          <a:xfrm>
            <a:off x="3733800" y="6477000"/>
            <a:ext cx="8382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algn="r"/>
            <a:endParaRPr lang="en-US" altLang="en-US" sz="2000" dirty="0"/>
          </a:p>
        </p:txBody>
      </p:sp>
      <p:sp>
        <p:nvSpPr>
          <p:cNvPr id="9220" name="Rectangle 2"/>
          <p:cNvSpPr>
            <a:spLocks noGrp="1" noChangeArrowheads="1"/>
          </p:cNvSpPr>
          <p:nvPr>
            <p:ph type="title" idx="4294967295"/>
          </p:nvPr>
        </p:nvSpPr>
        <p:spPr/>
        <p:txBody>
          <a:bodyPr anchor="ctr"/>
          <a:lstStyle/>
          <a:p>
            <a:pPr eaLnBrk="1" hangingPunct="1"/>
            <a:r>
              <a:rPr lang="en-US" altLang="en-US" sz="3500" dirty="0"/>
              <a:t>Impact of Credit Risk on an FI’s Equity Value</a:t>
            </a:r>
          </a:p>
        </p:txBody>
      </p:sp>
      <p:pic>
        <p:nvPicPr>
          <p:cNvPr id="9221"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0588" y="1584325"/>
            <a:ext cx="7226300" cy="4679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Slide Number Placeholder 4"/>
          <p:cNvSpPr txBox="1">
            <a:spLocks noGrp="1"/>
          </p:cNvSpPr>
          <p:nvPr/>
        </p:nvSpPr>
        <p:spPr bwMode="auto">
          <a:xfrm>
            <a:off x="3733800" y="6477000"/>
            <a:ext cx="8382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algn="r"/>
            <a:endParaRPr lang="en-US" altLang="en-US" sz="2000" dirty="0"/>
          </a:p>
        </p:txBody>
      </p:sp>
      <p:sp>
        <p:nvSpPr>
          <p:cNvPr id="10244" name="Rectangle 2"/>
          <p:cNvSpPr>
            <a:spLocks noGrp="1" noChangeArrowheads="1"/>
          </p:cNvSpPr>
          <p:nvPr>
            <p:ph type="title" idx="4294967295"/>
          </p:nvPr>
        </p:nvSpPr>
        <p:spPr/>
        <p:txBody>
          <a:bodyPr anchor="ctr"/>
          <a:lstStyle/>
          <a:p>
            <a:pPr eaLnBrk="1" hangingPunct="1"/>
            <a:r>
              <a:rPr lang="en-US" altLang="en-US" sz="3500" dirty="0"/>
              <a:t>Liquidity Risk</a:t>
            </a:r>
          </a:p>
        </p:txBody>
      </p:sp>
      <p:sp>
        <p:nvSpPr>
          <p:cNvPr id="10245" name="Rectangle 3"/>
          <p:cNvSpPr>
            <a:spLocks noGrp="1" noChangeArrowheads="1"/>
          </p:cNvSpPr>
          <p:nvPr>
            <p:ph type="body" sz="half" idx="4294967295"/>
          </p:nvPr>
        </p:nvSpPr>
        <p:spPr>
          <a:xfrm>
            <a:off x="457200" y="1719263"/>
            <a:ext cx="8148638" cy="4411662"/>
          </a:xfrm>
          <a:solidFill>
            <a:schemeClr val="bg1"/>
          </a:solidFill>
          <a:ln w="31750">
            <a:solidFill>
              <a:srgbClr val="007FBE"/>
            </a:solidFill>
            <a:miter lim="800000"/>
            <a:headEnd/>
            <a:tailEnd/>
          </a:ln>
          <a:effectLst>
            <a:outerShdw dist="107763" dir="2700000" algn="ctr" rotWithShape="0">
              <a:schemeClr val="bg2"/>
            </a:outerShdw>
          </a:effectLst>
        </p:spPr>
        <p:txBody>
          <a:bodyPr/>
          <a:lstStyle/>
          <a:p>
            <a:pPr eaLnBrk="1" hangingPunct="1"/>
            <a:r>
              <a:rPr lang="en-US" altLang="en-US" sz="2400" b="1" dirty="0"/>
              <a:t>Liquidity risk</a:t>
            </a:r>
            <a:r>
              <a:rPr lang="en-US" altLang="en-US" sz="2400" dirty="0"/>
              <a:t> is the risk that a sudden and unexpected increase in liability withdrawals may require an FI to liquidate assets in a very short period of time and at low prices</a:t>
            </a:r>
          </a:p>
          <a:p>
            <a:pPr lvl="1" eaLnBrk="1" hangingPunct="1"/>
            <a:r>
              <a:rPr lang="en-US" altLang="en-US" sz="2000" dirty="0"/>
              <a:t>Day-to-day withdrawals and loan demand are generally predictable</a:t>
            </a:r>
          </a:p>
          <a:p>
            <a:pPr lvl="1" eaLnBrk="1" hangingPunct="1"/>
            <a:r>
              <a:rPr lang="en-US" altLang="en-US" sz="2000" dirty="0"/>
              <a:t>To meet the demand for cash by liability holders, FIs must either liquidate assets or borrow additional funds</a:t>
            </a:r>
          </a:p>
          <a:p>
            <a:pPr lvl="2" eaLnBrk="1" hangingPunct="1"/>
            <a:r>
              <a:rPr lang="en-US" altLang="en-US" sz="2000" dirty="0"/>
              <a:t>Purchased funds include short-term borrowings, such as federal funds loans and brokered deposits</a:t>
            </a:r>
          </a:p>
        </p:txBody>
      </p:sp>
      <p:sp>
        <p:nvSpPr>
          <p:cNvPr id="2" name="Footer Placeholder 1">
            <a:extLst>
              <a:ext uri="{FF2B5EF4-FFF2-40B4-BE49-F238E27FC236}">
                <a16:creationId xmlns:a16="http://schemas.microsoft.com/office/drawing/2014/main" id="{FAA23452-FEA6-4B37-B91E-4DB0FD343EA8}"/>
              </a:ext>
            </a:extLst>
          </p:cNvPr>
          <p:cNvSpPr>
            <a:spLocks noGrp="1"/>
          </p:cNvSpPr>
          <p:nvPr>
            <p:ph type="ftr" sz="quarter" idx="11"/>
          </p:nvPr>
        </p:nvSpPr>
        <p:spPr>
          <a:xfrm>
            <a:off x="1843548" y="6248400"/>
            <a:ext cx="6157452" cy="457200"/>
          </a:xfrm>
        </p:spPr>
        <p:txBody>
          <a:bodyPr/>
          <a:lstStyle/>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Slide Number Placeholder 4"/>
          <p:cNvSpPr txBox="1">
            <a:spLocks noGrp="1"/>
          </p:cNvSpPr>
          <p:nvPr/>
        </p:nvSpPr>
        <p:spPr bwMode="auto">
          <a:xfrm>
            <a:off x="3733800" y="6477000"/>
            <a:ext cx="8382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algn="r"/>
            <a:endParaRPr lang="en-US" altLang="en-US" sz="2000" dirty="0"/>
          </a:p>
        </p:txBody>
      </p:sp>
      <p:sp>
        <p:nvSpPr>
          <p:cNvPr id="11268" name="Rectangle 2"/>
          <p:cNvSpPr>
            <a:spLocks noGrp="1" noChangeArrowheads="1"/>
          </p:cNvSpPr>
          <p:nvPr>
            <p:ph type="title" idx="4294967295"/>
          </p:nvPr>
        </p:nvSpPr>
        <p:spPr/>
        <p:txBody>
          <a:bodyPr anchor="ctr"/>
          <a:lstStyle/>
          <a:p>
            <a:pPr eaLnBrk="1" hangingPunct="1"/>
            <a:r>
              <a:rPr lang="en-US" altLang="en-US" sz="3500" dirty="0"/>
              <a:t>Liquidity Risk Continued</a:t>
            </a:r>
          </a:p>
        </p:txBody>
      </p:sp>
      <p:sp>
        <p:nvSpPr>
          <p:cNvPr id="11269" name="Rectangle 3"/>
          <p:cNvSpPr>
            <a:spLocks noGrp="1" noChangeArrowheads="1"/>
          </p:cNvSpPr>
          <p:nvPr>
            <p:ph type="body" sz="half" idx="4294967295"/>
          </p:nvPr>
        </p:nvSpPr>
        <p:spPr>
          <a:xfrm>
            <a:off x="457200" y="1719263"/>
            <a:ext cx="8148638" cy="4411662"/>
          </a:xfrm>
          <a:solidFill>
            <a:schemeClr val="bg1"/>
          </a:solidFill>
          <a:ln w="31750">
            <a:solidFill>
              <a:srgbClr val="007FBE"/>
            </a:solidFill>
            <a:miter lim="800000"/>
            <a:headEnd/>
            <a:tailEnd/>
          </a:ln>
          <a:effectLst>
            <a:outerShdw dist="107763" dir="2700000" algn="ctr" rotWithShape="0">
              <a:schemeClr val="bg2"/>
            </a:outerShdw>
          </a:effectLst>
        </p:spPr>
        <p:txBody>
          <a:bodyPr/>
          <a:lstStyle/>
          <a:p>
            <a:pPr eaLnBrk="1" hangingPunct="1"/>
            <a:r>
              <a:rPr lang="en-US" altLang="en-US" b="1" dirty="0"/>
              <a:t>Liquidity risk</a:t>
            </a:r>
            <a:r>
              <a:rPr lang="en-US" altLang="en-US" dirty="0"/>
              <a:t> (continued)</a:t>
            </a:r>
          </a:p>
          <a:p>
            <a:pPr lvl="1" eaLnBrk="1" hangingPunct="1"/>
            <a:r>
              <a:rPr lang="en-US" altLang="en-US" sz="2400" dirty="0"/>
              <a:t>Unusually large withdrawals by liability holders can create liquidity problems. In these cases:</a:t>
            </a:r>
          </a:p>
          <a:p>
            <a:pPr lvl="2" eaLnBrk="1" hangingPunct="1"/>
            <a:r>
              <a:rPr lang="en-US" altLang="en-US" sz="2100" dirty="0"/>
              <a:t>The cost of purchased and/or borrowed funds rises for FIs</a:t>
            </a:r>
          </a:p>
          <a:p>
            <a:pPr lvl="2" eaLnBrk="1" hangingPunct="1"/>
            <a:r>
              <a:rPr lang="en-US" altLang="en-US" sz="2100" dirty="0"/>
              <a:t>The supply of purchased or borrowed funds declines</a:t>
            </a:r>
          </a:p>
          <a:p>
            <a:pPr lvl="2" eaLnBrk="1" hangingPunct="1"/>
            <a:r>
              <a:rPr lang="en-US" altLang="en-US" sz="2100" dirty="0"/>
              <a:t>FIs may be forced to sell less liquid assets at “fire-sale” prices</a:t>
            </a:r>
          </a:p>
        </p:txBody>
      </p:sp>
      <p:sp>
        <p:nvSpPr>
          <p:cNvPr id="2" name="Footer Placeholder 1">
            <a:extLst>
              <a:ext uri="{FF2B5EF4-FFF2-40B4-BE49-F238E27FC236}">
                <a16:creationId xmlns:a16="http://schemas.microsoft.com/office/drawing/2014/main" id="{7C1F9696-626B-42CE-B2C4-224B333E7D7F}"/>
              </a:ext>
            </a:extLst>
          </p:cNvPr>
          <p:cNvSpPr>
            <a:spLocks noGrp="1"/>
          </p:cNvSpPr>
          <p:nvPr>
            <p:ph type="ftr" sz="quarter" idx="11"/>
          </p:nvPr>
        </p:nvSpPr>
        <p:spPr>
          <a:xfrm>
            <a:off x="1696065" y="6248400"/>
            <a:ext cx="6304935" cy="457200"/>
          </a:xfrm>
        </p:spPr>
        <p:txBody>
          <a:bodyPr/>
          <a:lstStyle/>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Slide Number Placeholder 4"/>
          <p:cNvSpPr txBox="1">
            <a:spLocks noGrp="1"/>
          </p:cNvSpPr>
          <p:nvPr/>
        </p:nvSpPr>
        <p:spPr bwMode="auto">
          <a:xfrm>
            <a:off x="3733800" y="6477000"/>
            <a:ext cx="8382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algn="r"/>
            <a:endParaRPr lang="en-US" altLang="en-US" sz="2000" dirty="0"/>
          </a:p>
        </p:txBody>
      </p:sp>
      <p:sp>
        <p:nvSpPr>
          <p:cNvPr id="12292" name="Rectangle 2"/>
          <p:cNvSpPr>
            <a:spLocks noGrp="1" noChangeArrowheads="1"/>
          </p:cNvSpPr>
          <p:nvPr>
            <p:ph type="title" idx="4294967295"/>
          </p:nvPr>
        </p:nvSpPr>
        <p:spPr/>
        <p:txBody>
          <a:bodyPr anchor="ctr"/>
          <a:lstStyle/>
          <a:p>
            <a:pPr eaLnBrk="1" hangingPunct="1"/>
            <a:r>
              <a:rPr lang="en-US" altLang="en-US" sz="3500"/>
              <a:t>Effect of Unexpected Deposit Withdrawal</a:t>
            </a:r>
          </a:p>
        </p:txBody>
      </p:sp>
      <p:sp>
        <p:nvSpPr>
          <p:cNvPr id="12293" name="Rectangle 3"/>
          <p:cNvSpPr>
            <a:spLocks noGrp="1" noChangeArrowheads="1"/>
          </p:cNvSpPr>
          <p:nvPr>
            <p:ph type="body" sz="half" idx="4294967295"/>
          </p:nvPr>
        </p:nvSpPr>
        <p:spPr>
          <a:xfrm>
            <a:off x="457200" y="1719263"/>
            <a:ext cx="8148638" cy="4411662"/>
          </a:xfrm>
          <a:solidFill>
            <a:schemeClr val="bg1"/>
          </a:solidFill>
          <a:ln w="31750">
            <a:solidFill>
              <a:srgbClr val="007FBE"/>
            </a:solidFill>
            <a:miter lim="800000"/>
            <a:headEnd/>
            <a:tailEnd/>
          </a:ln>
          <a:effectLst>
            <a:outerShdw dist="107763" dir="2700000" algn="ctr" rotWithShape="0">
              <a:schemeClr val="bg2"/>
            </a:outerShdw>
          </a:effectLst>
        </p:spPr>
        <p:txBody>
          <a:bodyPr/>
          <a:lstStyle/>
          <a:p>
            <a:pPr eaLnBrk="1" hangingPunct="1">
              <a:buFont typeface="Wingdings" pitchFamily="2" charset="2"/>
              <a:buNone/>
            </a:pPr>
            <a:r>
              <a:rPr lang="en-US" altLang="en-US" sz="2600" dirty="0"/>
              <a:t>	</a:t>
            </a:r>
          </a:p>
          <a:p>
            <a:pPr eaLnBrk="1" hangingPunct="1">
              <a:buFont typeface="Wingdings" pitchFamily="2" charset="2"/>
              <a:buNone/>
            </a:pPr>
            <a:endParaRPr lang="en-US" altLang="en-US" sz="2600" dirty="0"/>
          </a:p>
          <a:p>
            <a:pPr eaLnBrk="1" hangingPunct="1">
              <a:buFont typeface="Wingdings" pitchFamily="2" charset="2"/>
              <a:buNone/>
            </a:pPr>
            <a:endParaRPr lang="en-US" altLang="en-US" sz="2600" dirty="0"/>
          </a:p>
          <a:p>
            <a:pPr eaLnBrk="1" hangingPunct="1">
              <a:buFont typeface="Wingdings" pitchFamily="2" charset="2"/>
              <a:buNone/>
            </a:pPr>
            <a:r>
              <a:rPr lang="en-US" altLang="en-US" sz="2600" dirty="0"/>
              <a:t>	</a:t>
            </a:r>
          </a:p>
          <a:p>
            <a:pPr eaLnBrk="1" hangingPunct="1">
              <a:buFont typeface="Wingdings" pitchFamily="2" charset="2"/>
              <a:buNone/>
            </a:pPr>
            <a:endParaRPr lang="en-US" altLang="en-US" sz="2600" dirty="0"/>
          </a:p>
          <a:p>
            <a:pPr eaLnBrk="1" hangingPunct="1"/>
            <a:r>
              <a:rPr lang="en-US" altLang="en-US" sz="2200" dirty="0"/>
              <a:t>$15 million deposit withdrawal, met with liquidating $10 million cash assets and liquidation of $10 million of nonliquid assets at ‘fire sale’ price of $5 million</a:t>
            </a:r>
          </a:p>
          <a:p>
            <a:pPr marL="0" indent="0" eaLnBrk="1" hangingPunct="1">
              <a:buNone/>
            </a:pPr>
            <a:endParaRPr lang="en-US" altLang="en-US" sz="2200" dirty="0"/>
          </a:p>
          <a:p>
            <a:pPr eaLnBrk="1" hangingPunct="1"/>
            <a:r>
              <a:rPr lang="en-US" altLang="en-US" sz="2200" dirty="0"/>
              <a:t>What is the effect on equity? Why?</a:t>
            </a:r>
          </a:p>
        </p:txBody>
      </p:sp>
      <p:pic>
        <p:nvPicPr>
          <p:cNvPr id="12294"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9325" y="1846263"/>
            <a:ext cx="7240588" cy="2179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Footer Placeholder 1">
            <a:extLst>
              <a:ext uri="{FF2B5EF4-FFF2-40B4-BE49-F238E27FC236}">
                <a16:creationId xmlns:a16="http://schemas.microsoft.com/office/drawing/2014/main" id="{61977CAE-CE23-473F-9708-267D7683E18C}"/>
              </a:ext>
            </a:extLst>
          </p:cNvPr>
          <p:cNvSpPr>
            <a:spLocks noGrp="1"/>
          </p:cNvSpPr>
          <p:nvPr>
            <p:ph type="ftr" sz="quarter" idx="11"/>
          </p:nvPr>
        </p:nvSpPr>
        <p:spPr>
          <a:xfrm>
            <a:off x="1666567" y="6248400"/>
            <a:ext cx="6150077" cy="457200"/>
          </a:xfrm>
        </p:spPr>
        <p:txBody>
          <a:bodyPr/>
          <a:lstStyle/>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Slide Number Placeholder 4"/>
          <p:cNvSpPr txBox="1">
            <a:spLocks noGrp="1"/>
          </p:cNvSpPr>
          <p:nvPr/>
        </p:nvSpPr>
        <p:spPr bwMode="auto">
          <a:xfrm>
            <a:off x="3733800" y="6477000"/>
            <a:ext cx="8382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algn="r"/>
            <a:endParaRPr lang="en-US" altLang="en-US" sz="2000" dirty="0"/>
          </a:p>
        </p:txBody>
      </p:sp>
      <p:sp>
        <p:nvSpPr>
          <p:cNvPr id="13316" name="Rectangle 2"/>
          <p:cNvSpPr>
            <a:spLocks noGrp="1" noChangeArrowheads="1"/>
          </p:cNvSpPr>
          <p:nvPr>
            <p:ph type="title" idx="4294967295"/>
          </p:nvPr>
        </p:nvSpPr>
        <p:spPr/>
        <p:txBody>
          <a:bodyPr anchor="ctr"/>
          <a:lstStyle/>
          <a:p>
            <a:pPr eaLnBrk="1" hangingPunct="1"/>
            <a:r>
              <a:rPr lang="en-US" altLang="en-US" sz="3500" dirty="0"/>
              <a:t>Interest Rate Risk</a:t>
            </a:r>
          </a:p>
        </p:txBody>
      </p:sp>
      <p:sp>
        <p:nvSpPr>
          <p:cNvPr id="13317" name="Rectangle 3"/>
          <p:cNvSpPr>
            <a:spLocks noGrp="1" noChangeArrowheads="1"/>
          </p:cNvSpPr>
          <p:nvPr>
            <p:ph type="body" sz="half" idx="4294967295"/>
          </p:nvPr>
        </p:nvSpPr>
        <p:spPr>
          <a:xfrm>
            <a:off x="457200" y="1719263"/>
            <a:ext cx="8148638" cy="4411662"/>
          </a:xfrm>
          <a:solidFill>
            <a:schemeClr val="bg1"/>
          </a:solidFill>
          <a:ln w="31750">
            <a:solidFill>
              <a:srgbClr val="007FBE"/>
            </a:solidFill>
            <a:miter lim="800000"/>
            <a:headEnd/>
            <a:tailEnd/>
          </a:ln>
          <a:effectLst>
            <a:outerShdw dist="107763" dir="2700000" algn="ctr" rotWithShape="0">
              <a:schemeClr val="bg2"/>
            </a:outerShdw>
          </a:effectLst>
        </p:spPr>
        <p:txBody>
          <a:bodyPr/>
          <a:lstStyle/>
          <a:p>
            <a:pPr eaLnBrk="1" hangingPunct="1">
              <a:lnSpc>
                <a:spcPct val="90000"/>
              </a:lnSpc>
            </a:pPr>
            <a:r>
              <a:rPr lang="en-US" altLang="en-US" sz="2300" b="1" dirty="0"/>
              <a:t>Interest rate risk</a:t>
            </a:r>
            <a:r>
              <a:rPr lang="en-US" altLang="en-US" sz="2300" dirty="0"/>
              <a:t> is the risk incurred by an FI when the maturities of its assets and liabilities are mismatched and interest rates are volatile</a:t>
            </a:r>
          </a:p>
          <a:p>
            <a:pPr lvl="1" eaLnBrk="1" hangingPunct="1">
              <a:lnSpc>
                <a:spcPct val="90000"/>
              </a:lnSpc>
            </a:pPr>
            <a:r>
              <a:rPr lang="en-US" altLang="en-US" sz="2100" b="1" dirty="0"/>
              <a:t>Asset transformation </a:t>
            </a:r>
            <a:r>
              <a:rPr lang="en-US" altLang="en-US" sz="2100" dirty="0"/>
              <a:t>involves an FI buying primary securities or assets and issuing secondary securities or liabilities to fund the assets</a:t>
            </a:r>
          </a:p>
          <a:p>
            <a:pPr lvl="1" eaLnBrk="1" hangingPunct="1">
              <a:lnSpc>
                <a:spcPct val="90000"/>
              </a:lnSpc>
            </a:pPr>
            <a:r>
              <a:rPr lang="en-US" altLang="en-US" sz="2100" dirty="0"/>
              <a:t>If an FI’s assets are longer-term relative to its liabilities, it faces </a:t>
            </a:r>
            <a:r>
              <a:rPr lang="en-US" altLang="en-US" sz="2100" b="1" dirty="0"/>
              <a:t>refinancing risk</a:t>
            </a:r>
          </a:p>
          <a:p>
            <a:pPr lvl="2" eaLnBrk="1" hangingPunct="1">
              <a:lnSpc>
                <a:spcPct val="90000"/>
              </a:lnSpc>
            </a:pPr>
            <a:r>
              <a:rPr lang="en-US" altLang="en-US" sz="1900" dirty="0"/>
              <a:t>The risk that the cost of rolling over or reborrowing funds will rise above the returns being earned on asset investments</a:t>
            </a:r>
          </a:p>
          <a:p>
            <a:pPr lvl="1" eaLnBrk="1" hangingPunct="1">
              <a:lnSpc>
                <a:spcPct val="90000"/>
              </a:lnSpc>
            </a:pPr>
            <a:r>
              <a:rPr lang="en-US" altLang="en-US" sz="2100" dirty="0"/>
              <a:t>If an FI’s assets are shorter-term relative to its liabilities, it faces </a:t>
            </a:r>
            <a:r>
              <a:rPr lang="en-US" altLang="en-US" sz="2100" b="1" dirty="0"/>
              <a:t>reinvestment risk</a:t>
            </a:r>
          </a:p>
          <a:p>
            <a:pPr lvl="2" eaLnBrk="1" hangingPunct="1">
              <a:lnSpc>
                <a:spcPct val="90000"/>
              </a:lnSpc>
            </a:pPr>
            <a:r>
              <a:rPr lang="en-US" altLang="en-US" sz="1900" dirty="0"/>
              <a:t>The risk that the returns on funds to be reinvested will fall below the cost of funds</a:t>
            </a:r>
          </a:p>
        </p:txBody>
      </p:sp>
      <p:sp>
        <p:nvSpPr>
          <p:cNvPr id="2" name="Footer Placeholder 1">
            <a:extLst>
              <a:ext uri="{FF2B5EF4-FFF2-40B4-BE49-F238E27FC236}">
                <a16:creationId xmlns:a16="http://schemas.microsoft.com/office/drawing/2014/main" id="{A6CDBE88-858B-4CDF-BC39-8300E22D3F19}"/>
              </a:ext>
            </a:extLst>
          </p:cNvPr>
          <p:cNvSpPr>
            <a:spLocks noGrp="1"/>
          </p:cNvSpPr>
          <p:nvPr>
            <p:ph type="ftr" sz="quarter" idx="11"/>
          </p:nvPr>
        </p:nvSpPr>
        <p:spPr>
          <a:xfrm>
            <a:off x="1519083" y="6248400"/>
            <a:ext cx="6666271" cy="457200"/>
          </a:xfrm>
        </p:spPr>
        <p:txBody>
          <a:bodyPr/>
          <a:lstStyle/>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Number Placeholder 4"/>
          <p:cNvSpPr txBox="1">
            <a:spLocks noGrp="1"/>
          </p:cNvSpPr>
          <p:nvPr/>
        </p:nvSpPr>
        <p:spPr bwMode="auto">
          <a:xfrm>
            <a:off x="3733800" y="6477000"/>
            <a:ext cx="8382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algn="r"/>
            <a:endParaRPr lang="en-US" altLang="en-US" sz="2000" dirty="0"/>
          </a:p>
        </p:txBody>
      </p:sp>
      <p:sp>
        <p:nvSpPr>
          <p:cNvPr id="14340" name="Rectangle 2"/>
          <p:cNvSpPr>
            <a:spLocks noGrp="1" noChangeArrowheads="1"/>
          </p:cNvSpPr>
          <p:nvPr>
            <p:ph type="title" idx="4294967295"/>
          </p:nvPr>
        </p:nvSpPr>
        <p:spPr/>
        <p:txBody>
          <a:bodyPr anchor="ctr"/>
          <a:lstStyle/>
          <a:p>
            <a:pPr eaLnBrk="1" hangingPunct="1"/>
            <a:r>
              <a:rPr lang="en-US" altLang="en-US" sz="3500" dirty="0"/>
              <a:t>Interest Rate Risk Continued</a:t>
            </a:r>
          </a:p>
        </p:txBody>
      </p:sp>
      <p:sp>
        <p:nvSpPr>
          <p:cNvPr id="90115" name="Rectangle 3"/>
          <p:cNvSpPr>
            <a:spLocks noGrp="1" noChangeArrowheads="1"/>
          </p:cNvSpPr>
          <p:nvPr>
            <p:ph type="body" sz="half" idx="4294967295"/>
          </p:nvPr>
        </p:nvSpPr>
        <p:spPr>
          <a:xfrm>
            <a:off x="457200" y="1719263"/>
            <a:ext cx="8148638" cy="4411662"/>
          </a:xfrm>
          <a:solidFill>
            <a:schemeClr val="bg1"/>
          </a:solidFill>
          <a:ln w="31750">
            <a:solidFill>
              <a:srgbClr val="007FBE"/>
            </a:solidFill>
            <a:miter lim="800000"/>
            <a:headEnd/>
            <a:tailEnd/>
          </a:ln>
          <a:effectLst>
            <a:outerShdw dist="107763" dir="2700000" algn="ctr" rotWithShape="0">
              <a:schemeClr val="bg2"/>
            </a:outerShdw>
          </a:effectLst>
        </p:spPr>
        <p:txBody>
          <a:bodyPr/>
          <a:lstStyle/>
          <a:p>
            <a:pPr eaLnBrk="1" hangingPunct="1"/>
            <a:r>
              <a:rPr lang="en-US" altLang="en-US" sz="2400"/>
              <a:t>An FI has $100 million of fixed earning assets that mature in 2 years.  The assets earn an average of 7%.  These are funded by 6 month CD liabilities paying 4%. What is the bank’s net interest margin (NIM)?</a:t>
            </a:r>
          </a:p>
          <a:p>
            <a:pPr lvl="1" eaLnBrk="1" hangingPunct="1"/>
            <a:r>
              <a:rPr lang="en-US" altLang="en-US" sz="2200" b="1">
                <a:solidFill>
                  <a:srgbClr val="000099"/>
                </a:solidFill>
              </a:rPr>
              <a:t>NIM = [(7% – 4%)*$100 million] / $100 million = 3%</a:t>
            </a:r>
          </a:p>
          <a:p>
            <a:pPr eaLnBrk="1" hangingPunct="1"/>
            <a:r>
              <a:rPr lang="en-US" altLang="en-US" sz="2400"/>
              <a:t>How does the NIM change if in 6 months interest rates increase 100 basis points? </a:t>
            </a:r>
          </a:p>
          <a:p>
            <a:pPr lvl="1" eaLnBrk="1" hangingPunct="1"/>
            <a:r>
              <a:rPr lang="en-US" altLang="en-US" sz="2000"/>
              <a:t>The 2-year assets will still be earning 7%, but the new 6-month CDs will have to pay 5%:</a:t>
            </a:r>
          </a:p>
          <a:p>
            <a:pPr lvl="1" eaLnBrk="1" hangingPunct="1"/>
            <a:r>
              <a:rPr lang="en-US" altLang="en-US" sz="2200" b="1">
                <a:solidFill>
                  <a:srgbClr val="000099"/>
                </a:solidFill>
              </a:rPr>
              <a:t>New NIM = [(7% – 5%)*$100 million] / $100 million = 2%</a:t>
            </a:r>
          </a:p>
        </p:txBody>
      </p:sp>
      <p:sp>
        <p:nvSpPr>
          <p:cNvPr id="2" name="Footer Placeholder 1">
            <a:extLst>
              <a:ext uri="{FF2B5EF4-FFF2-40B4-BE49-F238E27FC236}">
                <a16:creationId xmlns:a16="http://schemas.microsoft.com/office/drawing/2014/main" id="{87455660-B496-4894-AA8F-E77600F0AD5E}"/>
              </a:ext>
            </a:extLst>
          </p:cNvPr>
          <p:cNvSpPr>
            <a:spLocks noGrp="1"/>
          </p:cNvSpPr>
          <p:nvPr>
            <p:ph type="ftr" sz="quarter" idx="11"/>
          </p:nvPr>
        </p:nvSpPr>
        <p:spPr>
          <a:xfrm>
            <a:off x="1002889" y="6248400"/>
            <a:ext cx="6415549" cy="457200"/>
          </a:xfrm>
        </p:spPr>
        <p:txBody>
          <a:bodyPr/>
          <a:lstStyle/>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nodeType="clickEffect">
                                  <p:stCondLst>
                                    <p:cond delay="0"/>
                                  </p:stCondLst>
                                  <p:childTnLst>
                                    <p:set>
                                      <p:cBhvr>
                                        <p:cTn id="6" dur="1" fill="hold">
                                          <p:stCondLst>
                                            <p:cond delay="0"/>
                                          </p:stCondLst>
                                        </p:cTn>
                                        <p:tgtEl>
                                          <p:spTgt spid="90115">
                                            <p:txEl>
                                              <p:pRg st="1" end="1"/>
                                            </p:txEl>
                                          </p:spTgt>
                                        </p:tgtEl>
                                        <p:attrNameLst>
                                          <p:attrName>style.visibility</p:attrName>
                                        </p:attrNameLst>
                                      </p:cBhvr>
                                      <p:to>
                                        <p:strVal val="visible"/>
                                      </p:to>
                                    </p:set>
                                    <p:animEffect transition="in" filter="checkerboard(across)">
                                      <p:cBhvr>
                                        <p:cTn id="7" dur="500"/>
                                        <p:tgtEl>
                                          <p:spTgt spid="90115">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5" presetClass="entr" presetSubtype="10" fill="hold" nodeType="clickEffect">
                                  <p:stCondLst>
                                    <p:cond delay="0"/>
                                  </p:stCondLst>
                                  <p:childTnLst>
                                    <p:set>
                                      <p:cBhvr>
                                        <p:cTn id="11" dur="1" fill="hold">
                                          <p:stCondLst>
                                            <p:cond delay="0"/>
                                          </p:stCondLst>
                                        </p:cTn>
                                        <p:tgtEl>
                                          <p:spTgt spid="90115">
                                            <p:txEl>
                                              <p:pRg st="3" end="3"/>
                                            </p:txEl>
                                          </p:spTgt>
                                        </p:tgtEl>
                                        <p:attrNameLst>
                                          <p:attrName>style.visibility</p:attrName>
                                        </p:attrNameLst>
                                      </p:cBhvr>
                                      <p:to>
                                        <p:strVal val="visible"/>
                                      </p:to>
                                    </p:set>
                                    <p:animEffect transition="in" filter="checkerboard(across)">
                                      <p:cBhvr>
                                        <p:cTn id="12" dur="500"/>
                                        <p:tgtEl>
                                          <p:spTgt spid="90115">
                                            <p:txEl>
                                              <p:pRg st="3" end="3"/>
                                            </p:txEl>
                                          </p:spTgt>
                                        </p:tgtEl>
                                      </p:cBhvr>
                                    </p:animEffect>
                                  </p:childTnLst>
                                </p:cTn>
                              </p:par>
                            </p:childTnLst>
                          </p:cTn>
                        </p:par>
                        <p:par>
                          <p:cTn id="13" fill="hold" nodeType="afterGroup">
                            <p:stCondLst>
                              <p:cond delay="500"/>
                            </p:stCondLst>
                            <p:childTnLst>
                              <p:par>
                                <p:cTn id="14" presetID="5" presetClass="entr" presetSubtype="10" fill="hold" nodeType="afterEffect">
                                  <p:stCondLst>
                                    <p:cond delay="0"/>
                                  </p:stCondLst>
                                  <p:childTnLst>
                                    <p:set>
                                      <p:cBhvr>
                                        <p:cTn id="15" dur="1" fill="hold">
                                          <p:stCondLst>
                                            <p:cond delay="0"/>
                                          </p:stCondLst>
                                        </p:cTn>
                                        <p:tgtEl>
                                          <p:spTgt spid="90115">
                                            <p:txEl>
                                              <p:pRg st="4" end="4"/>
                                            </p:txEl>
                                          </p:spTgt>
                                        </p:tgtEl>
                                        <p:attrNameLst>
                                          <p:attrName>style.visibility</p:attrName>
                                        </p:attrNameLst>
                                      </p:cBhvr>
                                      <p:to>
                                        <p:strVal val="visible"/>
                                      </p:to>
                                    </p:set>
                                    <p:animEffect transition="in" filter="checkerboard(across)">
                                      <p:cBhvr>
                                        <p:cTn id="16" dur="500"/>
                                        <p:tgtEl>
                                          <p:spTgt spid="9011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Slide Number Placeholder 4"/>
          <p:cNvSpPr txBox="1">
            <a:spLocks noGrp="1"/>
          </p:cNvSpPr>
          <p:nvPr/>
        </p:nvSpPr>
        <p:spPr bwMode="auto">
          <a:xfrm>
            <a:off x="3733800" y="6477000"/>
            <a:ext cx="8382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algn="r"/>
            <a:endParaRPr lang="en-US" altLang="en-US" sz="2000" dirty="0"/>
          </a:p>
        </p:txBody>
      </p:sp>
      <p:sp>
        <p:nvSpPr>
          <p:cNvPr id="15364" name="Rectangle 2"/>
          <p:cNvSpPr>
            <a:spLocks noGrp="1" noChangeArrowheads="1"/>
          </p:cNvSpPr>
          <p:nvPr>
            <p:ph type="title" idx="4294967295"/>
          </p:nvPr>
        </p:nvSpPr>
        <p:spPr/>
        <p:txBody>
          <a:bodyPr anchor="ctr"/>
          <a:lstStyle/>
          <a:p>
            <a:pPr eaLnBrk="1" hangingPunct="1"/>
            <a:r>
              <a:rPr lang="en-US" altLang="en-US" sz="3500" dirty="0"/>
              <a:t>Interest Rate Risk Concluded</a:t>
            </a:r>
          </a:p>
        </p:txBody>
      </p:sp>
      <p:sp>
        <p:nvSpPr>
          <p:cNvPr id="15365" name="Rectangle 3"/>
          <p:cNvSpPr>
            <a:spLocks noGrp="1" noChangeArrowheads="1"/>
          </p:cNvSpPr>
          <p:nvPr>
            <p:ph type="body" sz="half" idx="4294967295"/>
          </p:nvPr>
        </p:nvSpPr>
        <p:spPr>
          <a:xfrm>
            <a:off x="457200" y="1719262"/>
            <a:ext cx="8148638" cy="4521517"/>
          </a:xfrm>
          <a:solidFill>
            <a:schemeClr val="bg1"/>
          </a:solidFill>
          <a:ln w="31750">
            <a:solidFill>
              <a:srgbClr val="007FBE"/>
            </a:solidFill>
            <a:miter lim="800000"/>
            <a:headEnd/>
            <a:tailEnd/>
          </a:ln>
          <a:effectLst>
            <a:outerShdw dist="107763" dir="2700000" algn="ctr" rotWithShape="0">
              <a:schemeClr val="bg2"/>
            </a:outerShdw>
          </a:effectLst>
        </p:spPr>
        <p:txBody>
          <a:bodyPr/>
          <a:lstStyle/>
          <a:p>
            <a:pPr eaLnBrk="1" hangingPunct="1"/>
            <a:r>
              <a:rPr lang="en-US" altLang="en-US" sz="2400" b="1" dirty="0"/>
              <a:t>Interest rate risk </a:t>
            </a:r>
            <a:r>
              <a:rPr lang="en-US" altLang="en-US" sz="2400" dirty="0"/>
              <a:t>(continued)</a:t>
            </a:r>
          </a:p>
          <a:p>
            <a:pPr lvl="1" eaLnBrk="1" hangingPunct="1"/>
            <a:r>
              <a:rPr lang="en-US" altLang="en-US" sz="2400" dirty="0"/>
              <a:t>All FIs face </a:t>
            </a:r>
            <a:r>
              <a:rPr lang="en-US" altLang="en-US" sz="2400" b="1" dirty="0"/>
              <a:t>price risk </a:t>
            </a:r>
            <a:r>
              <a:rPr lang="en-US" altLang="en-US" sz="2400" dirty="0"/>
              <a:t>(or </a:t>
            </a:r>
            <a:r>
              <a:rPr lang="en-US" altLang="en-US" sz="2400" i="1" dirty="0"/>
              <a:t>market value uncertainty</a:t>
            </a:r>
            <a:r>
              <a:rPr lang="en-US" altLang="en-US" sz="2400" dirty="0"/>
              <a:t>)</a:t>
            </a:r>
          </a:p>
          <a:p>
            <a:pPr lvl="2" eaLnBrk="1" hangingPunct="1"/>
            <a:r>
              <a:rPr lang="en-US" altLang="en-US" sz="2000" dirty="0"/>
              <a:t>The risk that the price of the security changes when interest rates change</a:t>
            </a:r>
          </a:p>
          <a:p>
            <a:pPr lvl="1" eaLnBrk="1" hangingPunct="1"/>
            <a:r>
              <a:rPr lang="en-US" altLang="en-US" sz="2400" dirty="0"/>
              <a:t>FIs can hedge or protect themselves against interest rate risk by matching the maturity of their assets and liabilities</a:t>
            </a:r>
          </a:p>
          <a:p>
            <a:pPr lvl="2" eaLnBrk="1" hangingPunct="1"/>
            <a:r>
              <a:rPr lang="en-US" altLang="en-US" sz="2000" dirty="0"/>
              <a:t>This approach is inconsistent with their asset transformation function</a:t>
            </a:r>
          </a:p>
          <a:p>
            <a:pPr lvl="2" eaLnBrk="1" hangingPunct="1"/>
            <a:r>
              <a:rPr lang="en-US" altLang="en-US" sz="2000" dirty="0"/>
              <a:t>They may match the rate sensitivity of their assets and liabilities</a:t>
            </a:r>
          </a:p>
          <a:p>
            <a:pPr lvl="2" eaLnBrk="1" hangingPunct="1"/>
            <a:r>
              <a:rPr lang="en-US" altLang="en-US" sz="2000" dirty="0"/>
              <a:t>They may match the duration of their assets and liabilities</a:t>
            </a:r>
          </a:p>
          <a:p>
            <a:pPr lvl="2" eaLnBrk="1" hangingPunct="1"/>
            <a:endParaRPr lang="en-US" altLang="en-US" sz="2100" dirty="0"/>
          </a:p>
        </p:txBody>
      </p:sp>
      <p:sp>
        <p:nvSpPr>
          <p:cNvPr id="2" name="Footer Placeholder 1">
            <a:extLst>
              <a:ext uri="{FF2B5EF4-FFF2-40B4-BE49-F238E27FC236}">
                <a16:creationId xmlns:a16="http://schemas.microsoft.com/office/drawing/2014/main" id="{1DE4F1BE-8754-4E5C-8A69-425B4A3D4FAE}"/>
              </a:ext>
            </a:extLst>
          </p:cNvPr>
          <p:cNvSpPr>
            <a:spLocks noGrp="1"/>
          </p:cNvSpPr>
          <p:nvPr>
            <p:ph type="ftr" sz="quarter" idx="11"/>
          </p:nvPr>
        </p:nvSpPr>
        <p:spPr>
          <a:xfrm>
            <a:off x="1917290" y="6248400"/>
            <a:ext cx="6253316" cy="457200"/>
          </a:xfrm>
        </p:spPr>
        <p:txBody>
          <a:bodyPr/>
          <a:lstStyle/>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Number Placeholder 4"/>
          <p:cNvSpPr txBox="1">
            <a:spLocks noGrp="1"/>
          </p:cNvSpPr>
          <p:nvPr/>
        </p:nvSpPr>
        <p:spPr bwMode="auto">
          <a:xfrm>
            <a:off x="3733800" y="6477000"/>
            <a:ext cx="8382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algn="r"/>
            <a:endParaRPr lang="en-US" altLang="en-US" sz="2000" dirty="0"/>
          </a:p>
        </p:txBody>
      </p:sp>
      <p:sp>
        <p:nvSpPr>
          <p:cNvPr id="16388" name="Rectangle 2"/>
          <p:cNvSpPr>
            <a:spLocks noGrp="1" noChangeArrowheads="1"/>
          </p:cNvSpPr>
          <p:nvPr>
            <p:ph type="title" idx="4294967295"/>
          </p:nvPr>
        </p:nvSpPr>
        <p:spPr/>
        <p:txBody>
          <a:bodyPr anchor="ctr"/>
          <a:lstStyle/>
          <a:p>
            <a:pPr eaLnBrk="1" hangingPunct="1"/>
            <a:r>
              <a:rPr lang="en-US" altLang="en-US" sz="3500" dirty="0"/>
              <a:t>Market Risk</a:t>
            </a:r>
          </a:p>
        </p:txBody>
      </p:sp>
      <p:sp>
        <p:nvSpPr>
          <p:cNvPr id="16389" name="Rectangle 3"/>
          <p:cNvSpPr>
            <a:spLocks noGrp="1" noChangeArrowheads="1"/>
          </p:cNvSpPr>
          <p:nvPr>
            <p:ph type="body" sz="half" idx="4294967295"/>
          </p:nvPr>
        </p:nvSpPr>
        <p:spPr>
          <a:xfrm>
            <a:off x="497681" y="1726883"/>
            <a:ext cx="8148638" cy="4651058"/>
          </a:xfrm>
          <a:solidFill>
            <a:schemeClr val="bg1"/>
          </a:solidFill>
          <a:ln w="31750">
            <a:solidFill>
              <a:srgbClr val="007FBE"/>
            </a:solidFill>
            <a:miter lim="800000"/>
            <a:headEnd/>
            <a:tailEnd/>
          </a:ln>
          <a:effectLst>
            <a:outerShdw dist="107763" dir="2700000" algn="ctr" rotWithShape="0">
              <a:schemeClr val="bg2"/>
            </a:outerShdw>
          </a:effectLst>
        </p:spPr>
        <p:txBody>
          <a:bodyPr/>
          <a:lstStyle/>
          <a:p>
            <a:pPr eaLnBrk="1" hangingPunct="1"/>
            <a:r>
              <a:rPr lang="en-US" altLang="en-US" sz="2200" b="1" dirty="0"/>
              <a:t>Market risk </a:t>
            </a:r>
            <a:r>
              <a:rPr lang="en-US" altLang="en-US" sz="2200" dirty="0"/>
              <a:t>is the risk incurred in trading assets and liabilities due to changes in interest rates, exchange rates, and other asset prices</a:t>
            </a:r>
          </a:p>
          <a:p>
            <a:pPr lvl="1" eaLnBrk="1" hangingPunct="1"/>
            <a:r>
              <a:rPr lang="en-US" altLang="en-US" sz="2000" dirty="0"/>
              <a:t>Closely related to interest rate and foreign exchange risk</a:t>
            </a:r>
          </a:p>
          <a:p>
            <a:pPr lvl="1" eaLnBrk="1" hangingPunct="1"/>
            <a:r>
              <a:rPr lang="en-US" altLang="en-US" sz="2000" dirty="0"/>
              <a:t>Adds risk of </a:t>
            </a:r>
            <a:r>
              <a:rPr lang="en-US" altLang="en-US" sz="2000" b="1" dirty="0"/>
              <a:t>trading activity</a:t>
            </a:r>
            <a:r>
              <a:rPr lang="en-US" altLang="en-US" sz="2000" dirty="0"/>
              <a:t>—i.e., market risk is the incremental risk incurred by an FI (in addition to interest rate or foreign exchange risk) caused by an active trading strategy</a:t>
            </a:r>
          </a:p>
          <a:p>
            <a:pPr lvl="1" eaLnBrk="1" hangingPunct="1"/>
            <a:r>
              <a:rPr lang="en-US" altLang="en-US" sz="2000" dirty="0"/>
              <a:t>FIs’ trading portfolios are differentiated from their investment portfolios on the basis of time horizon and liquidity</a:t>
            </a:r>
          </a:p>
          <a:p>
            <a:pPr lvl="2" eaLnBrk="1" hangingPunct="1"/>
            <a:r>
              <a:rPr lang="en-US" altLang="en-US" sz="1800" dirty="0"/>
              <a:t>Trading assets, liabilities, and derivatives are highly liquid</a:t>
            </a:r>
          </a:p>
          <a:p>
            <a:pPr lvl="2" eaLnBrk="1" hangingPunct="1"/>
            <a:r>
              <a:rPr lang="en-US" altLang="en-US" sz="1800" dirty="0"/>
              <a:t>Investment portfolios are relatively illiquid and are usually held for longer periods of time</a:t>
            </a:r>
          </a:p>
        </p:txBody>
      </p:sp>
      <p:sp>
        <p:nvSpPr>
          <p:cNvPr id="2" name="Footer Placeholder 1">
            <a:extLst>
              <a:ext uri="{FF2B5EF4-FFF2-40B4-BE49-F238E27FC236}">
                <a16:creationId xmlns:a16="http://schemas.microsoft.com/office/drawing/2014/main" id="{26C73CE5-51AF-4D9E-855C-23AF6B9C65EA}"/>
              </a:ext>
            </a:extLst>
          </p:cNvPr>
          <p:cNvSpPr>
            <a:spLocks noGrp="1"/>
          </p:cNvSpPr>
          <p:nvPr>
            <p:ph type="ftr" sz="quarter" idx="11"/>
          </p:nvPr>
        </p:nvSpPr>
        <p:spPr>
          <a:xfrm>
            <a:off x="1607574" y="6248400"/>
            <a:ext cx="6179574" cy="457200"/>
          </a:xfrm>
        </p:spPr>
        <p:txBody>
          <a:bodyPr/>
          <a:lstStyle/>
          <a:p>
            <a:pPr>
              <a:defRPr/>
            </a:pPr>
            <a:endParaRPr lang="en-US" altLang="en-US" dirty="0"/>
          </a:p>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lide Number Placeholder 4"/>
          <p:cNvSpPr txBox="1">
            <a:spLocks noGrp="1"/>
          </p:cNvSpPr>
          <p:nvPr/>
        </p:nvSpPr>
        <p:spPr bwMode="auto">
          <a:xfrm>
            <a:off x="3733800" y="6477000"/>
            <a:ext cx="8382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algn="r"/>
            <a:endParaRPr lang="en-US" altLang="en-US" sz="2000" dirty="0"/>
          </a:p>
        </p:txBody>
      </p:sp>
      <p:sp>
        <p:nvSpPr>
          <p:cNvPr id="18436" name="Rectangle 2"/>
          <p:cNvSpPr>
            <a:spLocks noGrp="1" noChangeArrowheads="1"/>
          </p:cNvSpPr>
          <p:nvPr>
            <p:ph type="title" idx="4294967295"/>
          </p:nvPr>
        </p:nvSpPr>
        <p:spPr/>
        <p:txBody>
          <a:bodyPr anchor="ctr"/>
          <a:lstStyle/>
          <a:p>
            <a:pPr eaLnBrk="1" hangingPunct="1"/>
            <a:r>
              <a:rPr lang="en-US" altLang="en-US" sz="3500" dirty="0"/>
              <a:t>Banking Book and Trading </a:t>
            </a:r>
            <a:br>
              <a:rPr lang="en-US" altLang="en-US" sz="3500" dirty="0"/>
            </a:br>
            <a:r>
              <a:rPr lang="en-US" altLang="en-US" sz="3500" dirty="0"/>
              <a:t>Book of a Commercial Bank</a:t>
            </a:r>
          </a:p>
        </p:txBody>
      </p:sp>
      <p:pic>
        <p:nvPicPr>
          <p:cNvPr id="18438"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27569" y="2318385"/>
            <a:ext cx="6688861" cy="24879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Footer Placeholder 1">
            <a:extLst>
              <a:ext uri="{FF2B5EF4-FFF2-40B4-BE49-F238E27FC236}">
                <a16:creationId xmlns:a16="http://schemas.microsoft.com/office/drawing/2014/main" id="{B1E93D8B-D659-4C7A-8A7B-6EC842E36713}"/>
              </a:ext>
            </a:extLst>
          </p:cNvPr>
          <p:cNvSpPr>
            <a:spLocks noGrp="1"/>
          </p:cNvSpPr>
          <p:nvPr>
            <p:ph type="ftr" sz="quarter" idx="11"/>
          </p:nvPr>
        </p:nvSpPr>
        <p:spPr>
          <a:xfrm>
            <a:off x="2168013" y="6248400"/>
            <a:ext cx="6120581" cy="457200"/>
          </a:xfrm>
        </p:spPr>
        <p:txBody>
          <a:bodyPr/>
          <a:lstStyle/>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Number Placeholder 4"/>
          <p:cNvSpPr txBox="1">
            <a:spLocks noGrp="1"/>
          </p:cNvSpPr>
          <p:nvPr/>
        </p:nvSpPr>
        <p:spPr bwMode="auto">
          <a:xfrm>
            <a:off x="3733800" y="6477000"/>
            <a:ext cx="8382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algn="r"/>
            <a:endParaRPr lang="en-US" altLang="en-US" sz="2000" dirty="0"/>
          </a:p>
        </p:txBody>
      </p:sp>
      <p:sp>
        <p:nvSpPr>
          <p:cNvPr id="19460" name="Rectangle 2"/>
          <p:cNvSpPr>
            <a:spLocks noGrp="1" noChangeArrowheads="1"/>
          </p:cNvSpPr>
          <p:nvPr>
            <p:ph type="title" idx="4294967295"/>
          </p:nvPr>
        </p:nvSpPr>
        <p:spPr/>
        <p:txBody>
          <a:bodyPr anchor="ctr"/>
          <a:lstStyle/>
          <a:p>
            <a:pPr eaLnBrk="1" hangingPunct="1"/>
            <a:r>
              <a:rPr lang="en-US" altLang="en-US" sz="3500" dirty="0"/>
              <a:t>Market Risk Continued</a:t>
            </a:r>
          </a:p>
        </p:txBody>
      </p:sp>
      <p:sp>
        <p:nvSpPr>
          <p:cNvPr id="19461" name="Rectangle 3"/>
          <p:cNvSpPr>
            <a:spLocks noGrp="1" noChangeArrowheads="1"/>
          </p:cNvSpPr>
          <p:nvPr>
            <p:ph type="body" sz="half" idx="4294967295"/>
          </p:nvPr>
        </p:nvSpPr>
        <p:spPr>
          <a:xfrm>
            <a:off x="457200" y="1719263"/>
            <a:ext cx="8148638" cy="4411662"/>
          </a:xfrm>
          <a:solidFill>
            <a:schemeClr val="bg1"/>
          </a:solidFill>
          <a:ln w="31750">
            <a:solidFill>
              <a:srgbClr val="007FBE"/>
            </a:solidFill>
            <a:miter lim="800000"/>
            <a:headEnd/>
            <a:tailEnd/>
          </a:ln>
          <a:effectLst>
            <a:outerShdw dist="107763" dir="2700000" algn="ctr" rotWithShape="0">
              <a:schemeClr val="bg2"/>
            </a:outerShdw>
          </a:effectLst>
        </p:spPr>
        <p:txBody>
          <a:bodyPr/>
          <a:lstStyle/>
          <a:p>
            <a:pPr eaLnBrk="1" hangingPunct="1">
              <a:lnSpc>
                <a:spcPct val="90000"/>
              </a:lnSpc>
            </a:pPr>
            <a:r>
              <a:rPr lang="en-US" altLang="en-US" b="1" dirty="0"/>
              <a:t>Market risk </a:t>
            </a:r>
            <a:r>
              <a:rPr lang="en-US" altLang="en-US" dirty="0"/>
              <a:t>(continued)</a:t>
            </a:r>
          </a:p>
          <a:p>
            <a:pPr lvl="1" eaLnBrk="1" hangingPunct="1">
              <a:lnSpc>
                <a:spcPct val="90000"/>
              </a:lnSpc>
            </a:pPr>
            <a:r>
              <a:rPr lang="en-US" altLang="en-US" sz="2400" dirty="0"/>
              <a:t>Declines in underwriting and brokerage income at large investment banks have been offset by increases in trading activity and income</a:t>
            </a:r>
          </a:p>
          <a:p>
            <a:pPr lvl="1" eaLnBrk="1" hangingPunct="1">
              <a:lnSpc>
                <a:spcPct val="90000"/>
              </a:lnSpc>
            </a:pPr>
            <a:r>
              <a:rPr lang="en-US" altLang="en-US" sz="2400" dirty="0"/>
              <a:t>Mutual fund managers, who actively manage their asset portfolios, are also exposed to market risk</a:t>
            </a:r>
          </a:p>
          <a:p>
            <a:pPr lvl="1" eaLnBrk="1" hangingPunct="1">
              <a:lnSpc>
                <a:spcPct val="90000"/>
              </a:lnSpc>
            </a:pPr>
            <a:r>
              <a:rPr lang="en-US" altLang="en-US" sz="2400" dirty="0"/>
              <a:t>FIs are concerned with fluctuations in trading account assets and liabilities</a:t>
            </a:r>
          </a:p>
          <a:p>
            <a:pPr lvl="2" eaLnBrk="1" hangingPunct="1">
              <a:lnSpc>
                <a:spcPct val="90000"/>
              </a:lnSpc>
            </a:pPr>
            <a:r>
              <a:rPr lang="en-US" altLang="en-US" sz="1900" b="1" dirty="0"/>
              <a:t>Value at risk (VAR)</a:t>
            </a:r>
            <a:r>
              <a:rPr lang="en-US" altLang="en-US" sz="1900" dirty="0"/>
              <a:t> and </a:t>
            </a:r>
            <a:r>
              <a:rPr lang="en-US" altLang="en-US" sz="1900" b="1" dirty="0"/>
              <a:t>daily earnings at risk (DEAR)</a:t>
            </a:r>
            <a:r>
              <a:rPr lang="en-US" altLang="en-US" sz="1900" dirty="0"/>
              <a:t> are measures used to assess market risk exposure</a:t>
            </a:r>
          </a:p>
        </p:txBody>
      </p:sp>
      <p:sp>
        <p:nvSpPr>
          <p:cNvPr id="2" name="Footer Placeholder 1">
            <a:extLst>
              <a:ext uri="{FF2B5EF4-FFF2-40B4-BE49-F238E27FC236}">
                <a16:creationId xmlns:a16="http://schemas.microsoft.com/office/drawing/2014/main" id="{81066EA1-8615-402A-A337-E719C20CACCC}"/>
              </a:ext>
            </a:extLst>
          </p:cNvPr>
          <p:cNvSpPr>
            <a:spLocks noGrp="1"/>
          </p:cNvSpPr>
          <p:nvPr>
            <p:ph type="ftr" sz="quarter" idx="11"/>
          </p:nvPr>
        </p:nvSpPr>
        <p:spPr>
          <a:xfrm>
            <a:off x="1873045" y="6248400"/>
            <a:ext cx="6253315" cy="457200"/>
          </a:xfrm>
        </p:spPr>
        <p:txBody>
          <a:bodyPr/>
          <a:lstStyle/>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Number Placeholder 4"/>
          <p:cNvSpPr txBox="1">
            <a:spLocks noGrp="1"/>
          </p:cNvSpPr>
          <p:nvPr/>
        </p:nvSpPr>
        <p:spPr bwMode="auto">
          <a:xfrm>
            <a:off x="3733800" y="6477000"/>
            <a:ext cx="8382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algn="r"/>
            <a:endParaRPr lang="en-US" altLang="en-US" sz="2000" dirty="0"/>
          </a:p>
        </p:txBody>
      </p:sp>
      <p:sp>
        <p:nvSpPr>
          <p:cNvPr id="21508" name="Rectangle 2"/>
          <p:cNvSpPr>
            <a:spLocks noGrp="1" noChangeArrowheads="1"/>
          </p:cNvSpPr>
          <p:nvPr>
            <p:ph type="title" idx="4294967295"/>
          </p:nvPr>
        </p:nvSpPr>
        <p:spPr/>
        <p:txBody>
          <a:bodyPr anchor="ctr"/>
          <a:lstStyle/>
          <a:p>
            <a:pPr eaLnBrk="1" hangingPunct="1"/>
            <a:r>
              <a:rPr lang="en-US" altLang="en-US" sz="3500"/>
              <a:t>Off-Balance-Sheet Risks</a:t>
            </a:r>
          </a:p>
        </p:txBody>
      </p:sp>
      <p:sp>
        <p:nvSpPr>
          <p:cNvPr id="21509" name="Rectangle 3"/>
          <p:cNvSpPr>
            <a:spLocks noGrp="1" noChangeArrowheads="1"/>
          </p:cNvSpPr>
          <p:nvPr>
            <p:ph type="body" sz="half" idx="4294967295"/>
          </p:nvPr>
        </p:nvSpPr>
        <p:spPr>
          <a:xfrm>
            <a:off x="457200" y="1719262"/>
            <a:ext cx="8148638" cy="4590097"/>
          </a:xfrm>
          <a:solidFill>
            <a:schemeClr val="bg1"/>
          </a:solidFill>
          <a:ln w="31750">
            <a:solidFill>
              <a:srgbClr val="007FBE"/>
            </a:solidFill>
            <a:miter lim="800000"/>
            <a:headEnd/>
            <a:tailEnd/>
          </a:ln>
          <a:effectLst>
            <a:outerShdw dist="107763" dir="2700000" algn="ctr" rotWithShape="0">
              <a:schemeClr val="bg2"/>
            </a:outerShdw>
          </a:effectLst>
        </p:spPr>
        <p:txBody>
          <a:bodyPr/>
          <a:lstStyle/>
          <a:p>
            <a:pPr eaLnBrk="1" hangingPunct="1"/>
            <a:r>
              <a:rPr lang="en-US" altLang="en-US" sz="2400" b="1" dirty="0"/>
              <a:t>Off-balance-sheet (OBS) risk</a:t>
            </a:r>
            <a:r>
              <a:rPr lang="en-US" altLang="en-US" sz="2400" dirty="0"/>
              <a:t> is the risk incurred by an FI as the result of activities related to contingent assets and liabilities</a:t>
            </a:r>
          </a:p>
          <a:p>
            <a:pPr lvl="1" eaLnBrk="1" hangingPunct="1"/>
            <a:r>
              <a:rPr lang="en-US" altLang="en-US" sz="2200" dirty="0"/>
              <a:t>In 2016, commercial banks had $15.029 trillion in on-balance-sheet items, while the face or notional value of their off-balance-sheet derivative items was $189.832 trillion</a:t>
            </a:r>
          </a:p>
          <a:p>
            <a:pPr lvl="2" eaLnBrk="1" hangingPunct="1"/>
            <a:r>
              <a:rPr lang="en-US" altLang="en-US" sz="1900" dirty="0"/>
              <a:t>OBS activities do not appear on an FI’s current balance sheet since it does not involve holding a currency primary claim (asset) or the issuance of a current secondary claim (liability)</a:t>
            </a:r>
          </a:p>
          <a:p>
            <a:pPr lvl="1" eaLnBrk="1" hangingPunct="1"/>
            <a:r>
              <a:rPr lang="en-US" altLang="en-US" sz="2200" dirty="0"/>
              <a:t>OBS activities involve the creation of contingent assets and liabilities that give rise to their potential placement in the future on the balance sheet</a:t>
            </a:r>
          </a:p>
        </p:txBody>
      </p:sp>
      <p:sp>
        <p:nvSpPr>
          <p:cNvPr id="2" name="Footer Placeholder 1">
            <a:extLst>
              <a:ext uri="{FF2B5EF4-FFF2-40B4-BE49-F238E27FC236}">
                <a16:creationId xmlns:a16="http://schemas.microsoft.com/office/drawing/2014/main" id="{E125AD63-8D0D-471D-A128-EE2FDD4E911E}"/>
              </a:ext>
            </a:extLst>
          </p:cNvPr>
          <p:cNvSpPr>
            <a:spLocks noGrp="1"/>
          </p:cNvSpPr>
          <p:nvPr>
            <p:ph type="ftr" sz="quarter" idx="11"/>
          </p:nvPr>
        </p:nvSpPr>
        <p:spPr>
          <a:xfrm>
            <a:off x="1504335" y="6248400"/>
            <a:ext cx="6371304" cy="457200"/>
          </a:xfrm>
        </p:spPr>
        <p:txBody>
          <a:bodyPr/>
          <a:lstStyle/>
          <a:p>
            <a:pPr>
              <a:defRPr/>
            </a:pPr>
            <a:endParaRPr lang="en-US" altLang="en-US" dirty="0"/>
          </a:p>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Number Placeholder 4"/>
          <p:cNvSpPr txBox="1">
            <a:spLocks noGrp="1"/>
          </p:cNvSpPr>
          <p:nvPr/>
        </p:nvSpPr>
        <p:spPr bwMode="auto">
          <a:xfrm>
            <a:off x="3733800" y="6477000"/>
            <a:ext cx="8382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algn="r"/>
            <a:endParaRPr lang="en-US" altLang="en-US" sz="2000" dirty="0"/>
          </a:p>
        </p:txBody>
      </p:sp>
      <p:sp>
        <p:nvSpPr>
          <p:cNvPr id="22532" name="Rectangle 2"/>
          <p:cNvSpPr>
            <a:spLocks noGrp="1" noChangeArrowheads="1"/>
          </p:cNvSpPr>
          <p:nvPr>
            <p:ph type="title" idx="4294967295"/>
          </p:nvPr>
        </p:nvSpPr>
        <p:spPr/>
        <p:txBody>
          <a:bodyPr anchor="ctr"/>
          <a:lstStyle/>
          <a:p>
            <a:pPr eaLnBrk="1" hangingPunct="1"/>
            <a:r>
              <a:rPr lang="en-US" altLang="en-US" sz="3500" dirty="0"/>
              <a:t>Valuation with vs. without OBS Activities</a:t>
            </a:r>
          </a:p>
        </p:txBody>
      </p:sp>
      <p:pic>
        <p:nvPicPr>
          <p:cNvPr id="2253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8146" y="2173288"/>
            <a:ext cx="7087708" cy="34197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Footer Placeholder 1">
            <a:extLst>
              <a:ext uri="{FF2B5EF4-FFF2-40B4-BE49-F238E27FC236}">
                <a16:creationId xmlns:a16="http://schemas.microsoft.com/office/drawing/2014/main" id="{92AE0606-6E7C-46E6-AF5A-5C991A824E07}"/>
              </a:ext>
            </a:extLst>
          </p:cNvPr>
          <p:cNvSpPr>
            <a:spLocks noGrp="1"/>
          </p:cNvSpPr>
          <p:nvPr>
            <p:ph type="ftr" sz="quarter" idx="11"/>
          </p:nvPr>
        </p:nvSpPr>
        <p:spPr>
          <a:xfrm>
            <a:off x="1740310" y="6248400"/>
            <a:ext cx="6725264" cy="457200"/>
          </a:xfrm>
        </p:spPr>
        <p:txBody>
          <a:bodyPr/>
          <a:lstStyle/>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Number Placeholder 4"/>
          <p:cNvSpPr txBox="1">
            <a:spLocks noGrp="1"/>
          </p:cNvSpPr>
          <p:nvPr/>
        </p:nvSpPr>
        <p:spPr bwMode="auto">
          <a:xfrm>
            <a:off x="3733800" y="6477000"/>
            <a:ext cx="8382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algn="r"/>
            <a:endParaRPr lang="en-US" altLang="en-US" sz="2000" dirty="0"/>
          </a:p>
        </p:txBody>
      </p:sp>
      <p:sp>
        <p:nvSpPr>
          <p:cNvPr id="23556" name="Rectangle 2"/>
          <p:cNvSpPr>
            <a:spLocks noGrp="1" noChangeArrowheads="1"/>
          </p:cNvSpPr>
          <p:nvPr>
            <p:ph type="title" idx="4294967295"/>
          </p:nvPr>
        </p:nvSpPr>
        <p:spPr/>
        <p:txBody>
          <a:bodyPr anchor="ctr"/>
          <a:lstStyle/>
          <a:p>
            <a:pPr eaLnBrk="1" hangingPunct="1"/>
            <a:r>
              <a:rPr lang="en-US" altLang="en-US" sz="3500" dirty="0"/>
              <a:t>Off-Balance-Sheet Risks Continued</a:t>
            </a:r>
          </a:p>
        </p:txBody>
      </p:sp>
      <p:sp>
        <p:nvSpPr>
          <p:cNvPr id="23557" name="Rectangle 3"/>
          <p:cNvSpPr>
            <a:spLocks noGrp="1" noChangeArrowheads="1"/>
          </p:cNvSpPr>
          <p:nvPr>
            <p:ph type="body" sz="half" idx="4294967295"/>
          </p:nvPr>
        </p:nvSpPr>
        <p:spPr>
          <a:xfrm>
            <a:off x="457200" y="1719263"/>
            <a:ext cx="8148638" cy="4411662"/>
          </a:xfrm>
          <a:solidFill>
            <a:schemeClr val="bg1"/>
          </a:solidFill>
          <a:ln w="31750">
            <a:solidFill>
              <a:srgbClr val="007FBE"/>
            </a:solidFill>
            <a:miter lim="800000"/>
            <a:headEnd/>
            <a:tailEnd/>
          </a:ln>
          <a:effectLst>
            <a:outerShdw dist="107763" dir="2700000" algn="ctr" rotWithShape="0">
              <a:schemeClr val="bg2"/>
            </a:outerShdw>
          </a:effectLst>
        </p:spPr>
        <p:txBody>
          <a:bodyPr/>
          <a:lstStyle/>
          <a:p>
            <a:pPr eaLnBrk="1" hangingPunct="1"/>
            <a:r>
              <a:rPr lang="en-US" altLang="en-US" sz="2500" b="1" dirty="0"/>
              <a:t>Off-balance-sheet (OBS) risk</a:t>
            </a:r>
            <a:r>
              <a:rPr lang="en-US" altLang="en-US" sz="2500" dirty="0"/>
              <a:t> (continued)</a:t>
            </a:r>
          </a:p>
          <a:p>
            <a:pPr lvl="1" eaLnBrk="1" hangingPunct="1"/>
            <a:r>
              <a:rPr lang="en-US" altLang="en-US" sz="2400" dirty="0"/>
              <a:t>Large commercial banks engage in OBS activity</a:t>
            </a:r>
          </a:p>
          <a:p>
            <a:pPr lvl="1" eaLnBrk="1" hangingPunct="1"/>
            <a:r>
              <a:rPr lang="en-US" altLang="en-US" sz="2400" dirty="0"/>
              <a:t>The losses on OBS commitments in the financial crisis indicate that banks had excessive risks in their derivatives activities and did not have sufficient capital to back these commitments</a:t>
            </a:r>
          </a:p>
          <a:p>
            <a:pPr lvl="1" eaLnBrk="1" hangingPunct="1"/>
            <a:r>
              <a:rPr lang="en-US" altLang="en-US" sz="2400" dirty="0"/>
              <a:t>Very complex derivatives sold by banks</a:t>
            </a:r>
          </a:p>
          <a:p>
            <a:pPr lvl="2" eaLnBrk="1" hangingPunct="1"/>
            <a:r>
              <a:rPr lang="en-US" altLang="en-US" sz="2100" dirty="0"/>
              <a:t>In some cases, the securities were so complicated that ratings agencies and regulators had to rely on the bankers’ assessment of the riskiness of the securities</a:t>
            </a:r>
          </a:p>
        </p:txBody>
      </p:sp>
      <p:sp>
        <p:nvSpPr>
          <p:cNvPr id="2" name="Footer Placeholder 1">
            <a:extLst>
              <a:ext uri="{FF2B5EF4-FFF2-40B4-BE49-F238E27FC236}">
                <a16:creationId xmlns:a16="http://schemas.microsoft.com/office/drawing/2014/main" id="{6F71BB3B-42EB-450A-8A5C-319214A53C84}"/>
              </a:ext>
            </a:extLst>
          </p:cNvPr>
          <p:cNvSpPr>
            <a:spLocks noGrp="1"/>
          </p:cNvSpPr>
          <p:nvPr>
            <p:ph type="ftr" sz="quarter" idx="11"/>
          </p:nvPr>
        </p:nvSpPr>
        <p:spPr>
          <a:xfrm>
            <a:off x="1725561" y="6248400"/>
            <a:ext cx="6150078" cy="457200"/>
          </a:xfrm>
        </p:spPr>
        <p:txBody>
          <a:bodyPr/>
          <a:lstStyle/>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Number Placeholder 4"/>
          <p:cNvSpPr txBox="1">
            <a:spLocks noGrp="1"/>
          </p:cNvSpPr>
          <p:nvPr/>
        </p:nvSpPr>
        <p:spPr bwMode="auto">
          <a:xfrm>
            <a:off x="3733800" y="6477000"/>
            <a:ext cx="8382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algn="r"/>
            <a:endParaRPr lang="en-US" altLang="en-US" sz="2000" dirty="0"/>
          </a:p>
        </p:txBody>
      </p:sp>
      <p:sp>
        <p:nvSpPr>
          <p:cNvPr id="24580" name="Rectangle 2"/>
          <p:cNvSpPr>
            <a:spLocks noGrp="1" noChangeArrowheads="1"/>
          </p:cNvSpPr>
          <p:nvPr>
            <p:ph type="title" idx="4294967295"/>
          </p:nvPr>
        </p:nvSpPr>
        <p:spPr/>
        <p:txBody>
          <a:bodyPr anchor="ctr"/>
          <a:lstStyle/>
          <a:p>
            <a:pPr eaLnBrk="1" hangingPunct="1"/>
            <a:r>
              <a:rPr lang="en-US" altLang="en-US" sz="3500" dirty="0"/>
              <a:t>Off-Balance-Sheet Risks Concluded</a:t>
            </a:r>
          </a:p>
        </p:txBody>
      </p:sp>
      <p:sp>
        <p:nvSpPr>
          <p:cNvPr id="24581" name="Rectangle 3"/>
          <p:cNvSpPr>
            <a:spLocks noGrp="1" noChangeArrowheads="1"/>
          </p:cNvSpPr>
          <p:nvPr>
            <p:ph type="body" sz="half" idx="4294967295"/>
          </p:nvPr>
        </p:nvSpPr>
        <p:spPr>
          <a:xfrm>
            <a:off x="457200" y="1719262"/>
            <a:ext cx="8148638" cy="4696777"/>
          </a:xfrm>
          <a:solidFill>
            <a:schemeClr val="bg1"/>
          </a:solidFill>
          <a:ln w="31750">
            <a:solidFill>
              <a:srgbClr val="007FBE"/>
            </a:solidFill>
            <a:miter lim="800000"/>
            <a:headEnd/>
            <a:tailEnd/>
          </a:ln>
          <a:effectLst>
            <a:outerShdw dist="107763" dir="2700000" algn="ctr" rotWithShape="0">
              <a:schemeClr val="bg2"/>
            </a:outerShdw>
          </a:effectLst>
        </p:spPr>
        <p:txBody>
          <a:bodyPr/>
          <a:lstStyle/>
          <a:p>
            <a:pPr eaLnBrk="1" hangingPunct="1"/>
            <a:r>
              <a:rPr lang="en-US" altLang="en-US" sz="2400" dirty="0"/>
              <a:t>OBS activities can affect the future shape of FIs’ balance sheets</a:t>
            </a:r>
          </a:p>
          <a:p>
            <a:pPr lvl="1" eaLnBrk="1" hangingPunct="1"/>
            <a:r>
              <a:rPr lang="en-US" altLang="en-US" sz="2200" dirty="0"/>
              <a:t>OBS items become on-balance-sheet items only if some future event occurs</a:t>
            </a:r>
          </a:p>
          <a:p>
            <a:pPr lvl="1" eaLnBrk="1" hangingPunct="1"/>
            <a:r>
              <a:rPr lang="en-US" altLang="en-US" sz="2200" dirty="0"/>
              <a:t>A </a:t>
            </a:r>
            <a:r>
              <a:rPr lang="en-US" altLang="en-US" sz="2200" b="1" dirty="0"/>
              <a:t>letter of credit</a:t>
            </a:r>
            <a:r>
              <a:rPr lang="en-US" altLang="en-US" sz="2200" dirty="0"/>
              <a:t> </a:t>
            </a:r>
            <a:r>
              <a:rPr lang="en-US" altLang="en-US" sz="2200" b="1" dirty="0"/>
              <a:t>(LOC) </a:t>
            </a:r>
            <a:r>
              <a:rPr lang="en-US" altLang="en-US" sz="2200" dirty="0"/>
              <a:t>is a credit guarantee issued by an FI for a fee on which payment is contingent on some future event occurring, most notably default of the agent that purchases the LOC</a:t>
            </a:r>
          </a:p>
          <a:p>
            <a:pPr lvl="1" eaLnBrk="1" hangingPunct="1"/>
            <a:r>
              <a:rPr lang="en-US" altLang="en-US" sz="2200" dirty="0"/>
              <a:t>Other examples include:</a:t>
            </a:r>
          </a:p>
          <a:p>
            <a:pPr lvl="2" eaLnBrk="1" hangingPunct="1"/>
            <a:r>
              <a:rPr lang="en-US" altLang="en-US" sz="1800" dirty="0"/>
              <a:t>Loan commitments by banks</a:t>
            </a:r>
          </a:p>
          <a:p>
            <a:pPr lvl="2" eaLnBrk="1" hangingPunct="1"/>
            <a:r>
              <a:rPr lang="en-US" altLang="en-US" sz="1800" dirty="0"/>
              <a:t>Mortgage servicing contracts by savings institutions</a:t>
            </a:r>
          </a:p>
          <a:p>
            <a:pPr lvl="2" eaLnBrk="1" hangingPunct="1"/>
            <a:r>
              <a:rPr lang="en-US" altLang="en-US" sz="1800" dirty="0"/>
              <a:t>Positions in forwards, futures, swaps, and other derivatives held by almost all large FIs</a:t>
            </a:r>
          </a:p>
        </p:txBody>
      </p:sp>
      <p:sp>
        <p:nvSpPr>
          <p:cNvPr id="2" name="Footer Placeholder 1">
            <a:extLst>
              <a:ext uri="{FF2B5EF4-FFF2-40B4-BE49-F238E27FC236}">
                <a16:creationId xmlns:a16="http://schemas.microsoft.com/office/drawing/2014/main" id="{0701539D-332F-4FE3-87C7-F9B62DA16D50}"/>
              </a:ext>
            </a:extLst>
          </p:cNvPr>
          <p:cNvSpPr>
            <a:spLocks noGrp="1"/>
          </p:cNvSpPr>
          <p:nvPr>
            <p:ph type="ftr" sz="quarter" idx="11"/>
          </p:nvPr>
        </p:nvSpPr>
        <p:spPr>
          <a:xfrm>
            <a:off x="1283109" y="6248400"/>
            <a:ext cx="6371303" cy="457200"/>
          </a:xfrm>
        </p:spPr>
        <p:txBody>
          <a:bodyPr/>
          <a:lstStyle/>
          <a:p>
            <a:pPr>
              <a:defRPr/>
            </a:pPr>
            <a:endParaRPr lang="en-US" altLang="en-US" dirty="0"/>
          </a:p>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Number Placeholder 4"/>
          <p:cNvSpPr txBox="1">
            <a:spLocks noGrp="1"/>
          </p:cNvSpPr>
          <p:nvPr/>
        </p:nvSpPr>
        <p:spPr bwMode="auto">
          <a:xfrm>
            <a:off x="3733800" y="6477000"/>
            <a:ext cx="8382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algn="r"/>
            <a:endParaRPr lang="en-US" altLang="en-US" sz="2000" dirty="0"/>
          </a:p>
        </p:txBody>
      </p:sp>
      <p:sp>
        <p:nvSpPr>
          <p:cNvPr id="25604" name="Rectangle 2"/>
          <p:cNvSpPr>
            <a:spLocks noGrp="1" noChangeArrowheads="1"/>
          </p:cNvSpPr>
          <p:nvPr>
            <p:ph type="title" idx="4294967295"/>
          </p:nvPr>
        </p:nvSpPr>
        <p:spPr/>
        <p:txBody>
          <a:bodyPr anchor="ctr"/>
          <a:lstStyle/>
          <a:p>
            <a:pPr eaLnBrk="1" hangingPunct="1"/>
            <a:r>
              <a:rPr lang="en-US" altLang="en-US" sz="3500"/>
              <a:t>Foreign Exchange Risk</a:t>
            </a:r>
          </a:p>
        </p:txBody>
      </p:sp>
      <p:sp>
        <p:nvSpPr>
          <p:cNvPr id="25605" name="Rectangle 3"/>
          <p:cNvSpPr>
            <a:spLocks noGrp="1" noChangeArrowheads="1"/>
          </p:cNvSpPr>
          <p:nvPr>
            <p:ph type="body" sz="half" idx="4294967295"/>
          </p:nvPr>
        </p:nvSpPr>
        <p:spPr>
          <a:xfrm>
            <a:off x="457200" y="1719262"/>
            <a:ext cx="8148638" cy="4498657"/>
          </a:xfrm>
          <a:solidFill>
            <a:schemeClr val="bg1"/>
          </a:solidFill>
          <a:ln w="31750">
            <a:solidFill>
              <a:srgbClr val="007FBE"/>
            </a:solidFill>
            <a:miter lim="800000"/>
            <a:headEnd/>
            <a:tailEnd/>
          </a:ln>
          <a:effectLst>
            <a:outerShdw dist="107763" dir="2700000" algn="ctr" rotWithShape="0">
              <a:schemeClr val="bg2"/>
            </a:outerShdw>
          </a:effectLst>
        </p:spPr>
        <p:txBody>
          <a:bodyPr/>
          <a:lstStyle/>
          <a:p>
            <a:pPr eaLnBrk="1" hangingPunct="1">
              <a:lnSpc>
                <a:spcPct val="90000"/>
              </a:lnSpc>
            </a:pPr>
            <a:r>
              <a:rPr lang="en-US" altLang="en-US" sz="2200" b="1" dirty="0"/>
              <a:t>Foreign exchange (FX) risk</a:t>
            </a:r>
            <a:r>
              <a:rPr lang="en-US" altLang="en-US" sz="2200" dirty="0"/>
              <a:t> is the risk that exchange rate changes can affect the value of an FI’s assets and liabilities denominated in foreign currencies</a:t>
            </a:r>
          </a:p>
          <a:p>
            <a:pPr lvl="1" eaLnBrk="1" hangingPunct="1">
              <a:lnSpc>
                <a:spcPct val="90000"/>
              </a:lnSpc>
            </a:pPr>
            <a:r>
              <a:rPr lang="en-US" altLang="en-US" sz="2200" dirty="0"/>
              <a:t>FIs can reduce risk through domestic-foreign activity/investment diversification</a:t>
            </a:r>
          </a:p>
          <a:p>
            <a:pPr lvl="1" eaLnBrk="1" hangingPunct="1">
              <a:lnSpc>
                <a:spcPct val="90000"/>
              </a:lnSpc>
            </a:pPr>
            <a:r>
              <a:rPr lang="en-US" altLang="en-US" sz="2200" dirty="0"/>
              <a:t>FIs expand globally through:</a:t>
            </a:r>
          </a:p>
          <a:p>
            <a:pPr lvl="2" eaLnBrk="1" hangingPunct="1">
              <a:lnSpc>
                <a:spcPct val="90000"/>
              </a:lnSpc>
            </a:pPr>
            <a:r>
              <a:rPr lang="en-US" altLang="en-US" sz="1800" dirty="0"/>
              <a:t>Acquiring foreign firms or opening new branches in foreign countries</a:t>
            </a:r>
          </a:p>
          <a:p>
            <a:pPr lvl="2" eaLnBrk="1" hangingPunct="1">
              <a:lnSpc>
                <a:spcPct val="90000"/>
              </a:lnSpc>
            </a:pPr>
            <a:r>
              <a:rPr lang="en-US" altLang="en-US" sz="1800" dirty="0"/>
              <a:t>Investing in foreign financial assets</a:t>
            </a:r>
          </a:p>
          <a:p>
            <a:pPr lvl="1" eaLnBrk="1" hangingPunct="1">
              <a:lnSpc>
                <a:spcPct val="90000"/>
              </a:lnSpc>
            </a:pPr>
            <a:r>
              <a:rPr lang="en-US" altLang="en-US" sz="2200" dirty="0"/>
              <a:t>Returns on domestic and foreign direct investments and portfolio investments are not perfectly correlated</a:t>
            </a:r>
          </a:p>
          <a:p>
            <a:pPr lvl="2" eaLnBrk="1" hangingPunct="1">
              <a:lnSpc>
                <a:spcPct val="90000"/>
              </a:lnSpc>
            </a:pPr>
            <a:r>
              <a:rPr lang="en-US" altLang="en-US" sz="1900" dirty="0"/>
              <a:t>Underlying technologies of various economies differ, as do the firms in those economies</a:t>
            </a:r>
          </a:p>
          <a:p>
            <a:pPr lvl="2" eaLnBrk="1" hangingPunct="1">
              <a:lnSpc>
                <a:spcPct val="90000"/>
              </a:lnSpc>
            </a:pPr>
            <a:r>
              <a:rPr lang="en-US" altLang="en-US" sz="1900" dirty="0"/>
              <a:t>Exchange rate changes are not perfectly correlated across countries</a:t>
            </a:r>
          </a:p>
        </p:txBody>
      </p:sp>
      <p:sp>
        <p:nvSpPr>
          <p:cNvPr id="2" name="Footer Placeholder 1">
            <a:extLst>
              <a:ext uri="{FF2B5EF4-FFF2-40B4-BE49-F238E27FC236}">
                <a16:creationId xmlns:a16="http://schemas.microsoft.com/office/drawing/2014/main" id="{80EBE61F-9D67-424E-BA46-2CC8805A2CAC}"/>
              </a:ext>
            </a:extLst>
          </p:cNvPr>
          <p:cNvSpPr>
            <a:spLocks noGrp="1"/>
          </p:cNvSpPr>
          <p:nvPr>
            <p:ph type="ftr" sz="quarter" idx="11"/>
          </p:nvPr>
        </p:nvSpPr>
        <p:spPr>
          <a:xfrm>
            <a:off x="1460090" y="6248400"/>
            <a:ext cx="6297562" cy="457200"/>
          </a:xfrm>
        </p:spPr>
        <p:txBody>
          <a:bodyPr/>
          <a:lstStyle/>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Number Placeholder 4"/>
          <p:cNvSpPr txBox="1">
            <a:spLocks noGrp="1"/>
          </p:cNvSpPr>
          <p:nvPr/>
        </p:nvSpPr>
        <p:spPr bwMode="auto">
          <a:xfrm>
            <a:off x="3733800" y="6477000"/>
            <a:ext cx="8382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algn="r"/>
            <a:endParaRPr lang="en-US" altLang="en-US" sz="2000" dirty="0"/>
          </a:p>
        </p:txBody>
      </p:sp>
      <p:sp>
        <p:nvSpPr>
          <p:cNvPr id="26628" name="Rectangle 2"/>
          <p:cNvSpPr>
            <a:spLocks noGrp="1" noChangeArrowheads="1"/>
          </p:cNvSpPr>
          <p:nvPr>
            <p:ph type="title" idx="4294967295"/>
          </p:nvPr>
        </p:nvSpPr>
        <p:spPr/>
        <p:txBody>
          <a:bodyPr anchor="ctr"/>
          <a:lstStyle/>
          <a:p>
            <a:pPr eaLnBrk="1" hangingPunct="1"/>
            <a:r>
              <a:rPr lang="en-US" altLang="en-US" sz="3500" dirty="0"/>
              <a:t>Foreign Exchange Risk Continued</a:t>
            </a:r>
          </a:p>
        </p:txBody>
      </p:sp>
      <p:sp>
        <p:nvSpPr>
          <p:cNvPr id="26629" name="Rectangle 3"/>
          <p:cNvSpPr>
            <a:spLocks noGrp="1" noChangeArrowheads="1"/>
          </p:cNvSpPr>
          <p:nvPr>
            <p:ph type="body" sz="half" idx="4294967295"/>
          </p:nvPr>
        </p:nvSpPr>
        <p:spPr>
          <a:xfrm>
            <a:off x="457200" y="1719262"/>
            <a:ext cx="8148638" cy="4491037"/>
          </a:xfrm>
          <a:solidFill>
            <a:schemeClr val="bg1"/>
          </a:solidFill>
          <a:ln w="31750">
            <a:solidFill>
              <a:srgbClr val="007FBE"/>
            </a:solidFill>
            <a:miter lim="800000"/>
            <a:headEnd/>
            <a:tailEnd/>
          </a:ln>
          <a:effectLst>
            <a:outerShdw dist="107763" dir="2700000" algn="ctr" rotWithShape="0">
              <a:schemeClr val="bg2"/>
            </a:outerShdw>
          </a:effectLst>
        </p:spPr>
        <p:txBody>
          <a:bodyPr/>
          <a:lstStyle/>
          <a:p>
            <a:pPr eaLnBrk="1" hangingPunct="1">
              <a:lnSpc>
                <a:spcPct val="90000"/>
              </a:lnSpc>
            </a:pPr>
            <a:r>
              <a:rPr lang="en-US" altLang="en-US" sz="2200" b="1" dirty="0"/>
              <a:t>FX risk </a:t>
            </a:r>
            <a:r>
              <a:rPr lang="en-US" altLang="en-US" sz="2200" dirty="0"/>
              <a:t>(continued)</a:t>
            </a:r>
          </a:p>
          <a:p>
            <a:pPr lvl="1" eaLnBrk="1" hangingPunct="1">
              <a:lnSpc>
                <a:spcPct val="90000"/>
              </a:lnSpc>
            </a:pPr>
            <a:r>
              <a:rPr lang="en-US" altLang="en-US" sz="2100" dirty="0"/>
              <a:t>A </a:t>
            </a:r>
            <a:r>
              <a:rPr lang="en-US" altLang="en-US" sz="2100" b="1" dirty="0"/>
              <a:t>net long position</a:t>
            </a:r>
            <a:r>
              <a:rPr lang="en-US" altLang="en-US" sz="2100" dirty="0"/>
              <a:t> in a foreign currency involves holding more foreign assets than foreign liabilities</a:t>
            </a:r>
          </a:p>
          <a:p>
            <a:pPr lvl="2" eaLnBrk="1" hangingPunct="1">
              <a:lnSpc>
                <a:spcPct val="90000"/>
              </a:lnSpc>
            </a:pPr>
            <a:r>
              <a:rPr lang="en-US" altLang="en-US" sz="1900" dirty="0"/>
              <a:t>FI loses when foreign currency falls relative to the U.S. dollar</a:t>
            </a:r>
          </a:p>
          <a:p>
            <a:pPr lvl="2" eaLnBrk="1" hangingPunct="1">
              <a:lnSpc>
                <a:spcPct val="90000"/>
              </a:lnSpc>
            </a:pPr>
            <a:r>
              <a:rPr lang="en-US" altLang="en-US" sz="1900" dirty="0"/>
              <a:t>FI gains when foreign currency appreciates relative to the U.S. dollar</a:t>
            </a:r>
          </a:p>
          <a:p>
            <a:pPr lvl="1" eaLnBrk="1" hangingPunct="1">
              <a:lnSpc>
                <a:spcPct val="90000"/>
              </a:lnSpc>
            </a:pPr>
            <a:r>
              <a:rPr lang="en-US" altLang="en-US" sz="2100" dirty="0"/>
              <a:t>A </a:t>
            </a:r>
            <a:r>
              <a:rPr lang="en-US" altLang="en-US" sz="2100" b="1" dirty="0"/>
              <a:t>net short position</a:t>
            </a:r>
            <a:r>
              <a:rPr lang="en-US" altLang="en-US" sz="2100" dirty="0"/>
              <a:t> in a foreign currency involves holding fewer foreign assets than foreign liabilities</a:t>
            </a:r>
          </a:p>
          <a:p>
            <a:pPr lvl="2" eaLnBrk="1" hangingPunct="1">
              <a:lnSpc>
                <a:spcPct val="90000"/>
              </a:lnSpc>
            </a:pPr>
            <a:r>
              <a:rPr lang="en-US" altLang="en-US" sz="1900" dirty="0"/>
              <a:t>FI gains when foreign currency falls relative to the U.S. dollar</a:t>
            </a:r>
          </a:p>
          <a:p>
            <a:pPr lvl="2" eaLnBrk="1" hangingPunct="1">
              <a:lnSpc>
                <a:spcPct val="90000"/>
              </a:lnSpc>
            </a:pPr>
            <a:r>
              <a:rPr lang="en-US" altLang="en-US" sz="1900" dirty="0"/>
              <a:t>FI loses when foreign currency appreciates relative to the U.S. dollar</a:t>
            </a:r>
          </a:p>
          <a:p>
            <a:pPr lvl="1" eaLnBrk="1" hangingPunct="1">
              <a:lnSpc>
                <a:spcPct val="90000"/>
              </a:lnSpc>
            </a:pPr>
            <a:r>
              <a:rPr lang="en-US" altLang="en-US" sz="2100" dirty="0"/>
              <a:t>An FI is </a:t>
            </a:r>
            <a:r>
              <a:rPr lang="en-US" altLang="en-US" sz="2100" b="1" dirty="0"/>
              <a:t>fully hedged</a:t>
            </a:r>
            <a:r>
              <a:rPr lang="en-US" altLang="en-US" sz="2100" dirty="0"/>
              <a:t> if it holds an equal amount of foreign currency denominated assets and liabilities (that have the same maturities)</a:t>
            </a:r>
          </a:p>
        </p:txBody>
      </p:sp>
      <p:sp>
        <p:nvSpPr>
          <p:cNvPr id="2" name="Footer Placeholder 1">
            <a:extLst>
              <a:ext uri="{FF2B5EF4-FFF2-40B4-BE49-F238E27FC236}">
                <a16:creationId xmlns:a16="http://schemas.microsoft.com/office/drawing/2014/main" id="{B8E78C0C-D022-4F52-9084-B9715B286ED3}"/>
              </a:ext>
            </a:extLst>
          </p:cNvPr>
          <p:cNvSpPr>
            <a:spLocks noGrp="1"/>
          </p:cNvSpPr>
          <p:nvPr>
            <p:ph type="ftr" sz="quarter" idx="11"/>
          </p:nvPr>
        </p:nvSpPr>
        <p:spPr>
          <a:xfrm>
            <a:off x="1637071" y="6248400"/>
            <a:ext cx="6209071" cy="457200"/>
          </a:xfrm>
        </p:spPr>
        <p:txBody>
          <a:bodyPr/>
          <a:lstStyle/>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Number Placeholder 4"/>
          <p:cNvSpPr txBox="1">
            <a:spLocks noGrp="1"/>
          </p:cNvSpPr>
          <p:nvPr/>
        </p:nvSpPr>
        <p:spPr bwMode="auto">
          <a:xfrm>
            <a:off x="3733800" y="6477000"/>
            <a:ext cx="8382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algn="r"/>
            <a:endParaRPr lang="en-US" altLang="en-US" sz="2000" dirty="0"/>
          </a:p>
        </p:txBody>
      </p:sp>
      <p:sp>
        <p:nvSpPr>
          <p:cNvPr id="27652" name="Rectangle 2"/>
          <p:cNvSpPr>
            <a:spLocks noGrp="1" noChangeArrowheads="1"/>
          </p:cNvSpPr>
          <p:nvPr>
            <p:ph type="title" idx="4294967295"/>
          </p:nvPr>
        </p:nvSpPr>
        <p:spPr/>
        <p:txBody>
          <a:bodyPr anchor="ctr"/>
          <a:lstStyle/>
          <a:p>
            <a:pPr eaLnBrk="1" hangingPunct="1"/>
            <a:r>
              <a:rPr lang="en-US" altLang="en-US" sz="3500" dirty="0"/>
              <a:t>Foreign Exchange Risk Concluded</a:t>
            </a:r>
          </a:p>
        </p:txBody>
      </p:sp>
      <p:sp>
        <p:nvSpPr>
          <p:cNvPr id="90115" name="Rectangle 3"/>
          <p:cNvSpPr>
            <a:spLocks noGrp="1" noChangeArrowheads="1"/>
          </p:cNvSpPr>
          <p:nvPr>
            <p:ph type="body" sz="half" idx="4294967295"/>
          </p:nvPr>
        </p:nvSpPr>
        <p:spPr>
          <a:xfrm>
            <a:off x="457200" y="1719263"/>
            <a:ext cx="8148638" cy="4411662"/>
          </a:xfrm>
          <a:solidFill>
            <a:schemeClr val="bg1"/>
          </a:solidFill>
          <a:ln w="31750">
            <a:solidFill>
              <a:srgbClr val="007FBE"/>
            </a:solidFill>
            <a:miter lim="800000"/>
            <a:headEnd/>
            <a:tailEnd/>
          </a:ln>
          <a:effectLst>
            <a:outerShdw dist="107763" dir="2700000" algn="ctr" rotWithShape="0">
              <a:schemeClr val="bg2"/>
            </a:outerShdw>
          </a:effectLst>
        </p:spPr>
        <p:txBody>
          <a:bodyPr/>
          <a:lstStyle/>
          <a:p>
            <a:pPr marL="0" indent="0" eaLnBrk="1" hangingPunct="1">
              <a:buNone/>
            </a:pPr>
            <a:r>
              <a:rPr lang="en-US" altLang="en-US" sz="2200" dirty="0"/>
              <a:t>A U.S. FI lends ¥100 million when the ¥/$ exchange rate is ¥110. The interest rate is fixed at 9% and the loan is for one year. If, in a year, the exchange rate is ¥120 to the dollar, what is the bank’s dollar rate of return on the loan?</a:t>
            </a:r>
          </a:p>
          <a:p>
            <a:pPr eaLnBrk="1" hangingPunct="1"/>
            <a:r>
              <a:rPr lang="en-US" altLang="en-US" sz="1900" dirty="0"/>
              <a:t>The original dollar amount lent by the bank is:</a:t>
            </a:r>
          </a:p>
          <a:p>
            <a:pPr lvl="1" eaLnBrk="1" hangingPunct="1"/>
            <a:r>
              <a:rPr lang="en-US" altLang="en-US" sz="1900" b="1" dirty="0">
                <a:solidFill>
                  <a:srgbClr val="000099"/>
                </a:solidFill>
              </a:rPr>
              <a:t>¥100,000,000 / ¥110 = $909,090.91</a:t>
            </a:r>
          </a:p>
          <a:p>
            <a:pPr eaLnBrk="1" hangingPunct="1"/>
            <a:r>
              <a:rPr lang="en-US" altLang="en-US" sz="1900" dirty="0"/>
              <a:t>In one year the borrower repays:</a:t>
            </a:r>
          </a:p>
          <a:p>
            <a:pPr lvl="1" eaLnBrk="1" hangingPunct="1"/>
            <a:r>
              <a:rPr lang="en-US" altLang="en-US" sz="1900" b="1" dirty="0">
                <a:solidFill>
                  <a:srgbClr val="000099"/>
                </a:solidFill>
              </a:rPr>
              <a:t>(¥100,000,000 </a:t>
            </a:r>
            <a:r>
              <a:rPr lang="en-US" altLang="en-US" sz="1900" b="1" dirty="0">
                <a:solidFill>
                  <a:srgbClr val="000099"/>
                </a:solidFill>
                <a:sym typeface="Symbol" pitchFamily="18" charset="2"/>
              </a:rPr>
              <a:t></a:t>
            </a:r>
            <a:r>
              <a:rPr lang="en-US" altLang="en-US" sz="1900" b="1" dirty="0">
                <a:solidFill>
                  <a:srgbClr val="000099"/>
                </a:solidFill>
              </a:rPr>
              <a:t> 1.09) = ¥109,000,000</a:t>
            </a:r>
          </a:p>
          <a:p>
            <a:pPr eaLnBrk="1" hangingPunct="1"/>
            <a:r>
              <a:rPr lang="en-US" altLang="en-US" sz="1900" dirty="0"/>
              <a:t>In dollar terms this is now worth:</a:t>
            </a:r>
          </a:p>
          <a:p>
            <a:pPr lvl="1" eaLnBrk="1" hangingPunct="1"/>
            <a:r>
              <a:rPr lang="en-US" altLang="en-US" sz="1900" b="1" dirty="0">
                <a:solidFill>
                  <a:srgbClr val="000099"/>
                </a:solidFill>
              </a:rPr>
              <a:t>¥109,000,000 / ¥120 = $908,333.33</a:t>
            </a:r>
          </a:p>
        </p:txBody>
      </p:sp>
      <p:graphicFrame>
        <p:nvGraphicFramePr>
          <p:cNvPr id="6" name="Object 2"/>
          <p:cNvGraphicFramePr>
            <a:graphicFrameLocks noChangeAspect="1"/>
          </p:cNvGraphicFramePr>
          <p:nvPr>
            <p:extLst>
              <p:ext uri="{D42A27DB-BD31-4B8C-83A1-F6EECF244321}">
                <p14:modId xmlns:p14="http://schemas.microsoft.com/office/powerpoint/2010/main" val="2504464958"/>
              </p:ext>
            </p:extLst>
          </p:nvPr>
        </p:nvGraphicFramePr>
        <p:xfrm>
          <a:off x="2820988" y="5209223"/>
          <a:ext cx="3421062" cy="868362"/>
        </p:xfrm>
        <a:graphic>
          <a:graphicData uri="http://schemas.openxmlformats.org/presentationml/2006/ole">
            <mc:AlternateContent xmlns:mc="http://schemas.openxmlformats.org/markup-compatibility/2006">
              <mc:Choice xmlns:v="urn:schemas-microsoft-com:vml" Requires="v">
                <p:oleObj spid="_x0000_s27825" name="Equation" r:id="rId4" imgW="2501900" imgH="635000" progId="Equation.3">
                  <p:embed/>
                </p:oleObj>
              </mc:Choice>
              <mc:Fallback>
                <p:oleObj name="Equation" r:id="rId4" imgW="2501900" imgH="635000" progId="Equation.3">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20988" y="5209223"/>
                        <a:ext cx="3421062" cy="868362"/>
                      </a:xfrm>
                      <a:prstGeom prst="rect">
                        <a:avLst/>
                      </a:prstGeom>
                      <a:solidFill>
                        <a:srgbClr val="FFFF99"/>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 name="Footer Placeholder 1">
            <a:extLst>
              <a:ext uri="{FF2B5EF4-FFF2-40B4-BE49-F238E27FC236}">
                <a16:creationId xmlns:a16="http://schemas.microsoft.com/office/drawing/2014/main" id="{97A94C5D-51B3-45AE-A2A4-2DC139D4CE06}"/>
              </a:ext>
            </a:extLst>
          </p:cNvPr>
          <p:cNvSpPr>
            <a:spLocks noGrp="1"/>
          </p:cNvSpPr>
          <p:nvPr>
            <p:ph type="ftr" sz="quarter" idx="11"/>
          </p:nvPr>
        </p:nvSpPr>
        <p:spPr>
          <a:xfrm>
            <a:off x="1445341" y="6248400"/>
            <a:ext cx="6282813" cy="457200"/>
          </a:xfrm>
        </p:spPr>
        <p:txBody>
          <a:bodyPr/>
          <a:lstStyle/>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90115">
                                            <p:txEl>
                                              <p:pRg st="2" end="2"/>
                                            </p:txEl>
                                          </p:spTgt>
                                        </p:tgtEl>
                                        <p:attrNameLst>
                                          <p:attrName>style.visibility</p:attrName>
                                        </p:attrNameLst>
                                      </p:cBhvr>
                                      <p:to>
                                        <p:strVal val="visible"/>
                                      </p:to>
                                    </p:set>
                                    <p:animEffect transition="in" filter="blinds(horizontal)">
                                      <p:cBhvr>
                                        <p:cTn id="7" dur="500"/>
                                        <p:tgtEl>
                                          <p:spTgt spid="90115">
                                            <p:txEl>
                                              <p:pRg st="2" end="2"/>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5" presetClass="entr" presetSubtype="10" fill="hold" nodeType="clickEffect">
                                  <p:stCondLst>
                                    <p:cond delay="0"/>
                                  </p:stCondLst>
                                  <p:childTnLst>
                                    <p:set>
                                      <p:cBhvr>
                                        <p:cTn id="11" dur="1" fill="hold">
                                          <p:stCondLst>
                                            <p:cond delay="0"/>
                                          </p:stCondLst>
                                        </p:cTn>
                                        <p:tgtEl>
                                          <p:spTgt spid="90115">
                                            <p:txEl>
                                              <p:pRg st="4" end="4"/>
                                            </p:txEl>
                                          </p:spTgt>
                                        </p:tgtEl>
                                        <p:attrNameLst>
                                          <p:attrName>style.visibility</p:attrName>
                                        </p:attrNameLst>
                                      </p:cBhvr>
                                      <p:to>
                                        <p:strVal val="visible"/>
                                      </p:to>
                                    </p:set>
                                    <p:animEffect transition="in" filter="checkerboard(across)">
                                      <p:cBhvr>
                                        <p:cTn id="12" dur="500"/>
                                        <p:tgtEl>
                                          <p:spTgt spid="90115">
                                            <p:txEl>
                                              <p:pRg st="4" end="4"/>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5" presetClass="entr" presetSubtype="10" fill="hold" nodeType="clickEffect">
                                  <p:stCondLst>
                                    <p:cond delay="0"/>
                                  </p:stCondLst>
                                  <p:childTnLst>
                                    <p:set>
                                      <p:cBhvr>
                                        <p:cTn id="16" dur="1" fill="hold">
                                          <p:stCondLst>
                                            <p:cond delay="0"/>
                                          </p:stCondLst>
                                        </p:cTn>
                                        <p:tgtEl>
                                          <p:spTgt spid="90115">
                                            <p:txEl>
                                              <p:pRg st="6" end="6"/>
                                            </p:txEl>
                                          </p:spTgt>
                                        </p:tgtEl>
                                        <p:attrNameLst>
                                          <p:attrName>style.visibility</p:attrName>
                                        </p:attrNameLst>
                                      </p:cBhvr>
                                      <p:to>
                                        <p:strVal val="visible"/>
                                      </p:to>
                                    </p:set>
                                    <p:animEffect transition="in" filter="checkerboard(across)">
                                      <p:cBhvr>
                                        <p:cTn id="17" dur="500"/>
                                        <p:tgtEl>
                                          <p:spTgt spid="90115">
                                            <p:txEl>
                                              <p:pRg st="6" end="6"/>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blinds(horizontal)">
                                      <p:cBhvr>
                                        <p:cTn id="2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Number Placeholder 4"/>
          <p:cNvSpPr txBox="1">
            <a:spLocks noGrp="1"/>
          </p:cNvSpPr>
          <p:nvPr/>
        </p:nvSpPr>
        <p:spPr bwMode="auto">
          <a:xfrm>
            <a:off x="3733800" y="6477000"/>
            <a:ext cx="8382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algn="r"/>
            <a:endParaRPr lang="en-US" altLang="en-US" sz="2000" dirty="0"/>
          </a:p>
        </p:txBody>
      </p:sp>
      <p:sp>
        <p:nvSpPr>
          <p:cNvPr id="28676" name="Rectangle 2"/>
          <p:cNvSpPr>
            <a:spLocks noGrp="1" noChangeArrowheads="1"/>
          </p:cNvSpPr>
          <p:nvPr>
            <p:ph type="title" idx="4294967295"/>
          </p:nvPr>
        </p:nvSpPr>
        <p:spPr/>
        <p:txBody>
          <a:bodyPr anchor="ctr"/>
          <a:lstStyle/>
          <a:p>
            <a:pPr eaLnBrk="1" hangingPunct="1"/>
            <a:r>
              <a:rPr lang="en-US" altLang="en-US" sz="3500" dirty="0"/>
              <a:t>Sovereign Risk</a:t>
            </a:r>
          </a:p>
        </p:txBody>
      </p:sp>
      <p:sp>
        <p:nvSpPr>
          <p:cNvPr id="28677" name="Rectangle 3"/>
          <p:cNvSpPr>
            <a:spLocks noGrp="1" noChangeArrowheads="1"/>
          </p:cNvSpPr>
          <p:nvPr>
            <p:ph type="body" sz="half" idx="4294967295"/>
          </p:nvPr>
        </p:nvSpPr>
        <p:spPr>
          <a:xfrm>
            <a:off x="457200" y="1719262"/>
            <a:ext cx="8148638" cy="4544377"/>
          </a:xfrm>
          <a:solidFill>
            <a:schemeClr val="bg1"/>
          </a:solidFill>
          <a:ln w="31750">
            <a:solidFill>
              <a:srgbClr val="007FBE"/>
            </a:solidFill>
            <a:miter lim="800000"/>
            <a:headEnd/>
            <a:tailEnd/>
          </a:ln>
          <a:effectLst>
            <a:outerShdw dist="107763" dir="2700000" algn="ctr" rotWithShape="0">
              <a:schemeClr val="bg2"/>
            </a:outerShdw>
          </a:effectLst>
        </p:spPr>
        <p:txBody>
          <a:bodyPr/>
          <a:lstStyle/>
          <a:p>
            <a:pPr eaLnBrk="1" hangingPunct="1"/>
            <a:r>
              <a:rPr lang="en-US" altLang="en-US" sz="2400" b="1" dirty="0"/>
              <a:t>Country, or sovereign, risk</a:t>
            </a:r>
            <a:r>
              <a:rPr lang="en-US" altLang="en-US" sz="2400" dirty="0"/>
              <a:t> is the risk that repayments from foreign borrowers may be interrupted because of interference from foreign governments</a:t>
            </a:r>
          </a:p>
          <a:p>
            <a:pPr lvl="1" eaLnBrk="1" hangingPunct="1"/>
            <a:r>
              <a:rPr lang="en-US" altLang="en-US" sz="2400" dirty="0"/>
              <a:t>Differs from credit risk of FIs’ purchasing domestic assets</a:t>
            </a:r>
          </a:p>
          <a:p>
            <a:pPr lvl="2" eaLnBrk="1" hangingPunct="1"/>
            <a:r>
              <a:rPr lang="en-US" altLang="en-US" sz="1900" dirty="0"/>
              <a:t>With domestic assets, FIs usually have some recourse through bankruptcy courts—i.e., FIs can recoup some of their losses when defaulted firms are liquidated or restructured</a:t>
            </a:r>
          </a:p>
          <a:p>
            <a:pPr lvl="1" eaLnBrk="1" hangingPunct="1"/>
            <a:r>
              <a:rPr lang="en-US" altLang="en-US" sz="2400" dirty="0"/>
              <a:t>Foreign corporations may be unable to pay principal and interest even if they desire to do so</a:t>
            </a:r>
          </a:p>
          <a:p>
            <a:pPr lvl="2" eaLnBrk="1" hangingPunct="1"/>
            <a:r>
              <a:rPr lang="en-US" altLang="en-US" sz="1900" dirty="0"/>
              <a:t>Foreign governments may limit or prohibit debt repayment due to foreign currency shortages or adverse political events</a:t>
            </a:r>
          </a:p>
        </p:txBody>
      </p:sp>
      <p:sp>
        <p:nvSpPr>
          <p:cNvPr id="2" name="Footer Placeholder 1">
            <a:extLst>
              <a:ext uri="{FF2B5EF4-FFF2-40B4-BE49-F238E27FC236}">
                <a16:creationId xmlns:a16="http://schemas.microsoft.com/office/drawing/2014/main" id="{D4ABB6B0-C7CA-43AC-B81C-D580A1B699DA}"/>
              </a:ext>
            </a:extLst>
          </p:cNvPr>
          <p:cNvSpPr>
            <a:spLocks noGrp="1"/>
          </p:cNvSpPr>
          <p:nvPr>
            <p:ph type="ftr" sz="quarter" idx="11"/>
          </p:nvPr>
        </p:nvSpPr>
        <p:spPr>
          <a:xfrm>
            <a:off x="1961535" y="6248400"/>
            <a:ext cx="6150078" cy="457200"/>
          </a:xfrm>
        </p:spPr>
        <p:txBody>
          <a:bodyPr/>
          <a:lstStyle/>
          <a:p>
            <a:pPr>
              <a:defRPr/>
            </a:pPr>
            <a:endParaRPr lang="en-US" altLang="en-US" dirty="0"/>
          </a:p>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Number Placeholder 4"/>
          <p:cNvSpPr txBox="1">
            <a:spLocks noGrp="1"/>
          </p:cNvSpPr>
          <p:nvPr/>
        </p:nvSpPr>
        <p:spPr bwMode="auto">
          <a:xfrm>
            <a:off x="3733800" y="6477000"/>
            <a:ext cx="8382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algn="r"/>
            <a:endParaRPr lang="en-US" altLang="en-US" sz="2000" dirty="0"/>
          </a:p>
        </p:txBody>
      </p:sp>
      <p:sp>
        <p:nvSpPr>
          <p:cNvPr id="29700" name="Rectangle 2"/>
          <p:cNvSpPr>
            <a:spLocks noGrp="1" noChangeArrowheads="1"/>
          </p:cNvSpPr>
          <p:nvPr>
            <p:ph type="title" idx="4294967295"/>
          </p:nvPr>
        </p:nvSpPr>
        <p:spPr/>
        <p:txBody>
          <a:bodyPr anchor="ctr"/>
          <a:lstStyle/>
          <a:p>
            <a:pPr eaLnBrk="1" hangingPunct="1"/>
            <a:r>
              <a:rPr lang="en-US" altLang="en-US" sz="3500" dirty="0"/>
              <a:t>Sovereign Risk Continued</a:t>
            </a:r>
          </a:p>
        </p:txBody>
      </p:sp>
      <p:sp>
        <p:nvSpPr>
          <p:cNvPr id="29701" name="Rectangle 3"/>
          <p:cNvSpPr>
            <a:spLocks noGrp="1" noChangeArrowheads="1"/>
          </p:cNvSpPr>
          <p:nvPr>
            <p:ph type="body" sz="half" idx="4294967295"/>
          </p:nvPr>
        </p:nvSpPr>
        <p:spPr>
          <a:xfrm>
            <a:off x="457200" y="1741488"/>
            <a:ext cx="8148638" cy="4411662"/>
          </a:xfrm>
          <a:solidFill>
            <a:schemeClr val="bg1"/>
          </a:solidFill>
          <a:ln w="31750">
            <a:solidFill>
              <a:srgbClr val="007FBE"/>
            </a:solidFill>
            <a:miter lim="800000"/>
            <a:headEnd/>
            <a:tailEnd/>
          </a:ln>
          <a:effectLst>
            <a:outerShdw dist="107763" dir="2700000" algn="ctr" rotWithShape="0">
              <a:schemeClr val="bg2"/>
            </a:outerShdw>
          </a:effectLst>
        </p:spPr>
        <p:txBody>
          <a:bodyPr/>
          <a:lstStyle/>
          <a:p>
            <a:pPr eaLnBrk="1" hangingPunct="1"/>
            <a:r>
              <a:rPr lang="en-US" altLang="en-US" sz="2300" b="1" dirty="0"/>
              <a:t>Country or sovereign risk </a:t>
            </a:r>
            <a:r>
              <a:rPr lang="en-US" altLang="en-US" sz="2300" dirty="0"/>
              <a:t>(continued)</a:t>
            </a:r>
          </a:p>
          <a:p>
            <a:pPr lvl="1" eaLnBrk="1" hangingPunct="1"/>
            <a:r>
              <a:rPr lang="en-US" altLang="en-US" sz="2300" dirty="0"/>
              <a:t>An FI claimholder may have little or no recourse to local bankruptcy courts or to an international claims court</a:t>
            </a:r>
          </a:p>
          <a:p>
            <a:pPr lvl="1" eaLnBrk="1" hangingPunct="1"/>
            <a:r>
              <a:rPr lang="en-US" altLang="en-US" sz="2300" dirty="0"/>
              <a:t>Measuring sovereign risk includes analyzing:</a:t>
            </a:r>
          </a:p>
          <a:p>
            <a:pPr lvl="2" eaLnBrk="1" hangingPunct="1"/>
            <a:r>
              <a:rPr lang="en-US" altLang="en-US" sz="1900" dirty="0"/>
              <a:t>The trade policy of the foreign government</a:t>
            </a:r>
          </a:p>
          <a:p>
            <a:pPr lvl="2" eaLnBrk="1" hangingPunct="1"/>
            <a:r>
              <a:rPr lang="en-US" altLang="en-US" sz="1900" dirty="0"/>
              <a:t>The fiscal stance (deficit or surplus) of the foreign government</a:t>
            </a:r>
          </a:p>
          <a:p>
            <a:pPr lvl="2" eaLnBrk="1" hangingPunct="1"/>
            <a:r>
              <a:rPr lang="en-US" altLang="en-US" sz="1900" dirty="0"/>
              <a:t>Government intervention in the economy</a:t>
            </a:r>
          </a:p>
          <a:p>
            <a:pPr lvl="2" eaLnBrk="1" hangingPunct="1"/>
            <a:r>
              <a:rPr lang="en-US" altLang="en-US" sz="1900" dirty="0"/>
              <a:t>The foreign government’s monetary policy</a:t>
            </a:r>
          </a:p>
          <a:p>
            <a:pPr lvl="2" eaLnBrk="1" hangingPunct="1"/>
            <a:r>
              <a:rPr lang="en-US" altLang="en-US" sz="1900" dirty="0"/>
              <a:t>Capital flows and foreign investment</a:t>
            </a:r>
          </a:p>
          <a:p>
            <a:pPr lvl="2" eaLnBrk="1" hangingPunct="1"/>
            <a:r>
              <a:rPr lang="en-US" altLang="en-US" sz="1900" dirty="0"/>
              <a:t>Inflation</a:t>
            </a:r>
          </a:p>
          <a:p>
            <a:pPr lvl="2" eaLnBrk="1" hangingPunct="1"/>
            <a:r>
              <a:rPr lang="en-US" altLang="en-US" sz="1900" dirty="0"/>
              <a:t>The structure of the foreign country’s financial system</a:t>
            </a:r>
          </a:p>
        </p:txBody>
      </p:sp>
      <p:sp>
        <p:nvSpPr>
          <p:cNvPr id="2" name="Footer Placeholder 1">
            <a:extLst>
              <a:ext uri="{FF2B5EF4-FFF2-40B4-BE49-F238E27FC236}">
                <a16:creationId xmlns:a16="http://schemas.microsoft.com/office/drawing/2014/main" id="{7EFA7AA8-8EB4-4D2F-AC8B-B7C1CCCEAD31}"/>
              </a:ext>
            </a:extLst>
          </p:cNvPr>
          <p:cNvSpPr>
            <a:spLocks noGrp="1"/>
          </p:cNvSpPr>
          <p:nvPr>
            <p:ph type="ftr" sz="quarter" idx="11"/>
          </p:nvPr>
        </p:nvSpPr>
        <p:spPr>
          <a:xfrm>
            <a:off x="1666568" y="6248400"/>
            <a:ext cx="6120580" cy="457200"/>
          </a:xfrm>
        </p:spPr>
        <p:txBody>
          <a:bodyPr/>
          <a:lstStyle/>
          <a:p>
            <a:pPr>
              <a:defRPr/>
            </a:pPr>
            <a:r>
              <a:rPr lang="en-US" altLang="en-US"/>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Number Placeholder 4"/>
          <p:cNvSpPr txBox="1">
            <a:spLocks noGrp="1"/>
          </p:cNvSpPr>
          <p:nvPr/>
        </p:nvSpPr>
        <p:spPr bwMode="auto">
          <a:xfrm>
            <a:off x="3733800" y="6477000"/>
            <a:ext cx="8382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algn="r"/>
            <a:endParaRPr lang="en-US" altLang="en-US" sz="2000" dirty="0"/>
          </a:p>
        </p:txBody>
      </p:sp>
      <p:sp>
        <p:nvSpPr>
          <p:cNvPr id="30724" name="Rectangle 2"/>
          <p:cNvSpPr>
            <a:spLocks noGrp="1" noChangeArrowheads="1"/>
          </p:cNvSpPr>
          <p:nvPr>
            <p:ph type="title" idx="4294967295"/>
          </p:nvPr>
        </p:nvSpPr>
        <p:spPr/>
        <p:txBody>
          <a:bodyPr anchor="ctr"/>
          <a:lstStyle/>
          <a:p>
            <a:pPr eaLnBrk="1" hangingPunct="1"/>
            <a:r>
              <a:rPr lang="en-US" altLang="en-US" sz="3500" dirty="0"/>
              <a:t>Technology and Operational Risk</a:t>
            </a:r>
          </a:p>
        </p:txBody>
      </p:sp>
      <p:sp>
        <p:nvSpPr>
          <p:cNvPr id="30725" name="Rectangle 3"/>
          <p:cNvSpPr>
            <a:spLocks noGrp="1" noChangeArrowheads="1"/>
          </p:cNvSpPr>
          <p:nvPr>
            <p:ph type="body" sz="half" idx="4294967295"/>
          </p:nvPr>
        </p:nvSpPr>
        <p:spPr>
          <a:xfrm>
            <a:off x="457200" y="1719262"/>
            <a:ext cx="8148638" cy="4673918"/>
          </a:xfrm>
          <a:solidFill>
            <a:schemeClr val="bg1"/>
          </a:solidFill>
          <a:ln w="31750">
            <a:solidFill>
              <a:srgbClr val="007FBE"/>
            </a:solidFill>
            <a:miter lim="800000"/>
            <a:headEnd/>
            <a:tailEnd/>
          </a:ln>
          <a:effectLst>
            <a:outerShdw dist="107763" dir="2700000" algn="ctr" rotWithShape="0">
              <a:schemeClr val="bg2"/>
            </a:outerShdw>
          </a:effectLst>
        </p:spPr>
        <p:txBody>
          <a:bodyPr/>
          <a:lstStyle/>
          <a:p>
            <a:pPr eaLnBrk="1" hangingPunct="1">
              <a:lnSpc>
                <a:spcPct val="90000"/>
              </a:lnSpc>
            </a:pPr>
            <a:r>
              <a:rPr lang="en-US" altLang="en-US" sz="2200" b="1" dirty="0"/>
              <a:t>Technology risk</a:t>
            </a:r>
            <a:r>
              <a:rPr lang="en-US" altLang="en-US" sz="2200" dirty="0"/>
              <a:t> and </a:t>
            </a:r>
            <a:r>
              <a:rPr lang="en-US" altLang="en-US" sz="2200" b="1" dirty="0"/>
              <a:t>operational risk</a:t>
            </a:r>
            <a:r>
              <a:rPr lang="en-US" altLang="en-US" sz="2200" dirty="0"/>
              <a:t> are closely related</a:t>
            </a:r>
          </a:p>
          <a:p>
            <a:pPr lvl="1" eaLnBrk="1" hangingPunct="1">
              <a:lnSpc>
                <a:spcPct val="90000"/>
              </a:lnSpc>
            </a:pPr>
            <a:r>
              <a:rPr lang="en-US" altLang="en-US" sz="2200" b="1" dirty="0"/>
              <a:t>Technology risk</a:t>
            </a:r>
            <a:r>
              <a:rPr lang="en-US" altLang="en-US" sz="2200" dirty="0"/>
              <a:t> is the risk incurred by an FI when its technological investments do not produce anticipated cost savings</a:t>
            </a:r>
          </a:p>
          <a:p>
            <a:pPr lvl="2" eaLnBrk="1" hangingPunct="1">
              <a:lnSpc>
                <a:spcPct val="90000"/>
              </a:lnSpc>
            </a:pPr>
            <a:r>
              <a:rPr lang="en-US" altLang="en-US" sz="1900" dirty="0"/>
              <a:t>The major objectives of technological expansion are to allow the FI to exploit potential economies of scale and scope by:</a:t>
            </a:r>
          </a:p>
          <a:p>
            <a:pPr lvl="3" eaLnBrk="1" hangingPunct="1">
              <a:lnSpc>
                <a:spcPct val="90000"/>
              </a:lnSpc>
            </a:pPr>
            <a:r>
              <a:rPr lang="en-US" altLang="en-US" sz="1800" dirty="0"/>
              <a:t>Lowering operating costs</a:t>
            </a:r>
          </a:p>
          <a:p>
            <a:pPr lvl="3" eaLnBrk="1" hangingPunct="1">
              <a:lnSpc>
                <a:spcPct val="90000"/>
              </a:lnSpc>
            </a:pPr>
            <a:r>
              <a:rPr lang="en-US" altLang="en-US" sz="1800" dirty="0"/>
              <a:t>Increasing profits</a:t>
            </a:r>
          </a:p>
          <a:p>
            <a:pPr lvl="3" eaLnBrk="1" hangingPunct="1">
              <a:lnSpc>
                <a:spcPct val="90000"/>
              </a:lnSpc>
            </a:pPr>
            <a:r>
              <a:rPr lang="en-US" altLang="en-US" sz="1800" dirty="0"/>
              <a:t>Capturing new markets</a:t>
            </a:r>
          </a:p>
          <a:p>
            <a:pPr lvl="1" eaLnBrk="1" hangingPunct="1">
              <a:lnSpc>
                <a:spcPct val="90000"/>
              </a:lnSpc>
            </a:pPr>
            <a:r>
              <a:rPr lang="en-US" altLang="en-US" sz="2200" b="1" dirty="0"/>
              <a:t>Operational risk</a:t>
            </a:r>
            <a:r>
              <a:rPr lang="en-US" altLang="en-US" sz="2200" dirty="0"/>
              <a:t> is the risk that existing technology or support systems may malfunction or break down</a:t>
            </a:r>
          </a:p>
          <a:p>
            <a:pPr lvl="2" eaLnBrk="1" hangingPunct="1">
              <a:lnSpc>
                <a:spcPct val="90000"/>
              </a:lnSpc>
            </a:pPr>
            <a:r>
              <a:rPr lang="en-US" altLang="en-US" sz="1900" dirty="0"/>
              <a:t>Operational risk could be the result of technological failure, but other sources of operational risk can result in direct costs, indirect costs, and opportunity costs that reduce an FI’s profitability and market value.</a:t>
            </a:r>
          </a:p>
        </p:txBody>
      </p:sp>
      <p:sp>
        <p:nvSpPr>
          <p:cNvPr id="2" name="Footer Placeholder 1">
            <a:extLst>
              <a:ext uri="{FF2B5EF4-FFF2-40B4-BE49-F238E27FC236}">
                <a16:creationId xmlns:a16="http://schemas.microsoft.com/office/drawing/2014/main" id="{4DC6A10F-B6AE-4547-87F3-2E8A469A5069}"/>
              </a:ext>
            </a:extLst>
          </p:cNvPr>
          <p:cNvSpPr>
            <a:spLocks noGrp="1"/>
          </p:cNvSpPr>
          <p:nvPr>
            <p:ph type="ftr" sz="quarter" idx="11"/>
          </p:nvPr>
        </p:nvSpPr>
        <p:spPr>
          <a:xfrm>
            <a:off x="1828800" y="6248400"/>
            <a:ext cx="6172200" cy="457200"/>
          </a:xfrm>
        </p:spPr>
        <p:txBody>
          <a:bodyPr/>
          <a:lstStyle/>
          <a:p>
            <a:pPr>
              <a:defRPr/>
            </a:pPr>
            <a:endParaRPr lang="en-US" altLang="en-US" dirty="0"/>
          </a:p>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Number Placeholder 4"/>
          <p:cNvSpPr txBox="1">
            <a:spLocks noGrp="1"/>
          </p:cNvSpPr>
          <p:nvPr/>
        </p:nvSpPr>
        <p:spPr bwMode="auto">
          <a:xfrm>
            <a:off x="3733800" y="6477000"/>
            <a:ext cx="8382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algn="r"/>
            <a:endParaRPr lang="en-US" altLang="en-US" sz="2000" dirty="0"/>
          </a:p>
        </p:txBody>
      </p:sp>
      <p:sp>
        <p:nvSpPr>
          <p:cNvPr id="31748" name="Rectangle 2"/>
          <p:cNvSpPr>
            <a:spLocks noGrp="1" noChangeArrowheads="1"/>
          </p:cNvSpPr>
          <p:nvPr>
            <p:ph type="title" idx="4294967295"/>
          </p:nvPr>
        </p:nvSpPr>
        <p:spPr/>
        <p:txBody>
          <a:bodyPr anchor="ctr"/>
          <a:lstStyle/>
          <a:p>
            <a:pPr eaLnBrk="1" hangingPunct="1"/>
            <a:r>
              <a:rPr lang="en-US" altLang="en-US" sz="3500" dirty="0"/>
              <a:t>Insolvency Risk</a:t>
            </a:r>
          </a:p>
        </p:txBody>
      </p:sp>
      <p:sp>
        <p:nvSpPr>
          <p:cNvPr id="31749" name="Rectangle 3"/>
          <p:cNvSpPr>
            <a:spLocks noGrp="1" noChangeArrowheads="1"/>
          </p:cNvSpPr>
          <p:nvPr>
            <p:ph type="body" sz="half" idx="4294967295"/>
          </p:nvPr>
        </p:nvSpPr>
        <p:spPr>
          <a:xfrm>
            <a:off x="457200" y="1719262"/>
            <a:ext cx="8148638" cy="4468177"/>
          </a:xfrm>
          <a:solidFill>
            <a:schemeClr val="bg1"/>
          </a:solidFill>
          <a:ln w="31750">
            <a:solidFill>
              <a:srgbClr val="007FBE"/>
            </a:solidFill>
            <a:miter lim="800000"/>
            <a:headEnd/>
            <a:tailEnd/>
          </a:ln>
          <a:effectLst>
            <a:outerShdw dist="107763" dir="2700000" algn="ctr" rotWithShape="0">
              <a:schemeClr val="bg2"/>
            </a:outerShdw>
          </a:effectLst>
        </p:spPr>
        <p:txBody>
          <a:bodyPr/>
          <a:lstStyle/>
          <a:p>
            <a:pPr eaLnBrk="1" hangingPunct="1"/>
            <a:r>
              <a:rPr lang="en-US" altLang="en-US" sz="2400" b="1" dirty="0"/>
              <a:t>Insolvency risk</a:t>
            </a:r>
            <a:r>
              <a:rPr lang="en-US" altLang="en-US" sz="2400" dirty="0"/>
              <a:t> is the risk that an FI may not have enough capital to offset a sudden decline in the value of its assets relative to its liabilities</a:t>
            </a:r>
          </a:p>
          <a:p>
            <a:pPr lvl="1" eaLnBrk="1" hangingPunct="1"/>
            <a:r>
              <a:rPr lang="en-US" altLang="en-US" sz="2200" dirty="0"/>
              <a:t>Insolvency risk is a consequence or an outcome of one or more of the risks previously described:</a:t>
            </a:r>
          </a:p>
          <a:p>
            <a:pPr lvl="2" eaLnBrk="1" hangingPunct="1"/>
            <a:r>
              <a:rPr lang="en-US" altLang="en-US" sz="1900" dirty="0"/>
              <a:t>Interest rate, market, credit, OBS, technological, foreign exchange, sovereign, and/or liquidity risk</a:t>
            </a:r>
          </a:p>
          <a:p>
            <a:pPr lvl="1" eaLnBrk="1" hangingPunct="1"/>
            <a:r>
              <a:rPr lang="en-US" altLang="en-US" sz="2200" dirty="0"/>
              <a:t>Generally, the more equity capital to borrowed funds an FI has (i.e., the lower its leverage), the less insolvency risk it is exposed to</a:t>
            </a:r>
          </a:p>
          <a:p>
            <a:pPr lvl="1" eaLnBrk="1" hangingPunct="1"/>
            <a:r>
              <a:rPr lang="en-US" altLang="en-US" sz="2200" dirty="0"/>
              <a:t>Both regulators and managers focus on capital adequacy as a measure of an FI’s ability to remain solvent</a:t>
            </a:r>
          </a:p>
        </p:txBody>
      </p:sp>
      <p:sp>
        <p:nvSpPr>
          <p:cNvPr id="2" name="Footer Placeholder 1">
            <a:extLst>
              <a:ext uri="{FF2B5EF4-FFF2-40B4-BE49-F238E27FC236}">
                <a16:creationId xmlns:a16="http://schemas.microsoft.com/office/drawing/2014/main" id="{6D2AB272-2DA3-4007-9FFC-780BE32E20C2}"/>
              </a:ext>
            </a:extLst>
          </p:cNvPr>
          <p:cNvSpPr>
            <a:spLocks noGrp="1"/>
          </p:cNvSpPr>
          <p:nvPr>
            <p:ph type="ftr" sz="quarter" idx="11"/>
          </p:nvPr>
        </p:nvSpPr>
        <p:spPr>
          <a:xfrm>
            <a:off x="1784555" y="6248400"/>
            <a:ext cx="6216445" cy="457200"/>
          </a:xfrm>
        </p:spPr>
        <p:txBody>
          <a:bodyPr/>
          <a:lstStyle/>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Number Placeholder 4"/>
          <p:cNvSpPr txBox="1">
            <a:spLocks noGrp="1"/>
          </p:cNvSpPr>
          <p:nvPr/>
        </p:nvSpPr>
        <p:spPr bwMode="auto">
          <a:xfrm>
            <a:off x="3733800" y="6477000"/>
            <a:ext cx="8382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algn="r"/>
            <a:endParaRPr lang="en-US" altLang="en-US" sz="2000" dirty="0"/>
          </a:p>
        </p:txBody>
      </p:sp>
      <p:sp>
        <p:nvSpPr>
          <p:cNvPr id="32772" name="Rectangle 2"/>
          <p:cNvSpPr>
            <a:spLocks noGrp="1" noChangeArrowheads="1"/>
          </p:cNvSpPr>
          <p:nvPr>
            <p:ph type="title" idx="4294967295"/>
          </p:nvPr>
        </p:nvSpPr>
        <p:spPr/>
        <p:txBody>
          <a:bodyPr anchor="ctr"/>
          <a:lstStyle/>
          <a:p>
            <a:pPr eaLnBrk="1" hangingPunct="1"/>
            <a:r>
              <a:rPr lang="en-US" altLang="en-US" sz="3500"/>
              <a:t>Other Risks and Interactions</a:t>
            </a:r>
          </a:p>
        </p:txBody>
      </p:sp>
      <p:sp>
        <p:nvSpPr>
          <p:cNvPr id="32773" name="Rectangle 3"/>
          <p:cNvSpPr>
            <a:spLocks noGrp="1" noChangeArrowheads="1"/>
          </p:cNvSpPr>
          <p:nvPr>
            <p:ph type="body" sz="half" idx="4294967295"/>
          </p:nvPr>
        </p:nvSpPr>
        <p:spPr>
          <a:xfrm>
            <a:off x="457200" y="1719263"/>
            <a:ext cx="8148638" cy="4628198"/>
          </a:xfrm>
          <a:solidFill>
            <a:schemeClr val="bg1"/>
          </a:solidFill>
          <a:ln w="31750">
            <a:solidFill>
              <a:srgbClr val="007FBE"/>
            </a:solidFill>
            <a:miter lim="800000"/>
            <a:headEnd/>
            <a:tailEnd/>
          </a:ln>
          <a:effectLst>
            <a:outerShdw dist="107763" dir="2700000" algn="ctr" rotWithShape="0">
              <a:schemeClr val="bg2"/>
            </a:outerShdw>
          </a:effectLst>
        </p:spPr>
        <p:txBody>
          <a:bodyPr/>
          <a:lstStyle/>
          <a:p>
            <a:pPr eaLnBrk="1" hangingPunct="1">
              <a:lnSpc>
                <a:spcPct val="90000"/>
              </a:lnSpc>
            </a:pPr>
            <a:r>
              <a:rPr lang="en-US" altLang="en-US" sz="2400" b="1" dirty="0"/>
              <a:t>Other risks</a:t>
            </a:r>
            <a:r>
              <a:rPr lang="en-US" altLang="en-US" sz="2400" dirty="0"/>
              <a:t> and </a:t>
            </a:r>
            <a:r>
              <a:rPr lang="en-US" altLang="en-US" sz="2400" b="1" dirty="0"/>
              <a:t>interactions among risks</a:t>
            </a:r>
            <a:endParaRPr lang="en-US" altLang="en-US" sz="2400" dirty="0"/>
          </a:p>
          <a:p>
            <a:pPr lvl="1" eaLnBrk="1" hangingPunct="1">
              <a:lnSpc>
                <a:spcPct val="90000"/>
              </a:lnSpc>
            </a:pPr>
            <a:r>
              <a:rPr lang="en-US" altLang="en-US" sz="2200" dirty="0"/>
              <a:t>In reality, all of the previously defined risks are interdependent</a:t>
            </a:r>
          </a:p>
          <a:p>
            <a:pPr lvl="2" eaLnBrk="1" hangingPunct="1">
              <a:lnSpc>
                <a:spcPct val="90000"/>
              </a:lnSpc>
            </a:pPr>
            <a:r>
              <a:rPr lang="en-US" altLang="en-US" sz="1800" dirty="0"/>
              <a:t>E.g., liquidity risk is correlated with interest rate and credit risks</a:t>
            </a:r>
          </a:p>
          <a:p>
            <a:pPr lvl="1" eaLnBrk="1" hangingPunct="1">
              <a:lnSpc>
                <a:spcPct val="90000"/>
              </a:lnSpc>
            </a:pPr>
            <a:r>
              <a:rPr lang="en-US" altLang="en-US" sz="2200" dirty="0"/>
              <a:t>When managers take actions to mitigate one type of risk, they must consider effects on other risks</a:t>
            </a:r>
          </a:p>
          <a:p>
            <a:pPr lvl="1" eaLnBrk="1" hangingPunct="1">
              <a:lnSpc>
                <a:spcPct val="90000"/>
              </a:lnSpc>
            </a:pPr>
            <a:r>
              <a:rPr lang="en-US" altLang="en-US" sz="2200" dirty="0"/>
              <a:t>Changes in regulatory policy constitute another type of </a:t>
            </a:r>
            <a:r>
              <a:rPr lang="en-US" altLang="en-US" sz="2200" b="1" dirty="0"/>
              <a:t>discrete </a:t>
            </a:r>
            <a:r>
              <a:rPr lang="en-US" altLang="en-US" sz="2200" dirty="0"/>
              <a:t>or </a:t>
            </a:r>
            <a:r>
              <a:rPr lang="en-US" altLang="en-US" sz="2200" b="1" dirty="0"/>
              <a:t>event-type risk</a:t>
            </a:r>
          </a:p>
          <a:p>
            <a:pPr lvl="1" eaLnBrk="1" hangingPunct="1">
              <a:lnSpc>
                <a:spcPct val="90000"/>
              </a:lnSpc>
            </a:pPr>
            <a:r>
              <a:rPr lang="en-US" altLang="en-US" sz="2200" dirty="0"/>
              <a:t>Other </a:t>
            </a:r>
            <a:r>
              <a:rPr lang="en-US" altLang="en-US" sz="2200" b="1" dirty="0"/>
              <a:t>event risks</a:t>
            </a:r>
            <a:endParaRPr lang="en-US" altLang="en-US" sz="2200" dirty="0"/>
          </a:p>
          <a:p>
            <a:pPr lvl="2" eaLnBrk="1" hangingPunct="1">
              <a:lnSpc>
                <a:spcPct val="90000"/>
              </a:lnSpc>
            </a:pPr>
            <a:r>
              <a:rPr lang="en-US" altLang="en-US" sz="1800" dirty="0"/>
              <a:t>Sudden and unexpected changes in financial market conditions due to war, revolutions, and sudden market collapses</a:t>
            </a:r>
          </a:p>
          <a:p>
            <a:pPr lvl="2" eaLnBrk="1" hangingPunct="1">
              <a:lnSpc>
                <a:spcPct val="90000"/>
              </a:lnSpc>
            </a:pPr>
            <a:r>
              <a:rPr lang="en-US" altLang="en-US" sz="1800" dirty="0"/>
              <a:t>Theft, malfeasance, and breach of fiduciary trust</a:t>
            </a:r>
          </a:p>
          <a:p>
            <a:pPr lvl="1" eaLnBrk="1" hangingPunct="1">
              <a:lnSpc>
                <a:spcPct val="90000"/>
              </a:lnSpc>
            </a:pPr>
            <a:r>
              <a:rPr lang="en-US" altLang="en-US" sz="2200" b="1" dirty="0"/>
              <a:t>Macroeconomic risks </a:t>
            </a:r>
            <a:r>
              <a:rPr lang="en-US" altLang="en-US" sz="2200" dirty="0"/>
              <a:t>include increased inflation, inflation volatility, and unemployment</a:t>
            </a:r>
            <a:endParaRPr lang="en-US" altLang="en-US" sz="2200" b="1" dirty="0"/>
          </a:p>
          <a:p>
            <a:pPr lvl="1" eaLnBrk="1" hangingPunct="1">
              <a:lnSpc>
                <a:spcPct val="90000"/>
              </a:lnSpc>
            </a:pPr>
            <a:endParaRPr lang="en-US" altLang="en-US" sz="2200" b="1" dirty="0"/>
          </a:p>
        </p:txBody>
      </p:sp>
      <p:sp>
        <p:nvSpPr>
          <p:cNvPr id="2" name="Footer Placeholder 1">
            <a:extLst>
              <a:ext uri="{FF2B5EF4-FFF2-40B4-BE49-F238E27FC236}">
                <a16:creationId xmlns:a16="http://schemas.microsoft.com/office/drawing/2014/main" id="{E69072AB-AFB9-401B-B2E1-2ABBD15CD281}"/>
              </a:ext>
            </a:extLst>
          </p:cNvPr>
          <p:cNvSpPr>
            <a:spLocks noGrp="1"/>
          </p:cNvSpPr>
          <p:nvPr>
            <p:ph type="ftr" sz="quarter" idx="11"/>
          </p:nvPr>
        </p:nvSpPr>
        <p:spPr>
          <a:xfrm>
            <a:off x="1563329" y="6248400"/>
            <a:ext cx="6194323" cy="457200"/>
          </a:xfrm>
        </p:spPr>
        <p:txBody>
          <a:bodyPr/>
          <a:lstStyle/>
          <a:p>
            <a:pPr>
              <a:defRPr/>
            </a:pPr>
            <a:endParaRPr lang="en-US" altLang="en-US" dirty="0"/>
          </a:p>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sld>
</file>

<file path=ppt/theme/theme1.xml><?xml version="1.0" encoding="utf-8"?>
<a:theme xmlns:a="http://schemas.openxmlformats.org/drawingml/2006/main" name="Network">
  <a:themeElements>
    <a:clrScheme name="Red Orange">
      <a:dk1>
        <a:sysClr val="windowText" lastClr="000000"/>
      </a:dk1>
      <a:lt1>
        <a:sysClr val="window" lastClr="FFFFFF"/>
      </a:lt1>
      <a:dk2>
        <a:srgbClr val="505046"/>
      </a:dk2>
      <a:lt2>
        <a:srgbClr val="EEECE1"/>
      </a:lt2>
      <a:accent1>
        <a:srgbClr val="E84C22"/>
      </a:accent1>
      <a:accent2>
        <a:srgbClr val="FFBD47"/>
      </a:accent2>
      <a:accent3>
        <a:srgbClr val="B64926"/>
      </a:accent3>
      <a:accent4>
        <a:srgbClr val="FF8427"/>
      </a:accent4>
      <a:accent5>
        <a:srgbClr val="CC9900"/>
      </a:accent5>
      <a:accent6>
        <a:srgbClr val="B22600"/>
      </a:accent6>
      <a:hlink>
        <a:srgbClr val="CC9900"/>
      </a:hlink>
      <a:folHlink>
        <a:srgbClr val="666699"/>
      </a:folHlink>
    </a:clrScheme>
    <a:fontScheme name="Network">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1"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1"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Network 1">
        <a:dk1>
          <a:srgbClr val="4F747B"/>
        </a:dk1>
        <a:lt1>
          <a:srgbClr val="FFFFFF"/>
        </a:lt1>
        <a:dk2>
          <a:srgbClr val="000000"/>
        </a:dk2>
        <a:lt2>
          <a:srgbClr val="C0C0C0"/>
        </a:lt2>
        <a:accent1>
          <a:srgbClr val="859868"/>
        </a:accent1>
        <a:accent2>
          <a:srgbClr val="5F5F5F"/>
        </a:accent2>
        <a:accent3>
          <a:srgbClr val="AAAAAA"/>
        </a:accent3>
        <a:accent4>
          <a:srgbClr val="DADADA"/>
        </a:accent4>
        <a:accent5>
          <a:srgbClr val="C2CAB9"/>
        </a:accent5>
        <a:accent6>
          <a:srgbClr val="555555"/>
        </a:accent6>
        <a:hlink>
          <a:srgbClr val="5F5F5F"/>
        </a:hlink>
        <a:folHlink>
          <a:srgbClr val="BA1212"/>
        </a:folHlink>
      </a:clrScheme>
      <a:clrMap bg1="dk2" tx1="lt1" bg2="dk1" tx2="lt2" accent1="accent1" accent2="accent2" accent3="accent3" accent4="accent4" accent5="accent5" accent6="accent6" hlink="hlink" folHlink="folHlink"/>
    </a:extraClrScheme>
    <a:extraClrScheme>
      <a:clrScheme name="Network 2">
        <a:dk1>
          <a:srgbClr val="3C0000"/>
        </a:dk1>
        <a:lt1>
          <a:srgbClr val="FFFFFF"/>
        </a:lt1>
        <a:dk2>
          <a:srgbClr val="4D0B0B"/>
        </a:dk2>
        <a:lt2>
          <a:srgbClr val="FFFFFF"/>
        </a:lt2>
        <a:accent1>
          <a:srgbClr val="666633"/>
        </a:accent1>
        <a:accent2>
          <a:srgbClr val="CC3300"/>
        </a:accent2>
        <a:accent3>
          <a:srgbClr val="B2AAAA"/>
        </a:accent3>
        <a:accent4>
          <a:srgbClr val="DADADA"/>
        </a:accent4>
        <a:accent5>
          <a:srgbClr val="B8B8AD"/>
        </a:accent5>
        <a:accent6>
          <a:srgbClr val="B92D00"/>
        </a:accent6>
        <a:hlink>
          <a:srgbClr val="CC9900"/>
        </a:hlink>
        <a:folHlink>
          <a:srgbClr val="CCCC33"/>
        </a:folHlink>
      </a:clrScheme>
      <a:clrMap bg1="dk2" tx1="lt1" bg2="dk1" tx2="lt2" accent1="accent1" accent2="accent2" accent3="accent3" accent4="accent4" accent5="accent5" accent6="accent6" hlink="hlink" folHlink="folHlink"/>
    </a:extraClrScheme>
    <a:extraClrScheme>
      <a:clrScheme name="Network 3">
        <a:dk1>
          <a:srgbClr val="666699"/>
        </a:dk1>
        <a:lt1>
          <a:srgbClr val="FFFFFF"/>
        </a:lt1>
        <a:dk2>
          <a:srgbClr val="15192B"/>
        </a:dk2>
        <a:lt2>
          <a:srgbClr val="CCCCFF"/>
        </a:lt2>
        <a:accent1>
          <a:srgbClr val="4F893D"/>
        </a:accent1>
        <a:accent2>
          <a:srgbClr val="666699"/>
        </a:accent2>
        <a:accent3>
          <a:srgbClr val="AAABAC"/>
        </a:accent3>
        <a:accent4>
          <a:srgbClr val="DADADA"/>
        </a:accent4>
        <a:accent5>
          <a:srgbClr val="B2C4AF"/>
        </a:accent5>
        <a:accent6>
          <a:srgbClr val="5C5C8A"/>
        </a:accent6>
        <a:hlink>
          <a:srgbClr val="CC9900"/>
        </a:hlink>
        <a:folHlink>
          <a:srgbClr val="4837C7"/>
        </a:folHlink>
      </a:clrScheme>
      <a:clrMap bg1="dk2" tx1="lt1" bg2="dk1" tx2="lt2" accent1="accent1" accent2="accent2" accent3="accent3" accent4="accent4" accent5="accent5" accent6="accent6" hlink="hlink" folHlink="folHlink"/>
    </a:extraClrScheme>
    <a:extraClrScheme>
      <a:clrScheme name="Network 4">
        <a:dk1>
          <a:srgbClr val="666699"/>
        </a:dk1>
        <a:lt1>
          <a:srgbClr val="FFFFFF"/>
        </a:lt1>
        <a:dk2>
          <a:srgbClr val="86001A"/>
        </a:dk2>
        <a:lt2>
          <a:srgbClr val="CCCC66"/>
        </a:lt2>
        <a:accent1>
          <a:srgbClr val="FF3300"/>
        </a:accent1>
        <a:accent2>
          <a:srgbClr val="FF6600"/>
        </a:accent2>
        <a:accent3>
          <a:srgbClr val="C3AAAB"/>
        </a:accent3>
        <a:accent4>
          <a:srgbClr val="DADADA"/>
        </a:accent4>
        <a:accent5>
          <a:srgbClr val="FFADAA"/>
        </a:accent5>
        <a:accent6>
          <a:srgbClr val="E75C00"/>
        </a:accent6>
        <a:hlink>
          <a:srgbClr val="CC9900"/>
        </a:hlink>
        <a:folHlink>
          <a:srgbClr val="FF0000"/>
        </a:folHlink>
      </a:clrScheme>
      <a:clrMap bg1="dk2" tx1="lt1" bg2="dk1" tx2="lt2" accent1="accent1" accent2="accent2" accent3="accent3" accent4="accent4" accent5="accent5" accent6="accent6" hlink="hlink" folHlink="folHlink"/>
    </a:extraClrScheme>
    <a:extraClrScheme>
      <a:clrScheme name="Network 5">
        <a:dk1>
          <a:srgbClr val="666699"/>
        </a:dk1>
        <a:lt1>
          <a:srgbClr val="FFFFFF"/>
        </a:lt1>
        <a:dk2>
          <a:srgbClr val="000054"/>
        </a:dk2>
        <a:lt2>
          <a:srgbClr val="FFFFFF"/>
        </a:lt2>
        <a:accent1>
          <a:srgbClr val="3333FF"/>
        </a:accent1>
        <a:accent2>
          <a:srgbClr val="006699"/>
        </a:accent2>
        <a:accent3>
          <a:srgbClr val="AAAAB3"/>
        </a:accent3>
        <a:accent4>
          <a:srgbClr val="DADADA"/>
        </a:accent4>
        <a:accent5>
          <a:srgbClr val="ADADFF"/>
        </a:accent5>
        <a:accent6>
          <a:srgbClr val="005C8A"/>
        </a:accent6>
        <a:hlink>
          <a:srgbClr val="669900"/>
        </a:hlink>
        <a:folHlink>
          <a:srgbClr val="0000FF"/>
        </a:folHlink>
      </a:clrScheme>
      <a:clrMap bg1="dk2" tx1="lt1" bg2="dk1" tx2="lt2" accent1="accent1" accent2="accent2" accent3="accent3" accent4="accent4" accent5="accent5" accent6="accent6" hlink="hlink" folHlink="folHlink"/>
    </a:extraClrScheme>
    <a:extraClrScheme>
      <a:clrScheme name="Network 6">
        <a:dk1>
          <a:srgbClr val="808080"/>
        </a:dk1>
        <a:lt1>
          <a:srgbClr val="FFFFFF"/>
        </a:lt1>
        <a:dk2>
          <a:srgbClr val="30054B"/>
        </a:dk2>
        <a:lt2>
          <a:srgbClr val="FFFFFF"/>
        </a:lt2>
        <a:accent1>
          <a:srgbClr val="797B9B"/>
        </a:accent1>
        <a:accent2>
          <a:srgbClr val="6B4FB1"/>
        </a:accent2>
        <a:accent3>
          <a:srgbClr val="ADAAB1"/>
        </a:accent3>
        <a:accent4>
          <a:srgbClr val="DADADA"/>
        </a:accent4>
        <a:accent5>
          <a:srgbClr val="BEBFCB"/>
        </a:accent5>
        <a:accent6>
          <a:srgbClr val="6047A0"/>
        </a:accent6>
        <a:hlink>
          <a:srgbClr val="7AACCE"/>
        </a:hlink>
        <a:folHlink>
          <a:srgbClr val="D8D8EC"/>
        </a:folHlink>
      </a:clrScheme>
      <a:clrMap bg1="dk2" tx1="lt1" bg2="dk1" tx2="lt2" accent1="accent1" accent2="accent2" accent3="accent3" accent4="accent4" accent5="accent5" accent6="accent6" hlink="hlink" folHlink="folHlink"/>
    </a:extraClrScheme>
    <a:extraClrScheme>
      <a:clrScheme name="Network 7">
        <a:dk1>
          <a:srgbClr val="808080"/>
        </a:dk1>
        <a:lt1>
          <a:srgbClr val="FFFFCC"/>
        </a:lt1>
        <a:dk2>
          <a:srgbClr val="29527B"/>
        </a:dk2>
        <a:lt2>
          <a:srgbClr val="FFFFFF"/>
        </a:lt2>
        <a:accent1>
          <a:srgbClr val="CCCC00"/>
        </a:accent1>
        <a:accent2>
          <a:srgbClr val="669999"/>
        </a:accent2>
        <a:accent3>
          <a:srgbClr val="ACB3BF"/>
        </a:accent3>
        <a:accent4>
          <a:srgbClr val="DADAAE"/>
        </a:accent4>
        <a:accent5>
          <a:srgbClr val="E2E2AA"/>
        </a:accent5>
        <a:accent6>
          <a:srgbClr val="5C8A8A"/>
        </a:accent6>
        <a:hlink>
          <a:srgbClr val="D8D8EC"/>
        </a:hlink>
        <a:folHlink>
          <a:srgbClr val="B2B2B2"/>
        </a:folHlink>
      </a:clrScheme>
      <a:clrMap bg1="dk2" tx1="lt1" bg2="dk1" tx2="lt2" accent1="accent1" accent2="accent2" accent3="accent3" accent4="accent4" accent5="accent5" accent6="accent6" hlink="hlink" folHlink="folHlink"/>
    </a:extraClrScheme>
    <a:extraClrScheme>
      <a:clrScheme name="Network 8">
        <a:dk1>
          <a:srgbClr val="666699"/>
        </a:dk1>
        <a:lt1>
          <a:srgbClr val="FFFFFF"/>
        </a:lt1>
        <a:dk2>
          <a:srgbClr val="476949"/>
        </a:dk2>
        <a:lt2>
          <a:srgbClr val="FFFFFF"/>
        </a:lt2>
        <a:accent1>
          <a:srgbClr val="CC6600"/>
        </a:accent1>
        <a:accent2>
          <a:srgbClr val="CC9900"/>
        </a:accent2>
        <a:accent3>
          <a:srgbClr val="B1B9B1"/>
        </a:accent3>
        <a:accent4>
          <a:srgbClr val="DADADA"/>
        </a:accent4>
        <a:accent5>
          <a:srgbClr val="E2B8AA"/>
        </a:accent5>
        <a:accent6>
          <a:srgbClr val="B98A00"/>
        </a:accent6>
        <a:hlink>
          <a:srgbClr val="669900"/>
        </a:hlink>
        <a:folHlink>
          <a:srgbClr val="A45200"/>
        </a:folHlink>
      </a:clrScheme>
      <a:clrMap bg1="dk2" tx1="lt1" bg2="dk1" tx2="lt2" accent1="accent1" accent2="accent2" accent3="accent3" accent4="accent4" accent5="accent5" accent6="accent6" hlink="hlink" folHlink="folHlink"/>
    </a:extraClrScheme>
    <a:extraClrScheme>
      <a:clrScheme name="Network 9">
        <a:dk1>
          <a:srgbClr val="000000"/>
        </a:dk1>
        <a:lt1>
          <a:srgbClr val="FFFFFF"/>
        </a:lt1>
        <a:dk2>
          <a:srgbClr val="7C1302"/>
        </a:dk2>
        <a:lt2>
          <a:srgbClr val="CC9900"/>
        </a:lt2>
        <a:accent1>
          <a:srgbClr val="CC9900"/>
        </a:accent1>
        <a:accent2>
          <a:srgbClr val="CC3300"/>
        </a:accent2>
        <a:accent3>
          <a:srgbClr val="FFFFFF"/>
        </a:accent3>
        <a:accent4>
          <a:srgbClr val="000000"/>
        </a:accent4>
        <a:accent5>
          <a:srgbClr val="E2CAAA"/>
        </a:accent5>
        <a:accent6>
          <a:srgbClr val="B92D00"/>
        </a:accent6>
        <a:hlink>
          <a:srgbClr val="808080"/>
        </a:hlink>
        <a:folHlink>
          <a:srgbClr val="CCCC66"/>
        </a:folHlink>
      </a:clrScheme>
      <a:clrMap bg1="lt1" tx1="dk1" bg2="lt2" tx2="dk2" accent1="accent1" accent2="accent2" accent3="accent3" accent4="accent4" accent5="accent5" accent6="accent6" hlink="hlink" folHlink="folHlink"/>
    </a:extraClrScheme>
    <a:extraClrScheme>
      <a:clrScheme name="Network 10">
        <a:dk1>
          <a:srgbClr val="000000"/>
        </a:dk1>
        <a:lt1>
          <a:srgbClr val="FFFFFF"/>
        </a:lt1>
        <a:dk2>
          <a:srgbClr val="330066"/>
        </a:dk2>
        <a:lt2>
          <a:srgbClr val="808080"/>
        </a:lt2>
        <a:accent1>
          <a:srgbClr val="CCCC00"/>
        </a:accent1>
        <a:accent2>
          <a:srgbClr val="669999"/>
        </a:accent2>
        <a:accent3>
          <a:srgbClr val="FFFFFF"/>
        </a:accent3>
        <a:accent4>
          <a:srgbClr val="000000"/>
        </a:accent4>
        <a:accent5>
          <a:srgbClr val="E2E2AA"/>
        </a:accent5>
        <a:accent6>
          <a:srgbClr val="5C8A8A"/>
        </a:accent6>
        <a:hlink>
          <a:srgbClr val="7E9CE8"/>
        </a:hlink>
        <a:folHlink>
          <a:srgbClr val="D8D8EC"/>
        </a:folHlink>
      </a:clrScheme>
      <a:clrMap bg1="lt1" tx1="dk1" bg2="lt2" tx2="dk2" accent1="accent1" accent2="accent2" accent3="accent3" accent4="accent4" accent5="accent5" accent6="accent6" hlink="hlink" folHlink="folHlink"/>
    </a:extraClrScheme>
    <a:extraClrScheme>
      <a:clrScheme name="Network 11">
        <a:dk1>
          <a:srgbClr val="000000"/>
        </a:dk1>
        <a:lt1>
          <a:srgbClr val="FFFFFF"/>
        </a:lt1>
        <a:dk2>
          <a:srgbClr val="A50021"/>
        </a:dk2>
        <a:lt2>
          <a:srgbClr val="808080"/>
        </a:lt2>
        <a:accent1>
          <a:srgbClr val="006699"/>
        </a:accent1>
        <a:accent2>
          <a:srgbClr val="DDDDDD"/>
        </a:accent2>
        <a:accent3>
          <a:srgbClr val="FFFFFF"/>
        </a:accent3>
        <a:accent4>
          <a:srgbClr val="000000"/>
        </a:accent4>
        <a:accent5>
          <a:srgbClr val="AAB8CA"/>
        </a:accent5>
        <a:accent6>
          <a:srgbClr val="C8C8C8"/>
        </a:accent6>
        <a:hlink>
          <a:srgbClr val="7E9CE8"/>
        </a:hlink>
        <a:folHlink>
          <a:srgbClr val="D8D8EC"/>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C:\WINDOWS\Application Data\Microsoft\Templates\template2ndEdS&amp;C.pot</Template>
  <TotalTime>4698</TotalTime>
  <Words>3158</Words>
  <Application>Microsoft Office PowerPoint</Application>
  <PresentationFormat>On-screen Show (4:3)</PresentationFormat>
  <Paragraphs>244</Paragraphs>
  <Slides>28</Slides>
  <Notes>27</Notes>
  <HiddenSlides>0</HiddenSlides>
  <MMClips>0</MMClips>
  <ScaleCrop>false</ScaleCrop>
  <HeadingPairs>
    <vt:vector size="8" baseType="variant">
      <vt:variant>
        <vt:lpstr>Fonts Used</vt:lpstr>
      </vt:variant>
      <vt:variant>
        <vt:i4>4</vt:i4>
      </vt:variant>
      <vt:variant>
        <vt:lpstr>Theme</vt:lpstr>
      </vt:variant>
      <vt:variant>
        <vt:i4>1</vt:i4>
      </vt:variant>
      <vt:variant>
        <vt:lpstr>Embedded OLE Servers</vt:lpstr>
      </vt:variant>
      <vt:variant>
        <vt:i4>1</vt:i4>
      </vt:variant>
      <vt:variant>
        <vt:lpstr>Slide Titles</vt:lpstr>
      </vt:variant>
      <vt:variant>
        <vt:i4>28</vt:i4>
      </vt:variant>
    </vt:vector>
  </HeadingPairs>
  <TitlesOfParts>
    <vt:vector size="34" baseType="lpstr">
      <vt:lpstr>Arial</vt:lpstr>
      <vt:lpstr>Symbol</vt:lpstr>
      <vt:lpstr>Times New Roman</vt:lpstr>
      <vt:lpstr>Wingdings</vt:lpstr>
      <vt:lpstr>Network</vt:lpstr>
      <vt:lpstr>Equation</vt:lpstr>
      <vt:lpstr>Chapter Nineteen</vt:lpstr>
      <vt:lpstr>Risks at Financial Institutions</vt:lpstr>
      <vt:lpstr>Credit Risk at FIs</vt:lpstr>
      <vt:lpstr>Credit Risk at FIs Continued</vt:lpstr>
      <vt:lpstr>Commercial Bank Charge-off Rates for Lending Activities</vt:lpstr>
      <vt:lpstr>Credit Card Loss Rates and Personal Bankruptcy Filings</vt:lpstr>
      <vt:lpstr>Impact of Credit Risk on an FI’s Equity Value</vt:lpstr>
      <vt:lpstr>Liquidity Risk</vt:lpstr>
      <vt:lpstr>Liquidity Risk Continued</vt:lpstr>
      <vt:lpstr>Effect of Unexpected Deposit Withdrawal</vt:lpstr>
      <vt:lpstr>Interest Rate Risk</vt:lpstr>
      <vt:lpstr>Interest Rate Risk Continued</vt:lpstr>
      <vt:lpstr>Interest Rate Risk Concluded</vt:lpstr>
      <vt:lpstr>Market Risk</vt:lpstr>
      <vt:lpstr>Banking Book and Trading  Book of a Commercial Bank</vt:lpstr>
      <vt:lpstr>Market Risk Continued</vt:lpstr>
      <vt:lpstr>Off-Balance-Sheet Risks</vt:lpstr>
      <vt:lpstr>Valuation with vs. without OBS Activities</vt:lpstr>
      <vt:lpstr>Off-Balance-Sheet Risks Continued</vt:lpstr>
      <vt:lpstr>Off-Balance-Sheet Risks Concluded</vt:lpstr>
      <vt:lpstr>Foreign Exchange Risk</vt:lpstr>
      <vt:lpstr>Foreign Exchange Risk Continued</vt:lpstr>
      <vt:lpstr>Foreign Exchange Risk Concluded</vt:lpstr>
      <vt:lpstr>Sovereign Risk</vt:lpstr>
      <vt:lpstr>Sovereign Risk Continued</vt:lpstr>
      <vt:lpstr>Technology and Operational Risk</vt:lpstr>
      <vt:lpstr>Insolvency Risk</vt:lpstr>
      <vt:lpstr>Other Risks and Interactions</vt:lpstr>
    </vt:vector>
  </TitlesOfParts>
  <Company>University at Buffalo</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FINANCIAL MARKETS AND INSTITIUTIONS: A Modern Perspective</dc:title>
  <dc:creator>Joseph Ogden</dc:creator>
  <cp:lastModifiedBy>Woo, Dana</cp:lastModifiedBy>
  <cp:revision>383</cp:revision>
  <dcterms:created xsi:type="dcterms:W3CDTF">2000-07-01T19:33:32Z</dcterms:created>
  <dcterms:modified xsi:type="dcterms:W3CDTF">2018-02-23T19:58:17Z</dcterms:modified>
</cp:coreProperties>
</file>