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83" r:id="rId1"/>
  </p:sldMasterIdLst>
  <p:notesMasterIdLst>
    <p:notesMasterId r:id="rId31"/>
  </p:notesMasterIdLst>
  <p:handoutMasterIdLst>
    <p:handoutMasterId r:id="rId32"/>
  </p:handoutMasterIdLst>
  <p:sldIdLst>
    <p:sldId id="325" r:id="rId2"/>
    <p:sldId id="291" r:id="rId3"/>
    <p:sldId id="292" r:id="rId4"/>
    <p:sldId id="313" r:id="rId5"/>
    <p:sldId id="294" r:id="rId6"/>
    <p:sldId id="295" r:id="rId7"/>
    <p:sldId id="314" r:id="rId8"/>
    <p:sldId id="296" r:id="rId9"/>
    <p:sldId id="315" r:id="rId10"/>
    <p:sldId id="297" r:id="rId11"/>
    <p:sldId id="298" r:id="rId12"/>
    <p:sldId id="299" r:id="rId13"/>
    <p:sldId id="300" r:id="rId14"/>
    <p:sldId id="301" r:id="rId15"/>
    <p:sldId id="317" r:id="rId16"/>
    <p:sldId id="303" r:id="rId17"/>
    <p:sldId id="318" r:id="rId18"/>
    <p:sldId id="305" r:id="rId19"/>
    <p:sldId id="306" r:id="rId20"/>
    <p:sldId id="307" r:id="rId21"/>
    <p:sldId id="321" r:id="rId22"/>
    <p:sldId id="327" r:id="rId23"/>
    <p:sldId id="319" r:id="rId24"/>
    <p:sldId id="320" r:id="rId25"/>
    <p:sldId id="326" r:id="rId26"/>
    <p:sldId id="309" r:id="rId27"/>
    <p:sldId id="322" r:id="rId28"/>
    <p:sldId id="324" r:id="rId29"/>
    <p:sldId id="310" r:id="rId30"/>
  </p:sldIdLst>
  <p:sldSz cx="9144000" cy="6858000" type="screen4x3"/>
  <p:notesSz cx="6858000" cy="9144000"/>
  <p:defaultTextStyle>
    <a:defPPr>
      <a:defRPr lang="en-US"/>
    </a:defPPr>
    <a:lvl1pPr algn="l" rtl="0" fontAlgn="base">
      <a:spcBef>
        <a:spcPct val="0"/>
      </a:spcBef>
      <a:spcAft>
        <a:spcPct val="0"/>
      </a:spcAft>
      <a:defRPr sz="2400" b="1" kern="1200">
        <a:solidFill>
          <a:schemeClr val="tx1"/>
        </a:solidFill>
        <a:latin typeface="Times New Roman" pitchFamily="18" charset="0"/>
        <a:ea typeface="+mn-ea"/>
        <a:cs typeface="+mn-cs"/>
      </a:defRPr>
    </a:lvl1pPr>
    <a:lvl2pPr marL="457200" algn="l" rtl="0" fontAlgn="base">
      <a:spcBef>
        <a:spcPct val="0"/>
      </a:spcBef>
      <a:spcAft>
        <a:spcPct val="0"/>
      </a:spcAft>
      <a:defRPr sz="2400" b="1" kern="1200">
        <a:solidFill>
          <a:schemeClr val="tx1"/>
        </a:solidFill>
        <a:latin typeface="Times New Roman" pitchFamily="18" charset="0"/>
        <a:ea typeface="+mn-ea"/>
        <a:cs typeface="+mn-cs"/>
      </a:defRPr>
    </a:lvl2pPr>
    <a:lvl3pPr marL="914400" algn="l" rtl="0" fontAlgn="base">
      <a:spcBef>
        <a:spcPct val="0"/>
      </a:spcBef>
      <a:spcAft>
        <a:spcPct val="0"/>
      </a:spcAft>
      <a:defRPr sz="2400" b="1" kern="1200">
        <a:solidFill>
          <a:schemeClr val="tx1"/>
        </a:solidFill>
        <a:latin typeface="Times New Roman" pitchFamily="18" charset="0"/>
        <a:ea typeface="+mn-ea"/>
        <a:cs typeface="+mn-cs"/>
      </a:defRPr>
    </a:lvl3pPr>
    <a:lvl4pPr marL="1371600" algn="l" rtl="0" fontAlgn="base">
      <a:spcBef>
        <a:spcPct val="0"/>
      </a:spcBef>
      <a:spcAft>
        <a:spcPct val="0"/>
      </a:spcAft>
      <a:defRPr sz="2400" b="1" kern="1200">
        <a:solidFill>
          <a:schemeClr val="tx1"/>
        </a:solidFill>
        <a:latin typeface="Times New Roman" pitchFamily="18" charset="0"/>
        <a:ea typeface="+mn-ea"/>
        <a:cs typeface="+mn-cs"/>
      </a:defRPr>
    </a:lvl4pPr>
    <a:lvl5pPr marL="1828800" algn="l" rtl="0" fontAlgn="base">
      <a:spcBef>
        <a:spcPct val="0"/>
      </a:spcBef>
      <a:spcAft>
        <a:spcPct val="0"/>
      </a:spcAft>
      <a:defRPr sz="2400" b="1" kern="1200">
        <a:solidFill>
          <a:schemeClr val="tx1"/>
        </a:solidFill>
        <a:latin typeface="Times New Roman" pitchFamily="18" charset="0"/>
        <a:ea typeface="+mn-ea"/>
        <a:cs typeface="+mn-cs"/>
      </a:defRPr>
    </a:lvl5pPr>
    <a:lvl6pPr marL="2286000" algn="l" defTabSz="914400" rtl="0" eaLnBrk="1" latinLnBrk="0" hangingPunct="1">
      <a:defRPr sz="2400" b="1" kern="1200">
        <a:solidFill>
          <a:schemeClr val="tx1"/>
        </a:solidFill>
        <a:latin typeface="Times New Roman" pitchFamily="18" charset="0"/>
        <a:ea typeface="+mn-ea"/>
        <a:cs typeface="+mn-cs"/>
      </a:defRPr>
    </a:lvl6pPr>
    <a:lvl7pPr marL="2743200" algn="l" defTabSz="914400" rtl="0" eaLnBrk="1" latinLnBrk="0" hangingPunct="1">
      <a:defRPr sz="2400" b="1" kern="1200">
        <a:solidFill>
          <a:schemeClr val="tx1"/>
        </a:solidFill>
        <a:latin typeface="Times New Roman" pitchFamily="18" charset="0"/>
        <a:ea typeface="+mn-ea"/>
        <a:cs typeface="+mn-cs"/>
      </a:defRPr>
    </a:lvl7pPr>
    <a:lvl8pPr marL="3200400" algn="l" defTabSz="914400" rtl="0" eaLnBrk="1" latinLnBrk="0" hangingPunct="1">
      <a:defRPr sz="2400" b="1" kern="1200">
        <a:solidFill>
          <a:schemeClr val="tx1"/>
        </a:solidFill>
        <a:latin typeface="Times New Roman" pitchFamily="18" charset="0"/>
        <a:ea typeface="+mn-ea"/>
        <a:cs typeface="+mn-cs"/>
      </a:defRPr>
    </a:lvl8pPr>
    <a:lvl9pPr marL="3657600" algn="l" defTabSz="914400" rtl="0" eaLnBrk="1" latinLnBrk="0" hangingPunct="1">
      <a:defRPr sz="2400" b="1"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0000"/>
    <a:srgbClr val="007FBE"/>
    <a:srgbClr val="FFCC00"/>
    <a:srgbClr val="000066"/>
    <a:srgbClr val="663300"/>
    <a:srgbClr val="1C1C1C"/>
    <a:srgbClr val="CC9900"/>
    <a:srgbClr val="FEED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19" autoAdjust="0"/>
    <p:restoredTop sz="88950" autoAdjust="0"/>
  </p:normalViewPr>
  <p:slideViewPr>
    <p:cSldViewPr snapToGrid="0">
      <p:cViewPr varScale="1">
        <p:scale>
          <a:sx n="64" d="100"/>
          <a:sy n="64" d="100"/>
        </p:scale>
        <p:origin x="161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image" Target="../media/image7.emf"/><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b="0"/>
            </a:lvl1pPr>
          </a:lstStyle>
          <a:p>
            <a:pPr>
              <a:defRPr/>
            </a:pPr>
            <a:endParaRPr lang="en-US"/>
          </a:p>
        </p:txBody>
      </p:sp>
      <p:sp>
        <p:nvSpPr>
          <p:cNvPr id="7475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0"/>
            </a:lvl1pPr>
          </a:lstStyle>
          <a:p>
            <a:pPr>
              <a:defRPr/>
            </a:pPr>
            <a:endParaRPr lang="en-US"/>
          </a:p>
        </p:txBody>
      </p:sp>
      <p:sp>
        <p:nvSpPr>
          <p:cNvPr id="7475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b="0"/>
            </a:lvl1pPr>
          </a:lstStyle>
          <a:p>
            <a:pPr>
              <a:defRPr/>
            </a:pPr>
            <a:endParaRPr lang="en-US"/>
          </a:p>
        </p:txBody>
      </p:sp>
      <p:sp>
        <p:nvSpPr>
          <p:cNvPr id="7475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0"/>
            </a:lvl1pPr>
          </a:lstStyle>
          <a:p>
            <a:pPr>
              <a:defRPr/>
            </a:pPr>
            <a:fld id="{BFC7FBDA-8C78-4165-98DC-FA290382268A}" type="slidenum">
              <a:rPr lang="en-US"/>
              <a:pPr>
                <a:defRPr/>
              </a:pPr>
              <a:t>‹#›</a:t>
            </a:fld>
            <a:endParaRPr lang="en-US"/>
          </a:p>
        </p:txBody>
      </p:sp>
    </p:spTree>
    <p:extLst>
      <p:ext uri="{BB962C8B-B14F-4D97-AF65-F5344CB8AC3E}">
        <p14:creationId xmlns:p14="http://schemas.microsoft.com/office/powerpoint/2010/main" val="23880317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b="0"/>
            </a:lvl1pPr>
          </a:lstStyle>
          <a:p>
            <a:pPr>
              <a:defRPr/>
            </a:pPr>
            <a:endParaRPr lang="en-US"/>
          </a:p>
        </p:txBody>
      </p:sp>
      <p:sp>
        <p:nvSpPr>
          <p:cNvPr id="7373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0"/>
            </a:lvl1pPr>
          </a:lstStyle>
          <a:p>
            <a:pPr>
              <a:defRPr/>
            </a:pPr>
            <a:endParaRPr lang="en-US"/>
          </a:p>
        </p:txBody>
      </p:sp>
      <p:sp>
        <p:nvSpPr>
          <p:cNvPr id="399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373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b="0"/>
            </a:lvl1pPr>
          </a:lstStyle>
          <a:p>
            <a:pPr>
              <a:defRPr/>
            </a:pPr>
            <a:endParaRPr lang="en-US"/>
          </a:p>
        </p:txBody>
      </p:sp>
      <p:sp>
        <p:nvSpPr>
          <p:cNvPr id="7373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0"/>
            </a:lvl1pPr>
          </a:lstStyle>
          <a:p>
            <a:pPr>
              <a:defRPr/>
            </a:pPr>
            <a:fld id="{A8FC88F4-9A3D-45A1-8645-2A731A2D9526}" type="slidenum">
              <a:rPr lang="en-US"/>
              <a:pPr>
                <a:defRPr/>
              </a:pPr>
              <a:t>‹#›</a:t>
            </a:fld>
            <a:endParaRPr lang="en-US"/>
          </a:p>
        </p:txBody>
      </p:sp>
    </p:spTree>
    <p:extLst>
      <p:ext uri="{BB962C8B-B14F-4D97-AF65-F5344CB8AC3E}">
        <p14:creationId xmlns:p14="http://schemas.microsoft.com/office/powerpoint/2010/main" val="1280169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C9B14A75-AB87-4F62-B01E-C6C6E2302D46}" type="slidenum">
              <a:rPr lang="en-US" altLang="en-US" sz="1200" b="0"/>
              <a:pPr algn="r"/>
              <a:t>2</a:t>
            </a:fld>
            <a:endParaRPr lang="en-US" altLang="en-US" sz="1200" b="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3A591062-7195-427B-874E-F215CE1748CE}" type="slidenum">
              <a:rPr lang="en-US" altLang="en-US" sz="1200" b="0"/>
              <a:pPr algn="r"/>
              <a:t>3</a:t>
            </a:fld>
            <a:endParaRPr lang="en-US" altLang="en-US" sz="1200" b="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Note: The acquisition of Countrywide proved costly for Bank of America. Even in 2014, </a:t>
            </a:r>
            <a:r>
              <a:rPr lang="en-US" altLang="en-US" dirty="0" err="1"/>
              <a:t>BofA</a:t>
            </a:r>
            <a:r>
              <a:rPr lang="en-US" altLang="en-US" dirty="0"/>
              <a:t> paid a record $17 billion settlement to the U.S. Justice Department over questionable mortgages issued by Countrywide before the acquisition. The settlement was the largest ever reached between the U.S. and a single company, and was approximately equal to </a:t>
            </a:r>
            <a:r>
              <a:rPr lang="en-US" altLang="en-US" dirty="0" err="1"/>
              <a:t>BofA’s</a:t>
            </a:r>
            <a:r>
              <a:rPr lang="en-US" altLang="en-US" dirty="0"/>
              <a:t> total profit for the previous 3 years.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F21D5032-9554-4DFC-ACCA-3DDA5D5FC7CA}" type="slidenum">
              <a:rPr lang="en-US" altLang="en-US" sz="1200" b="0"/>
              <a:pPr algn="r"/>
              <a:t>4</a:t>
            </a:fld>
            <a:endParaRPr lang="en-US" altLang="en-US" sz="1200" b="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4EF3A6C5-B467-4FCC-B5C5-98D13B53B0EF}" type="slidenum">
              <a:rPr lang="en-US" altLang="en-US" sz="1200" b="0"/>
              <a:pPr algn="r"/>
              <a:t>5</a:t>
            </a:fld>
            <a:endParaRPr lang="en-US" altLang="en-US" sz="1200" b="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DF9A927D-2701-4270-91E6-D6805889BEF7}" type="slidenum">
              <a:rPr lang="en-US" altLang="en-US" sz="1200" b="0"/>
              <a:pPr algn="r"/>
              <a:t>6</a:t>
            </a:fld>
            <a:endParaRPr lang="en-US" altLang="en-US" sz="1200" b="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FD848542-B5F2-4144-AFE6-69E9EB21746B}" type="slidenum">
              <a:rPr lang="en-US" altLang="en-US" sz="1200" b="0"/>
              <a:pPr algn="r"/>
              <a:t>7</a:t>
            </a:fld>
            <a:endParaRPr lang="en-US" altLang="en-US" sz="1200" b="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7E8D7F75-7C4A-4B02-A907-4E059D4D03C2}" type="slidenum">
              <a:rPr lang="en-US" altLang="en-US" sz="1200" b="0"/>
              <a:pPr algn="r"/>
              <a:t>8</a:t>
            </a:fld>
            <a:endParaRPr lang="en-US" altLang="en-US" sz="1200" b="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b="1" dirty="0"/>
              <a:t>Perfecting collateral</a:t>
            </a:r>
            <a:r>
              <a:rPr lang="en-US" altLang="en-US" sz="1200" dirty="0"/>
              <a:t> is the process of ensuring that collateral used to secure a loan is free and clear to the lender should the borrower default on the loan</a:t>
            </a:r>
            <a:endParaRPr lang="en-US" altLang="en-US" sz="1200" b="1" dirty="0"/>
          </a:p>
          <a:p>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3F72430D-2341-440D-AF18-8824BA7420F4}" type="slidenum">
              <a:rPr lang="en-US" altLang="en-US" sz="1200" b="0"/>
              <a:pPr algn="r"/>
              <a:t>9</a:t>
            </a:fld>
            <a:endParaRPr lang="en-US" altLang="en-US" sz="1200" b="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7DDB66B5-B4A0-474E-B1D6-7C7D1B6619A4}" type="slidenum">
              <a:rPr lang="en-US" altLang="en-US" sz="1200" b="0"/>
              <a:pPr algn="r"/>
              <a:t>10</a:t>
            </a:fld>
            <a:endParaRPr lang="en-US" altLang="en-US" sz="1200" b="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9E5EA0F3-0555-4E48-A9BC-99E18F2F2C8A}" type="slidenum">
              <a:rPr lang="en-US" altLang="en-US" sz="1200" b="0"/>
              <a:pPr algn="r"/>
              <a:t>11</a:t>
            </a:fld>
            <a:endParaRPr lang="en-US" altLang="en-US" sz="1200" b="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440A7710-6DFC-4C8D-AD76-FCE5C27E01CA}" type="slidenum">
              <a:rPr lang="en-US" altLang="en-US" sz="1200" b="0"/>
              <a:pPr algn="r"/>
              <a:t>12</a:t>
            </a:fld>
            <a:endParaRPr lang="en-US" altLang="en-US" sz="1200" b="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5263AA3C-9351-4589-90BF-30C78256A4AD}" type="slidenum">
              <a:rPr lang="en-US" altLang="en-US" sz="1200" b="0"/>
              <a:pPr algn="r"/>
              <a:t>13</a:t>
            </a:fld>
            <a:endParaRPr lang="en-US" altLang="en-US" sz="1200" b="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C637B5C1-F19A-45BE-89BC-E9399DE9FB79}" type="slidenum">
              <a:rPr lang="en-US" altLang="en-US" sz="1200" b="0"/>
              <a:pPr algn="r"/>
              <a:t>14</a:t>
            </a:fld>
            <a:endParaRPr lang="en-US" altLang="en-US" sz="1200" b="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A057B64F-BC18-4B58-8CA8-C0C8FEDFA0F3}" type="slidenum">
              <a:rPr lang="en-US" altLang="en-US" sz="1200" b="0"/>
              <a:pPr algn="r"/>
              <a:t>15</a:t>
            </a:fld>
            <a:endParaRPr lang="en-US" altLang="en-US" sz="1200" b="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Notice that although the firm has positive earnings, cash decreased.  Ordinarily the loan applicant should have </a:t>
            </a:r>
            <a:r>
              <a:rPr lang="en-US" altLang="en-US" b="1" dirty="0"/>
              <a:t>positive operating cash flows</a:t>
            </a:r>
            <a:r>
              <a:rPr lang="en-US" altLang="en-US" dirty="0"/>
              <a:t>.  Cash from investing may be positive or negative, depending on the rate of return the firm is earning these investments may generate good growth.  In the case above the lender would wish to verify that the borrower will have sufficient return on investment the fixed asset increases to ensure that the firm will have adequate cash balances to repay the loan.  A trend of declining operating cash flows financed by cash flow from financing would be a red flag as this is probably not sustainable in the long run. This would imply the firm is borrowing more (possibly from you) to sustain dropping profitability.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0F27CFDF-26D5-4CF8-8436-1280C02D422A}" type="slidenum">
              <a:rPr lang="en-US" altLang="en-US" sz="1200" b="0"/>
              <a:pPr algn="r"/>
              <a:t>16</a:t>
            </a:fld>
            <a:endParaRPr lang="en-US" altLang="en-US" sz="1200" b="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95EC25D1-A6EC-433A-AC55-AC7F9F32FC57}" type="slidenum">
              <a:rPr lang="en-US" altLang="en-US" sz="1200" b="0"/>
              <a:pPr algn="r"/>
              <a:t>17</a:t>
            </a:fld>
            <a:endParaRPr lang="en-US" altLang="en-US" sz="1200" b="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Optional slide with ratio example, hide if you do not wish to cover this material</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FAD34A49-6F85-408F-8B0B-27802B6D202D}" type="slidenum">
              <a:rPr lang="en-US" altLang="en-US" sz="1200" b="0"/>
              <a:pPr algn="r"/>
              <a:t>18</a:t>
            </a:fld>
            <a:endParaRPr lang="en-US" altLang="en-US" sz="1200" b="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In addition to using the ratios discussed previously, an analyst can compute sets of ratios by dividing all income statement amounts by total sales revenue and all balance sheet amounts by total assets. These calculations yield common-size financial statements that can be used to identify changes in corporate performance. Year-to-year growth rates also give useful ratios for identifying trends.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652EE28A-6E75-4DB1-88D7-6DEB32FFE6BA}" type="slidenum">
              <a:rPr lang="en-US" altLang="en-US" sz="1200" b="0"/>
              <a:pPr algn="r"/>
              <a:t>19</a:t>
            </a:fld>
            <a:endParaRPr lang="en-US" altLang="en-US" sz="1200" b="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29A904BF-444A-485C-A113-436676C77058}" type="slidenum">
              <a:rPr lang="en-US" altLang="en-US" sz="1200" b="0"/>
              <a:pPr algn="r"/>
              <a:t>20</a:t>
            </a:fld>
            <a:endParaRPr lang="en-US" altLang="en-US" sz="1200" b="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Bargaining strength of FI is severely diminished when it deals with large creditworthy corporate customers because they’re able to issue debt/equity directly in the capital markets, as well as make private placements of securities, among other reasons.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D3F08385-4C8C-4D0D-A723-12D0779956CA}" type="slidenum">
              <a:rPr lang="en-US" altLang="en-US" sz="1200" b="0"/>
              <a:pPr algn="r"/>
              <a:t>21</a:t>
            </a:fld>
            <a:endParaRPr lang="en-US" altLang="en-US" sz="1200" b="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Developed to analyze publicly traded manufacturing firms in the U.S.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D3F08385-4C8C-4D0D-A723-12D0779956CA}" type="slidenum">
              <a:rPr lang="en-US" altLang="en-US" sz="1200" b="0"/>
              <a:pPr algn="r"/>
              <a:t>22</a:t>
            </a:fld>
            <a:endParaRPr lang="en-US" altLang="en-US" sz="1200" b="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42172886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54EAC067-3CDB-4B86-8689-2658F2DEEDC4}" type="slidenum">
              <a:rPr lang="en-US" altLang="en-US" sz="1200" b="0"/>
              <a:pPr algn="r"/>
              <a:t>23</a:t>
            </a:fld>
            <a:endParaRPr lang="en-US" altLang="en-US" sz="1200" b="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0BF87113-AD1F-41E4-9637-0F739D64ABA6}" type="slidenum">
              <a:rPr lang="en-US" altLang="en-US" sz="1200" b="0"/>
              <a:pPr algn="r"/>
              <a:t>24</a:t>
            </a:fld>
            <a:endParaRPr lang="en-US" altLang="en-US" sz="1200" b="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942383B0-26F9-49AD-BFC2-731EA4716744}" type="slidenum">
              <a:rPr lang="en-US" altLang="en-US" sz="1200" b="0"/>
              <a:pPr algn="r"/>
              <a:t>25</a:t>
            </a:fld>
            <a:endParaRPr lang="en-US" altLang="en-US" sz="1200" b="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F95CB9E6-9E48-4F61-8ABA-7EAD18AAA901}" type="slidenum">
              <a:rPr lang="en-US" altLang="en-US" sz="1200" b="0"/>
              <a:pPr algn="r"/>
              <a:t>26</a:t>
            </a:fld>
            <a:endParaRPr lang="en-US" altLang="en-US" sz="1200" b="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The numerator of this formula is the promised gross cash inflow to the FI per dollar lent, reflecting direct fees (f) plus the loan interest rat (BR +m). In the denominator, for every $1 that the FI lends, it retains b as non-interest-bearing compensating balances. Thus, 1 – b represents the net proceeds of each $1 of loan received by the borrower from the FI, ignoring reserve requirements.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99F4F590-D321-4A1C-A80B-C108AE1077C4}" type="slidenum">
              <a:rPr lang="en-US" altLang="en-US" sz="1200" b="0"/>
              <a:pPr algn="r"/>
              <a:t>27</a:t>
            </a:fld>
            <a:endParaRPr lang="en-US" altLang="en-US" sz="1200" b="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5DC19F3B-BD12-4728-A8B6-905B9149CBED}" type="slidenum">
              <a:rPr lang="en-US" altLang="en-US" sz="1200" b="0"/>
              <a:pPr algn="r"/>
              <a:t>28</a:t>
            </a:fld>
            <a:endParaRPr lang="en-US" altLang="en-US" sz="1200" b="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651C3298-D642-443C-B770-E5C868A6EF06}" type="slidenum">
              <a:rPr lang="en-US" altLang="en-US" sz="1200" b="0"/>
              <a:pPr algn="r"/>
              <a:t>29</a:t>
            </a:fld>
            <a:endParaRPr lang="en-US" altLang="en-US" sz="1200" b="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7"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8"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9"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1"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2"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3"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4"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5"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6"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7"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8"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9"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0"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1"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2"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3"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4"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5"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6"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7"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8"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9"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0"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1"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2"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3"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4"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5"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6"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27" name="Rectangle 3"/>
          <p:cNvSpPr>
            <a:spLocks noGrp="1" noChangeArrowheads="1"/>
          </p:cNvSpPr>
          <p:nvPr>
            <p:ph type="ctrTitle"/>
          </p:nvPr>
        </p:nvSpPr>
        <p:spPr>
          <a:xfrm>
            <a:off x="315913" y="466725"/>
            <a:ext cx="6781800" cy="2133600"/>
          </a:xfrm>
        </p:spPr>
        <p:txBody>
          <a:bodyPr/>
          <a:lstStyle>
            <a:lvl1pPr algn="r">
              <a:defRPr sz="4800"/>
            </a:lvl1pPr>
          </a:lstStyle>
          <a:p>
            <a:pPr lvl="0"/>
            <a:r>
              <a:rPr lang="en-US" altLang="en-US" noProof="0"/>
              <a:t>Click to edit Master title style</a:t>
            </a:r>
          </a:p>
        </p:txBody>
      </p:sp>
      <p:sp>
        <p:nvSpPr>
          <p:cNvPr id="103428"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pPr lvl="0"/>
            <a:r>
              <a:rPr lang="en-US" altLang="en-US" noProof="0"/>
              <a:t>Click to edit Master subtitle style</a:t>
            </a:r>
          </a:p>
        </p:txBody>
      </p:sp>
      <p:sp>
        <p:nvSpPr>
          <p:cNvPr id="39" name="Rectangle 5"/>
          <p:cNvSpPr>
            <a:spLocks noGrp="1" noChangeArrowheads="1"/>
          </p:cNvSpPr>
          <p:nvPr>
            <p:ph type="dt" sz="half" idx="10"/>
          </p:nvPr>
        </p:nvSpPr>
        <p:spPr/>
        <p:txBody>
          <a:bodyPr/>
          <a:lstStyle>
            <a:lvl1pPr>
              <a:defRPr smtClean="0"/>
            </a:lvl1pPr>
          </a:lstStyle>
          <a:p>
            <a:pPr>
              <a:defRPr/>
            </a:pPr>
            <a:fld id="{7BA11BB5-5B87-4C07-993D-73FAAB1CFBB0}" type="datetime1">
              <a:rPr lang="en-US" smtClean="0"/>
              <a:t>2/23/2018</a:t>
            </a:fld>
            <a:endParaRPr lang="en-US" altLang="en-US"/>
          </a:p>
        </p:txBody>
      </p:sp>
      <p:sp>
        <p:nvSpPr>
          <p:cNvPr id="40" name="Rectangle 6"/>
          <p:cNvSpPr>
            <a:spLocks noGrp="1" noChangeArrowheads="1"/>
          </p:cNvSpPr>
          <p:nvPr>
            <p:ph type="ftr" sz="quarter" idx="11"/>
          </p:nvPr>
        </p:nvSpPr>
        <p:spPr/>
        <p:txBody>
          <a:bodyPr/>
          <a:lstStyle>
            <a:lvl1pPr>
              <a:defRPr smtClean="0"/>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1" name="Rectangle 7"/>
          <p:cNvSpPr>
            <a:spLocks noGrp="1" noChangeArrowheads="1"/>
          </p:cNvSpPr>
          <p:nvPr>
            <p:ph type="sldNum" sz="quarter" idx="12"/>
          </p:nvPr>
        </p:nvSpPr>
        <p:spPr>
          <a:xfrm>
            <a:off x="6553200" y="6276566"/>
            <a:ext cx="2133600" cy="457200"/>
          </a:xfrm>
        </p:spPr>
        <p:txBody>
          <a:bodyPr/>
          <a:lstStyle>
            <a:lvl1pPr>
              <a:defRPr smtClean="0"/>
            </a:lvl1pPr>
          </a:lstStyle>
          <a:p>
            <a:pPr>
              <a:defRPr/>
            </a:pPr>
            <a:fld id="{61020993-0120-4E12-8F2A-320E6E1FEBAD}" type="slidenum">
              <a:rPr lang="en-US" altLang="en-US"/>
              <a:pPr>
                <a:defRPr/>
              </a:pPr>
              <a:t>‹#›</a:t>
            </a:fld>
            <a:endParaRPr lang="en-US" altLang="en-US"/>
          </a:p>
        </p:txBody>
      </p:sp>
    </p:spTree>
    <p:extLst>
      <p:ext uri="{BB962C8B-B14F-4D97-AF65-F5344CB8AC3E}">
        <p14:creationId xmlns:p14="http://schemas.microsoft.com/office/powerpoint/2010/main" val="1873555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68678EE2-B7E7-4D00-9F97-2022D67D64E9}"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8A7B022A-B8E0-4562-B8D2-4404456524B5}" type="slidenum">
              <a:rPr lang="en-US" altLang="en-US"/>
              <a:pPr>
                <a:defRPr/>
              </a:pPr>
              <a:t>‹#›</a:t>
            </a:fld>
            <a:endParaRPr lang="en-US" altLang="en-US"/>
          </a:p>
        </p:txBody>
      </p:sp>
    </p:spTree>
    <p:extLst>
      <p:ext uri="{BB962C8B-B14F-4D97-AF65-F5344CB8AC3E}">
        <p14:creationId xmlns:p14="http://schemas.microsoft.com/office/powerpoint/2010/main" val="1275379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4E19C56B-39C2-4388-8AE4-3D2D663BECDA}"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BD873393-7A36-48D6-95FD-F4EDC0F766F2}" type="slidenum">
              <a:rPr lang="en-US" altLang="en-US"/>
              <a:pPr>
                <a:defRPr/>
              </a:pPr>
              <a:t>‹#›</a:t>
            </a:fld>
            <a:endParaRPr lang="en-US" altLang="en-US"/>
          </a:p>
        </p:txBody>
      </p:sp>
    </p:spTree>
    <p:extLst>
      <p:ext uri="{BB962C8B-B14F-4D97-AF65-F5344CB8AC3E}">
        <p14:creationId xmlns:p14="http://schemas.microsoft.com/office/powerpoint/2010/main" val="1509954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fld id="{BC28190E-69C4-46B2-B869-9B696408FF40}"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22C01C17-5820-48D3-AC25-B338C5FA89F3}" type="slidenum">
              <a:rPr lang="en-US" altLang="en-US"/>
              <a:pPr>
                <a:defRPr/>
              </a:pPr>
              <a:t>‹#›</a:t>
            </a:fld>
            <a:endParaRPr lang="en-US" altLang="en-US"/>
          </a:p>
        </p:txBody>
      </p:sp>
    </p:spTree>
    <p:extLst>
      <p:ext uri="{BB962C8B-B14F-4D97-AF65-F5344CB8AC3E}">
        <p14:creationId xmlns:p14="http://schemas.microsoft.com/office/powerpoint/2010/main" val="374985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fld id="{3E0D3F3D-0745-41A9-9899-D89CC7E024E7}" type="datetime1">
              <a:rPr lang="en-US" smtClean="0"/>
              <a:t>2/23/2018</a:t>
            </a:fld>
            <a:endParaRPr lang="en-US" alt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9" name="Rectangle 7"/>
          <p:cNvSpPr>
            <a:spLocks noGrp="1" noChangeArrowheads="1"/>
          </p:cNvSpPr>
          <p:nvPr>
            <p:ph type="sldNum" sz="quarter" idx="12"/>
          </p:nvPr>
        </p:nvSpPr>
        <p:spPr>
          <a:ln/>
        </p:spPr>
        <p:txBody>
          <a:bodyPr/>
          <a:lstStyle>
            <a:lvl1pPr>
              <a:defRPr/>
            </a:lvl1pPr>
          </a:lstStyle>
          <a:p>
            <a:pPr>
              <a:defRPr/>
            </a:pPr>
            <a:r>
              <a:rPr lang="en-US" altLang="en-US"/>
              <a:t>1-</a:t>
            </a:r>
            <a:fld id="{A44D2F1F-34F1-4EC7-ABC4-4232A923429C}" type="slidenum">
              <a:rPr lang="en-US" altLang="en-US"/>
              <a:pPr>
                <a:defRPr/>
              </a:pPr>
              <a:t>‹#›</a:t>
            </a:fld>
            <a:endParaRPr lang="en-US" altLang="en-US"/>
          </a:p>
        </p:txBody>
      </p:sp>
    </p:spTree>
    <p:extLst>
      <p:ext uri="{BB962C8B-B14F-4D97-AF65-F5344CB8AC3E}">
        <p14:creationId xmlns:p14="http://schemas.microsoft.com/office/powerpoint/2010/main" val="3954236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fld id="{EDD6BA56-496B-40B4-AB3A-6B9276AF2EC2}" type="datetime1">
              <a:rPr lang="en-US" smtClean="0"/>
              <a:t>2/23/2018</a:t>
            </a:fld>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5" name="Rectangle 7"/>
          <p:cNvSpPr>
            <a:spLocks noGrp="1" noChangeArrowheads="1"/>
          </p:cNvSpPr>
          <p:nvPr>
            <p:ph type="sldNum" sz="quarter" idx="12"/>
          </p:nvPr>
        </p:nvSpPr>
        <p:spPr>
          <a:ln/>
        </p:spPr>
        <p:txBody>
          <a:bodyPr/>
          <a:lstStyle>
            <a:lvl1pPr>
              <a:defRPr/>
            </a:lvl1pPr>
          </a:lstStyle>
          <a:p>
            <a:pPr>
              <a:defRPr/>
            </a:pPr>
            <a:r>
              <a:rPr lang="en-US" altLang="en-US"/>
              <a:t>1-</a:t>
            </a:r>
            <a:fld id="{591949D7-A9F0-460B-93C4-E24FA8F14B6E}" type="slidenum">
              <a:rPr lang="en-US" altLang="en-US"/>
              <a:pPr>
                <a:defRPr/>
              </a:pPr>
              <a:t>‹#›</a:t>
            </a:fld>
            <a:endParaRPr lang="en-US" altLang="en-US"/>
          </a:p>
        </p:txBody>
      </p:sp>
    </p:spTree>
    <p:extLst>
      <p:ext uri="{BB962C8B-B14F-4D97-AF65-F5344CB8AC3E}">
        <p14:creationId xmlns:p14="http://schemas.microsoft.com/office/powerpoint/2010/main" val="2750700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611AA5D3-A037-4840-BAD8-8F51B74FB98C}" type="datetime1">
              <a:rPr lang="en-US" smtClean="0"/>
              <a:t>2/23/2018</a:t>
            </a:fld>
            <a:endParaRPr lang="en-US" alt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 name="Rectangle 7"/>
          <p:cNvSpPr>
            <a:spLocks noGrp="1" noChangeArrowheads="1"/>
          </p:cNvSpPr>
          <p:nvPr>
            <p:ph type="sldNum" sz="quarter" idx="12"/>
          </p:nvPr>
        </p:nvSpPr>
        <p:spPr>
          <a:ln/>
        </p:spPr>
        <p:txBody>
          <a:bodyPr/>
          <a:lstStyle>
            <a:lvl1pPr>
              <a:defRPr/>
            </a:lvl1pPr>
          </a:lstStyle>
          <a:p>
            <a:pPr>
              <a:defRPr/>
            </a:pPr>
            <a:r>
              <a:rPr lang="en-US" altLang="en-US"/>
              <a:t>1-</a:t>
            </a:r>
            <a:fld id="{47474B58-3EC3-4629-BE11-6D5A3F76FB9F}" type="slidenum">
              <a:rPr lang="en-US" altLang="en-US"/>
              <a:pPr>
                <a:defRPr/>
              </a:pPr>
              <a:t>‹#›</a:t>
            </a:fld>
            <a:endParaRPr lang="en-US" altLang="en-US"/>
          </a:p>
        </p:txBody>
      </p:sp>
    </p:spTree>
    <p:extLst>
      <p:ext uri="{BB962C8B-B14F-4D97-AF65-F5344CB8AC3E}">
        <p14:creationId xmlns:p14="http://schemas.microsoft.com/office/powerpoint/2010/main" val="3785674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A7B03F5D-3B1B-4C7E-B069-4C5CDB53F862}"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56E2CFB6-2FA8-437A-A8D3-FE7A307D97F2}" type="slidenum">
              <a:rPr lang="en-US" altLang="en-US"/>
              <a:pPr>
                <a:defRPr/>
              </a:pPr>
              <a:t>‹#›</a:t>
            </a:fld>
            <a:endParaRPr lang="en-US" altLang="en-US"/>
          </a:p>
        </p:txBody>
      </p:sp>
    </p:spTree>
    <p:extLst>
      <p:ext uri="{BB962C8B-B14F-4D97-AF65-F5344CB8AC3E}">
        <p14:creationId xmlns:p14="http://schemas.microsoft.com/office/powerpoint/2010/main" val="3447729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290ECE0A-851B-4CFA-822B-484394EB7760}"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36872118-A42A-4826-B748-31A7C5709671}" type="slidenum">
              <a:rPr lang="en-US" altLang="en-US"/>
              <a:pPr>
                <a:defRPr/>
              </a:pPr>
              <a:t>‹#›</a:t>
            </a:fld>
            <a:endParaRPr lang="en-US" altLang="en-US"/>
          </a:p>
        </p:txBody>
      </p:sp>
    </p:spTree>
    <p:extLst>
      <p:ext uri="{BB962C8B-B14F-4D97-AF65-F5344CB8AC3E}">
        <p14:creationId xmlns:p14="http://schemas.microsoft.com/office/powerpoint/2010/main" val="2540588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538096E4-1982-4426-9494-7B0D0BEEB3EF}"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D2FD3AE1-DD6B-440A-8E9E-51A0347E5795}" type="slidenum">
              <a:rPr lang="en-US" altLang="en-US"/>
              <a:pPr>
                <a:defRPr/>
              </a:pPr>
              <a:t>‹#›</a:t>
            </a:fld>
            <a:endParaRPr lang="en-US" altLang="en-US"/>
          </a:p>
        </p:txBody>
      </p:sp>
    </p:spTree>
    <p:extLst>
      <p:ext uri="{BB962C8B-B14F-4D97-AF65-F5344CB8AC3E}">
        <p14:creationId xmlns:p14="http://schemas.microsoft.com/office/powerpoint/2010/main" val="3781183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A767AEC6-8B2D-4D49-905A-8760EE992D84}"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0D14C297-56E2-4095-994D-FF9F56DB7536}" type="slidenum">
              <a:rPr lang="en-US" altLang="en-US"/>
              <a:pPr>
                <a:defRPr/>
              </a:pPr>
              <a:t>‹#›</a:t>
            </a:fld>
            <a:endParaRPr lang="en-US" altLang="en-US"/>
          </a:p>
        </p:txBody>
      </p:sp>
    </p:spTree>
    <p:extLst>
      <p:ext uri="{BB962C8B-B14F-4D97-AF65-F5344CB8AC3E}">
        <p14:creationId xmlns:p14="http://schemas.microsoft.com/office/powerpoint/2010/main" val="2869940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405"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0" smtClean="0">
                <a:latin typeface="+mn-lt"/>
              </a:defRPr>
            </a:lvl1pPr>
          </a:lstStyle>
          <a:p>
            <a:pPr>
              <a:defRPr/>
            </a:pPr>
            <a:fld id="{A6073F3B-A2AF-451E-B3B6-EF482FF15D48}" type="datetime1">
              <a:rPr lang="en-US" smtClean="0"/>
              <a:t>2/23/2018</a:t>
            </a:fld>
            <a:endParaRPr lang="en-US" altLang="en-US"/>
          </a:p>
        </p:txBody>
      </p:sp>
      <p:sp>
        <p:nvSpPr>
          <p:cNvPr id="102406"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b="0" smtClean="0">
                <a:latin typeface="+mn-lt"/>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102407"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b="0" smtClean="0">
                <a:latin typeface="+mn-lt"/>
              </a:defRPr>
            </a:lvl1pPr>
          </a:lstStyle>
          <a:p>
            <a:pPr>
              <a:defRPr/>
            </a:pPr>
            <a:r>
              <a:rPr lang="en-US" altLang="en-US"/>
              <a:t>1-</a:t>
            </a:r>
            <a:fld id="{B35345C3-D55F-40D5-A10A-211F30CAE0F8}" type="slidenum">
              <a:rPr lang="en-US" altLang="en-US"/>
              <a:pPr>
                <a:defRPr/>
              </a:pPr>
              <a:t>‹#›</a:t>
            </a:fld>
            <a:endParaRPr lang="en-US" altLang="en-US"/>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4"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5"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6"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7"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8"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9"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0"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1"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2"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3"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4"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5"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6"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7"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8"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9"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0"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1"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2"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3"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4"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5"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6"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7"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8"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9"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60"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61"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62"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63"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grpSp>
    </p:spTree>
  </p:cSld>
  <p:clrMap bg1="lt1" tx1="dk1" bg2="lt2" tx2="dk2" accent1="accent1" accent2="accent2" accent3="accent3" accent4="accent4" accent5="accent5" accent6="accent6" hlink="hlink" folHlink="folHlink"/>
  <p:sldLayoutIdLst>
    <p:sldLayoutId id="2147483706"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hf sldNum="0" hd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6.e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package" Target="../embeddings/Microsoft_Word_Document1.docx"/><Relationship Id="rId5" Type="http://schemas.openxmlformats.org/officeDocument/2006/relationships/image" Target="../media/image5.emf"/><Relationship Id="rId4" Type="http://schemas.openxmlformats.org/officeDocument/2006/relationships/package" Target="../embeddings/Microsoft_Word_Document.docx"/></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package" Target="../embeddings/Microsoft_Word_Document4.docx"/><Relationship Id="rId13" Type="http://schemas.openxmlformats.org/officeDocument/2006/relationships/image" Target="../media/image11.emf"/><Relationship Id="rId3" Type="http://schemas.openxmlformats.org/officeDocument/2006/relationships/notesSlide" Target="../notesSlides/notesSlide16.xml"/><Relationship Id="rId7" Type="http://schemas.openxmlformats.org/officeDocument/2006/relationships/image" Target="../media/image8.emf"/><Relationship Id="rId12" Type="http://schemas.openxmlformats.org/officeDocument/2006/relationships/package" Target="../embeddings/Microsoft_Word_Document6.docx"/><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package" Target="../embeddings/Microsoft_Word_Document3.docx"/><Relationship Id="rId11" Type="http://schemas.openxmlformats.org/officeDocument/2006/relationships/image" Target="../media/image10.emf"/><Relationship Id="rId5" Type="http://schemas.openxmlformats.org/officeDocument/2006/relationships/image" Target="../media/image7.emf"/><Relationship Id="rId15" Type="http://schemas.openxmlformats.org/officeDocument/2006/relationships/image" Target="../media/image12.emf"/><Relationship Id="rId10" Type="http://schemas.openxmlformats.org/officeDocument/2006/relationships/package" Target="../embeddings/Microsoft_Word_Document5.docx"/><Relationship Id="rId4" Type="http://schemas.openxmlformats.org/officeDocument/2006/relationships/package" Target="../embeddings/Microsoft_Word_Document2.docx"/><Relationship Id="rId9" Type="http://schemas.openxmlformats.org/officeDocument/2006/relationships/image" Target="../media/image9.emf"/><Relationship Id="rId14" Type="http://schemas.openxmlformats.org/officeDocument/2006/relationships/package" Target="../embeddings/Microsoft_Word_Document7.docx"/></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6.wmf"/><Relationship Id="rId4" Type="http://schemas.openxmlformats.org/officeDocument/2006/relationships/oleObject" Target="../embeddings/oleObject2.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17.w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4.bin"/><Relationship Id="rId5" Type="http://schemas.openxmlformats.org/officeDocument/2006/relationships/image" Target="../media/image16.wmf"/><Relationship Id="rId4" Type="http://schemas.openxmlformats.org/officeDocument/2006/relationships/oleObject" Target="../embeddings/oleObject3.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18.wmf"/><Relationship Id="rId4" Type="http://schemas.openxmlformats.org/officeDocument/2006/relationships/oleObject" Target="../embeddings/oleObject5.bin"/></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p:txBody>
          <a:bodyPr/>
          <a:lstStyle/>
          <a:p>
            <a:pPr eaLnBrk="1" hangingPunct="1"/>
            <a:r>
              <a:rPr lang="en-US" altLang="en-US"/>
              <a:t>Chapter Twenty</a:t>
            </a:r>
          </a:p>
        </p:txBody>
      </p:sp>
      <p:sp>
        <p:nvSpPr>
          <p:cNvPr id="3075" name="Rectangle 5"/>
          <p:cNvSpPr>
            <a:spLocks noGrp="1" noChangeArrowheads="1"/>
          </p:cNvSpPr>
          <p:nvPr>
            <p:ph type="subTitle" idx="1"/>
          </p:nvPr>
        </p:nvSpPr>
        <p:spPr/>
        <p:txBody>
          <a:bodyPr/>
          <a:lstStyle/>
          <a:p>
            <a:pPr>
              <a:spcBef>
                <a:spcPct val="50000"/>
              </a:spcBef>
              <a:buClrTx/>
              <a:buSzTx/>
              <a:buFontTx/>
              <a:buNone/>
            </a:pPr>
            <a:r>
              <a:rPr lang="en-US" altLang="en-US" sz="5500"/>
              <a:t>Managing Credit Risk on the Balance Sheet</a:t>
            </a:r>
          </a:p>
          <a:p>
            <a:pPr eaLnBrk="1" hangingPunct="1"/>
            <a:endParaRPr lang="en-US" altLang="en-US" sz="55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4100" name="Rectangle 2"/>
          <p:cNvSpPr>
            <a:spLocks noGrp="1" noChangeArrowheads="1"/>
          </p:cNvSpPr>
          <p:nvPr>
            <p:ph type="title" idx="4294967295"/>
          </p:nvPr>
        </p:nvSpPr>
        <p:spPr/>
        <p:txBody>
          <a:bodyPr anchor="ctr"/>
          <a:lstStyle/>
          <a:p>
            <a:pPr eaLnBrk="1" hangingPunct="1"/>
            <a:r>
              <a:rPr lang="en-US" altLang="en-US" sz="3500"/>
              <a:t>Credit Risk Management</a:t>
            </a:r>
          </a:p>
        </p:txBody>
      </p:sp>
      <p:sp>
        <p:nvSpPr>
          <p:cNvPr id="4101" name="Rectangle 3"/>
          <p:cNvSpPr>
            <a:spLocks noGrp="1" noChangeArrowheads="1"/>
          </p:cNvSpPr>
          <p:nvPr>
            <p:ph type="body" sz="half" idx="4294967295"/>
          </p:nvPr>
        </p:nvSpPr>
        <p:spPr>
          <a:xfrm>
            <a:off x="457200" y="1599688"/>
            <a:ext cx="8148638" cy="4730774"/>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dirty="0"/>
              <a:t>Financial institutions (FIs) are special because of their ability to </a:t>
            </a:r>
            <a:r>
              <a:rPr lang="en-US" altLang="en-US" sz="2200" b="1" dirty="0"/>
              <a:t>transform financial claims</a:t>
            </a:r>
            <a:r>
              <a:rPr lang="en-US" altLang="en-US" sz="2200" dirty="0"/>
              <a:t> of household savers into claims issued to corporations, individuals, and governments</a:t>
            </a:r>
          </a:p>
          <a:p>
            <a:pPr eaLnBrk="1" hangingPunct="1">
              <a:lnSpc>
                <a:spcPct val="90000"/>
              </a:lnSpc>
            </a:pPr>
            <a:r>
              <a:rPr lang="en-US" altLang="en-US" sz="2200" dirty="0"/>
              <a:t>FIs’ ability to </a:t>
            </a:r>
            <a:r>
              <a:rPr lang="en-US" altLang="en-US" sz="2200" b="1" dirty="0"/>
              <a:t>process and evaluate information</a:t>
            </a:r>
            <a:r>
              <a:rPr lang="en-US" altLang="en-US" sz="2200" dirty="0"/>
              <a:t> and </a:t>
            </a:r>
            <a:r>
              <a:rPr lang="en-US" altLang="en-US" sz="2200" b="1" dirty="0"/>
              <a:t>control and monitor borrowers</a:t>
            </a:r>
            <a:r>
              <a:rPr lang="en-US" altLang="en-US" sz="2200" dirty="0"/>
              <a:t> allows them to transform these claims at the lowest possible cost to all parties</a:t>
            </a:r>
          </a:p>
          <a:p>
            <a:pPr eaLnBrk="1" hangingPunct="1">
              <a:lnSpc>
                <a:spcPct val="90000"/>
              </a:lnSpc>
            </a:pPr>
            <a:r>
              <a:rPr lang="en-US" altLang="en-US" sz="2200" b="1" dirty="0"/>
              <a:t>Credit allocation</a:t>
            </a:r>
            <a:r>
              <a:rPr lang="en-US" altLang="en-US" sz="2200" dirty="0"/>
              <a:t> is an important type of financial claim transformation</a:t>
            </a:r>
          </a:p>
          <a:p>
            <a:pPr lvl="1" eaLnBrk="1" hangingPunct="1">
              <a:lnSpc>
                <a:spcPct val="90000"/>
              </a:lnSpc>
            </a:pPr>
            <a:r>
              <a:rPr lang="en-US" altLang="en-US" sz="2100" dirty="0"/>
              <a:t>FIs transform claims of household savers (in the form of deposits) into loans issued to corporations, individuals, and governments</a:t>
            </a:r>
          </a:p>
          <a:p>
            <a:pPr lvl="1" eaLnBrk="1" hangingPunct="1">
              <a:lnSpc>
                <a:spcPct val="90000"/>
              </a:lnSpc>
            </a:pPr>
            <a:r>
              <a:rPr lang="en-US" altLang="en-US" sz="2100" dirty="0"/>
              <a:t>The FI accepts the credit risk on these loans in exchange for a fair return sufficient to cover the cost of funding paid (to household savers, the credit risk involved in lending, and a profit margin reflecting competitive conditions</a:t>
            </a:r>
          </a:p>
        </p:txBody>
      </p:sp>
      <p:sp>
        <p:nvSpPr>
          <p:cNvPr id="2" name="Footer Placeholder 1">
            <a:extLst>
              <a:ext uri="{FF2B5EF4-FFF2-40B4-BE49-F238E27FC236}">
                <a16:creationId xmlns:a16="http://schemas.microsoft.com/office/drawing/2014/main" id="{2B41D602-D252-472F-AC53-A408FC3EC379}"/>
              </a:ext>
            </a:extLst>
          </p:cNvPr>
          <p:cNvSpPr>
            <a:spLocks noGrp="1"/>
          </p:cNvSpPr>
          <p:nvPr>
            <p:ph type="ftr" sz="quarter" idx="11"/>
          </p:nvPr>
        </p:nvSpPr>
        <p:spPr>
          <a:xfrm>
            <a:off x="1663908" y="6248400"/>
            <a:ext cx="6190938"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5124" name="Rectangle 2"/>
          <p:cNvSpPr>
            <a:spLocks noGrp="1" noChangeArrowheads="1"/>
          </p:cNvSpPr>
          <p:nvPr>
            <p:ph type="title" idx="4294967295"/>
          </p:nvPr>
        </p:nvSpPr>
        <p:spPr/>
        <p:txBody>
          <a:bodyPr anchor="ctr"/>
          <a:lstStyle/>
          <a:p>
            <a:pPr eaLnBrk="1" hangingPunct="1"/>
            <a:r>
              <a:rPr lang="en-US" altLang="en-US" sz="3500" dirty="0"/>
              <a:t>Credit Risk Management Continued</a:t>
            </a:r>
          </a:p>
        </p:txBody>
      </p:sp>
      <p:sp>
        <p:nvSpPr>
          <p:cNvPr id="5125" name="Rectangle 3"/>
          <p:cNvSpPr>
            <a:spLocks noGrp="1" noChangeArrowheads="1"/>
          </p:cNvSpPr>
          <p:nvPr>
            <p:ph type="body" sz="half" idx="4294967295"/>
          </p:nvPr>
        </p:nvSpPr>
        <p:spPr>
          <a:xfrm>
            <a:off x="457200" y="1719262"/>
            <a:ext cx="8148638" cy="4611200"/>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400" dirty="0"/>
              <a:t>The default of one major borrower can have a significant impact on the value and reputation of many FIs</a:t>
            </a:r>
          </a:p>
          <a:p>
            <a:pPr lvl="1" eaLnBrk="1" hangingPunct="1">
              <a:lnSpc>
                <a:spcPct val="80000"/>
              </a:lnSpc>
            </a:pPr>
            <a:r>
              <a:rPr lang="en-US" altLang="en-US" sz="2200" dirty="0"/>
              <a:t>E.g., WorldCom bankruptcy in 2002</a:t>
            </a:r>
          </a:p>
          <a:p>
            <a:pPr eaLnBrk="1" hangingPunct="1">
              <a:lnSpc>
                <a:spcPct val="80000"/>
              </a:lnSpc>
            </a:pPr>
            <a:r>
              <a:rPr lang="en-US" altLang="en-US" sz="2400" dirty="0"/>
              <a:t>Likewise, a single major economic event can cause losses to many FIs’ loan portfolios</a:t>
            </a:r>
          </a:p>
          <a:p>
            <a:pPr lvl="1" eaLnBrk="1" hangingPunct="1">
              <a:lnSpc>
                <a:spcPct val="80000"/>
              </a:lnSpc>
            </a:pPr>
            <a:r>
              <a:rPr lang="en-US" altLang="en-US" sz="2200" dirty="0"/>
              <a:t>E.g., Hurricanes Katrina and Rita in 2005 resulted in over $1.3 billion in bad loans for major banks operating in areas hit by the storm</a:t>
            </a:r>
          </a:p>
          <a:p>
            <a:pPr lvl="1" eaLnBrk="1" hangingPunct="1">
              <a:lnSpc>
                <a:spcPct val="80000"/>
              </a:lnSpc>
            </a:pPr>
            <a:r>
              <a:rPr lang="en-US" altLang="en-US" sz="2200" dirty="0"/>
              <a:t>E.g., financial crisis of 2008-2009 resulted in the largest ever credit risk-related losses for U.S. financial institutions</a:t>
            </a:r>
          </a:p>
          <a:p>
            <a:pPr eaLnBrk="1" hangingPunct="1">
              <a:lnSpc>
                <a:spcPct val="80000"/>
              </a:lnSpc>
            </a:pPr>
            <a:r>
              <a:rPr lang="en-US" altLang="en-US" sz="2400" dirty="0"/>
              <a:t>Many FIs were unable to survive the mortgage crisis</a:t>
            </a:r>
          </a:p>
          <a:p>
            <a:pPr lvl="1" eaLnBrk="1" hangingPunct="1">
              <a:lnSpc>
                <a:spcPct val="80000"/>
              </a:lnSpc>
            </a:pPr>
            <a:r>
              <a:rPr lang="en-US" altLang="en-US" sz="2200" dirty="0"/>
              <a:t>E.g., Countrywide Financial acquired by </a:t>
            </a:r>
            <a:r>
              <a:rPr lang="en-US" altLang="en-US" sz="2200" dirty="0" err="1"/>
              <a:t>BofA</a:t>
            </a:r>
            <a:r>
              <a:rPr lang="en-US" altLang="en-US" sz="2200" dirty="0"/>
              <a:t> </a:t>
            </a:r>
          </a:p>
          <a:p>
            <a:pPr eaLnBrk="1" hangingPunct="1">
              <a:lnSpc>
                <a:spcPct val="80000"/>
              </a:lnSpc>
            </a:pPr>
            <a:r>
              <a:rPr lang="en-US" altLang="en-US" sz="2400" dirty="0"/>
              <a:t>Bank loan portfolios were exposed to losses from the recent European debt crisis</a:t>
            </a:r>
          </a:p>
        </p:txBody>
      </p:sp>
      <p:sp>
        <p:nvSpPr>
          <p:cNvPr id="2" name="Footer Placeholder 1">
            <a:extLst>
              <a:ext uri="{FF2B5EF4-FFF2-40B4-BE49-F238E27FC236}">
                <a16:creationId xmlns:a16="http://schemas.microsoft.com/office/drawing/2014/main" id="{E52E4CFA-C3A9-4D2D-B0CE-F6BA95DFE59D}"/>
              </a:ext>
            </a:extLst>
          </p:cNvPr>
          <p:cNvSpPr>
            <a:spLocks noGrp="1"/>
          </p:cNvSpPr>
          <p:nvPr>
            <p:ph type="ftr" sz="quarter" idx="11"/>
          </p:nvPr>
        </p:nvSpPr>
        <p:spPr>
          <a:xfrm>
            <a:off x="1319134" y="6248400"/>
            <a:ext cx="6190938"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9220" name="Rectangle 2"/>
          <p:cNvSpPr>
            <a:spLocks noGrp="1" noChangeArrowheads="1"/>
          </p:cNvSpPr>
          <p:nvPr>
            <p:ph type="title"/>
          </p:nvPr>
        </p:nvSpPr>
        <p:spPr/>
        <p:txBody>
          <a:bodyPr anchor="ctr"/>
          <a:lstStyle/>
          <a:p>
            <a:pPr eaLnBrk="1" hangingPunct="1"/>
            <a:r>
              <a:rPr lang="en-US" altLang="en-US" sz="3500" dirty="0"/>
              <a:t>Nonperforming Asset Ratio for U.S. Commercial Banks</a:t>
            </a:r>
          </a:p>
        </p:txBody>
      </p:sp>
      <p:pic>
        <p:nvPicPr>
          <p:cNvPr id="4" name="Content Placeholder 3">
            <a:extLst>
              <a:ext uri="{FF2B5EF4-FFF2-40B4-BE49-F238E27FC236}">
                <a16:creationId xmlns:a16="http://schemas.microsoft.com/office/drawing/2014/main" id="{A8E86A07-8F71-4A6B-A0F1-33E7E4FEB616}"/>
              </a:ext>
            </a:extLst>
          </p:cNvPr>
          <p:cNvPicPr>
            <a:picLocks noGrp="1" noChangeAspect="1"/>
          </p:cNvPicPr>
          <p:nvPr>
            <p:ph idx="1"/>
          </p:nvPr>
        </p:nvPicPr>
        <p:blipFill>
          <a:blip r:embed="rId3"/>
          <a:stretch>
            <a:fillRect/>
          </a:stretch>
        </p:blipFill>
        <p:spPr>
          <a:xfrm>
            <a:off x="1289155" y="1646238"/>
            <a:ext cx="6310858" cy="4074094"/>
          </a:xfrm>
          <a:prstGeom prst="rect">
            <a:avLst/>
          </a:prstGeom>
        </p:spPr>
      </p:pic>
      <p:sp>
        <p:nvSpPr>
          <p:cNvPr id="3" name="Footer Placeholder 2">
            <a:extLst>
              <a:ext uri="{FF2B5EF4-FFF2-40B4-BE49-F238E27FC236}">
                <a16:creationId xmlns:a16="http://schemas.microsoft.com/office/drawing/2014/main" id="{6EBD7FDA-B816-45CB-9289-9B3AB3548303}"/>
              </a:ext>
            </a:extLst>
          </p:cNvPr>
          <p:cNvSpPr>
            <a:spLocks noGrp="1"/>
          </p:cNvSpPr>
          <p:nvPr>
            <p:ph type="ftr" sz="quarter" idx="11"/>
          </p:nvPr>
        </p:nvSpPr>
        <p:spPr>
          <a:xfrm>
            <a:off x="1558977" y="6248400"/>
            <a:ext cx="620592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0244" name="Rectangle 2"/>
          <p:cNvSpPr>
            <a:spLocks noGrp="1" noChangeArrowheads="1"/>
          </p:cNvSpPr>
          <p:nvPr>
            <p:ph type="title" idx="4294967295"/>
          </p:nvPr>
        </p:nvSpPr>
        <p:spPr/>
        <p:txBody>
          <a:bodyPr anchor="ctr"/>
          <a:lstStyle/>
          <a:p>
            <a:pPr eaLnBrk="1" hangingPunct="1"/>
            <a:r>
              <a:rPr lang="en-US" altLang="en-US" sz="3500" dirty="0"/>
              <a:t>Real Estate Lending</a:t>
            </a:r>
          </a:p>
        </p:txBody>
      </p:sp>
      <p:sp>
        <p:nvSpPr>
          <p:cNvPr id="10245" name="Rectangle 3"/>
          <p:cNvSpPr>
            <a:spLocks noGrp="1" noChangeArrowheads="1"/>
          </p:cNvSpPr>
          <p:nvPr>
            <p:ph type="body" sz="half" idx="4294967295"/>
          </p:nvPr>
        </p:nvSpPr>
        <p:spPr>
          <a:xfrm>
            <a:off x="457200" y="1719263"/>
            <a:ext cx="8148638" cy="4533826"/>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800" b="1" dirty="0"/>
              <a:t>Real estate lending</a:t>
            </a:r>
          </a:p>
          <a:p>
            <a:pPr lvl="1" eaLnBrk="1" hangingPunct="1"/>
            <a:r>
              <a:rPr lang="en-US" altLang="en-US" sz="2400" dirty="0"/>
              <a:t>Residential mortgage loan applications are among the most standardized of all credit applications</a:t>
            </a:r>
          </a:p>
          <a:p>
            <a:pPr lvl="1" eaLnBrk="1" hangingPunct="1"/>
            <a:r>
              <a:rPr lang="en-US" altLang="en-US" sz="2400" dirty="0"/>
              <a:t>Decisions to approve a mortgage application depend on:</a:t>
            </a:r>
          </a:p>
          <a:p>
            <a:pPr lvl="2" eaLnBrk="1" hangingPunct="1"/>
            <a:r>
              <a:rPr lang="en-US" altLang="en-US" sz="2400" dirty="0"/>
              <a:t>The applicant’s ability and willingness to make timely interest and principal repayments</a:t>
            </a:r>
          </a:p>
          <a:p>
            <a:pPr lvl="2" eaLnBrk="1" hangingPunct="1"/>
            <a:r>
              <a:rPr lang="en-US" altLang="en-US" sz="2400" dirty="0"/>
              <a:t>The value of the borrower’s collateral</a:t>
            </a:r>
          </a:p>
          <a:p>
            <a:pPr lvl="1" eaLnBrk="1" hangingPunct="1"/>
            <a:r>
              <a:rPr lang="en-US" altLang="en-US" sz="2400" dirty="0"/>
              <a:t>The ability to maintain mortgage payments is measured by the </a:t>
            </a:r>
            <a:r>
              <a:rPr lang="en-US" altLang="en-US" sz="2400" b="1" dirty="0"/>
              <a:t>gross debt service </a:t>
            </a:r>
            <a:r>
              <a:rPr lang="en-US" altLang="en-US" sz="2400" dirty="0"/>
              <a:t>(</a:t>
            </a:r>
            <a:r>
              <a:rPr lang="en-US" altLang="en-US" sz="2400" b="1" dirty="0"/>
              <a:t>GDS) </a:t>
            </a:r>
            <a:r>
              <a:rPr lang="en-US" altLang="en-US" sz="2400" dirty="0"/>
              <a:t>and </a:t>
            </a:r>
            <a:r>
              <a:rPr lang="en-US" altLang="en-US" sz="2400" b="1" dirty="0"/>
              <a:t>total debt service (TDS) </a:t>
            </a:r>
            <a:r>
              <a:rPr lang="en-US" altLang="en-US" sz="2400" dirty="0"/>
              <a:t>ratios</a:t>
            </a:r>
          </a:p>
        </p:txBody>
      </p:sp>
      <p:sp>
        <p:nvSpPr>
          <p:cNvPr id="2" name="Footer Placeholder 1">
            <a:extLst>
              <a:ext uri="{FF2B5EF4-FFF2-40B4-BE49-F238E27FC236}">
                <a16:creationId xmlns:a16="http://schemas.microsoft.com/office/drawing/2014/main" id="{CAABC252-96CD-4DAF-9437-12E08BA34A68}"/>
              </a:ext>
            </a:extLst>
          </p:cNvPr>
          <p:cNvSpPr>
            <a:spLocks noGrp="1"/>
          </p:cNvSpPr>
          <p:nvPr>
            <p:ph type="ftr" sz="quarter" idx="11"/>
          </p:nvPr>
        </p:nvSpPr>
        <p:spPr>
          <a:xfrm>
            <a:off x="1618937" y="6248400"/>
            <a:ext cx="6190937"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1268" name="Rectangle 2"/>
          <p:cNvSpPr>
            <a:spLocks noGrp="1" noChangeArrowheads="1"/>
          </p:cNvSpPr>
          <p:nvPr>
            <p:ph type="title" idx="4294967295"/>
          </p:nvPr>
        </p:nvSpPr>
        <p:spPr/>
        <p:txBody>
          <a:bodyPr anchor="ctr"/>
          <a:lstStyle/>
          <a:p>
            <a:pPr eaLnBrk="1" hangingPunct="1"/>
            <a:r>
              <a:rPr lang="en-US" altLang="en-US" sz="3500" dirty="0"/>
              <a:t>Real Estate Lending Continued</a:t>
            </a:r>
          </a:p>
        </p:txBody>
      </p:sp>
      <p:sp>
        <p:nvSpPr>
          <p:cNvPr id="1126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GDS refers to the </a:t>
            </a:r>
            <a:r>
              <a:rPr lang="en-US" altLang="en-US" sz="2400" b="1" dirty="0"/>
              <a:t>gross debt service ratio </a:t>
            </a:r>
          </a:p>
          <a:p>
            <a:pPr lvl="1" eaLnBrk="1" hangingPunct="1"/>
            <a:r>
              <a:rPr lang="en-US" altLang="en-US" sz="2200" dirty="0"/>
              <a:t>Equal to the total accommodation expenses (mortgage, lease, condominium, management fees, real estate taxes, etc.) divided by gross income</a:t>
            </a:r>
          </a:p>
          <a:p>
            <a:pPr lvl="1" eaLnBrk="1" hangingPunct="1"/>
            <a:r>
              <a:rPr lang="en-US" altLang="en-US" sz="2200" dirty="0"/>
              <a:t>Acceptable threshold generally set around maximum of 25% to 30%</a:t>
            </a:r>
          </a:p>
          <a:p>
            <a:pPr eaLnBrk="1" hangingPunct="1"/>
            <a:r>
              <a:rPr lang="en-US" altLang="en-US" sz="2400" dirty="0"/>
              <a:t>TDS refers to the </a:t>
            </a:r>
            <a:r>
              <a:rPr lang="en-US" altLang="en-US" sz="2400" b="1" dirty="0"/>
              <a:t>total debt service ratio</a:t>
            </a:r>
            <a:endParaRPr lang="en-US" altLang="en-US" sz="2400" dirty="0"/>
          </a:p>
          <a:p>
            <a:pPr lvl="1" eaLnBrk="1" hangingPunct="1"/>
            <a:r>
              <a:rPr lang="en-US" altLang="en-US" sz="2200" dirty="0"/>
              <a:t>Equal to the total accommodation expenses plus all other debt service payments divided by gross income</a:t>
            </a:r>
          </a:p>
          <a:p>
            <a:pPr lvl="1" eaLnBrk="1" hangingPunct="1"/>
            <a:r>
              <a:rPr lang="en-US" altLang="en-US" sz="2200" dirty="0"/>
              <a:t>Acceptable threshold generally set around maximum of 35% to 40%</a:t>
            </a:r>
          </a:p>
        </p:txBody>
      </p:sp>
      <p:sp>
        <p:nvSpPr>
          <p:cNvPr id="2" name="Footer Placeholder 1">
            <a:extLst>
              <a:ext uri="{FF2B5EF4-FFF2-40B4-BE49-F238E27FC236}">
                <a16:creationId xmlns:a16="http://schemas.microsoft.com/office/drawing/2014/main" id="{7B99B9BB-3424-483C-96BA-C8689644256A}"/>
              </a:ext>
            </a:extLst>
          </p:cNvPr>
          <p:cNvSpPr>
            <a:spLocks noGrp="1"/>
          </p:cNvSpPr>
          <p:nvPr>
            <p:ph type="ftr" sz="quarter" idx="11"/>
          </p:nvPr>
        </p:nvSpPr>
        <p:spPr>
          <a:xfrm>
            <a:off x="734518" y="6248400"/>
            <a:ext cx="6745574"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2292" name="Rectangle 2"/>
          <p:cNvSpPr>
            <a:spLocks noGrp="1" noChangeArrowheads="1"/>
          </p:cNvSpPr>
          <p:nvPr>
            <p:ph type="title" idx="4294967295"/>
          </p:nvPr>
        </p:nvSpPr>
        <p:spPr/>
        <p:txBody>
          <a:bodyPr anchor="ctr"/>
          <a:lstStyle/>
          <a:p>
            <a:pPr eaLnBrk="1" hangingPunct="1"/>
            <a:r>
              <a:rPr lang="en-US" altLang="en-US" sz="3500" dirty="0"/>
              <a:t>Real Estate Lending Example</a:t>
            </a:r>
          </a:p>
        </p:txBody>
      </p:sp>
      <p:sp>
        <p:nvSpPr>
          <p:cNvPr id="90115" name="Rectangle 3"/>
          <p:cNvSpPr>
            <a:spLocks noGrp="1" noChangeArrowheads="1"/>
          </p:cNvSpPr>
          <p:nvPr>
            <p:ph type="body" sz="half" idx="4294967295"/>
          </p:nvPr>
        </p:nvSpPr>
        <p:spPr>
          <a:xfrm>
            <a:off x="228600" y="1719263"/>
            <a:ext cx="8615363"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buFont typeface="Wingdings" pitchFamily="2" charset="2"/>
              <a:buNone/>
            </a:pPr>
            <a:r>
              <a:rPr lang="en-US" altLang="en-US" sz="2000" dirty="0"/>
              <a:t>	</a:t>
            </a:r>
            <a:r>
              <a:rPr lang="en-US" altLang="en-US" sz="2400" dirty="0"/>
              <a:t>A mortgage loan applicant has the following data:</a:t>
            </a:r>
          </a:p>
          <a:p>
            <a:pPr eaLnBrk="1" hangingPunct="1"/>
            <a:endParaRPr lang="en-US" altLang="en-US" sz="2000" dirty="0"/>
          </a:p>
          <a:p>
            <a:pPr eaLnBrk="1" hangingPunct="1"/>
            <a:endParaRPr lang="en-US" altLang="en-US" sz="2600" dirty="0"/>
          </a:p>
          <a:p>
            <a:pPr eaLnBrk="1" hangingPunct="1"/>
            <a:endParaRPr lang="en-US" altLang="en-US" sz="2600" dirty="0"/>
          </a:p>
          <a:p>
            <a:pPr eaLnBrk="1" hangingPunct="1"/>
            <a:r>
              <a:rPr lang="en-US" altLang="en-US" sz="1800" dirty="0"/>
              <a:t>GDS Ratio = (Annual mortgage payments + Property taxes) / gross income</a:t>
            </a:r>
          </a:p>
          <a:p>
            <a:pPr eaLnBrk="1" hangingPunct="1">
              <a:buFont typeface="Wingdings" pitchFamily="2" charset="2"/>
              <a:buNone/>
            </a:pPr>
            <a:r>
              <a:rPr lang="en-US" altLang="en-US" sz="1900" dirty="0"/>
              <a:t>		</a:t>
            </a:r>
            <a:r>
              <a:rPr lang="en-US" altLang="en-US" sz="1600" dirty="0"/>
              <a:t>=  (($3,500*12) + $4,500) / $175,000 = 26.57%  </a:t>
            </a:r>
          </a:p>
          <a:p>
            <a:pPr eaLnBrk="1" hangingPunct="1">
              <a:buFont typeface="Wingdings" pitchFamily="2" charset="2"/>
              <a:buNone/>
            </a:pPr>
            <a:r>
              <a:rPr lang="en-US" altLang="en-US" sz="1900" dirty="0"/>
              <a:t>	</a:t>
            </a:r>
            <a:r>
              <a:rPr lang="en-US" altLang="en-US" sz="1800" dirty="0"/>
              <a:t>Conclusion: </a:t>
            </a:r>
            <a:r>
              <a:rPr lang="en-US" altLang="en-US" sz="1800" b="1" dirty="0">
                <a:highlight>
                  <a:srgbClr val="FFFF00"/>
                </a:highlight>
              </a:rPr>
              <a:t>Pass</a:t>
            </a:r>
            <a:br>
              <a:rPr lang="en-US" altLang="en-US" sz="1800" dirty="0"/>
            </a:br>
            <a:endParaRPr lang="en-US" altLang="en-US" sz="1900" dirty="0"/>
          </a:p>
          <a:p>
            <a:pPr eaLnBrk="1" hangingPunct="1"/>
            <a:r>
              <a:rPr lang="en-US" altLang="en-US" sz="1800" dirty="0"/>
              <a:t>TDS Ratio = Annual total debt payments / Annual gross income</a:t>
            </a:r>
          </a:p>
          <a:p>
            <a:pPr eaLnBrk="1" hangingPunct="1">
              <a:buFont typeface="Wingdings" pitchFamily="2" charset="2"/>
              <a:buNone/>
            </a:pPr>
            <a:r>
              <a:rPr lang="en-US" altLang="en-US" sz="1900" dirty="0"/>
              <a:t>		</a:t>
            </a:r>
            <a:r>
              <a:rPr lang="en-US" altLang="en-US" sz="1800" dirty="0"/>
              <a:t>=  (($3,500*12) + $4,500 + $950 + $29,000) / $175,000 = 43.69%</a:t>
            </a:r>
          </a:p>
          <a:p>
            <a:pPr eaLnBrk="1" hangingPunct="1">
              <a:buFont typeface="Wingdings" pitchFamily="2" charset="2"/>
              <a:buNone/>
            </a:pPr>
            <a:r>
              <a:rPr lang="en-US" altLang="en-US" sz="1800" dirty="0"/>
              <a:t>	Conclusion: </a:t>
            </a:r>
            <a:r>
              <a:rPr lang="en-US" altLang="en-US" sz="1800" b="1" dirty="0">
                <a:highlight>
                  <a:srgbClr val="FFFF00"/>
                </a:highlight>
              </a:rPr>
              <a:t>Fail</a:t>
            </a:r>
          </a:p>
          <a:p>
            <a:pPr eaLnBrk="1" hangingPunct="1"/>
            <a:endParaRPr lang="en-US" altLang="en-US" sz="1900" dirty="0"/>
          </a:p>
        </p:txBody>
      </p:sp>
      <p:graphicFrame>
        <p:nvGraphicFramePr>
          <p:cNvPr id="12294" name="Object 2"/>
          <p:cNvGraphicFramePr>
            <a:graphicFrameLocks noChangeAspect="1"/>
          </p:cNvGraphicFramePr>
          <p:nvPr>
            <p:extLst>
              <p:ext uri="{D42A27DB-BD31-4B8C-83A1-F6EECF244321}">
                <p14:modId xmlns:p14="http://schemas.microsoft.com/office/powerpoint/2010/main" val="1858170969"/>
              </p:ext>
            </p:extLst>
          </p:nvPr>
        </p:nvGraphicFramePr>
        <p:xfrm>
          <a:off x="1643063" y="2192124"/>
          <a:ext cx="5619750" cy="1352550"/>
        </p:xfrm>
        <a:graphic>
          <a:graphicData uri="http://schemas.openxmlformats.org/presentationml/2006/ole">
            <mc:AlternateContent xmlns:mc="http://schemas.openxmlformats.org/markup-compatibility/2006">
              <mc:Choice xmlns:v="urn:schemas-microsoft-com:vml" Requires="v">
                <p:oleObj spid="_x0000_s12456" name="Document" r:id="rId4" imgW="5627434" imgH="1364554" progId="Word.Document.12">
                  <p:embed/>
                </p:oleObj>
              </mc:Choice>
              <mc:Fallback>
                <p:oleObj name="Document" r:id="rId4" imgW="5627434" imgH="1364554"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3063" y="2192124"/>
                        <a:ext cx="5619750"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12295" name="Straight Connector 7"/>
          <p:cNvCxnSpPr>
            <a:cxnSpLocks noChangeShapeType="1"/>
          </p:cNvCxnSpPr>
          <p:nvPr/>
        </p:nvCxnSpPr>
        <p:spPr bwMode="auto">
          <a:xfrm>
            <a:off x="595313" y="4589742"/>
            <a:ext cx="771525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 name="Footer Placeholder 1">
            <a:extLst>
              <a:ext uri="{FF2B5EF4-FFF2-40B4-BE49-F238E27FC236}">
                <a16:creationId xmlns:a16="http://schemas.microsoft.com/office/drawing/2014/main" id="{5AD04516-49F9-4674-A38E-5E5A46D6B549}"/>
              </a:ext>
            </a:extLst>
          </p:cNvPr>
          <p:cNvSpPr>
            <a:spLocks noGrp="1"/>
          </p:cNvSpPr>
          <p:nvPr>
            <p:ph type="ftr" sz="quarter" idx="11"/>
          </p:nvPr>
        </p:nvSpPr>
        <p:spPr>
          <a:xfrm>
            <a:off x="1199213" y="6248400"/>
            <a:ext cx="628087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0115">
                                            <p:txEl>
                                              <p:pRg st="5" end="5"/>
                                            </p:txEl>
                                          </p:spTgt>
                                        </p:tgtEl>
                                        <p:attrNameLst>
                                          <p:attrName>style.visibility</p:attrName>
                                        </p:attrNameLst>
                                      </p:cBhvr>
                                      <p:to>
                                        <p:strVal val="visible"/>
                                      </p:to>
                                    </p:set>
                                    <p:animEffect transition="in" filter="fade">
                                      <p:cBhvr>
                                        <p:cTn id="7" dur="500"/>
                                        <p:tgtEl>
                                          <p:spTgt spid="90115">
                                            <p:txEl>
                                              <p:pRg st="5" end="5"/>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90115">
                                            <p:txEl>
                                              <p:pRg st="6" end="6"/>
                                            </p:txEl>
                                          </p:spTgt>
                                        </p:tgtEl>
                                        <p:attrNameLst>
                                          <p:attrName>style.visibility</p:attrName>
                                        </p:attrNameLst>
                                      </p:cBhvr>
                                      <p:to>
                                        <p:strVal val="visible"/>
                                      </p:to>
                                    </p:set>
                                    <p:animEffect transition="in" filter="fade">
                                      <p:cBhvr>
                                        <p:cTn id="12" dur="500"/>
                                        <p:tgtEl>
                                          <p:spTgt spid="90115">
                                            <p:txEl>
                                              <p:pRg st="6" end="6"/>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90115">
                                            <p:txEl>
                                              <p:pRg st="8" end="8"/>
                                            </p:txEl>
                                          </p:spTgt>
                                        </p:tgtEl>
                                        <p:attrNameLst>
                                          <p:attrName>style.visibility</p:attrName>
                                        </p:attrNameLst>
                                      </p:cBhvr>
                                      <p:to>
                                        <p:strVal val="visible"/>
                                      </p:to>
                                    </p:set>
                                    <p:animEffect transition="in" filter="fade">
                                      <p:cBhvr>
                                        <p:cTn id="17" dur="500"/>
                                        <p:tgtEl>
                                          <p:spTgt spid="90115">
                                            <p:txEl>
                                              <p:pRg st="8" end="8"/>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90115">
                                            <p:txEl>
                                              <p:pRg st="9" end="9"/>
                                            </p:txEl>
                                          </p:spTgt>
                                        </p:tgtEl>
                                        <p:attrNameLst>
                                          <p:attrName>style.visibility</p:attrName>
                                        </p:attrNameLst>
                                      </p:cBhvr>
                                      <p:to>
                                        <p:strVal val="visible"/>
                                      </p:to>
                                    </p:set>
                                    <p:animEffect transition="in" filter="fade">
                                      <p:cBhvr>
                                        <p:cTn id="22" dur="500"/>
                                        <p:tgtEl>
                                          <p:spTgt spid="9011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3316" name="Rectangle 2"/>
          <p:cNvSpPr>
            <a:spLocks noGrp="1" noChangeArrowheads="1"/>
          </p:cNvSpPr>
          <p:nvPr>
            <p:ph type="title" idx="4294967295"/>
          </p:nvPr>
        </p:nvSpPr>
        <p:spPr/>
        <p:txBody>
          <a:bodyPr anchor="ctr"/>
          <a:lstStyle/>
          <a:p>
            <a:pPr eaLnBrk="1" hangingPunct="1"/>
            <a:r>
              <a:rPr lang="en-US" altLang="en-US" sz="3500" dirty="0"/>
              <a:t>Credit Scoring Systems</a:t>
            </a:r>
          </a:p>
        </p:txBody>
      </p:sp>
      <p:sp>
        <p:nvSpPr>
          <p:cNvPr id="13317" name="Rectangle 3"/>
          <p:cNvSpPr>
            <a:spLocks noGrp="1" noChangeArrowheads="1"/>
          </p:cNvSpPr>
          <p:nvPr>
            <p:ph type="body" sz="half" idx="4294967295"/>
          </p:nvPr>
        </p:nvSpPr>
        <p:spPr>
          <a:xfrm>
            <a:off x="457200" y="1719263"/>
            <a:ext cx="8148638" cy="4568995"/>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FIs also use </a:t>
            </a:r>
            <a:r>
              <a:rPr lang="en-US" altLang="en-US" sz="2400" b="1" dirty="0"/>
              <a:t>credit scoring systems </a:t>
            </a:r>
            <a:r>
              <a:rPr lang="en-US" altLang="en-US" sz="2400" dirty="0"/>
              <a:t>to evaluate potential borrowers</a:t>
            </a:r>
          </a:p>
          <a:p>
            <a:pPr lvl="1" eaLnBrk="1" hangingPunct="1">
              <a:lnSpc>
                <a:spcPct val="90000"/>
              </a:lnSpc>
            </a:pPr>
            <a:r>
              <a:rPr lang="en-US" altLang="en-US" sz="2200" dirty="0"/>
              <a:t>Credit scoring systems are mathematical models that use observed loan applicant’s characteristics to calculate a score that represents the applicant’s probability of default</a:t>
            </a:r>
          </a:p>
          <a:p>
            <a:pPr lvl="1" eaLnBrk="1" hangingPunct="1">
              <a:lnSpc>
                <a:spcPct val="90000"/>
              </a:lnSpc>
            </a:pPr>
            <a:r>
              <a:rPr lang="en-US" altLang="en-US" sz="2200" dirty="0"/>
              <a:t>Loan officers can often give immediate “yes” or “no” answers —along with justifications for the decision</a:t>
            </a:r>
          </a:p>
          <a:p>
            <a:pPr eaLnBrk="1" hangingPunct="1">
              <a:lnSpc>
                <a:spcPct val="90000"/>
              </a:lnSpc>
            </a:pPr>
            <a:r>
              <a:rPr lang="en-US" altLang="en-US" sz="2400" dirty="0"/>
              <a:t>Lender may use standard FICO credit scores</a:t>
            </a:r>
          </a:p>
          <a:p>
            <a:pPr lvl="1" eaLnBrk="1" hangingPunct="1">
              <a:lnSpc>
                <a:spcPct val="90000"/>
              </a:lnSpc>
            </a:pPr>
            <a:r>
              <a:rPr lang="en-US" altLang="en-US" sz="2200" dirty="0"/>
              <a:t>FICO scores run from 300 to 850, with the majority of scores between 600 and 800</a:t>
            </a:r>
          </a:p>
          <a:p>
            <a:pPr lvl="1" eaLnBrk="1" hangingPunct="1">
              <a:lnSpc>
                <a:spcPct val="90000"/>
              </a:lnSpc>
            </a:pPr>
            <a:r>
              <a:rPr lang="en-US" altLang="en-US" sz="2200" dirty="0"/>
              <a:t>Scores of 720 or higher are usually sufficient to receive a good mortgage rate</a:t>
            </a:r>
          </a:p>
          <a:p>
            <a:pPr eaLnBrk="1" hangingPunct="1">
              <a:lnSpc>
                <a:spcPct val="90000"/>
              </a:lnSpc>
            </a:pPr>
            <a:r>
              <a:rPr lang="en-US" altLang="en-US" sz="2400" dirty="0"/>
              <a:t>FIs also verify borrower’s financial statements</a:t>
            </a:r>
          </a:p>
          <a:p>
            <a:pPr marL="693737" lvl="2" indent="0" eaLnBrk="1" hangingPunct="1">
              <a:lnSpc>
                <a:spcPct val="90000"/>
              </a:lnSpc>
              <a:buNone/>
            </a:pPr>
            <a:endParaRPr lang="en-US" altLang="en-US" sz="1800" dirty="0"/>
          </a:p>
        </p:txBody>
      </p:sp>
      <p:sp>
        <p:nvSpPr>
          <p:cNvPr id="2" name="Footer Placeholder 1">
            <a:extLst>
              <a:ext uri="{FF2B5EF4-FFF2-40B4-BE49-F238E27FC236}">
                <a16:creationId xmlns:a16="http://schemas.microsoft.com/office/drawing/2014/main" id="{E0D15D6A-0000-40A0-A873-FDC2C1D067B5}"/>
              </a:ext>
            </a:extLst>
          </p:cNvPr>
          <p:cNvSpPr>
            <a:spLocks noGrp="1"/>
          </p:cNvSpPr>
          <p:nvPr>
            <p:ph type="ftr" sz="quarter" idx="11"/>
          </p:nvPr>
        </p:nvSpPr>
        <p:spPr>
          <a:xfrm>
            <a:off x="1499016" y="6248400"/>
            <a:ext cx="6501984"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4340" name="Rectangle 3"/>
          <p:cNvSpPr>
            <a:spLocks noGrp="1" noChangeArrowheads="1"/>
          </p:cNvSpPr>
          <p:nvPr>
            <p:ph type="body" sz="half" idx="4294967295"/>
          </p:nvPr>
        </p:nvSpPr>
        <p:spPr>
          <a:xfrm>
            <a:off x="323850" y="552450"/>
            <a:ext cx="8572500" cy="5821363"/>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algn="r" eaLnBrk="1" hangingPunct="1">
              <a:lnSpc>
                <a:spcPct val="90000"/>
              </a:lnSpc>
              <a:buFont typeface="Wingdings" pitchFamily="2" charset="2"/>
              <a:buNone/>
            </a:pPr>
            <a:r>
              <a:rPr lang="en-US" altLang="en-US" sz="3500" b="1" dirty="0">
                <a:solidFill>
                  <a:schemeClr val="tx2"/>
                </a:solidFill>
                <a:latin typeface="+mj-lt"/>
                <a:ea typeface="+mj-ea"/>
                <a:cs typeface="+mj-cs"/>
              </a:rPr>
              <a:t>Sample Credit </a:t>
            </a:r>
            <a:br>
              <a:rPr lang="en-US" altLang="en-US" sz="3500" b="1" dirty="0">
                <a:solidFill>
                  <a:schemeClr val="tx2"/>
                </a:solidFill>
                <a:latin typeface="+mj-lt"/>
                <a:ea typeface="+mj-ea"/>
                <a:cs typeface="+mj-cs"/>
              </a:rPr>
            </a:br>
            <a:r>
              <a:rPr lang="en-US" altLang="en-US" sz="3500" b="1" dirty="0">
                <a:solidFill>
                  <a:schemeClr val="tx2"/>
                </a:solidFill>
                <a:latin typeface="+mj-lt"/>
                <a:ea typeface="+mj-ea"/>
                <a:cs typeface="+mj-cs"/>
              </a:rPr>
              <a:t>Score Criteria</a:t>
            </a:r>
          </a:p>
        </p:txBody>
      </p:sp>
      <p:pic>
        <p:nvPicPr>
          <p:cNvPr id="1372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4496" y="2030318"/>
            <a:ext cx="3770312"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0838" y="542925"/>
            <a:ext cx="4829175" cy="5846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37219"/>
                                        </p:tgtEl>
                                        <p:attrNameLst>
                                          <p:attrName>style.visibility</p:attrName>
                                        </p:attrNameLst>
                                      </p:cBhvr>
                                      <p:to>
                                        <p:strVal val="visible"/>
                                      </p:to>
                                    </p:set>
                                    <p:animEffect transition="in" filter="checkerboard(across)">
                                      <p:cBhvr>
                                        <p:cTn id="7" dur="500"/>
                                        <p:tgtEl>
                                          <p:spTgt spid="137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6388" name="Rectangle 2"/>
          <p:cNvSpPr>
            <a:spLocks noGrp="1" noChangeArrowheads="1"/>
          </p:cNvSpPr>
          <p:nvPr>
            <p:ph type="title" idx="4294967295"/>
          </p:nvPr>
        </p:nvSpPr>
        <p:spPr/>
        <p:txBody>
          <a:bodyPr anchor="ctr"/>
          <a:lstStyle/>
          <a:p>
            <a:pPr eaLnBrk="1" hangingPunct="1"/>
            <a:r>
              <a:rPr lang="en-US" altLang="en-US" sz="3500" dirty="0"/>
              <a:t>Real Estate Lending Concluded</a:t>
            </a:r>
          </a:p>
        </p:txBody>
      </p:sp>
      <p:sp>
        <p:nvSpPr>
          <p:cNvPr id="1638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FIs do not desire to become involved in loans that are likely to go into default</a:t>
            </a:r>
          </a:p>
          <a:p>
            <a:pPr eaLnBrk="1" hangingPunct="1">
              <a:lnSpc>
                <a:spcPct val="90000"/>
              </a:lnSpc>
            </a:pPr>
            <a:r>
              <a:rPr lang="en-US" altLang="en-US" sz="2400" dirty="0"/>
              <a:t>In the event of default, lenders usually have recourse</a:t>
            </a:r>
          </a:p>
          <a:p>
            <a:pPr lvl="1" eaLnBrk="1" hangingPunct="1">
              <a:lnSpc>
                <a:spcPct val="90000"/>
              </a:lnSpc>
            </a:pPr>
            <a:r>
              <a:rPr lang="en-US" altLang="en-US" sz="2200" b="1" dirty="0"/>
              <a:t>Foreclosure</a:t>
            </a:r>
            <a:r>
              <a:rPr lang="en-US" altLang="en-US" sz="2200" dirty="0"/>
              <a:t> is the process of taking possession of the mortgaged property in satisfaction of a defaulting borrower’s indebtedness and forgoing claim to any deficiency</a:t>
            </a:r>
          </a:p>
          <a:p>
            <a:pPr lvl="1" eaLnBrk="1" hangingPunct="1">
              <a:lnSpc>
                <a:spcPct val="90000"/>
              </a:lnSpc>
            </a:pPr>
            <a:r>
              <a:rPr lang="en-US" altLang="en-US" sz="2200" b="1" dirty="0"/>
              <a:t>Power of sale</a:t>
            </a:r>
            <a:r>
              <a:rPr lang="en-US" altLang="en-US" sz="2200" dirty="0"/>
              <a:t> is the process of taking the proceedings of the forced sale of a mortgaged property in satisfaction of the indebtedness and returning to the mortgagor the excess over the indebtedness or claiming any shortfall as an unsecured creditor</a:t>
            </a:r>
            <a:endParaRPr lang="en-US" altLang="en-US" sz="2200" b="1" dirty="0"/>
          </a:p>
        </p:txBody>
      </p:sp>
      <p:sp>
        <p:nvSpPr>
          <p:cNvPr id="2" name="Footer Placeholder 1">
            <a:extLst>
              <a:ext uri="{FF2B5EF4-FFF2-40B4-BE49-F238E27FC236}">
                <a16:creationId xmlns:a16="http://schemas.microsoft.com/office/drawing/2014/main" id="{4513B9C4-DF42-46C4-8F65-0ED5D718A255}"/>
              </a:ext>
            </a:extLst>
          </p:cNvPr>
          <p:cNvSpPr>
            <a:spLocks noGrp="1"/>
          </p:cNvSpPr>
          <p:nvPr>
            <p:ph type="ftr" sz="quarter" idx="11"/>
          </p:nvPr>
        </p:nvSpPr>
        <p:spPr>
          <a:xfrm>
            <a:off x="1319134" y="6248400"/>
            <a:ext cx="619093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7412" name="Rectangle 2"/>
          <p:cNvSpPr>
            <a:spLocks noGrp="1" noChangeArrowheads="1"/>
          </p:cNvSpPr>
          <p:nvPr>
            <p:ph type="title" idx="4294967295"/>
          </p:nvPr>
        </p:nvSpPr>
        <p:spPr/>
        <p:txBody>
          <a:bodyPr anchor="ctr"/>
          <a:lstStyle/>
          <a:p>
            <a:pPr eaLnBrk="1" hangingPunct="1"/>
            <a:r>
              <a:rPr lang="en-US" altLang="en-US" sz="3500" dirty="0"/>
              <a:t>Steps Taken by FI Prior to Accepting a Mortgage</a:t>
            </a:r>
          </a:p>
        </p:txBody>
      </p:sp>
      <p:sp>
        <p:nvSpPr>
          <p:cNvPr id="17413" name="Rectangle 3"/>
          <p:cNvSpPr>
            <a:spLocks noGrp="1" noChangeArrowheads="1"/>
          </p:cNvSpPr>
          <p:nvPr>
            <p:ph type="body" sz="half" idx="4294967295"/>
          </p:nvPr>
        </p:nvSpPr>
        <p:spPr>
          <a:xfrm>
            <a:off x="457200" y="1719263"/>
            <a:ext cx="8148638" cy="4456454"/>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Before an FI accepts a mortgage, it:</a:t>
            </a:r>
          </a:p>
          <a:p>
            <a:pPr lvl="1" eaLnBrk="1" hangingPunct="1"/>
            <a:r>
              <a:rPr lang="en-US" altLang="en-US" sz="2200" dirty="0"/>
              <a:t>Confirms the title and legal description of the property</a:t>
            </a:r>
          </a:p>
          <a:p>
            <a:pPr lvl="1" eaLnBrk="1" hangingPunct="1"/>
            <a:r>
              <a:rPr lang="en-US" altLang="en-US" sz="2200" dirty="0"/>
              <a:t>Obtains a surveyor’s certificate confirming that the house is within the property’s boundaries</a:t>
            </a:r>
          </a:p>
          <a:p>
            <a:pPr lvl="1" eaLnBrk="1" hangingPunct="1"/>
            <a:r>
              <a:rPr lang="en-US" altLang="en-US" sz="2200" dirty="0"/>
              <a:t>Checks with the tax office to confirm that no property taxes are unpaid</a:t>
            </a:r>
          </a:p>
          <a:p>
            <a:pPr lvl="1" eaLnBrk="1" hangingPunct="1"/>
            <a:r>
              <a:rPr lang="en-US" altLang="en-US" sz="2200" dirty="0"/>
              <a:t>Requests a land title search to determine that there are no other claims against the property</a:t>
            </a:r>
          </a:p>
          <a:p>
            <a:pPr lvl="1" eaLnBrk="1" hangingPunct="1"/>
            <a:r>
              <a:rPr lang="en-US" altLang="en-US" sz="2200" dirty="0"/>
              <a:t>Obtains an independent appraisal to confirm that the purchase price is in line with the market value</a:t>
            </a:r>
          </a:p>
        </p:txBody>
      </p:sp>
      <p:sp>
        <p:nvSpPr>
          <p:cNvPr id="2" name="Footer Placeholder 1">
            <a:extLst>
              <a:ext uri="{FF2B5EF4-FFF2-40B4-BE49-F238E27FC236}">
                <a16:creationId xmlns:a16="http://schemas.microsoft.com/office/drawing/2014/main" id="{2276EAE3-7DB0-4C91-BAE3-8F678EB1885E}"/>
              </a:ext>
            </a:extLst>
          </p:cNvPr>
          <p:cNvSpPr>
            <a:spLocks noGrp="1"/>
          </p:cNvSpPr>
          <p:nvPr>
            <p:ph type="ftr" sz="quarter" idx="11"/>
          </p:nvPr>
        </p:nvSpPr>
        <p:spPr>
          <a:xfrm>
            <a:off x="1079293" y="6248400"/>
            <a:ext cx="635582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8436" name="Rectangle 2"/>
          <p:cNvSpPr>
            <a:spLocks noGrp="1" noChangeArrowheads="1"/>
          </p:cNvSpPr>
          <p:nvPr>
            <p:ph type="title" idx="4294967295"/>
          </p:nvPr>
        </p:nvSpPr>
        <p:spPr/>
        <p:txBody>
          <a:bodyPr anchor="ctr"/>
          <a:lstStyle/>
          <a:p>
            <a:pPr eaLnBrk="1" hangingPunct="1"/>
            <a:r>
              <a:rPr lang="en-US" altLang="en-US" sz="3500" dirty="0"/>
              <a:t>Consumer (Individual) and Small-Business Lending</a:t>
            </a:r>
          </a:p>
        </p:txBody>
      </p:sp>
      <p:sp>
        <p:nvSpPr>
          <p:cNvPr id="18437" name="Rectangle 3"/>
          <p:cNvSpPr>
            <a:spLocks noGrp="1" noChangeArrowheads="1"/>
          </p:cNvSpPr>
          <p:nvPr>
            <p:ph type="body" sz="half" idx="4294967295"/>
          </p:nvPr>
        </p:nvSpPr>
        <p:spPr>
          <a:xfrm>
            <a:off x="457200" y="1719262"/>
            <a:ext cx="8148638" cy="4590097"/>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Techniques are very similar to that of mortgage lending</a:t>
            </a:r>
          </a:p>
          <a:p>
            <a:pPr eaLnBrk="1" hangingPunct="1"/>
            <a:r>
              <a:rPr lang="en-US" altLang="en-US" sz="2400" dirty="0"/>
              <a:t>However, nonmortgage consumer loans focus on the ability to repay rather than on the property</a:t>
            </a:r>
          </a:p>
          <a:p>
            <a:pPr lvl="1" eaLnBrk="1" hangingPunct="1"/>
            <a:r>
              <a:rPr lang="en-US" altLang="en-US" sz="2200" dirty="0"/>
              <a:t>Credit models put more emphasis on personal characteristics, such as annual gross income, the TDS score, etc.</a:t>
            </a:r>
          </a:p>
          <a:p>
            <a:pPr eaLnBrk="1" hangingPunct="1"/>
            <a:r>
              <a:rPr lang="en-US" altLang="en-US" sz="2400" dirty="0"/>
              <a:t>Small-business loan decisions often combine computer-based financial analysis of borrower financial statements with behavioral analysis of the business owner</a:t>
            </a:r>
          </a:p>
          <a:p>
            <a:pPr lvl="1" eaLnBrk="1" hangingPunct="1"/>
            <a:r>
              <a:rPr lang="en-US" altLang="en-US" sz="2200" dirty="0"/>
              <a:t>Usually, these loans are made to small businesses to help start up the company</a:t>
            </a:r>
          </a:p>
        </p:txBody>
      </p:sp>
      <p:sp>
        <p:nvSpPr>
          <p:cNvPr id="2" name="Footer Placeholder 1">
            <a:extLst>
              <a:ext uri="{FF2B5EF4-FFF2-40B4-BE49-F238E27FC236}">
                <a16:creationId xmlns:a16="http://schemas.microsoft.com/office/drawing/2014/main" id="{57DE2E1E-7168-4FDB-9ABF-EF9346ECD05D}"/>
              </a:ext>
            </a:extLst>
          </p:cNvPr>
          <p:cNvSpPr>
            <a:spLocks noGrp="1"/>
          </p:cNvSpPr>
          <p:nvPr>
            <p:ph type="ftr" sz="quarter" idx="11"/>
          </p:nvPr>
        </p:nvSpPr>
        <p:spPr>
          <a:xfrm>
            <a:off x="1319135" y="6248400"/>
            <a:ext cx="6145968"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9460" name="Rectangle 2"/>
          <p:cNvSpPr>
            <a:spLocks noGrp="1" noChangeArrowheads="1"/>
          </p:cNvSpPr>
          <p:nvPr>
            <p:ph type="title" idx="4294967295"/>
          </p:nvPr>
        </p:nvSpPr>
        <p:spPr/>
        <p:txBody>
          <a:bodyPr anchor="ctr"/>
          <a:lstStyle/>
          <a:p>
            <a:pPr eaLnBrk="1" hangingPunct="1"/>
            <a:r>
              <a:rPr lang="en-US" altLang="en-US" sz="3500" dirty="0"/>
              <a:t>Mid-Market Commercial and Industrial Lending</a:t>
            </a:r>
          </a:p>
        </p:txBody>
      </p:sp>
      <p:sp>
        <p:nvSpPr>
          <p:cNvPr id="19461" name="Rectangle 3"/>
          <p:cNvSpPr>
            <a:spLocks noGrp="1" noChangeArrowheads="1"/>
          </p:cNvSpPr>
          <p:nvPr>
            <p:ph type="body" sz="half" idx="4294967295"/>
          </p:nvPr>
        </p:nvSpPr>
        <p:spPr>
          <a:xfrm>
            <a:off x="457199" y="1719263"/>
            <a:ext cx="8264769"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Generally a profitable market for credit-granting FIs</a:t>
            </a:r>
          </a:p>
          <a:p>
            <a:pPr eaLnBrk="1" hangingPunct="1"/>
            <a:r>
              <a:rPr lang="en-US" altLang="en-US" sz="2400" dirty="0"/>
              <a:t>Typically, mid-market corporates:</a:t>
            </a:r>
          </a:p>
          <a:p>
            <a:pPr lvl="1" eaLnBrk="1" hangingPunct="1"/>
            <a:r>
              <a:rPr lang="en-US" altLang="en-US" sz="2200" dirty="0"/>
              <a:t>Have sales revenues from $5 million to $100 million per year</a:t>
            </a:r>
          </a:p>
          <a:p>
            <a:pPr lvl="1" eaLnBrk="1" hangingPunct="1"/>
            <a:r>
              <a:rPr lang="en-US" altLang="en-US" sz="2200" dirty="0"/>
              <a:t>Have a recognizable corporate structure</a:t>
            </a:r>
          </a:p>
          <a:p>
            <a:pPr lvl="1" eaLnBrk="1" hangingPunct="1"/>
            <a:r>
              <a:rPr lang="en-US" altLang="en-US" sz="2200" dirty="0"/>
              <a:t>Do not have ready access to deep and liquid capital markets</a:t>
            </a:r>
          </a:p>
          <a:p>
            <a:pPr eaLnBrk="1" hangingPunct="1"/>
            <a:r>
              <a:rPr lang="en-US" altLang="en-US" sz="2400" dirty="0"/>
              <a:t>Commercial loans can be for as short as a few weeks to as long as 8 years or more</a:t>
            </a:r>
          </a:p>
          <a:p>
            <a:pPr lvl="1" eaLnBrk="1" hangingPunct="1"/>
            <a:r>
              <a:rPr lang="en-US" altLang="en-US" sz="2200" dirty="0"/>
              <a:t>Short-term loans are used to finance working capital needs</a:t>
            </a:r>
          </a:p>
          <a:p>
            <a:pPr lvl="1" eaLnBrk="1" hangingPunct="1"/>
            <a:r>
              <a:rPr lang="en-US" altLang="en-US" sz="2200" dirty="0"/>
              <a:t>Long-term loans are used to finance fixed asset purchases</a:t>
            </a:r>
          </a:p>
        </p:txBody>
      </p:sp>
      <p:sp>
        <p:nvSpPr>
          <p:cNvPr id="2" name="Footer Placeholder 1">
            <a:extLst>
              <a:ext uri="{FF2B5EF4-FFF2-40B4-BE49-F238E27FC236}">
                <a16:creationId xmlns:a16="http://schemas.microsoft.com/office/drawing/2014/main" id="{0100F3D1-77D5-4365-9A9F-6C89CF3EEE2C}"/>
              </a:ext>
            </a:extLst>
          </p:cNvPr>
          <p:cNvSpPr>
            <a:spLocks noGrp="1"/>
          </p:cNvSpPr>
          <p:nvPr>
            <p:ph type="ftr" sz="quarter" idx="11"/>
          </p:nvPr>
        </p:nvSpPr>
        <p:spPr>
          <a:xfrm>
            <a:off x="1738859" y="6248400"/>
            <a:ext cx="626214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0484" name="Rectangle 2"/>
          <p:cNvSpPr>
            <a:spLocks noGrp="1" noChangeArrowheads="1"/>
          </p:cNvSpPr>
          <p:nvPr>
            <p:ph type="title" idx="4294967295"/>
          </p:nvPr>
        </p:nvSpPr>
        <p:spPr/>
        <p:txBody>
          <a:bodyPr anchor="ctr"/>
          <a:lstStyle/>
          <a:p>
            <a:pPr eaLnBrk="1" hangingPunct="1"/>
            <a:r>
              <a:rPr lang="en-US" altLang="en-US" sz="3500" dirty="0"/>
              <a:t>Mid-Market Commercial and Industrial Lending Continued</a:t>
            </a:r>
          </a:p>
        </p:txBody>
      </p:sp>
      <p:sp>
        <p:nvSpPr>
          <p:cNvPr id="20485" name="Rectangle 3"/>
          <p:cNvSpPr>
            <a:spLocks noGrp="1" noChangeArrowheads="1"/>
          </p:cNvSpPr>
          <p:nvPr>
            <p:ph type="body" sz="half" idx="4294967295"/>
          </p:nvPr>
        </p:nvSpPr>
        <p:spPr>
          <a:xfrm>
            <a:off x="457200" y="1719263"/>
            <a:ext cx="8148638" cy="4639334"/>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Generally, at least two loan officers must approve a new loan customer and large credit requests are presented formally to a credit approval officer and/or committee</a:t>
            </a:r>
          </a:p>
          <a:p>
            <a:pPr eaLnBrk="1" hangingPunct="1">
              <a:lnSpc>
                <a:spcPct val="90000"/>
              </a:lnSpc>
            </a:pPr>
            <a:r>
              <a:rPr lang="en-US" altLang="en-US" sz="2400" dirty="0"/>
              <a:t>Five C’s of credit</a:t>
            </a:r>
          </a:p>
          <a:p>
            <a:pPr lvl="1" eaLnBrk="1" hangingPunct="1">
              <a:lnSpc>
                <a:spcPct val="90000"/>
              </a:lnSpc>
            </a:pPr>
            <a:r>
              <a:rPr lang="en-US" altLang="en-US" sz="2200" dirty="0"/>
              <a:t>Character, capacity, collateral, conditions, and capital</a:t>
            </a:r>
          </a:p>
          <a:p>
            <a:pPr eaLnBrk="1" hangingPunct="1">
              <a:lnSpc>
                <a:spcPct val="90000"/>
              </a:lnSpc>
            </a:pPr>
            <a:r>
              <a:rPr lang="en-US" altLang="en-US" sz="2400" dirty="0"/>
              <a:t>FIs perform </a:t>
            </a:r>
            <a:r>
              <a:rPr lang="en-US" altLang="en-US" sz="2400" b="1" dirty="0"/>
              <a:t>cash flow analyses</a:t>
            </a:r>
            <a:r>
              <a:rPr lang="en-US" altLang="en-US" sz="2400" dirty="0"/>
              <a:t>, which provide information regarding an applicant’s expected cash receipts and disbursements</a:t>
            </a:r>
          </a:p>
          <a:p>
            <a:pPr lvl="1" eaLnBrk="1" hangingPunct="1">
              <a:lnSpc>
                <a:spcPct val="90000"/>
              </a:lnSpc>
            </a:pPr>
            <a:r>
              <a:rPr lang="en-US" altLang="en-US" sz="2200" dirty="0"/>
              <a:t>The statement of cash flows separates cash flows into:</a:t>
            </a:r>
          </a:p>
          <a:p>
            <a:pPr lvl="2" eaLnBrk="1" hangingPunct="1">
              <a:lnSpc>
                <a:spcPct val="90000"/>
              </a:lnSpc>
            </a:pPr>
            <a:r>
              <a:rPr lang="en-US" altLang="en-US" sz="1800" dirty="0"/>
              <a:t>CF from operating activities, CF from investing activities, and CF from financing activities</a:t>
            </a:r>
          </a:p>
          <a:p>
            <a:pPr lvl="1" eaLnBrk="1" hangingPunct="1">
              <a:lnSpc>
                <a:spcPct val="90000"/>
              </a:lnSpc>
            </a:pPr>
            <a:r>
              <a:rPr lang="en-US" altLang="en-US" sz="2200" dirty="0"/>
              <a:t>FIs may also perform ratio analyses</a:t>
            </a:r>
          </a:p>
          <a:p>
            <a:pPr lvl="2" eaLnBrk="1" hangingPunct="1">
              <a:lnSpc>
                <a:spcPct val="90000"/>
              </a:lnSpc>
            </a:pPr>
            <a:r>
              <a:rPr lang="en-US" altLang="en-US" sz="1800" dirty="0"/>
              <a:t>Time-series and cross-sectional analyses</a:t>
            </a:r>
          </a:p>
        </p:txBody>
      </p:sp>
      <p:sp>
        <p:nvSpPr>
          <p:cNvPr id="2" name="Footer Placeholder 1">
            <a:extLst>
              <a:ext uri="{FF2B5EF4-FFF2-40B4-BE49-F238E27FC236}">
                <a16:creationId xmlns:a16="http://schemas.microsoft.com/office/drawing/2014/main" id="{25A482D0-EF87-444F-B812-C15C2AC0CAD5}"/>
              </a:ext>
            </a:extLst>
          </p:cNvPr>
          <p:cNvSpPr>
            <a:spLocks noGrp="1"/>
          </p:cNvSpPr>
          <p:nvPr>
            <p:ph type="ftr" sz="quarter" idx="11"/>
          </p:nvPr>
        </p:nvSpPr>
        <p:spPr>
          <a:xfrm>
            <a:off x="1708879" y="6248400"/>
            <a:ext cx="6292121"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graphicFrame>
        <p:nvGraphicFramePr>
          <p:cNvPr id="22533" name="Object 4"/>
          <p:cNvGraphicFramePr>
            <a:graphicFrameLocks noChangeAspect="1"/>
          </p:cNvGraphicFramePr>
          <p:nvPr>
            <p:extLst>
              <p:ext uri="{D42A27DB-BD31-4B8C-83A1-F6EECF244321}">
                <p14:modId xmlns:p14="http://schemas.microsoft.com/office/powerpoint/2010/main" val="1518402276"/>
              </p:ext>
            </p:extLst>
          </p:nvPr>
        </p:nvGraphicFramePr>
        <p:xfrm>
          <a:off x="661988" y="3894806"/>
          <a:ext cx="5626270" cy="2506662"/>
        </p:xfrm>
        <a:graphic>
          <a:graphicData uri="http://schemas.openxmlformats.org/presentationml/2006/ole">
            <mc:AlternateContent xmlns:mc="http://schemas.openxmlformats.org/markup-compatibility/2006">
              <mc:Choice xmlns:v="urn:schemas-microsoft-com:vml" Requires="v">
                <p:oleObj spid="_x0000_s22938" name="Document" r:id="rId4" imgW="5640157" imgH="2537535" progId="Word.Document.12">
                  <p:embed/>
                </p:oleObj>
              </mc:Choice>
              <mc:Fallback>
                <p:oleObj name="Document" r:id="rId4" imgW="5640157" imgH="2537535"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988" y="3894806"/>
                        <a:ext cx="5626270" cy="2506662"/>
                      </a:xfrm>
                      <a:prstGeom prst="rect">
                        <a:avLst/>
                      </a:prstGeom>
                      <a:noFill/>
                      <a:ln>
                        <a:noFill/>
                      </a:ln>
                      <a:effectLst/>
                      <a:extLst/>
                    </p:spPr>
                  </p:pic>
                </p:oleObj>
              </mc:Fallback>
            </mc:AlternateContent>
          </a:graphicData>
        </a:graphic>
      </p:graphicFrame>
      <p:graphicFrame>
        <p:nvGraphicFramePr>
          <p:cNvPr id="138245" name="Object 5"/>
          <p:cNvGraphicFramePr>
            <a:graphicFrameLocks noChangeAspect="1"/>
          </p:cNvGraphicFramePr>
          <p:nvPr>
            <p:extLst>
              <p:ext uri="{D42A27DB-BD31-4B8C-83A1-F6EECF244321}">
                <p14:modId xmlns:p14="http://schemas.microsoft.com/office/powerpoint/2010/main" val="872070576"/>
              </p:ext>
            </p:extLst>
          </p:nvPr>
        </p:nvGraphicFramePr>
        <p:xfrm>
          <a:off x="3562296" y="4052341"/>
          <a:ext cx="5014912" cy="1985962"/>
        </p:xfrm>
        <a:graphic>
          <a:graphicData uri="http://schemas.openxmlformats.org/presentationml/2006/ole">
            <mc:AlternateContent xmlns:mc="http://schemas.openxmlformats.org/markup-compatibility/2006">
              <mc:Choice xmlns:v="urn:schemas-microsoft-com:vml" Requires="v">
                <p:oleObj spid="_x0000_s22939" name="Document" r:id="rId6" imgW="4151413" imgH="1640511" progId="Word.Document.12">
                  <p:embed/>
                </p:oleObj>
              </mc:Choice>
              <mc:Fallback>
                <p:oleObj name="Document" r:id="rId6" imgW="4151413" imgH="1640511" progId="Word.Document.12">
                  <p:embed/>
                  <p:pic>
                    <p:nvPicPr>
                      <p:cNvPr id="0" name="Object 5"/>
                      <p:cNvPicPr>
                        <a:picLocks noChangeAspect="1" noChangeArrowheads="1"/>
                      </p:cNvPicPr>
                      <p:nvPr/>
                    </p:nvPicPr>
                    <p:blipFill>
                      <a:blip r:embed="rId7"/>
                      <a:srcRect/>
                      <a:stretch>
                        <a:fillRect/>
                      </a:stretch>
                    </p:blipFill>
                    <p:spPr bwMode="auto">
                      <a:xfrm>
                        <a:off x="3562296" y="4052341"/>
                        <a:ext cx="5014912" cy="1985962"/>
                      </a:xfrm>
                      <a:prstGeom prst="rect">
                        <a:avLst/>
                      </a:prstGeom>
                      <a:noFill/>
                      <a:ln w="28575">
                        <a:solidFill>
                          <a:srgbClr val="CC0000"/>
                        </a:solidFill>
                      </a:ln>
                      <a:effectLst/>
                    </p:spPr>
                  </p:pic>
                </p:oleObj>
              </mc:Fallback>
            </mc:AlternateContent>
          </a:graphicData>
        </a:graphic>
      </p:graphicFrame>
      <p:graphicFrame>
        <p:nvGraphicFramePr>
          <p:cNvPr id="2" name="Table 1"/>
          <p:cNvGraphicFramePr>
            <a:graphicFrameLocks noGrp="1"/>
          </p:cNvGraphicFramePr>
          <p:nvPr>
            <p:extLst>
              <p:ext uri="{D42A27DB-BD31-4B8C-83A1-F6EECF244321}">
                <p14:modId xmlns:p14="http://schemas.microsoft.com/office/powerpoint/2010/main" val="2195019569"/>
              </p:ext>
            </p:extLst>
          </p:nvPr>
        </p:nvGraphicFramePr>
        <p:xfrm>
          <a:off x="511544" y="1830114"/>
          <a:ext cx="8120912" cy="1809750"/>
        </p:xfrm>
        <a:graphic>
          <a:graphicData uri="http://schemas.openxmlformats.org/drawingml/2006/table">
            <a:tbl>
              <a:tblPr/>
              <a:tblGrid>
                <a:gridCol w="848255">
                  <a:extLst>
                    <a:ext uri="{9D8B030D-6E8A-4147-A177-3AD203B41FA5}">
                      <a16:colId xmlns:a16="http://schemas.microsoft.com/office/drawing/2014/main" val="20000"/>
                    </a:ext>
                  </a:extLst>
                </a:gridCol>
                <a:gridCol w="1096295">
                  <a:extLst>
                    <a:ext uri="{9D8B030D-6E8A-4147-A177-3AD203B41FA5}">
                      <a16:colId xmlns:a16="http://schemas.microsoft.com/office/drawing/2014/main" val="20001"/>
                    </a:ext>
                  </a:extLst>
                </a:gridCol>
                <a:gridCol w="882338">
                  <a:extLst>
                    <a:ext uri="{9D8B030D-6E8A-4147-A177-3AD203B41FA5}">
                      <a16:colId xmlns:a16="http://schemas.microsoft.com/office/drawing/2014/main" val="20002"/>
                    </a:ext>
                  </a:extLst>
                </a:gridCol>
                <a:gridCol w="816067">
                  <a:extLst>
                    <a:ext uri="{9D8B030D-6E8A-4147-A177-3AD203B41FA5}">
                      <a16:colId xmlns:a16="http://schemas.microsoft.com/office/drawing/2014/main" val="20003"/>
                    </a:ext>
                  </a:extLst>
                </a:gridCol>
                <a:gridCol w="2217205">
                  <a:extLst>
                    <a:ext uri="{9D8B030D-6E8A-4147-A177-3AD203B41FA5}">
                      <a16:colId xmlns:a16="http://schemas.microsoft.com/office/drawing/2014/main" val="20004"/>
                    </a:ext>
                  </a:extLst>
                </a:gridCol>
                <a:gridCol w="725182">
                  <a:extLst>
                    <a:ext uri="{9D8B030D-6E8A-4147-A177-3AD203B41FA5}">
                      <a16:colId xmlns:a16="http://schemas.microsoft.com/office/drawing/2014/main" val="20005"/>
                    </a:ext>
                  </a:extLst>
                </a:gridCol>
                <a:gridCol w="861510">
                  <a:extLst>
                    <a:ext uri="{9D8B030D-6E8A-4147-A177-3AD203B41FA5}">
                      <a16:colId xmlns:a16="http://schemas.microsoft.com/office/drawing/2014/main" val="20006"/>
                    </a:ext>
                  </a:extLst>
                </a:gridCol>
                <a:gridCol w="674060">
                  <a:extLst>
                    <a:ext uri="{9D8B030D-6E8A-4147-A177-3AD203B41FA5}">
                      <a16:colId xmlns:a16="http://schemas.microsoft.com/office/drawing/2014/main" val="20007"/>
                    </a:ext>
                  </a:extLst>
                </a:gridCol>
              </a:tblGrid>
              <a:tr h="200025">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charset="0"/>
                        </a:rPr>
                        <a:t>Change</a:t>
                      </a:r>
                      <a:endParaRPr kumimoji="0" lang="en-US" altLang="en-US" sz="1200" b="0" i="0" u="none" strike="noStrike" cap="none" normalizeH="0" baseline="0" dirty="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Assets</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2013</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2014</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Liabilities &amp; Equity</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2013</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2014</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Change</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extLst>
                  <a:ext uri="{0D108BD9-81ED-4DB2-BD59-A6C34878D82A}">
                    <a16:rowId xmlns:a16="http://schemas.microsoft.com/office/drawing/2014/main" val="10000"/>
                  </a:ext>
                </a:extLst>
              </a:tr>
              <a:tr h="219075">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($60)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Cash</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$170 </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$110 </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marL="74613"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74613"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Accounts payable</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$135 </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$120 </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($15)</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extLst>
                  <a:ext uri="{0D108BD9-81ED-4DB2-BD59-A6C34878D82A}">
                    <a16:rowId xmlns:a16="http://schemas.microsoft.com/office/drawing/2014/main" val="10001"/>
                  </a:ext>
                </a:extLst>
              </a:tr>
              <a:tr h="238125">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$200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Accounts rec.</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500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700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marL="74613"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74613"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Notes payable</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1,200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1,400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$200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extLst>
                  <a:ext uri="{0D108BD9-81ED-4DB2-BD59-A6C34878D82A}">
                    <a16:rowId xmlns:a16="http://schemas.microsoft.com/office/drawing/2014/main" val="10002"/>
                  </a:ext>
                </a:extLst>
              </a:tr>
              <a:tr h="247650">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($240)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Inventory</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sng" strike="noStrike" cap="none" normalizeH="0" baseline="0">
                          <a:ln>
                            <a:noFill/>
                          </a:ln>
                          <a:solidFill>
                            <a:srgbClr val="000000"/>
                          </a:solidFill>
                          <a:effectLst/>
                          <a:latin typeface="Arial" charset="0"/>
                        </a:rPr>
                        <a:t>1,240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1,000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marL="74613"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74613"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 Total current liabilities</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1,335</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1520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 </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extLst>
                  <a:ext uri="{0D108BD9-81ED-4DB2-BD59-A6C34878D82A}">
                    <a16:rowId xmlns:a16="http://schemas.microsoft.com/office/drawing/2014/main" val="10003"/>
                  </a:ext>
                </a:extLst>
              </a:tr>
              <a:tr h="266700">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 </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  Total current </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1,910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1810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marL="74613"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74613"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Long-term debt</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2,005</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2,620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615</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extLst>
                  <a:ext uri="{0D108BD9-81ED-4DB2-BD59-A6C34878D82A}">
                    <a16:rowId xmlns:a16="http://schemas.microsoft.com/office/drawing/2014/main" val="10004"/>
                  </a:ext>
                </a:extLst>
              </a:tr>
              <a:tr h="238125">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$1,500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Fixed assets</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sng" strike="noStrike" cap="none" normalizeH="0" baseline="0">
                          <a:ln>
                            <a:noFill/>
                          </a:ln>
                          <a:solidFill>
                            <a:srgbClr val="000000"/>
                          </a:solidFill>
                          <a:effectLst/>
                          <a:latin typeface="Arial" charset="0"/>
                        </a:rPr>
                        <a:t>2,000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3,500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marL="74613"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74613"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Common stock</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100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200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100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extLst>
                  <a:ext uri="{0D108BD9-81ED-4DB2-BD59-A6C34878D82A}">
                    <a16:rowId xmlns:a16="http://schemas.microsoft.com/office/drawing/2014/main" val="10005"/>
                  </a:ext>
                </a:extLst>
              </a:tr>
              <a:tr h="200025">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 </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 </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 </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 </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marL="74613"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74613"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Retained earnings</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470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970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500</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F"/>
                    </a:solidFill>
                  </a:tcPr>
                </a:tc>
                <a:extLst>
                  <a:ext uri="{0D108BD9-81ED-4DB2-BD59-A6C34878D82A}">
                    <a16:rowId xmlns:a16="http://schemas.microsoft.com/office/drawing/2014/main" val="10006"/>
                  </a:ext>
                </a:extLst>
              </a:tr>
              <a:tr h="200025">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 </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charset="0"/>
                        </a:rPr>
                        <a:t>Total assets</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sng" strike="noStrike" cap="none" normalizeH="0" baseline="0">
                          <a:ln>
                            <a:noFill/>
                          </a:ln>
                          <a:solidFill>
                            <a:srgbClr val="000000"/>
                          </a:solidFill>
                          <a:effectLst/>
                          <a:latin typeface="Arial" charset="0"/>
                        </a:rPr>
                        <a:t>$3,910 </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sng" strike="noStrike" cap="none" normalizeH="0" baseline="0">
                          <a:ln>
                            <a:noFill/>
                          </a:ln>
                          <a:solidFill>
                            <a:srgbClr val="000000"/>
                          </a:solidFill>
                          <a:effectLst/>
                          <a:latin typeface="Arial" charset="0"/>
                        </a:rPr>
                        <a:t>$5,310 </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charset="0"/>
                        </a:rPr>
                        <a:t>Total </a:t>
                      </a:r>
                      <a:r>
                        <a:rPr kumimoji="0" lang="en-US" altLang="en-US" sz="1200" b="0" i="0" u="none" strike="noStrike" cap="none" normalizeH="0" baseline="0" dirty="0" err="1">
                          <a:ln>
                            <a:noFill/>
                          </a:ln>
                          <a:solidFill>
                            <a:srgbClr val="000000"/>
                          </a:solidFill>
                          <a:effectLst/>
                          <a:latin typeface="Arial" charset="0"/>
                        </a:rPr>
                        <a:t>liab</a:t>
                      </a:r>
                      <a:r>
                        <a:rPr kumimoji="0" lang="en-US" altLang="en-US" sz="1200" b="0" i="0" u="none" strike="noStrike" cap="none" normalizeH="0" baseline="0" dirty="0">
                          <a:ln>
                            <a:noFill/>
                          </a:ln>
                          <a:solidFill>
                            <a:srgbClr val="000000"/>
                          </a:solidFill>
                          <a:effectLst/>
                          <a:latin typeface="Arial" charset="0"/>
                        </a:rPr>
                        <a:t>. &amp; equity</a:t>
                      </a:r>
                      <a:endParaRPr kumimoji="0" lang="en-US" altLang="en-US" sz="1200" b="0" i="0" u="none" strike="noStrike" cap="none" normalizeH="0" baseline="0" dirty="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sng" strike="noStrike" cap="none" normalizeH="0" baseline="0">
                          <a:ln>
                            <a:noFill/>
                          </a:ln>
                          <a:solidFill>
                            <a:srgbClr val="000000"/>
                          </a:solidFill>
                          <a:effectLst/>
                          <a:latin typeface="Arial" charset="0"/>
                        </a:rPr>
                        <a:t>$3,910 </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sng" strike="noStrike" cap="none" normalizeH="0" baseline="0">
                          <a:ln>
                            <a:noFill/>
                          </a:ln>
                          <a:solidFill>
                            <a:srgbClr val="000000"/>
                          </a:solidFill>
                          <a:effectLst/>
                          <a:latin typeface="Arial" charset="0"/>
                        </a:rPr>
                        <a:t>$5,310 </a:t>
                      </a:r>
                      <a:endParaRPr kumimoji="0" lang="en-US" altLang="en-US" sz="1200" b="0" i="0" u="none" strike="noStrike" cap="none" normalizeH="0" baseline="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AEF"/>
                    </a:solidFill>
                  </a:tcPr>
                </a:tc>
                <a:tc>
                  <a:txBody>
                    <a:bodyPr/>
                    <a:lstStyle>
                      <a:lvl1pPr eaLnBrk="0" hangingPunct="0">
                        <a:spcBef>
                          <a:spcPct val="20000"/>
                        </a:spcBef>
                        <a:buClr>
                          <a:schemeClr val="tx2"/>
                        </a:buClr>
                        <a:buSzPct val="70000"/>
                        <a:buFont typeface="Wingdings" pitchFamily="2" charset="2"/>
                        <a:defRPr sz="2600">
                          <a:solidFill>
                            <a:schemeClr val="tx1"/>
                          </a:solidFill>
                          <a:latin typeface="Arial" charset="0"/>
                        </a:defRPr>
                      </a:lvl1pPr>
                      <a:lvl2pPr marL="742950" indent="-285750" eaLnBrk="0" hangingPunct="0">
                        <a:spcBef>
                          <a:spcPct val="20000"/>
                        </a:spcBef>
                        <a:buClr>
                          <a:schemeClr val="accent2"/>
                        </a:buClr>
                        <a:buSzPct val="70000"/>
                        <a:buFont typeface="Wingdings" pitchFamily="2" charset="2"/>
                        <a:defRPr sz="2200">
                          <a:solidFill>
                            <a:schemeClr val="tx1"/>
                          </a:solidFill>
                          <a:latin typeface="Arial" charset="0"/>
                        </a:defRPr>
                      </a:lvl2pPr>
                      <a:lvl3pPr marL="1143000" indent="-228600" eaLnBrk="0" hangingPunct="0">
                        <a:spcBef>
                          <a:spcPct val="20000"/>
                        </a:spcBef>
                        <a:buClr>
                          <a:schemeClr val="accent1"/>
                        </a:buClr>
                        <a:buSzPct val="70000"/>
                        <a:buFont typeface="Wingdings" pitchFamily="2" charset="2"/>
                        <a:defRPr sz="2100">
                          <a:solidFill>
                            <a:schemeClr val="tx1"/>
                          </a:solidFill>
                          <a:latin typeface="Arial" charset="0"/>
                        </a:defRPr>
                      </a:lvl3pPr>
                      <a:lvl4pPr marL="1600200" indent="-228600" eaLnBrk="0" hangingPunct="0">
                        <a:spcBef>
                          <a:spcPct val="20000"/>
                        </a:spcBef>
                        <a:buClr>
                          <a:schemeClr val="tx2"/>
                        </a:buClr>
                        <a:buSzPct val="75000"/>
                        <a:buFont typeface="Wingdings" pitchFamily="2" charset="2"/>
                        <a:defRPr>
                          <a:solidFill>
                            <a:schemeClr val="tx1"/>
                          </a:solidFill>
                          <a:latin typeface="Arial" charset="0"/>
                        </a:defRPr>
                      </a:lvl4pPr>
                      <a:lvl5pPr marL="2057400" indent="-228600" eaLnBrk="0" hangingPunct="0">
                        <a:spcBef>
                          <a:spcPct val="20000"/>
                        </a:spcBef>
                        <a:buClr>
                          <a:schemeClr val="folHlink"/>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chemeClr val="folHlink"/>
                        </a:buClr>
                        <a:buSzPct val="80000"/>
                        <a:buFont typeface="Wingdings" pitchFamily="2" charset="2"/>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charset="0"/>
                        </a:rPr>
                        <a:t> </a:t>
                      </a:r>
                      <a:endParaRPr kumimoji="0" lang="en-US" altLang="en-US" sz="1200" b="0" i="0" u="none" strike="noStrike" cap="none" normalizeH="0" baseline="0" dirty="0">
                        <a:ln>
                          <a:noFill/>
                        </a:ln>
                        <a:solidFill>
                          <a:srgbClr val="000000"/>
                        </a:solidFill>
                        <a:effectLst/>
                        <a:latin typeface="Times New Roman" pitchFamily="18" charset="0"/>
                        <a:cs typeface="Times New Roman" pitchFamily="18" charset="0"/>
                      </a:endParaRP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AEF"/>
                    </a:solidFill>
                  </a:tcPr>
                </a:tc>
                <a:extLst>
                  <a:ext uri="{0D108BD9-81ED-4DB2-BD59-A6C34878D82A}">
                    <a16:rowId xmlns:a16="http://schemas.microsoft.com/office/drawing/2014/main" val="10007"/>
                  </a:ext>
                </a:extLst>
              </a:tr>
            </a:tbl>
          </a:graphicData>
        </a:graphic>
      </p:graphicFrame>
      <p:sp>
        <p:nvSpPr>
          <p:cNvPr id="8" name="Rectangle 2"/>
          <p:cNvSpPr txBox="1">
            <a:spLocks noChangeArrowheads="1"/>
          </p:cNvSpPr>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en-US" altLang="en-US" sz="3500" kern="0" dirty="0"/>
              <a:t>Sample Cash Flow Analysis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38245"/>
                                        </p:tgtEl>
                                        <p:attrNameLst>
                                          <p:attrName>style.visibility</p:attrName>
                                        </p:attrNameLst>
                                      </p:cBhvr>
                                      <p:to>
                                        <p:strVal val="visible"/>
                                      </p:to>
                                    </p:set>
                                    <p:animEffect transition="in" filter="checkerboard(across)">
                                      <p:cBhvr>
                                        <p:cTn id="7" dur="500"/>
                                        <p:tgtEl>
                                          <p:spTgt spid="138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3556" name="Rectangle 2"/>
          <p:cNvSpPr>
            <a:spLocks noGrp="1" noChangeArrowheads="1"/>
          </p:cNvSpPr>
          <p:nvPr>
            <p:ph type="title" idx="4294967295"/>
          </p:nvPr>
        </p:nvSpPr>
        <p:spPr/>
        <p:txBody>
          <a:bodyPr anchor="ctr"/>
          <a:lstStyle/>
          <a:p>
            <a:pPr eaLnBrk="1" hangingPunct="1"/>
            <a:r>
              <a:rPr lang="en-US" altLang="en-US" sz="3500" dirty="0"/>
              <a:t>Common Ratios</a:t>
            </a:r>
          </a:p>
        </p:txBody>
      </p:sp>
      <p:sp>
        <p:nvSpPr>
          <p:cNvPr id="23557" name="Rectangle 3"/>
          <p:cNvSpPr>
            <a:spLocks noGrp="1" noChangeArrowheads="1"/>
          </p:cNvSpPr>
          <p:nvPr>
            <p:ph type="body" sz="half" idx="4294967295"/>
          </p:nvPr>
        </p:nvSpPr>
        <p:spPr>
          <a:xfrm>
            <a:off x="457200" y="1719263"/>
            <a:ext cx="8148638" cy="4505691"/>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b="1" dirty="0"/>
              <a:t>Liquidity ratios</a:t>
            </a:r>
          </a:p>
          <a:p>
            <a:pPr lvl="1" eaLnBrk="1" hangingPunct="1">
              <a:lnSpc>
                <a:spcPct val="90000"/>
              </a:lnSpc>
            </a:pPr>
            <a:r>
              <a:rPr lang="en-US" altLang="en-US" sz="2200" dirty="0"/>
              <a:t>Current and quick (i.e., acid test) ratios</a:t>
            </a:r>
          </a:p>
          <a:p>
            <a:pPr eaLnBrk="1" hangingPunct="1">
              <a:lnSpc>
                <a:spcPct val="90000"/>
              </a:lnSpc>
            </a:pPr>
            <a:r>
              <a:rPr lang="en-US" altLang="en-US" sz="2400" b="1" dirty="0"/>
              <a:t>Asset management ratios</a:t>
            </a:r>
          </a:p>
          <a:p>
            <a:pPr lvl="1" eaLnBrk="1" hangingPunct="1">
              <a:lnSpc>
                <a:spcPct val="90000"/>
              </a:lnSpc>
            </a:pPr>
            <a:r>
              <a:rPr lang="en-US" altLang="en-US" sz="2200" dirty="0"/>
              <a:t># of days in receivables, # of days in inventory, sales to working capital, sales to fixed assets, and sales to total assets (i.e., the asset turnover ratio)</a:t>
            </a:r>
          </a:p>
          <a:p>
            <a:pPr eaLnBrk="1" hangingPunct="1">
              <a:lnSpc>
                <a:spcPct val="90000"/>
              </a:lnSpc>
            </a:pPr>
            <a:r>
              <a:rPr lang="en-US" altLang="en-US" sz="2400" b="1" dirty="0"/>
              <a:t>Debt and solvency ratios</a:t>
            </a:r>
          </a:p>
          <a:p>
            <a:pPr lvl="1" eaLnBrk="1" hangingPunct="1">
              <a:lnSpc>
                <a:spcPct val="90000"/>
              </a:lnSpc>
            </a:pPr>
            <a:r>
              <a:rPr lang="en-US" altLang="en-US" sz="2200" dirty="0"/>
              <a:t>Debt-to-asset, times interest earned, and cash-flow-to-debt ratios</a:t>
            </a:r>
          </a:p>
          <a:p>
            <a:pPr eaLnBrk="1" hangingPunct="1">
              <a:lnSpc>
                <a:spcPct val="90000"/>
              </a:lnSpc>
            </a:pPr>
            <a:r>
              <a:rPr lang="en-US" altLang="en-US" sz="2400" b="1" dirty="0"/>
              <a:t>Profitability ratios</a:t>
            </a:r>
            <a:endParaRPr lang="en-US" altLang="en-US" sz="2400" dirty="0"/>
          </a:p>
          <a:p>
            <a:pPr lvl="1" eaLnBrk="1" hangingPunct="1">
              <a:lnSpc>
                <a:spcPct val="90000"/>
              </a:lnSpc>
            </a:pPr>
            <a:r>
              <a:rPr lang="en-US" altLang="en-US" sz="2200" dirty="0"/>
              <a:t>Gross margin, operating profit margin, return on assets (ROA), return on equity (ROE), and dividend payout ratios</a:t>
            </a:r>
          </a:p>
        </p:txBody>
      </p:sp>
      <p:sp>
        <p:nvSpPr>
          <p:cNvPr id="2" name="Footer Placeholder 1">
            <a:extLst>
              <a:ext uri="{FF2B5EF4-FFF2-40B4-BE49-F238E27FC236}">
                <a16:creationId xmlns:a16="http://schemas.microsoft.com/office/drawing/2014/main" id="{97DF1396-99FB-4A80-A0FC-D1E305E86158}"/>
              </a:ext>
            </a:extLst>
          </p:cNvPr>
          <p:cNvSpPr>
            <a:spLocks noGrp="1"/>
          </p:cNvSpPr>
          <p:nvPr>
            <p:ph type="ftr" sz="quarter" idx="11"/>
          </p:nvPr>
        </p:nvSpPr>
        <p:spPr>
          <a:xfrm>
            <a:off x="1229193" y="6248400"/>
            <a:ext cx="665563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5604" name="Rectangle 3"/>
          <p:cNvSpPr>
            <a:spLocks noGrp="1" noChangeArrowheads="1"/>
          </p:cNvSpPr>
          <p:nvPr>
            <p:ph type="body" sz="half" idx="4294967295"/>
          </p:nvPr>
        </p:nvSpPr>
        <p:spPr>
          <a:xfrm>
            <a:off x="685800" y="228600"/>
            <a:ext cx="7696200" cy="6248400"/>
          </a:xfrm>
          <a:noFill/>
          <a:ln w="31750">
            <a:noFill/>
            <a:miter lim="800000"/>
            <a:headEnd/>
            <a:tailEnd/>
          </a:ln>
          <a:effectLst/>
        </p:spPr>
        <p:txBody>
          <a:bodyPr/>
          <a:lstStyle/>
          <a:p>
            <a:pPr eaLnBrk="1" hangingPunct="1">
              <a:lnSpc>
                <a:spcPct val="90000"/>
              </a:lnSpc>
              <a:spcBef>
                <a:spcPct val="0"/>
              </a:spcBef>
              <a:buFont typeface="Wingdings" pitchFamily="2" charset="2"/>
              <a:buNone/>
            </a:pPr>
            <a:r>
              <a:rPr lang="en-US" altLang="en-US" sz="3500" b="1" dirty="0">
                <a:solidFill>
                  <a:schemeClr val="tx2"/>
                </a:solidFill>
                <a:latin typeface="+mj-lt"/>
                <a:ea typeface="+mj-ea"/>
                <a:cs typeface="+mj-cs"/>
              </a:rPr>
              <a:t>Sample Ratio Analysis</a:t>
            </a:r>
          </a:p>
        </p:txBody>
      </p:sp>
      <p:graphicFrame>
        <p:nvGraphicFramePr>
          <p:cNvPr id="25605" name="Object 2"/>
          <p:cNvGraphicFramePr>
            <a:graphicFrameLocks noChangeAspect="1"/>
          </p:cNvGraphicFramePr>
          <p:nvPr>
            <p:extLst>
              <p:ext uri="{D42A27DB-BD31-4B8C-83A1-F6EECF244321}">
                <p14:modId xmlns:p14="http://schemas.microsoft.com/office/powerpoint/2010/main" val="2470878634"/>
              </p:ext>
            </p:extLst>
          </p:nvPr>
        </p:nvGraphicFramePr>
        <p:xfrm>
          <a:off x="1157287" y="875274"/>
          <a:ext cx="5991225" cy="1971675"/>
        </p:xfrm>
        <a:graphic>
          <a:graphicData uri="http://schemas.openxmlformats.org/presentationml/2006/ole">
            <mc:AlternateContent xmlns:mc="http://schemas.openxmlformats.org/markup-compatibility/2006">
              <mc:Choice xmlns:v="urn:schemas-microsoft-com:vml" Requires="v">
                <p:oleObj spid="_x0000_s26571" name="Document" r:id="rId4" imgW="6035622" imgH="1997074" progId="Word.Document.12">
                  <p:embed/>
                </p:oleObj>
              </mc:Choice>
              <mc:Fallback>
                <p:oleObj name="Document" r:id="rId4" imgW="6035622" imgH="1997074"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7287" y="875274"/>
                        <a:ext cx="5991225" cy="197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606" name="Object 4"/>
          <p:cNvGraphicFramePr>
            <a:graphicFrameLocks noChangeAspect="1"/>
          </p:cNvGraphicFramePr>
          <p:nvPr>
            <p:extLst>
              <p:ext uri="{D42A27DB-BD31-4B8C-83A1-F6EECF244321}">
                <p14:modId xmlns:p14="http://schemas.microsoft.com/office/powerpoint/2010/main" val="1303026715"/>
              </p:ext>
            </p:extLst>
          </p:nvPr>
        </p:nvGraphicFramePr>
        <p:xfrm>
          <a:off x="722313" y="3559748"/>
          <a:ext cx="5640387" cy="2533650"/>
        </p:xfrm>
        <a:graphic>
          <a:graphicData uri="http://schemas.openxmlformats.org/presentationml/2006/ole">
            <mc:AlternateContent xmlns:mc="http://schemas.openxmlformats.org/markup-compatibility/2006">
              <mc:Choice xmlns:v="urn:schemas-microsoft-com:vml" Requires="v">
                <p:oleObj spid="_x0000_s26572" name="Document" r:id="rId6" imgW="5640157" imgH="2537535" progId="Word.Document.12">
                  <p:embed/>
                </p:oleObj>
              </mc:Choice>
              <mc:Fallback>
                <p:oleObj name="Document" r:id="rId6" imgW="5640157" imgH="2537535" progId="Word.Document.12">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2313" y="3559748"/>
                        <a:ext cx="5640387" cy="253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9271" name="Object 7"/>
          <p:cNvGraphicFramePr>
            <a:graphicFrameLocks noChangeAspect="1"/>
          </p:cNvGraphicFramePr>
          <p:nvPr>
            <p:extLst>
              <p:ext uri="{D42A27DB-BD31-4B8C-83A1-F6EECF244321}">
                <p14:modId xmlns:p14="http://schemas.microsoft.com/office/powerpoint/2010/main" val="1876133276"/>
              </p:ext>
            </p:extLst>
          </p:nvPr>
        </p:nvGraphicFramePr>
        <p:xfrm>
          <a:off x="3166518" y="2909186"/>
          <a:ext cx="5940425" cy="482600"/>
        </p:xfrm>
        <a:graphic>
          <a:graphicData uri="http://schemas.openxmlformats.org/presentationml/2006/ole">
            <mc:AlternateContent xmlns:mc="http://schemas.openxmlformats.org/markup-compatibility/2006">
              <mc:Choice xmlns:v="urn:schemas-microsoft-com:vml" Requires="v">
                <p:oleObj spid="_x0000_s26573" name="Document" r:id="rId8" imgW="5940984" imgH="484937" progId="Word.Document.12">
                  <p:embed/>
                </p:oleObj>
              </mc:Choice>
              <mc:Fallback>
                <p:oleObj name="Document" r:id="rId8" imgW="5940984" imgH="484937" progId="Word.Document.12">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66518" y="2909186"/>
                        <a:ext cx="5940425" cy="48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9272" name="Object 8"/>
          <p:cNvGraphicFramePr>
            <a:graphicFrameLocks noChangeAspect="1"/>
          </p:cNvGraphicFramePr>
          <p:nvPr>
            <p:extLst>
              <p:ext uri="{D42A27DB-BD31-4B8C-83A1-F6EECF244321}">
                <p14:modId xmlns:p14="http://schemas.microsoft.com/office/powerpoint/2010/main" val="2787307006"/>
              </p:ext>
            </p:extLst>
          </p:nvPr>
        </p:nvGraphicFramePr>
        <p:xfrm>
          <a:off x="3168323" y="3499736"/>
          <a:ext cx="5897563" cy="804863"/>
        </p:xfrm>
        <a:graphic>
          <a:graphicData uri="http://schemas.openxmlformats.org/presentationml/2006/ole">
            <mc:AlternateContent xmlns:mc="http://schemas.openxmlformats.org/markup-compatibility/2006">
              <mc:Choice xmlns:v="urn:schemas-microsoft-com:vml" Requires="v">
                <p:oleObj spid="_x0000_s26574" name="Document" r:id="rId10" imgW="5940984" imgH="826736" progId="Word.Document.12">
                  <p:embed/>
                </p:oleObj>
              </mc:Choice>
              <mc:Fallback>
                <p:oleObj name="Document" r:id="rId10" imgW="5940984" imgH="826736" progId="Word.Document.12">
                  <p:embed/>
                  <p:pic>
                    <p:nvPicPr>
                      <p:cNvPr id="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68323" y="3499736"/>
                        <a:ext cx="5897563" cy="80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9273" name="Object 9"/>
          <p:cNvGraphicFramePr>
            <a:graphicFrameLocks noChangeAspect="1"/>
          </p:cNvGraphicFramePr>
          <p:nvPr>
            <p:extLst>
              <p:ext uri="{D42A27DB-BD31-4B8C-83A1-F6EECF244321}">
                <p14:modId xmlns:p14="http://schemas.microsoft.com/office/powerpoint/2010/main" val="4222049908"/>
              </p:ext>
            </p:extLst>
          </p:nvPr>
        </p:nvGraphicFramePr>
        <p:xfrm>
          <a:off x="3162191" y="4385561"/>
          <a:ext cx="5940425" cy="804863"/>
        </p:xfrm>
        <a:graphic>
          <a:graphicData uri="http://schemas.openxmlformats.org/presentationml/2006/ole">
            <mc:AlternateContent xmlns:mc="http://schemas.openxmlformats.org/markup-compatibility/2006">
              <mc:Choice xmlns:v="urn:schemas-microsoft-com:vml" Requires="v">
                <p:oleObj spid="_x0000_s26575" name="Document" r:id="rId12" imgW="5940984" imgH="806185" progId="Word.Document.12">
                  <p:embed/>
                </p:oleObj>
              </mc:Choice>
              <mc:Fallback>
                <p:oleObj name="Document" r:id="rId12" imgW="5940984" imgH="806185" progId="Word.Document.12">
                  <p:embed/>
                  <p:pic>
                    <p:nvPicPr>
                      <p:cNvPr id="0"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62191" y="4385561"/>
                        <a:ext cx="5940425" cy="80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9274" name="Object 10"/>
          <p:cNvGraphicFramePr>
            <a:graphicFrameLocks noChangeAspect="1"/>
          </p:cNvGraphicFramePr>
          <p:nvPr>
            <p:extLst>
              <p:ext uri="{D42A27DB-BD31-4B8C-83A1-F6EECF244321}">
                <p14:modId xmlns:p14="http://schemas.microsoft.com/office/powerpoint/2010/main" val="3400189962"/>
              </p:ext>
            </p:extLst>
          </p:nvPr>
        </p:nvGraphicFramePr>
        <p:xfrm>
          <a:off x="3168650" y="5249161"/>
          <a:ext cx="5895975" cy="1104900"/>
        </p:xfrm>
        <a:graphic>
          <a:graphicData uri="http://schemas.openxmlformats.org/presentationml/2006/ole">
            <mc:AlternateContent xmlns:mc="http://schemas.openxmlformats.org/markup-compatibility/2006">
              <mc:Choice xmlns:v="urn:schemas-microsoft-com:vml" Requires="v">
                <p:oleObj spid="_x0000_s26576" name="Document" r:id="rId14" imgW="5940984" imgH="1127072" progId="Word.Document.12">
                  <p:embed/>
                </p:oleObj>
              </mc:Choice>
              <mc:Fallback>
                <p:oleObj name="Document" r:id="rId14" imgW="5940984" imgH="1127072" progId="Word.Document.12">
                  <p:embed/>
                  <p:pic>
                    <p:nvPicPr>
                      <p:cNvPr id="0" name="Object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68650" y="5249161"/>
                        <a:ext cx="5895975"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39271"/>
                                        </p:tgtEl>
                                        <p:attrNameLst>
                                          <p:attrName>style.visibility</p:attrName>
                                        </p:attrNameLst>
                                      </p:cBhvr>
                                      <p:to>
                                        <p:strVal val="visible"/>
                                      </p:to>
                                    </p:set>
                                    <p:animEffect transition="in" filter="checkerboard(across)">
                                      <p:cBhvr>
                                        <p:cTn id="7" dur="500"/>
                                        <p:tgtEl>
                                          <p:spTgt spid="1392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39272"/>
                                        </p:tgtEl>
                                        <p:attrNameLst>
                                          <p:attrName>style.visibility</p:attrName>
                                        </p:attrNameLst>
                                      </p:cBhvr>
                                      <p:to>
                                        <p:strVal val="visible"/>
                                      </p:to>
                                    </p:set>
                                    <p:animEffect transition="in" filter="checkerboard(across)">
                                      <p:cBhvr>
                                        <p:cTn id="12" dur="500"/>
                                        <p:tgtEl>
                                          <p:spTgt spid="1392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139273"/>
                                        </p:tgtEl>
                                        <p:attrNameLst>
                                          <p:attrName>style.visibility</p:attrName>
                                        </p:attrNameLst>
                                      </p:cBhvr>
                                      <p:to>
                                        <p:strVal val="visible"/>
                                      </p:to>
                                    </p:set>
                                    <p:animEffect transition="in" filter="checkerboard(across)">
                                      <p:cBhvr>
                                        <p:cTn id="17" dur="500"/>
                                        <p:tgtEl>
                                          <p:spTgt spid="13927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139274"/>
                                        </p:tgtEl>
                                        <p:attrNameLst>
                                          <p:attrName>style.visibility</p:attrName>
                                        </p:attrNameLst>
                                      </p:cBhvr>
                                      <p:to>
                                        <p:strVal val="visible"/>
                                      </p:to>
                                    </p:set>
                                    <p:animEffect transition="in" filter="checkerboard(across)">
                                      <p:cBhvr>
                                        <p:cTn id="22" dur="500"/>
                                        <p:tgtEl>
                                          <p:spTgt spid="139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6628" name="Rectangle 2"/>
          <p:cNvSpPr>
            <a:spLocks noGrp="1" noChangeArrowheads="1"/>
          </p:cNvSpPr>
          <p:nvPr>
            <p:ph type="title" idx="4294967295"/>
          </p:nvPr>
        </p:nvSpPr>
        <p:spPr/>
        <p:txBody>
          <a:bodyPr anchor="ctr"/>
          <a:lstStyle/>
          <a:p>
            <a:pPr eaLnBrk="1" hangingPunct="1"/>
            <a:r>
              <a:rPr lang="en-US" altLang="en-US" sz="3500" dirty="0"/>
              <a:t>Limitations of Ratio Analysis</a:t>
            </a:r>
          </a:p>
        </p:txBody>
      </p:sp>
      <p:sp>
        <p:nvSpPr>
          <p:cNvPr id="2662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dirty="0"/>
              <a:t>Ratio analysis has limitations:</a:t>
            </a:r>
          </a:p>
          <a:p>
            <a:pPr lvl="1" eaLnBrk="1" hangingPunct="1">
              <a:lnSpc>
                <a:spcPct val="90000"/>
              </a:lnSpc>
            </a:pPr>
            <a:r>
              <a:rPr lang="en-US" altLang="en-US" sz="2400" dirty="0"/>
              <a:t>diverse firms are difficult to compare versus benchmarks</a:t>
            </a:r>
          </a:p>
          <a:p>
            <a:pPr lvl="1" eaLnBrk="1" hangingPunct="1">
              <a:lnSpc>
                <a:spcPct val="90000"/>
              </a:lnSpc>
            </a:pPr>
            <a:r>
              <a:rPr lang="en-US" altLang="en-US" sz="2400" dirty="0"/>
              <a:t>different accounting methods can distort industry comparisons</a:t>
            </a:r>
          </a:p>
          <a:p>
            <a:pPr lvl="1" eaLnBrk="1" hangingPunct="1">
              <a:lnSpc>
                <a:spcPct val="90000"/>
              </a:lnSpc>
            </a:pPr>
            <a:r>
              <a:rPr lang="en-US" altLang="en-US" sz="2400" dirty="0"/>
              <a:t>applicants can distort financial statements</a:t>
            </a:r>
          </a:p>
          <a:p>
            <a:pPr eaLnBrk="1" hangingPunct="1">
              <a:lnSpc>
                <a:spcPct val="90000"/>
              </a:lnSpc>
            </a:pPr>
            <a:r>
              <a:rPr lang="en-US" altLang="en-US" sz="2600" dirty="0"/>
              <a:t>common-size analysis and growth rates</a:t>
            </a:r>
          </a:p>
          <a:p>
            <a:pPr lvl="1" eaLnBrk="1" hangingPunct="1">
              <a:lnSpc>
                <a:spcPct val="90000"/>
              </a:lnSpc>
            </a:pPr>
            <a:r>
              <a:rPr lang="en-US" altLang="en-US" sz="2400" b="1" dirty="0"/>
              <a:t>common-size financial statements</a:t>
            </a:r>
            <a:r>
              <a:rPr lang="en-US" altLang="en-US" sz="2400" dirty="0"/>
              <a:t> present values as percentages to facilitate comparison versus competitors</a:t>
            </a:r>
          </a:p>
          <a:p>
            <a:pPr lvl="1" eaLnBrk="1" hangingPunct="1">
              <a:lnSpc>
                <a:spcPct val="90000"/>
              </a:lnSpc>
            </a:pPr>
            <a:r>
              <a:rPr lang="en-US" altLang="en-US" sz="2400" b="1" dirty="0"/>
              <a:t>year-to-year growth rates</a:t>
            </a:r>
            <a:r>
              <a:rPr lang="en-US" altLang="en-US" sz="2400" dirty="0"/>
              <a:t> can identify trends</a:t>
            </a:r>
          </a:p>
        </p:txBody>
      </p:sp>
      <p:sp>
        <p:nvSpPr>
          <p:cNvPr id="6" name="Rectangle 3">
            <a:extLst>
              <a:ext uri="{FF2B5EF4-FFF2-40B4-BE49-F238E27FC236}">
                <a16:creationId xmlns:a16="http://schemas.microsoft.com/office/drawing/2014/main" id="{6A301796-CA3D-43E5-9C6C-F8B7236B0325}"/>
              </a:ext>
            </a:extLst>
          </p:cNvPr>
          <p:cNvSpPr txBox="1">
            <a:spLocks noChangeArrowheads="1"/>
          </p:cNvSpPr>
          <p:nvPr/>
        </p:nvSpPr>
        <p:spPr bwMode="auto">
          <a:xfrm>
            <a:off x="457200" y="1712228"/>
            <a:ext cx="8148638" cy="4526793"/>
          </a:xfrm>
          <a:prstGeom prst="rect">
            <a:avLst/>
          </a:prstGeom>
          <a:solidFill>
            <a:schemeClr val="bg1"/>
          </a:solidFill>
          <a:ln w="31750">
            <a:solidFill>
              <a:srgbClr val="007FBE"/>
            </a:solidFill>
            <a:miter lim="800000"/>
            <a:headEnd/>
            <a:tailEnd/>
          </a:ln>
          <a:effectLst>
            <a:outerShdw dist="107763" dir="2700000" algn="ctr" rotWithShape="0">
              <a:schemeClr val="bg2"/>
            </a:outerShdw>
          </a:effectLs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eaLnBrk="1" hangingPunct="1">
              <a:lnSpc>
                <a:spcPct val="90000"/>
              </a:lnSpc>
            </a:pPr>
            <a:r>
              <a:rPr lang="en-US" altLang="en-US" sz="2400" b="0" kern="0" dirty="0"/>
              <a:t>Ratio analysis has limitations:</a:t>
            </a:r>
          </a:p>
          <a:p>
            <a:pPr lvl="1" eaLnBrk="1" hangingPunct="1">
              <a:lnSpc>
                <a:spcPct val="90000"/>
              </a:lnSpc>
            </a:pPr>
            <a:r>
              <a:rPr lang="en-US" altLang="en-US" sz="2200" b="0" kern="0" dirty="0"/>
              <a:t>Diverse firms are difficult to compare versus benchmarks</a:t>
            </a:r>
          </a:p>
          <a:p>
            <a:pPr lvl="1" eaLnBrk="1" hangingPunct="1">
              <a:lnSpc>
                <a:spcPct val="90000"/>
              </a:lnSpc>
            </a:pPr>
            <a:r>
              <a:rPr lang="en-US" altLang="en-US" sz="2200" b="0" kern="0" dirty="0"/>
              <a:t>Different accounting methods can distort industry comparisons</a:t>
            </a:r>
          </a:p>
          <a:p>
            <a:pPr lvl="1" eaLnBrk="1" hangingPunct="1">
              <a:lnSpc>
                <a:spcPct val="90000"/>
              </a:lnSpc>
            </a:pPr>
            <a:r>
              <a:rPr lang="en-US" altLang="en-US" sz="2200" b="0" kern="0" dirty="0"/>
              <a:t>Applicants can distort financial statements</a:t>
            </a:r>
          </a:p>
          <a:p>
            <a:pPr marL="344487" lvl="1" indent="0" eaLnBrk="1" hangingPunct="1">
              <a:lnSpc>
                <a:spcPct val="90000"/>
              </a:lnSpc>
              <a:buNone/>
            </a:pPr>
            <a:endParaRPr lang="en-US" altLang="en-US" sz="2200" b="0" kern="0" dirty="0"/>
          </a:p>
          <a:p>
            <a:pPr eaLnBrk="1" hangingPunct="1">
              <a:lnSpc>
                <a:spcPct val="90000"/>
              </a:lnSpc>
            </a:pPr>
            <a:r>
              <a:rPr lang="en-US" altLang="en-US" sz="2400" b="0" kern="0" dirty="0"/>
              <a:t>Common-size analysis and growth rates</a:t>
            </a:r>
          </a:p>
          <a:p>
            <a:pPr lvl="1" eaLnBrk="1" hangingPunct="1">
              <a:lnSpc>
                <a:spcPct val="90000"/>
              </a:lnSpc>
            </a:pPr>
            <a:r>
              <a:rPr lang="en-US" altLang="en-US" sz="2200" kern="0" dirty="0"/>
              <a:t>C</a:t>
            </a:r>
            <a:r>
              <a:rPr lang="en-US" altLang="en-US" sz="2200" b="1" kern="0" dirty="0"/>
              <a:t>ommon-size financial statements</a:t>
            </a:r>
            <a:r>
              <a:rPr lang="en-US" altLang="en-US" sz="2200" b="0" kern="0" dirty="0"/>
              <a:t> present values as percentages to facilitate comparison versus competitors</a:t>
            </a:r>
          </a:p>
          <a:p>
            <a:pPr lvl="1" eaLnBrk="1" hangingPunct="1">
              <a:lnSpc>
                <a:spcPct val="90000"/>
              </a:lnSpc>
            </a:pPr>
            <a:r>
              <a:rPr lang="en-US" altLang="en-US" sz="2200" kern="0" dirty="0"/>
              <a:t>Y</a:t>
            </a:r>
            <a:r>
              <a:rPr lang="en-US" altLang="en-US" sz="2200" b="1" kern="0" dirty="0"/>
              <a:t>ear-to-year growth rates</a:t>
            </a:r>
            <a:r>
              <a:rPr lang="en-US" altLang="en-US" sz="2200" b="0" kern="0" dirty="0"/>
              <a:t> can identify trends</a:t>
            </a:r>
          </a:p>
          <a:p>
            <a:pPr eaLnBrk="1" hangingPunct="1">
              <a:lnSpc>
                <a:spcPct val="90000"/>
              </a:lnSpc>
            </a:pPr>
            <a:r>
              <a:rPr lang="en-US" altLang="en-US" sz="2400" kern="0" dirty="0"/>
              <a:t>L</a:t>
            </a:r>
            <a:r>
              <a:rPr lang="en-US" altLang="en-US" sz="2400" b="1" kern="0" dirty="0"/>
              <a:t>oan covenants</a:t>
            </a:r>
            <a:r>
              <a:rPr lang="en-US" altLang="en-US" sz="2400" b="0" kern="0" dirty="0"/>
              <a:t> can be used as part of the loan agreement to mitigate credit risk</a:t>
            </a:r>
          </a:p>
        </p:txBody>
      </p:sp>
      <p:sp>
        <p:nvSpPr>
          <p:cNvPr id="2" name="Footer Placeholder 1">
            <a:extLst>
              <a:ext uri="{FF2B5EF4-FFF2-40B4-BE49-F238E27FC236}">
                <a16:creationId xmlns:a16="http://schemas.microsoft.com/office/drawing/2014/main" id="{61DB1292-147A-4017-BF12-96D2B6A46ABB}"/>
              </a:ext>
            </a:extLst>
          </p:cNvPr>
          <p:cNvSpPr>
            <a:spLocks noGrp="1"/>
          </p:cNvSpPr>
          <p:nvPr>
            <p:ph type="ftr" sz="quarter" idx="11"/>
          </p:nvPr>
        </p:nvSpPr>
        <p:spPr>
          <a:xfrm>
            <a:off x="1543986" y="6248400"/>
            <a:ext cx="6160957"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7652" name="Rectangle 2"/>
          <p:cNvSpPr>
            <a:spLocks noGrp="1" noChangeArrowheads="1"/>
          </p:cNvSpPr>
          <p:nvPr>
            <p:ph type="title" idx="4294967295"/>
          </p:nvPr>
        </p:nvSpPr>
        <p:spPr/>
        <p:txBody>
          <a:bodyPr anchor="ctr"/>
          <a:lstStyle/>
          <a:p>
            <a:pPr eaLnBrk="1" hangingPunct="1"/>
            <a:r>
              <a:rPr lang="en-US" altLang="en-US" sz="3500" dirty="0"/>
              <a:t>Mid-Market Commercial and Industrial Lending Concluded</a:t>
            </a:r>
          </a:p>
        </p:txBody>
      </p:sp>
      <p:sp>
        <p:nvSpPr>
          <p:cNvPr id="2765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Following approval of the loan, the account officer ensures that </a:t>
            </a:r>
            <a:r>
              <a:rPr lang="en-US" altLang="en-US" sz="2400" b="1" dirty="0"/>
              <a:t>conditions precedent </a:t>
            </a:r>
            <a:r>
              <a:rPr lang="en-US" altLang="en-US" sz="2400" dirty="0"/>
              <a:t>have been cleared</a:t>
            </a:r>
          </a:p>
          <a:p>
            <a:pPr lvl="1" eaLnBrk="1" hangingPunct="1"/>
            <a:r>
              <a:rPr lang="en-US" altLang="en-US" sz="2200" dirty="0"/>
              <a:t>Those conditions specified in the credit agreement that must be fulfilled before drawdowns are permitted</a:t>
            </a:r>
          </a:p>
          <a:p>
            <a:pPr lvl="2" eaLnBrk="1" hangingPunct="1"/>
            <a:r>
              <a:rPr lang="en-US" altLang="en-US" sz="1900" dirty="0"/>
              <a:t>Includes title searches, perfecting of collateral, etc.</a:t>
            </a:r>
          </a:p>
          <a:p>
            <a:pPr marL="693737" lvl="2" indent="0" eaLnBrk="1" hangingPunct="1">
              <a:buNone/>
            </a:pPr>
            <a:endParaRPr lang="en-US" altLang="en-US" sz="1900" dirty="0"/>
          </a:p>
          <a:p>
            <a:pPr eaLnBrk="1" hangingPunct="1"/>
            <a:r>
              <a:rPr lang="en-US" altLang="en-US" sz="2400" dirty="0"/>
              <a:t>FIs typically wish to develop permanent, long-term, mutually beneficial relationships with their mid-market commercial and industrial customers</a:t>
            </a:r>
          </a:p>
        </p:txBody>
      </p:sp>
      <p:sp>
        <p:nvSpPr>
          <p:cNvPr id="2" name="Footer Placeholder 1">
            <a:extLst>
              <a:ext uri="{FF2B5EF4-FFF2-40B4-BE49-F238E27FC236}">
                <a16:creationId xmlns:a16="http://schemas.microsoft.com/office/drawing/2014/main" id="{15C0265B-E55A-4270-84B2-6552454212A4}"/>
              </a:ext>
            </a:extLst>
          </p:cNvPr>
          <p:cNvSpPr>
            <a:spLocks noGrp="1"/>
          </p:cNvSpPr>
          <p:nvPr>
            <p:ph type="ftr" sz="quarter" idx="11"/>
          </p:nvPr>
        </p:nvSpPr>
        <p:spPr>
          <a:xfrm>
            <a:off x="1738859" y="6248400"/>
            <a:ext cx="626214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8676" name="Rectangle 2"/>
          <p:cNvSpPr>
            <a:spLocks noGrp="1" noChangeArrowheads="1"/>
          </p:cNvSpPr>
          <p:nvPr>
            <p:ph type="title" idx="4294967295"/>
          </p:nvPr>
        </p:nvSpPr>
        <p:spPr/>
        <p:txBody>
          <a:bodyPr anchor="ctr"/>
          <a:lstStyle/>
          <a:p>
            <a:pPr eaLnBrk="1" hangingPunct="1"/>
            <a:r>
              <a:rPr lang="en-US" altLang="en-US" sz="3500" dirty="0"/>
              <a:t>Large Commercial and Industrial Lending</a:t>
            </a:r>
          </a:p>
        </p:txBody>
      </p:sp>
      <p:sp>
        <p:nvSpPr>
          <p:cNvPr id="2867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Fees and spreads are smaller relative to small and mid-size corporate loans, but the transactions are often large enough to make them worthwhile</a:t>
            </a:r>
          </a:p>
          <a:p>
            <a:pPr eaLnBrk="1" hangingPunct="1">
              <a:lnSpc>
                <a:spcPct val="90000"/>
              </a:lnSpc>
            </a:pPr>
            <a:r>
              <a:rPr lang="en-US" altLang="en-US" sz="2400" dirty="0"/>
              <a:t>FIs’ relationships with large clients often center around broker, dealer, and advisor activities with lending playing a lesser role</a:t>
            </a:r>
          </a:p>
          <a:p>
            <a:pPr lvl="1" eaLnBrk="1" hangingPunct="1">
              <a:lnSpc>
                <a:spcPct val="90000"/>
              </a:lnSpc>
            </a:pPr>
            <a:r>
              <a:rPr lang="en-US" altLang="en-US" sz="2000" dirty="0"/>
              <a:t>Large corporations often use loan commitments, performance guarantees, and term loans</a:t>
            </a:r>
          </a:p>
          <a:p>
            <a:pPr eaLnBrk="1" hangingPunct="1">
              <a:lnSpc>
                <a:spcPct val="90000"/>
              </a:lnSpc>
            </a:pPr>
            <a:r>
              <a:rPr lang="en-US" altLang="en-US" sz="2400" dirty="0"/>
              <a:t>Account officers preparing credit reviews often rely on rating agencies and market analysts to aid in their credit analysis, in addition to utilizing sophisticated credit-scoring models based on accounting and/or financial market data</a:t>
            </a:r>
          </a:p>
          <a:p>
            <a:pPr eaLnBrk="1" hangingPunct="1">
              <a:lnSpc>
                <a:spcPct val="90000"/>
              </a:lnSpc>
            </a:pPr>
            <a:endParaRPr lang="en-US" altLang="en-US" sz="2400" dirty="0"/>
          </a:p>
        </p:txBody>
      </p:sp>
      <p:sp>
        <p:nvSpPr>
          <p:cNvPr id="2" name="Footer Placeholder 1">
            <a:extLst>
              <a:ext uri="{FF2B5EF4-FFF2-40B4-BE49-F238E27FC236}">
                <a16:creationId xmlns:a16="http://schemas.microsoft.com/office/drawing/2014/main" id="{CFB2F6E4-B663-4851-B89B-A1279BCAAC15}"/>
              </a:ext>
            </a:extLst>
          </p:cNvPr>
          <p:cNvSpPr>
            <a:spLocks noGrp="1"/>
          </p:cNvSpPr>
          <p:nvPr>
            <p:ph type="ftr" sz="quarter" idx="11"/>
          </p:nvPr>
        </p:nvSpPr>
        <p:spPr>
          <a:xfrm>
            <a:off x="1484025" y="6248400"/>
            <a:ext cx="632584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30724" name="Rectangle 2"/>
          <p:cNvSpPr>
            <a:spLocks noGrp="1" noChangeArrowheads="1"/>
          </p:cNvSpPr>
          <p:nvPr>
            <p:ph type="title" idx="4294967295"/>
          </p:nvPr>
        </p:nvSpPr>
        <p:spPr/>
        <p:txBody>
          <a:bodyPr anchor="ctr"/>
          <a:lstStyle/>
          <a:p>
            <a:pPr eaLnBrk="1" hangingPunct="1"/>
            <a:r>
              <a:rPr lang="en-US" altLang="en-US" sz="3500" dirty="0"/>
              <a:t>Altman’s Z-Score</a:t>
            </a:r>
          </a:p>
        </p:txBody>
      </p:sp>
      <p:sp>
        <p:nvSpPr>
          <p:cNvPr id="30725" name="Rectangle 3"/>
          <p:cNvSpPr>
            <a:spLocks noGrp="1" noChangeArrowheads="1"/>
          </p:cNvSpPr>
          <p:nvPr>
            <p:ph type="body" sz="half" idx="4294967295"/>
          </p:nvPr>
        </p:nvSpPr>
        <p:spPr>
          <a:xfrm>
            <a:off x="457200" y="1719262"/>
            <a:ext cx="8148638" cy="4576029"/>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endParaRPr lang="en-US" altLang="en-US" dirty="0"/>
          </a:p>
          <a:p>
            <a:pPr eaLnBrk="1" hangingPunct="1"/>
            <a:endParaRPr lang="en-US" altLang="en-US" dirty="0"/>
          </a:p>
          <a:p>
            <a:pPr eaLnBrk="1" hangingPunct="1"/>
            <a:r>
              <a:rPr lang="en-US" altLang="en-US" sz="2400" dirty="0"/>
              <a:t>Z is an overall measure of the borrower’s default risk classification, where</a:t>
            </a:r>
          </a:p>
          <a:p>
            <a:pPr lvl="1" indent="-342900" eaLnBrk="1" hangingPunct="1"/>
            <a:r>
              <a:rPr lang="en-US" altLang="en-US" sz="2000" dirty="0"/>
              <a:t>X</a:t>
            </a:r>
            <a:r>
              <a:rPr lang="en-US" altLang="en-US" sz="2000" baseline="-25000" dirty="0"/>
              <a:t>1</a:t>
            </a:r>
            <a:r>
              <a:rPr lang="en-US" altLang="en-US" sz="2000" dirty="0"/>
              <a:t> = working capital / total assets</a:t>
            </a:r>
          </a:p>
          <a:p>
            <a:pPr lvl="1" indent="-342900" eaLnBrk="1" hangingPunct="1"/>
            <a:r>
              <a:rPr lang="en-US" altLang="en-US" sz="2000" dirty="0"/>
              <a:t>X</a:t>
            </a:r>
            <a:r>
              <a:rPr lang="en-US" altLang="en-US" sz="2000" baseline="-25000" dirty="0"/>
              <a:t>2</a:t>
            </a:r>
            <a:r>
              <a:rPr lang="en-US" altLang="en-US" sz="2000" dirty="0"/>
              <a:t> = retained earnings / total assets</a:t>
            </a:r>
          </a:p>
          <a:p>
            <a:pPr lvl="1" indent="-342900" eaLnBrk="1" hangingPunct="1"/>
            <a:r>
              <a:rPr lang="en-US" altLang="en-US" sz="2000" dirty="0"/>
              <a:t>X</a:t>
            </a:r>
            <a:r>
              <a:rPr lang="en-US" altLang="en-US" sz="2000" baseline="-25000" dirty="0"/>
              <a:t>3</a:t>
            </a:r>
            <a:r>
              <a:rPr lang="en-US" altLang="en-US" sz="2000" dirty="0"/>
              <a:t> = earnings before interest and taxes / total assets</a:t>
            </a:r>
          </a:p>
          <a:p>
            <a:pPr lvl="1" indent="-342900" eaLnBrk="1" hangingPunct="1"/>
            <a:r>
              <a:rPr lang="en-US" altLang="en-US" sz="2000" dirty="0"/>
              <a:t>X</a:t>
            </a:r>
            <a:r>
              <a:rPr lang="en-US" altLang="en-US" sz="2000" baseline="-25000" dirty="0"/>
              <a:t>4</a:t>
            </a:r>
            <a:r>
              <a:rPr lang="en-US" altLang="en-US" sz="2000" dirty="0"/>
              <a:t> = market value of equity / book value of total liabilities</a:t>
            </a:r>
          </a:p>
          <a:p>
            <a:pPr lvl="1" indent="-342900" eaLnBrk="1" hangingPunct="1"/>
            <a:r>
              <a:rPr lang="en-US" altLang="en-US" sz="2000" dirty="0"/>
              <a:t>X</a:t>
            </a:r>
            <a:r>
              <a:rPr lang="en-US" altLang="en-US" sz="2000" baseline="-25000" dirty="0"/>
              <a:t>5</a:t>
            </a:r>
            <a:r>
              <a:rPr lang="en-US" altLang="en-US" sz="2000" dirty="0"/>
              <a:t> = sales / total assets</a:t>
            </a:r>
          </a:p>
        </p:txBody>
      </p:sp>
      <p:pic>
        <p:nvPicPr>
          <p:cNvPr id="5" name="Picture 4">
            <a:extLst>
              <a:ext uri="{FF2B5EF4-FFF2-40B4-BE49-F238E27FC236}">
                <a16:creationId xmlns:a16="http://schemas.microsoft.com/office/drawing/2014/main" id="{62322D64-EBAB-4B4D-816B-AEB9B9A204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9220" y="1913206"/>
            <a:ext cx="6444597" cy="633045"/>
          </a:xfrm>
          <a:prstGeom prst="rect">
            <a:avLst/>
          </a:prstGeom>
        </p:spPr>
      </p:pic>
      <p:sp>
        <p:nvSpPr>
          <p:cNvPr id="2" name="Footer Placeholder 1">
            <a:extLst>
              <a:ext uri="{FF2B5EF4-FFF2-40B4-BE49-F238E27FC236}">
                <a16:creationId xmlns:a16="http://schemas.microsoft.com/office/drawing/2014/main" id="{95F08608-74D4-47BE-8E33-AE875A33894D}"/>
              </a:ext>
            </a:extLst>
          </p:cNvPr>
          <p:cNvSpPr>
            <a:spLocks noGrp="1"/>
          </p:cNvSpPr>
          <p:nvPr>
            <p:ph type="ftr" sz="quarter" idx="11"/>
          </p:nvPr>
        </p:nvSpPr>
        <p:spPr>
          <a:xfrm>
            <a:off x="1648917" y="6248400"/>
            <a:ext cx="6104899"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30724" name="Rectangle 2"/>
          <p:cNvSpPr>
            <a:spLocks noGrp="1" noChangeArrowheads="1"/>
          </p:cNvSpPr>
          <p:nvPr>
            <p:ph type="title" idx="4294967295"/>
          </p:nvPr>
        </p:nvSpPr>
        <p:spPr/>
        <p:txBody>
          <a:bodyPr anchor="ctr"/>
          <a:lstStyle/>
          <a:p>
            <a:pPr eaLnBrk="1" hangingPunct="1"/>
            <a:r>
              <a:rPr lang="en-US" altLang="en-US" sz="3500" dirty="0"/>
              <a:t>Altman’s Z-Score Interpretation</a:t>
            </a:r>
          </a:p>
        </p:txBody>
      </p:sp>
      <p:sp>
        <p:nvSpPr>
          <p:cNvPr id="30725" name="Rectangle 3"/>
          <p:cNvSpPr>
            <a:spLocks noGrp="1" noChangeArrowheads="1"/>
          </p:cNvSpPr>
          <p:nvPr>
            <p:ph type="body" sz="half" idx="4294967295"/>
          </p:nvPr>
        </p:nvSpPr>
        <p:spPr>
          <a:xfrm>
            <a:off x="457200" y="1719263"/>
            <a:ext cx="8148638" cy="4639334"/>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Default classifications </a:t>
            </a:r>
            <a:r>
              <a:rPr lang="en-US" altLang="en-US" sz="2200" i="1" dirty="0"/>
              <a:t>(according to Altman)</a:t>
            </a:r>
          </a:p>
          <a:p>
            <a:pPr lvl="1" eaLnBrk="1" hangingPunct="1"/>
            <a:r>
              <a:rPr lang="en-US" altLang="en-US" sz="2000" dirty="0"/>
              <a:t>Z &lt; 1.81 – </a:t>
            </a:r>
            <a:r>
              <a:rPr lang="en-US" altLang="en-US" sz="2000" b="1" dirty="0"/>
              <a:t>high default </a:t>
            </a:r>
            <a:r>
              <a:rPr lang="en-US" altLang="en-US" sz="2000" dirty="0"/>
              <a:t>risk firm</a:t>
            </a:r>
          </a:p>
          <a:p>
            <a:pPr lvl="1" eaLnBrk="1" hangingPunct="1"/>
            <a:r>
              <a:rPr lang="en-US" altLang="en-US" sz="2000" dirty="0"/>
              <a:t>1.81 &lt; Z &lt; 2.99 – </a:t>
            </a:r>
            <a:r>
              <a:rPr lang="en-US" altLang="en-US" sz="2000" b="1" dirty="0"/>
              <a:t>indeterminate default </a:t>
            </a:r>
            <a:r>
              <a:rPr lang="en-US" altLang="en-US" sz="2000" dirty="0"/>
              <a:t>risk firm</a:t>
            </a:r>
          </a:p>
          <a:p>
            <a:pPr lvl="1" eaLnBrk="1" hangingPunct="1"/>
            <a:r>
              <a:rPr lang="en-US" altLang="en-US" sz="2000" dirty="0"/>
              <a:t>Z &gt; 2.99 – </a:t>
            </a:r>
            <a:r>
              <a:rPr lang="en-US" altLang="en-US" sz="2000" b="1" dirty="0"/>
              <a:t>low default </a:t>
            </a:r>
            <a:r>
              <a:rPr lang="en-US" altLang="en-US" sz="2000" dirty="0"/>
              <a:t>risk firm</a:t>
            </a:r>
          </a:p>
          <a:p>
            <a:pPr eaLnBrk="1" hangingPunct="1"/>
            <a:r>
              <a:rPr lang="en-US" altLang="en-US" sz="2200" dirty="0"/>
              <a:t>Problems associated with Z-score model</a:t>
            </a:r>
          </a:p>
          <a:p>
            <a:pPr lvl="1" eaLnBrk="1" hangingPunct="1"/>
            <a:r>
              <a:rPr lang="en-US" altLang="en-US" sz="2000" dirty="0"/>
              <a:t>Usually discriminates only among three cases of borrower behavior – high, indeterminate, and low</a:t>
            </a:r>
          </a:p>
          <a:p>
            <a:pPr lvl="1" eaLnBrk="1" hangingPunct="1"/>
            <a:r>
              <a:rPr lang="en-US" altLang="en-US" sz="2000" dirty="0"/>
              <a:t>No obvious economic reason to expect the weights in the Z-score model (or, the weights in any credit-scoring model) will be constant over any but very short periods</a:t>
            </a:r>
          </a:p>
          <a:p>
            <a:pPr lvl="1" eaLnBrk="1" hangingPunct="1"/>
            <a:r>
              <a:rPr lang="en-US" altLang="en-US" sz="2000" dirty="0"/>
              <a:t>Ignores hard-to-quantify factors that may play a crucial role in the default or no-default decision</a:t>
            </a:r>
          </a:p>
          <a:p>
            <a:pPr lvl="1" eaLnBrk="1" hangingPunct="1"/>
            <a:r>
              <a:rPr lang="en-US" altLang="en-US" sz="2000" dirty="0"/>
              <a:t>Accounting variables are updated infrequently</a:t>
            </a:r>
          </a:p>
          <a:p>
            <a:pPr eaLnBrk="1" hangingPunct="1"/>
            <a:endParaRPr lang="en-US" altLang="en-US" sz="2600" dirty="0"/>
          </a:p>
        </p:txBody>
      </p:sp>
    </p:spTree>
    <p:extLst>
      <p:ext uri="{BB962C8B-B14F-4D97-AF65-F5344CB8AC3E}">
        <p14:creationId xmlns:p14="http://schemas.microsoft.com/office/powerpoint/2010/main" val="181367317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31748" name="Rectangle 2"/>
          <p:cNvSpPr>
            <a:spLocks noGrp="1" noChangeArrowheads="1"/>
          </p:cNvSpPr>
          <p:nvPr>
            <p:ph type="title"/>
          </p:nvPr>
        </p:nvSpPr>
        <p:spPr/>
        <p:txBody>
          <a:bodyPr anchor="ctr"/>
          <a:lstStyle/>
          <a:p>
            <a:pPr eaLnBrk="1" hangingPunct="1"/>
            <a:r>
              <a:rPr lang="en-US" altLang="en-US" sz="3500" dirty="0"/>
              <a:t>Altman’s Z-Score Example</a:t>
            </a:r>
          </a:p>
        </p:txBody>
      </p:sp>
      <p:pic>
        <p:nvPicPr>
          <p:cNvPr id="3" name="Content Placeholder 2">
            <a:extLst>
              <a:ext uri="{FF2B5EF4-FFF2-40B4-BE49-F238E27FC236}">
                <a16:creationId xmlns:a16="http://schemas.microsoft.com/office/drawing/2014/main" id="{5C8B1A34-4DF8-428C-BD6A-59F2C96014F5}"/>
              </a:ext>
            </a:extLst>
          </p:cNvPr>
          <p:cNvPicPr>
            <a:picLocks noGrp="1" noChangeAspect="1"/>
          </p:cNvPicPr>
          <p:nvPr>
            <p:ph idx="1"/>
          </p:nvPr>
        </p:nvPicPr>
        <p:blipFill>
          <a:blip r:embed="rId3"/>
          <a:stretch>
            <a:fillRect/>
          </a:stretch>
        </p:blipFill>
        <p:spPr>
          <a:xfrm>
            <a:off x="1200104" y="1719263"/>
            <a:ext cx="6743792" cy="4411662"/>
          </a:xfrm>
          <a:prstGeom prst="rect">
            <a:avLst/>
          </a:prstGeom>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32772" name="Rectangle 2"/>
          <p:cNvSpPr>
            <a:spLocks noGrp="1" noChangeArrowheads="1"/>
          </p:cNvSpPr>
          <p:nvPr>
            <p:ph type="title" idx="4294967295"/>
          </p:nvPr>
        </p:nvSpPr>
        <p:spPr/>
        <p:txBody>
          <a:bodyPr anchor="ctr"/>
          <a:lstStyle/>
          <a:p>
            <a:pPr eaLnBrk="1" hangingPunct="1"/>
            <a:r>
              <a:rPr lang="en-US" altLang="en-US" sz="3500" dirty="0"/>
              <a:t>Large Commercial and Industrial Lending Continued</a:t>
            </a:r>
          </a:p>
        </p:txBody>
      </p:sp>
      <p:sp>
        <p:nvSpPr>
          <p:cNvPr id="3277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Moody’s Analytics (KMV) Credit Monitor Model </a:t>
            </a:r>
          </a:p>
          <a:p>
            <a:pPr lvl="1" eaLnBrk="1" hangingPunct="1"/>
            <a:r>
              <a:rPr lang="en-US" altLang="en-US" sz="2000" dirty="0"/>
              <a:t>Uses the option pricing model of Merton, Black, and Scholes to calculate expected default frequencies (EDF) for over 60,000 public companies and many private ones worldwide</a:t>
            </a:r>
          </a:p>
          <a:p>
            <a:pPr lvl="1" eaLnBrk="1" hangingPunct="1"/>
            <a:r>
              <a:rPr lang="en-US" altLang="en-US" sz="2000" dirty="0"/>
              <a:t>The EDF predicts the probability of whether the market value of the firm’s assets will fall below required debt repayments in one year</a:t>
            </a:r>
          </a:p>
        </p:txBody>
      </p:sp>
      <p:sp>
        <p:nvSpPr>
          <p:cNvPr id="2" name="Footer Placeholder 1">
            <a:extLst>
              <a:ext uri="{FF2B5EF4-FFF2-40B4-BE49-F238E27FC236}">
                <a16:creationId xmlns:a16="http://schemas.microsoft.com/office/drawing/2014/main" id="{B5D7A461-75E8-4053-8D72-813DDCA243F7}"/>
              </a:ext>
            </a:extLst>
          </p:cNvPr>
          <p:cNvSpPr>
            <a:spLocks noGrp="1"/>
          </p:cNvSpPr>
          <p:nvPr>
            <p:ph type="ftr" sz="quarter" idx="11"/>
          </p:nvPr>
        </p:nvSpPr>
        <p:spPr>
          <a:xfrm>
            <a:off x="1499016" y="6248400"/>
            <a:ext cx="637082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33796" name="Rectangle 2"/>
          <p:cNvSpPr>
            <a:spLocks noGrp="1" noChangeArrowheads="1"/>
          </p:cNvSpPr>
          <p:nvPr>
            <p:ph type="title" idx="4294967295"/>
          </p:nvPr>
        </p:nvSpPr>
        <p:spPr/>
        <p:txBody>
          <a:bodyPr anchor="ctr"/>
          <a:lstStyle/>
          <a:p>
            <a:pPr eaLnBrk="1" hangingPunct="1"/>
            <a:r>
              <a:rPr lang="en-US" altLang="en-US" sz="3500" dirty="0"/>
              <a:t>Moody’s Analytics EDF, Moody’s, and S&amp;P Ratings for AMR Corporation</a:t>
            </a:r>
          </a:p>
        </p:txBody>
      </p:sp>
      <p:pic>
        <p:nvPicPr>
          <p:cNvPr id="337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2896" y="1881872"/>
            <a:ext cx="6378208" cy="4432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34820" name="Rectangle 2"/>
          <p:cNvSpPr>
            <a:spLocks noGrp="1" noChangeArrowheads="1"/>
          </p:cNvSpPr>
          <p:nvPr>
            <p:ph type="title" idx="4294967295"/>
          </p:nvPr>
        </p:nvSpPr>
        <p:spPr/>
        <p:txBody>
          <a:bodyPr anchor="ctr"/>
          <a:lstStyle/>
          <a:p>
            <a:pPr eaLnBrk="1" hangingPunct="1"/>
            <a:r>
              <a:rPr lang="en-US" altLang="en-US" sz="3500" dirty="0"/>
              <a:t>Calculating the Return on a Loan</a:t>
            </a:r>
          </a:p>
        </p:txBody>
      </p:sp>
      <p:sp>
        <p:nvSpPr>
          <p:cNvPr id="3482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marL="0" indent="0" eaLnBrk="1" hangingPunct="1">
              <a:lnSpc>
                <a:spcPct val="90000"/>
              </a:lnSpc>
              <a:buNone/>
            </a:pPr>
            <a:r>
              <a:rPr lang="en-US" altLang="en-US" sz="2400" dirty="0"/>
              <a:t>The </a:t>
            </a:r>
            <a:r>
              <a:rPr lang="en-US" altLang="en-US" sz="2400" b="1" dirty="0"/>
              <a:t>return on assets (ROA) approach </a:t>
            </a:r>
            <a:r>
              <a:rPr lang="en-US" altLang="en-US" sz="2400" dirty="0"/>
              <a:t>shows the contractually promised gross return on a loan, </a:t>
            </a:r>
            <a:r>
              <a:rPr lang="en-US" altLang="en-US" sz="2400" i="1" dirty="0"/>
              <a:t>k</a:t>
            </a:r>
            <a:r>
              <a:rPr lang="en-US" altLang="en-US" sz="2400" dirty="0"/>
              <a:t>, per dollar lent (or 1 + k) – or ROA per dollar lent – will equal:</a:t>
            </a:r>
          </a:p>
          <a:p>
            <a:pPr lvl="1" eaLnBrk="1" hangingPunct="1">
              <a:lnSpc>
                <a:spcPct val="90000"/>
              </a:lnSpc>
            </a:pPr>
            <a:endParaRPr lang="en-US" altLang="en-US" sz="2400" dirty="0"/>
          </a:p>
          <a:p>
            <a:pPr lvl="1" eaLnBrk="1" hangingPunct="1">
              <a:lnSpc>
                <a:spcPct val="90000"/>
              </a:lnSpc>
            </a:pPr>
            <a:endParaRPr lang="en-US" altLang="en-US" sz="2400" dirty="0"/>
          </a:p>
          <a:p>
            <a:pPr lvl="2" eaLnBrk="1" hangingPunct="1">
              <a:lnSpc>
                <a:spcPct val="90000"/>
              </a:lnSpc>
              <a:buFont typeface="Wingdings" pitchFamily="2" charset="2"/>
              <a:buNone/>
            </a:pPr>
            <a:endParaRPr lang="en-US" altLang="en-US" sz="2400" dirty="0"/>
          </a:p>
          <a:p>
            <a:pPr lvl="2" eaLnBrk="1" hangingPunct="1">
              <a:lnSpc>
                <a:spcPct val="90000"/>
              </a:lnSpc>
              <a:buFont typeface="Wingdings" pitchFamily="2" charset="2"/>
              <a:buNone/>
            </a:pPr>
            <a:r>
              <a:rPr lang="en-US" altLang="en-US" sz="2400" dirty="0"/>
              <a:t>where	</a:t>
            </a:r>
            <a:r>
              <a:rPr lang="en-US" altLang="en-US" sz="2400" i="1" dirty="0"/>
              <a:t>f</a:t>
            </a:r>
            <a:r>
              <a:rPr lang="en-US" altLang="en-US" sz="2400" dirty="0"/>
              <a:t> = loan origination fee</a:t>
            </a:r>
          </a:p>
          <a:p>
            <a:pPr lvl="2" eaLnBrk="1" hangingPunct="1">
              <a:lnSpc>
                <a:spcPct val="90000"/>
              </a:lnSpc>
              <a:buFont typeface="Wingdings" pitchFamily="2" charset="2"/>
              <a:buNone/>
            </a:pPr>
            <a:r>
              <a:rPr lang="en-US" altLang="en-US" sz="2400" dirty="0"/>
              <a:t>		</a:t>
            </a:r>
            <a:r>
              <a:rPr lang="en-US" altLang="en-US" sz="2400" i="1" dirty="0"/>
              <a:t>b</a:t>
            </a:r>
            <a:r>
              <a:rPr lang="en-US" altLang="en-US" sz="2400" dirty="0"/>
              <a:t> = compensating balance requirement</a:t>
            </a:r>
          </a:p>
          <a:p>
            <a:pPr lvl="2" eaLnBrk="1" hangingPunct="1">
              <a:lnSpc>
                <a:spcPct val="90000"/>
              </a:lnSpc>
              <a:buFont typeface="Wingdings" pitchFamily="2" charset="2"/>
              <a:buNone/>
            </a:pPr>
            <a:r>
              <a:rPr lang="en-US" altLang="en-US" sz="2400" dirty="0"/>
              <a:t>		</a:t>
            </a:r>
            <a:r>
              <a:rPr lang="en-US" altLang="en-US" sz="2400" i="1" dirty="0"/>
              <a:t>RR</a:t>
            </a:r>
            <a:r>
              <a:rPr lang="en-US" altLang="en-US" sz="2400" dirty="0"/>
              <a:t> = the reserve requirement charge</a:t>
            </a:r>
          </a:p>
          <a:p>
            <a:pPr lvl="2" eaLnBrk="1" hangingPunct="1">
              <a:lnSpc>
                <a:spcPct val="90000"/>
              </a:lnSpc>
              <a:buFont typeface="Wingdings" pitchFamily="2" charset="2"/>
              <a:buNone/>
            </a:pPr>
            <a:r>
              <a:rPr lang="en-US" altLang="en-US" sz="2400" dirty="0"/>
              <a:t>		</a:t>
            </a:r>
            <a:r>
              <a:rPr lang="en-US" altLang="en-US" sz="2400" i="1" dirty="0"/>
              <a:t>BR</a:t>
            </a:r>
            <a:r>
              <a:rPr lang="en-US" altLang="en-US" sz="2400" dirty="0"/>
              <a:t> = the base lending rate</a:t>
            </a:r>
          </a:p>
          <a:p>
            <a:pPr lvl="2" eaLnBrk="1" hangingPunct="1">
              <a:lnSpc>
                <a:spcPct val="90000"/>
              </a:lnSpc>
              <a:buFont typeface="Wingdings" pitchFamily="2" charset="2"/>
              <a:buNone/>
            </a:pPr>
            <a:r>
              <a:rPr lang="en-US" altLang="en-US" sz="2400" dirty="0"/>
              <a:t>		</a:t>
            </a:r>
            <a:r>
              <a:rPr lang="en-US" altLang="en-US" sz="2400" i="1" dirty="0"/>
              <a:t>m</a:t>
            </a:r>
            <a:r>
              <a:rPr lang="en-US" altLang="en-US" sz="2400" dirty="0"/>
              <a:t> = the credit risk premium on the loan</a:t>
            </a:r>
          </a:p>
        </p:txBody>
      </p:sp>
      <p:graphicFrame>
        <p:nvGraphicFramePr>
          <p:cNvPr id="34822" name="Object 6"/>
          <p:cNvGraphicFramePr>
            <a:graphicFrameLocks noChangeAspect="1"/>
          </p:cNvGraphicFramePr>
          <p:nvPr>
            <p:extLst>
              <p:ext uri="{D42A27DB-BD31-4B8C-83A1-F6EECF244321}">
                <p14:modId xmlns:p14="http://schemas.microsoft.com/office/powerpoint/2010/main" val="4156101625"/>
              </p:ext>
            </p:extLst>
          </p:nvPr>
        </p:nvGraphicFramePr>
        <p:xfrm>
          <a:off x="2709068" y="3017837"/>
          <a:ext cx="2887663" cy="822325"/>
        </p:xfrm>
        <a:graphic>
          <a:graphicData uri="http://schemas.openxmlformats.org/presentationml/2006/ole">
            <mc:AlternateContent xmlns:mc="http://schemas.openxmlformats.org/markup-compatibility/2006">
              <mc:Choice xmlns:v="urn:schemas-microsoft-com:vml" Requires="v">
                <p:oleObj spid="_x0000_s34983" name="Equation" r:id="rId4" imgW="1473200" imgH="419100" progId="Equation.3">
                  <p:embed/>
                </p:oleObj>
              </mc:Choice>
              <mc:Fallback>
                <p:oleObj name="Equation" r:id="rId4" imgW="1473200" imgH="419100"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09068" y="3017837"/>
                        <a:ext cx="2887663" cy="822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Footer Placeholder 1">
            <a:extLst>
              <a:ext uri="{FF2B5EF4-FFF2-40B4-BE49-F238E27FC236}">
                <a16:creationId xmlns:a16="http://schemas.microsoft.com/office/drawing/2014/main" id="{6161B50B-00FA-4B83-9A0B-75C00E4AEB0E}"/>
              </a:ext>
            </a:extLst>
          </p:cNvPr>
          <p:cNvSpPr>
            <a:spLocks noGrp="1"/>
          </p:cNvSpPr>
          <p:nvPr>
            <p:ph type="ftr" sz="quarter" idx="11"/>
          </p:nvPr>
        </p:nvSpPr>
        <p:spPr>
          <a:xfrm>
            <a:off x="1678898" y="6248400"/>
            <a:ext cx="619093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35844" name="Rectangle 2"/>
          <p:cNvSpPr>
            <a:spLocks noGrp="1" noChangeArrowheads="1"/>
          </p:cNvSpPr>
          <p:nvPr>
            <p:ph type="title" idx="4294967295"/>
          </p:nvPr>
        </p:nvSpPr>
        <p:spPr/>
        <p:txBody>
          <a:bodyPr anchor="ctr"/>
          <a:lstStyle/>
          <a:p>
            <a:pPr eaLnBrk="1" hangingPunct="1"/>
            <a:r>
              <a:rPr lang="en-US" altLang="en-US" sz="3500" dirty="0"/>
              <a:t>Calculating the Return on a Loan Example</a:t>
            </a:r>
          </a:p>
        </p:txBody>
      </p:sp>
      <p:sp>
        <p:nvSpPr>
          <p:cNvPr id="35845" name="Rectangle 3"/>
          <p:cNvSpPr>
            <a:spLocks noGrp="1" noChangeArrowheads="1"/>
          </p:cNvSpPr>
          <p:nvPr>
            <p:ph type="body" sz="half" idx="4294967295"/>
          </p:nvPr>
        </p:nvSpPr>
        <p:spPr>
          <a:xfrm>
            <a:off x="457200" y="1719262"/>
            <a:ext cx="8148638" cy="4611197"/>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marL="0" indent="0" eaLnBrk="1" hangingPunct="1">
              <a:lnSpc>
                <a:spcPct val="90000"/>
              </a:lnSpc>
              <a:buNone/>
            </a:pPr>
            <a:r>
              <a:rPr lang="en-US" altLang="en-US" sz="2400" dirty="0"/>
              <a:t>A bank has a base lending rate of 8% (BR), and charges a certain customer a 110 basis point risk premium (m). The bank also charges a 1% origination fee (f). The bank requires the borrower to maintain compensating balances (b) of 7% of the loan amount. The reserve requirement (RR) is 10% and the loan amount is $1 million. Calculate the required gross return on a loan = k.</a:t>
            </a:r>
          </a:p>
          <a:p>
            <a:pPr lvl="1" eaLnBrk="1" hangingPunct="1">
              <a:lnSpc>
                <a:spcPct val="90000"/>
              </a:lnSpc>
            </a:pPr>
            <a:endParaRPr lang="en-US" altLang="en-US" sz="2400" dirty="0"/>
          </a:p>
          <a:p>
            <a:pPr lvl="1" eaLnBrk="1" hangingPunct="1">
              <a:lnSpc>
                <a:spcPct val="90000"/>
              </a:lnSpc>
            </a:pPr>
            <a:endParaRPr lang="en-US" altLang="en-US" sz="2400" dirty="0"/>
          </a:p>
        </p:txBody>
      </p:sp>
      <p:graphicFrame>
        <p:nvGraphicFramePr>
          <p:cNvPr id="35846" name="Object 6"/>
          <p:cNvGraphicFramePr>
            <a:graphicFrameLocks noChangeAspect="1"/>
          </p:cNvGraphicFramePr>
          <p:nvPr>
            <p:extLst>
              <p:ext uri="{D42A27DB-BD31-4B8C-83A1-F6EECF244321}">
                <p14:modId xmlns:p14="http://schemas.microsoft.com/office/powerpoint/2010/main" val="4097128520"/>
              </p:ext>
            </p:extLst>
          </p:nvPr>
        </p:nvGraphicFramePr>
        <p:xfrm>
          <a:off x="2965450" y="4181229"/>
          <a:ext cx="3132138" cy="892175"/>
        </p:xfrm>
        <a:graphic>
          <a:graphicData uri="http://schemas.openxmlformats.org/presentationml/2006/ole">
            <mc:AlternateContent xmlns:mc="http://schemas.openxmlformats.org/markup-compatibility/2006">
              <mc:Choice xmlns:v="urn:schemas-microsoft-com:vml" Requires="v">
                <p:oleObj spid="_x0000_s36169" name="Equation" r:id="rId4" imgW="1473200" imgH="419100" progId="Equation.3">
                  <p:embed/>
                </p:oleObj>
              </mc:Choice>
              <mc:Fallback>
                <p:oleObj name="Equation" r:id="rId4" imgW="1473200" imgH="419100"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5450" y="4181229"/>
                        <a:ext cx="3132138" cy="892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47"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graphicFrame>
        <p:nvGraphicFramePr>
          <p:cNvPr id="141315" name="Object 3"/>
          <p:cNvGraphicFramePr>
            <a:graphicFrameLocks noChangeAspect="1"/>
          </p:cNvGraphicFramePr>
          <p:nvPr>
            <p:extLst>
              <p:ext uri="{D42A27DB-BD31-4B8C-83A1-F6EECF244321}">
                <p14:modId xmlns:p14="http://schemas.microsoft.com/office/powerpoint/2010/main" val="84651551"/>
              </p:ext>
            </p:extLst>
          </p:nvPr>
        </p:nvGraphicFramePr>
        <p:xfrm>
          <a:off x="1731169" y="5303469"/>
          <a:ext cx="5600700" cy="796925"/>
        </p:xfrm>
        <a:graphic>
          <a:graphicData uri="http://schemas.openxmlformats.org/presentationml/2006/ole">
            <mc:AlternateContent xmlns:mc="http://schemas.openxmlformats.org/markup-compatibility/2006">
              <mc:Choice xmlns:v="urn:schemas-microsoft-com:vml" Requires="v">
                <p:oleObj spid="_x0000_s36170" name="Equation" r:id="rId6" imgW="2959100" imgH="419100" progId="Equation.3">
                  <p:embed/>
                </p:oleObj>
              </mc:Choice>
              <mc:Fallback>
                <p:oleObj name="Equation" r:id="rId6" imgW="2959100" imgH="4191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31169" y="5303469"/>
                        <a:ext cx="560070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41315"/>
                                        </p:tgtEl>
                                        <p:attrNameLst>
                                          <p:attrName>style.visibility</p:attrName>
                                        </p:attrNameLst>
                                      </p:cBhvr>
                                      <p:to>
                                        <p:strVal val="visible"/>
                                      </p:to>
                                    </p:set>
                                    <p:animEffect transition="in" filter="blinds(horizontal)">
                                      <p:cBhvr>
                                        <p:cTn id="7" dur="500"/>
                                        <p:tgtEl>
                                          <p:spTgt spid="141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36868" name="Rectangle 2"/>
          <p:cNvSpPr>
            <a:spLocks noGrp="1" noChangeArrowheads="1"/>
          </p:cNvSpPr>
          <p:nvPr>
            <p:ph type="title" idx="4294967295"/>
          </p:nvPr>
        </p:nvSpPr>
        <p:spPr/>
        <p:txBody>
          <a:bodyPr anchor="ctr"/>
          <a:lstStyle/>
          <a:p>
            <a:pPr eaLnBrk="1" hangingPunct="1"/>
            <a:r>
              <a:rPr lang="en-US" altLang="en-US" sz="3500"/>
              <a:t>RAROC Model</a:t>
            </a:r>
          </a:p>
        </p:txBody>
      </p:sp>
      <p:sp>
        <p:nvSpPr>
          <p:cNvPr id="3686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The </a:t>
            </a:r>
            <a:r>
              <a:rPr lang="en-US" altLang="en-US" sz="2400" b="1" dirty="0"/>
              <a:t>risk-adjusted return on assets (RAROC) </a:t>
            </a:r>
            <a:r>
              <a:rPr lang="en-US" altLang="en-US" sz="2400" dirty="0"/>
              <a:t>model balances a loan’s expected income against its expected risk</a:t>
            </a:r>
          </a:p>
          <a:p>
            <a:pPr lvl="1" eaLnBrk="1" hangingPunct="1">
              <a:lnSpc>
                <a:spcPct val="90000"/>
              </a:lnSpc>
            </a:pPr>
            <a:endParaRPr lang="en-US" altLang="en-US" sz="2400" dirty="0"/>
          </a:p>
          <a:p>
            <a:pPr lvl="1" eaLnBrk="1" hangingPunct="1">
              <a:lnSpc>
                <a:spcPct val="90000"/>
              </a:lnSpc>
            </a:pPr>
            <a:endParaRPr lang="en-US" altLang="en-US" sz="3500" dirty="0"/>
          </a:p>
          <a:p>
            <a:pPr marL="344487" lvl="1" indent="0" eaLnBrk="1" hangingPunct="1">
              <a:lnSpc>
                <a:spcPct val="90000"/>
              </a:lnSpc>
              <a:buNone/>
            </a:pPr>
            <a:endParaRPr lang="en-US" altLang="en-US" sz="2200" dirty="0"/>
          </a:p>
          <a:p>
            <a:pPr eaLnBrk="1" hangingPunct="1">
              <a:lnSpc>
                <a:spcPct val="90000"/>
              </a:lnSpc>
            </a:pPr>
            <a:r>
              <a:rPr lang="en-US" altLang="en-US" sz="2400" dirty="0"/>
              <a:t>The RAROC is compared vis-à-vis the lender’s tax-adjusted return on equity (ROE)</a:t>
            </a:r>
          </a:p>
          <a:p>
            <a:pPr lvl="1" eaLnBrk="1" hangingPunct="1">
              <a:lnSpc>
                <a:spcPct val="90000"/>
              </a:lnSpc>
            </a:pPr>
            <a:r>
              <a:rPr lang="en-US" altLang="en-US" sz="2200" dirty="0"/>
              <a:t>If RAROC &gt; ROE, make the loan</a:t>
            </a:r>
          </a:p>
          <a:p>
            <a:pPr lvl="1" eaLnBrk="1" hangingPunct="1">
              <a:lnSpc>
                <a:spcPct val="90000"/>
              </a:lnSpc>
            </a:pPr>
            <a:r>
              <a:rPr lang="en-US" altLang="en-US" sz="2200" dirty="0"/>
              <a:t>If RAROC &lt; ROE, either adjust the loan such that RAROC &gt; ROE or decline to make the loan</a:t>
            </a:r>
          </a:p>
        </p:txBody>
      </p:sp>
      <p:graphicFrame>
        <p:nvGraphicFramePr>
          <p:cNvPr id="36870" name="Object 2"/>
          <p:cNvGraphicFramePr>
            <a:graphicFrameLocks noChangeAspect="1"/>
          </p:cNvGraphicFramePr>
          <p:nvPr>
            <p:extLst>
              <p:ext uri="{D42A27DB-BD31-4B8C-83A1-F6EECF244321}">
                <p14:modId xmlns:p14="http://schemas.microsoft.com/office/powerpoint/2010/main" val="3163407297"/>
              </p:ext>
            </p:extLst>
          </p:nvPr>
        </p:nvGraphicFramePr>
        <p:xfrm>
          <a:off x="2058987" y="2843921"/>
          <a:ext cx="4945063" cy="773113"/>
        </p:xfrm>
        <a:graphic>
          <a:graphicData uri="http://schemas.openxmlformats.org/presentationml/2006/ole">
            <mc:AlternateContent xmlns:mc="http://schemas.openxmlformats.org/markup-compatibility/2006">
              <mc:Choice xmlns:v="urn:schemas-microsoft-com:vml" Requires="v">
                <p:oleObj spid="_x0000_s37031" name="Equation" r:id="rId4" imgW="3327400" imgH="520700" progId="Equation.3">
                  <p:embed/>
                </p:oleObj>
              </mc:Choice>
              <mc:Fallback>
                <p:oleObj name="Equation" r:id="rId4" imgW="3327400" imgH="520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8987" y="2843921"/>
                        <a:ext cx="4945063" cy="773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Footer Placeholder 1">
            <a:extLst>
              <a:ext uri="{FF2B5EF4-FFF2-40B4-BE49-F238E27FC236}">
                <a16:creationId xmlns:a16="http://schemas.microsoft.com/office/drawing/2014/main" id="{8E9FAE13-BD32-4A25-96AE-E468432890B4}"/>
              </a:ext>
            </a:extLst>
          </p:cNvPr>
          <p:cNvSpPr>
            <a:spLocks noGrp="1"/>
          </p:cNvSpPr>
          <p:nvPr>
            <p:ph type="ftr" sz="quarter" idx="11"/>
          </p:nvPr>
        </p:nvSpPr>
        <p:spPr>
          <a:xfrm>
            <a:off x="1933731" y="6248400"/>
            <a:ext cx="619093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37892" name="Rectangle 2"/>
          <p:cNvSpPr>
            <a:spLocks noGrp="1" noChangeArrowheads="1"/>
          </p:cNvSpPr>
          <p:nvPr>
            <p:ph type="title"/>
          </p:nvPr>
        </p:nvSpPr>
        <p:spPr/>
        <p:txBody>
          <a:bodyPr anchor="ctr"/>
          <a:lstStyle/>
          <a:p>
            <a:pPr eaLnBrk="1" hangingPunct="1"/>
            <a:r>
              <a:rPr lang="en-US" altLang="en-US" sz="3500" dirty="0"/>
              <a:t>RAROC Example</a:t>
            </a:r>
          </a:p>
        </p:txBody>
      </p:sp>
      <p:pic>
        <p:nvPicPr>
          <p:cNvPr id="3" name="Content Placeholder 2">
            <a:extLst>
              <a:ext uri="{FF2B5EF4-FFF2-40B4-BE49-F238E27FC236}">
                <a16:creationId xmlns:a16="http://schemas.microsoft.com/office/drawing/2014/main" id="{893D6894-764B-4E00-9371-2771BC2458D7}"/>
              </a:ext>
            </a:extLst>
          </p:cNvPr>
          <p:cNvPicPr>
            <a:picLocks noGrp="1" noChangeAspect="1"/>
          </p:cNvPicPr>
          <p:nvPr>
            <p:ph idx="1"/>
          </p:nvPr>
        </p:nvPicPr>
        <p:blipFill>
          <a:blip r:embed="rId3"/>
          <a:stretch>
            <a:fillRect/>
          </a:stretch>
        </p:blipFill>
        <p:spPr>
          <a:xfrm>
            <a:off x="1019610" y="1417638"/>
            <a:ext cx="6418980" cy="4600269"/>
          </a:xfrm>
          <a:prstGeom prst="rect">
            <a:avLst/>
          </a:prstGeom>
        </p:spPr>
      </p:pic>
    </p:spTree>
  </p:cSld>
  <p:clrMapOvr>
    <a:masterClrMapping/>
  </p:clrMapOvr>
  <p:transition/>
</p:sld>
</file>

<file path=ppt/theme/theme1.xml><?xml version="1.0" encoding="utf-8"?>
<a:theme xmlns:a="http://schemas.openxmlformats.org/drawingml/2006/main" name="Network">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000000"/>
        </a:dk1>
        <a:lt1>
          <a:srgbClr val="FFFFFF"/>
        </a:lt1>
        <a:dk2>
          <a:srgbClr val="A50021"/>
        </a:dk2>
        <a:lt2>
          <a:srgbClr val="808080"/>
        </a:lt2>
        <a:accent1>
          <a:srgbClr val="006699"/>
        </a:accent1>
        <a:accent2>
          <a:srgbClr val="DDDDDD"/>
        </a:accent2>
        <a:accent3>
          <a:srgbClr val="FFFFFF"/>
        </a:accent3>
        <a:accent4>
          <a:srgbClr val="000000"/>
        </a:accent4>
        <a:accent5>
          <a:srgbClr val="AAB8CA"/>
        </a:accent5>
        <a:accent6>
          <a:srgbClr val="C8C8C8"/>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C:\WINDOWS\Application Data\Microsoft\Templates\template2ndEdS&amp;C.pot</Template>
  <TotalTime>4885</TotalTime>
  <Words>3067</Words>
  <Application>Microsoft Office PowerPoint</Application>
  <PresentationFormat>On-screen Show (4:3)</PresentationFormat>
  <Paragraphs>301</Paragraphs>
  <Slides>29</Slides>
  <Notes>28</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29</vt:i4>
      </vt:variant>
    </vt:vector>
  </HeadingPairs>
  <TitlesOfParts>
    <vt:vector size="35" baseType="lpstr">
      <vt:lpstr>Arial</vt:lpstr>
      <vt:lpstr>Times New Roman</vt:lpstr>
      <vt:lpstr>Wingdings</vt:lpstr>
      <vt:lpstr>Network</vt:lpstr>
      <vt:lpstr>Document</vt:lpstr>
      <vt:lpstr>Equation</vt:lpstr>
      <vt:lpstr>Chapter Twenty</vt:lpstr>
      <vt:lpstr>Credit Risk Management</vt:lpstr>
      <vt:lpstr>Credit Risk Management Continued</vt:lpstr>
      <vt:lpstr>Nonperforming Asset Ratio for U.S. Commercial Banks</vt:lpstr>
      <vt:lpstr>Real Estate Lending</vt:lpstr>
      <vt:lpstr>Real Estate Lending Continued</vt:lpstr>
      <vt:lpstr>Real Estate Lending Example</vt:lpstr>
      <vt:lpstr>Credit Scoring Systems</vt:lpstr>
      <vt:lpstr>PowerPoint Presentation</vt:lpstr>
      <vt:lpstr>Real Estate Lending Concluded</vt:lpstr>
      <vt:lpstr>Steps Taken by FI Prior to Accepting a Mortgage</vt:lpstr>
      <vt:lpstr>Consumer (Individual) and Small-Business Lending</vt:lpstr>
      <vt:lpstr>Mid-Market Commercial and Industrial Lending</vt:lpstr>
      <vt:lpstr>Mid-Market Commercial and Industrial Lending Continued</vt:lpstr>
      <vt:lpstr>PowerPoint Presentation</vt:lpstr>
      <vt:lpstr>Common Ratios</vt:lpstr>
      <vt:lpstr>PowerPoint Presentation</vt:lpstr>
      <vt:lpstr>Limitations of Ratio Analysis</vt:lpstr>
      <vt:lpstr>Mid-Market Commercial and Industrial Lending Concluded</vt:lpstr>
      <vt:lpstr>Large Commercial and Industrial Lending</vt:lpstr>
      <vt:lpstr>Altman’s Z-Score</vt:lpstr>
      <vt:lpstr>Altman’s Z-Score Interpretation</vt:lpstr>
      <vt:lpstr>Altman’s Z-Score Example</vt:lpstr>
      <vt:lpstr>Large Commercial and Industrial Lending Continued</vt:lpstr>
      <vt:lpstr>Moody’s Analytics EDF, Moody’s, and S&amp;P Ratings for AMR Corporation</vt:lpstr>
      <vt:lpstr>Calculating the Return on a Loan</vt:lpstr>
      <vt:lpstr>Calculating the Return on a Loan Example</vt:lpstr>
      <vt:lpstr>RAROC Model</vt:lpstr>
      <vt:lpstr>RAROC Example</vt:lpstr>
    </vt:vector>
  </TitlesOfParts>
  <Company>University at Buffalo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MARKETS AND INSTITIUTIONS: A Modern Perspective</dc:title>
  <dc:creator>Joseph Ogden</dc:creator>
  <cp:lastModifiedBy>Woo, Dana</cp:lastModifiedBy>
  <cp:revision>387</cp:revision>
  <dcterms:created xsi:type="dcterms:W3CDTF">2000-07-01T19:33:32Z</dcterms:created>
  <dcterms:modified xsi:type="dcterms:W3CDTF">2018-02-23T20:00:02Z</dcterms:modified>
</cp:coreProperties>
</file>