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83" r:id="rId1"/>
  </p:sldMasterIdLst>
  <p:notesMasterIdLst>
    <p:notesMasterId r:id="rId25"/>
  </p:notesMasterIdLst>
  <p:handoutMasterIdLst>
    <p:handoutMasterId r:id="rId26"/>
  </p:handoutMasterIdLst>
  <p:sldIdLst>
    <p:sldId id="319" r:id="rId2"/>
    <p:sldId id="290" r:id="rId3"/>
    <p:sldId id="291" r:id="rId4"/>
    <p:sldId id="292" r:id="rId5"/>
    <p:sldId id="293" r:id="rId6"/>
    <p:sldId id="295" r:id="rId7"/>
    <p:sldId id="294" r:id="rId8"/>
    <p:sldId id="296" r:id="rId9"/>
    <p:sldId id="321" r:id="rId10"/>
    <p:sldId id="322" r:id="rId11"/>
    <p:sldId id="297" r:id="rId12"/>
    <p:sldId id="320" r:id="rId13"/>
    <p:sldId id="312" r:id="rId14"/>
    <p:sldId id="300" r:id="rId15"/>
    <p:sldId id="313" r:id="rId16"/>
    <p:sldId id="302" r:id="rId17"/>
    <p:sldId id="303" r:id="rId18"/>
    <p:sldId id="304" r:id="rId19"/>
    <p:sldId id="305" r:id="rId20"/>
    <p:sldId id="306" r:id="rId21"/>
    <p:sldId id="308" r:id="rId22"/>
    <p:sldId id="309" r:id="rId23"/>
    <p:sldId id="310" r:id="rId24"/>
  </p:sldIdLst>
  <p:sldSz cx="9144000" cy="6858000" type="screen4x3"/>
  <p:notesSz cx="6858000" cy="9144000"/>
  <p:defaultTextStyle>
    <a:defPPr>
      <a:defRPr lang="en-US"/>
    </a:defPPr>
    <a:lvl1pPr algn="l" rtl="0" fontAlgn="base">
      <a:spcBef>
        <a:spcPct val="0"/>
      </a:spcBef>
      <a:spcAft>
        <a:spcPct val="0"/>
      </a:spcAft>
      <a:defRPr sz="2400" b="1" kern="1200">
        <a:solidFill>
          <a:schemeClr val="tx1"/>
        </a:solidFill>
        <a:latin typeface="Times New Roman" pitchFamily="18" charset="0"/>
        <a:ea typeface="+mn-ea"/>
        <a:cs typeface="+mn-cs"/>
      </a:defRPr>
    </a:lvl1pPr>
    <a:lvl2pPr marL="457200" algn="l" rtl="0" fontAlgn="base">
      <a:spcBef>
        <a:spcPct val="0"/>
      </a:spcBef>
      <a:spcAft>
        <a:spcPct val="0"/>
      </a:spcAft>
      <a:defRPr sz="2400" b="1" kern="1200">
        <a:solidFill>
          <a:schemeClr val="tx1"/>
        </a:solidFill>
        <a:latin typeface="Times New Roman" pitchFamily="18" charset="0"/>
        <a:ea typeface="+mn-ea"/>
        <a:cs typeface="+mn-cs"/>
      </a:defRPr>
    </a:lvl2pPr>
    <a:lvl3pPr marL="914400" algn="l" rtl="0" fontAlgn="base">
      <a:spcBef>
        <a:spcPct val="0"/>
      </a:spcBef>
      <a:spcAft>
        <a:spcPct val="0"/>
      </a:spcAft>
      <a:defRPr sz="2400" b="1" kern="1200">
        <a:solidFill>
          <a:schemeClr val="tx1"/>
        </a:solidFill>
        <a:latin typeface="Times New Roman" pitchFamily="18" charset="0"/>
        <a:ea typeface="+mn-ea"/>
        <a:cs typeface="+mn-cs"/>
      </a:defRPr>
    </a:lvl3pPr>
    <a:lvl4pPr marL="1371600" algn="l" rtl="0" fontAlgn="base">
      <a:spcBef>
        <a:spcPct val="0"/>
      </a:spcBef>
      <a:spcAft>
        <a:spcPct val="0"/>
      </a:spcAft>
      <a:defRPr sz="2400" b="1" kern="1200">
        <a:solidFill>
          <a:schemeClr val="tx1"/>
        </a:solidFill>
        <a:latin typeface="Times New Roman" pitchFamily="18" charset="0"/>
        <a:ea typeface="+mn-ea"/>
        <a:cs typeface="+mn-cs"/>
      </a:defRPr>
    </a:lvl4pPr>
    <a:lvl5pPr marL="1828800" algn="l" rtl="0" fontAlgn="base">
      <a:spcBef>
        <a:spcPct val="0"/>
      </a:spcBef>
      <a:spcAft>
        <a:spcPct val="0"/>
      </a:spcAft>
      <a:defRPr sz="2400" b="1" kern="1200">
        <a:solidFill>
          <a:schemeClr val="tx1"/>
        </a:solidFill>
        <a:latin typeface="Times New Roman" pitchFamily="18" charset="0"/>
        <a:ea typeface="+mn-ea"/>
        <a:cs typeface="+mn-cs"/>
      </a:defRPr>
    </a:lvl5pPr>
    <a:lvl6pPr marL="2286000" algn="l" defTabSz="914400" rtl="0" eaLnBrk="1" latinLnBrk="0" hangingPunct="1">
      <a:defRPr sz="2400" b="1" kern="1200">
        <a:solidFill>
          <a:schemeClr val="tx1"/>
        </a:solidFill>
        <a:latin typeface="Times New Roman" pitchFamily="18" charset="0"/>
        <a:ea typeface="+mn-ea"/>
        <a:cs typeface="+mn-cs"/>
      </a:defRPr>
    </a:lvl6pPr>
    <a:lvl7pPr marL="2743200" algn="l" defTabSz="914400" rtl="0" eaLnBrk="1" latinLnBrk="0" hangingPunct="1">
      <a:defRPr sz="2400" b="1" kern="1200">
        <a:solidFill>
          <a:schemeClr val="tx1"/>
        </a:solidFill>
        <a:latin typeface="Times New Roman" pitchFamily="18" charset="0"/>
        <a:ea typeface="+mn-ea"/>
        <a:cs typeface="+mn-cs"/>
      </a:defRPr>
    </a:lvl7pPr>
    <a:lvl8pPr marL="3200400" algn="l" defTabSz="914400" rtl="0" eaLnBrk="1" latinLnBrk="0" hangingPunct="1">
      <a:defRPr sz="2400" b="1" kern="1200">
        <a:solidFill>
          <a:schemeClr val="tx1"/>
        </a:solidFill>
        <a:latin typeface="Times New Roman" pitchFamily="18" charset="0"/>
        <a:ea typeface="+mn-ea"/>
        <a:cs typeface="+mn-cs"/>
      </a:defRPr>
    </a:lvl8pPr>
    <a:lvl9pPr marL="3657600" algn="l" defTabSz="914400" rtl="0" eaLnBrk="1" latinLnBrk="0" hangingPunct="1">
      <a:defRPr sz="2400" b="1"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EEDCA"/>
    <a:srgbClr val="007FBE"/>
    <a:srgbClr val="CC0000"/>
    <a:srgbClr val="FFCC00"/>
    <a:srgbClr val="000066"/>
    <a:srgbClr val="663300"/>
    <a:srgbClr val="1C1C1C"/>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465" autoAdjust="0"/>
    <p:restoredTop sz="90182" autoAdjust="0"/>
  </p:normalViewPr>
  <p:slideViewPr>
    <p:cSldViewPr snapToGrid="0">
      <p:cViewPr varScale="1">
        <p:scale>
          <a:sx n="65" d="100"/>
          <a:sy n="65" d="100"/>
        </p:scale>
        <p:origin x="137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emf"/><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b="0"/>
            </a:lvl1pPr>
          </a:lstStyle>
          <a:p>
            <a:pPr>
              <a:defRPr/>
            </a:pPr>
            <a:endParaRPr lang="en-US"/>
          </a:p>
        </p:txBody>
      </p:sp>
      <p:sp>
        <p:nvSpPr>
          <p:cNvPr id="7475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b="0"/>
            </a:lvl1pPr>
          </a:lstStyle>
          <a:p>
            <a:pPr>
              <a:defRPr/>
            </a:pPr>
            <a:endParaRPr lang="en-US"/>
          </a:p>
        </p:txBody>
      </p:sp>
      <p:sp>
        <p:nvSpPr>
          <p:cNvPr id="7475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b="0"/>
            </a:lvl1pPr>
          </a:lstStyle>
          <a:p>
            <a:pPr>
              <a:defRPr/>
            </a:pPr>
            <a:endParaRPr lang="en-US"/>
          </a:p>
        </p:txBody>
      </p:sp>
      <p:sp>
        <p:nvSpPr>
          <p:cNvPr id="7475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b="0"/>
            </a:lvl1pPr>
          </a:lstStyle>
          <a:p>
            <a:pPr>
              <a:defRPr/>
            </a:pPr>
            <a:fld id="{CDE24514-625E-46CC-880F-19A6F7AC53EA}" type="slidenum">
              <a:rPr lang="en-US"/>
              <a:pPr>
                <a:defRPr/>
              </a:pPr>
              <a:t>‹#›</a:t>
            </a:fld>
            <a:endParaRPr lang="en-US"/>
          </a:p>
        </p:txBody>
      </p:sp>
    </p:spTree>
    <p:extLst>
      <p:ext uri="{BB962C8B-B14F-4D97-AF65-F5344CB8AC3E}">
        <p14:creationId xmlns:p14="http://schemas.microsoft.com/office/powerpoint/2010/main" val="4047454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b="0"/>
            </a:lvl1pPr>
          </a:lstStyle>
          <a:p>
            <a:pPr>
              <a:defRPr/>
            </a:pPr>
            <a:endParaRPr lang="en-US"/>
          </a:p>
        </p:txBody>
      </p:sp>
      <p:sp>
        <p:nvSpPr>
          <p:cNvPr id="7373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b="0"/>
            </a:lvl1pPr>
          </a:lstStyle>
          <a:p>
            <a:pPr>
              <a:defRPr/>
            </a:pPr>
            <a:endParaRPr lang="en-US"/>
          </a:p>
        </p:txBody>
      </p:sp>
      <p:sp>
        <p:nvSpPr>
          <p:cNvPr id="307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373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b="0"/>
            </a:lvl1pPr>
          </a:lstStyle>
          <a:p>
            <a:pPr>
              <a:defRPr/>
            </a:pPr>
            <a:endParaRPr lang="en-US"/>
          </a:p>
        </p:txBody>
      </p:sp>
      <p:sp>
        <p:nvSpPr>
          <p:cNvPr id="7373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b="0"/>
            </a:lvl1pPr>
          </a:lstStyle>
          <a:p>
            <a:pPr>
              <a:defRPr/>
            </a:pPr>
            <a:fld id="{3558E1DC-E02E-4274-B14C-8D2DF79C1F4F}" type="slidenum">
              <a:rPr lang="en-US"/>
              <a:pPr>
                <a:defRPr/>
              </a:pPr>
              <a:t>‹#›</a:t>
            </a:fld>
            <a:endParaRPr lang="en-US"/>
          </a:p>
        </p:txBody>
      </p:sp>
    </p:spTree>
    <p:extLst>
      <p:ext uri="{BB962C8B-B14F-4D97-AF65-F5344CB8AC3E}">
        <p14:creationId xmlns:p14="http://schemas.microsoft.com/office/powerpoint/2010/main" val="16754828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fld id="{73E87CD1-8342-4237-8DC1-EE8487D93A67}" type="slidenum">
              <a:rPr lang="en-US" altLang="en-US" sz="1200" b="0" smtClean="0"/>
              <a:pPr/>
              <a:t>2</a:t>
            </a:fld>
            <a:endParaRPr lang="en-US" altLang="en-US" sz="1200" b="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F30D67FB-7483-4BE2-82AC-ED75BC4C5DF9}" type="slidenum">
              <a:rPr lang="en-US" altLang="en-US" sz="1200" b="0"/>
              <a:pPr algn="r"/>
              <a:t>3</a:t>
            </a:fld>
            <a:endParaRPr lang="en-US" altLang="en-US" sz="1200" b="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29560266-0725-4101-A45C-867C9D44E6BB}" type="slidenum">
              <a:rPr lang="en-US" altLang="en-US" sz="1200" b="0"/>
              <a:pPr algn="r"/>
              <a:t>4</a:t>
            </a:fld>
            <a:endParaRPr lang="en-US" altLang="en-US" sz="1200" b="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9968F7DA-3FDD-420F-B9E5-1C0802075424}" type="slidenum">
              <a:rPr lang="en-US" altLang="en-US" sz="1200" b="0"/>
              <a:pPr algn="r"/>
              <a:t>5</a:t>
            </a:fld>
            <a:endParaRPr lang="en-US" altLang="en-US" sz="1200" b="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Most DIs utilize a combination of stored and purchased liquidity management.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E6703CF7-D12E-4299-98BF-3D19A959861D}" type="slidenum">
              <a:rPr lang="en-US" altLang="en-US" sz="1200" b="0"/>
              <a:pPr algn="r"/>
              <a:t>6</a:t>
            </a:fld>
            <a:endParaRPr lang="en-US" altLang="en-US" sz="1200" b="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B5D68433-2B4B-4857-A3B9-DFDED79A8E11}" type="slidenum">
              <a:rPr lang="en-US" altLang="en-US" sz="1200" b="0"/>
              <a:pPr algn="r"/>
              <a:t>7</a:t>
            </a:fld>
            <a:endParaRPr lang="en-US" altLang="en-US" sz="1200" b="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C2694F09-9437-49CA-9B92-CC34E2F6E048}" type="slidenum">
              <a:rPr lang="en-US" altLang="en-US" sz="1200" b="0"/>
              <a:pPr algn="r"/>
              <a:t>8</a:t>
            </a:fld>
            <a:endParaRPr lang="en-US" altLang="en-US" sz="1200" b="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219AEC32-3306-4260-B7BD-A3781F047D18}" type="slidenum">
              <a:rPr lang="en-US" altLang="en-US" sz="1200" b="0"/>
              <a:pPr algn="r"/>
              <a:t>9</a:t>
            </a:fld>
            <a:endParaRPr lang="en-US" altLang="en-US" sz="1200" b="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793920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E4B6975E-88D4-4B8B-B263-08011629349D}" type="slidenum">
              <a:rPr lang="en-US" altLang="en-US" sz="1200" b="0"/>
              <a:pPr algn="r"/>
              <a:t>10</a:t>
            </a:fld>
            <a:endParaRPr lang="en-US" altLang="en-US" sz="1200" b="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5961238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38457053-94AC-4A15-BB95-2F2381707FEF}" type="slidenum">
              <a:rPr lang="en-US" altLang="en-US" sz="1200" b="0"/>
              <a:pPr algn="r"/>
              <a:t>11</a:t>
            </a:fld>
            <a:endParaRPr lang="en-US" altLang="en-US" sz="1200" b="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38457053-94AC-4A15-BB95-2F2381707FEF}" type="slidenum">
              <a:rPr lang="en-US" altLang="en-US" sz="1200" b="0"/>
              <a:pPr algn="r"/>
              <a:t>12</a:t>
            </a:fld>
            <a:endParaRPr lang="en-US" altLang="en-US" sz="1200" b="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2581715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20F13E92-DAF6-421D-B929-B13D9CEE7347}" type="slidenum">
              <a:rPr lang="en-US" altLang="en-US" sz="1200" b="0"/>
              <a:pPr algn="r"/>
              <a:t>13</a:t>
            </a:fld>
            <a:endParaRPr lang="en-US" altLang="en-US" sz="1200" b="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80E5E5D3-84B5-4F12-AD84-4315474C65AD}" type="slidenum">
              <a:rPr lang="en-US" altLang="en-US" sz="1200" b="0"/>
              <a:pPr algn="r"/>
              <a:t>14</a:t>
            </a:fld>
            <a:endParaRPr lang="en-US" altLang="en-US" sz="1200" b="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6DDC03B5-A367-4FEA-9951-A1C181FD6CD9}" type="slidenum">
              <a:rPr lang="en-US" altLang="en-US" sz="1200" b="0"/>
              <a:pPr algn="r"/>
              <a:t>15</a:t>
            </a:fld>
            <a:endParaRPr lang="en-US" altLang="en-US" sz="1200" b="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The lower the index the greater the liquidity risk.</a:t>
            </a:r>
          </a:p>
          <a:p>
            <a:endParaRPr lang="en-US" altLang="en-US" dirty="0"/>
          </a:p>
          <a:p>
            <a:r>
              <a:rPr lang="en-US" altLang="en-US" dirty="0"/>
              <a:t>Teaching Tip: Discount instruments increase in price as they approach maturity but non-discount instruments receive interest income.  The liquidity index should measure not only any loss in fair market value, but also any loss in income due to a required change in FI behavior.  For example, a T-bill may be priced at fair market value at 99% of par prior to maturity.  Nevertheless, if the FI planned to hold the bill until maturity but had to sell it to meet liquidity needs, the required sale </a:t>
            </a:r>
            <a:r>
              <a:rPr lang="en-US" altLang="en-US" u="sng" dirty="0"/>
              <a:t>at</a:t>
            </a:r>
            <a:r>
              <a:rPr lang="en-US" altLang="en-US" dirty="0"/>
              <a:t> the fair market value of $99 per $100 of par still represents a loss due to liquidity risk.  Thus, the index should account for lost interest as well as losses in current fair market value.  </a:t>
            </a:r>
          </a:p>
          <a:p>
            <a:r>
              <a:rPr lang="en-US" altLang="en-US" dirty="0"/>
              <a:t> </a:t>
            </a:r>
          </a:p>
          <a:p>
            <a:r>
              <a:rPr lang="en-US" altLang="en-US" dirty="0"/>
              <a:t>Teaching Tip: The index is a better measure of the </a:t>
            </a:r>
            <a:r>
              <a:rPr lang="en-US" altLang="en-US" i="1" dirty="0"/>
              <a:t>cost </a:t>
            </a:r>
            <a:r>
              <a:rPr lang="en-US" altLang="en-US" dirty="0"/>
              <a:t>of liquidity risk than the </a:t>
            </a:r>
            <a:r>
              <a:rPr lang="en-US" altLang="en-US" i="1" dirty="0"/>
              <a:t>likelihood </a:t>
            </a:r>
            <a:r>
              <a:rPr lang="en-US" altLang="en-US" dirty="0"/>
              <a:t>of occurrence of liquidity problems.</a:t>
            </a:r>
          </a:p>
          <a:p>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B08C0B6C-8B41-40F0-B9E1-1EA9F202448B}" type="slidenum">
              <a:rPr lang="en-US" altLang="en-US" sz="1200" b="0"/>
              <a:pPr algn="r"/>
              <a:t>16</a:t>
            </a:fld>
            <a:endParaRPr lang="en-US" altLang="en-US" sz="1200" b="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Note that this rule applies to large, internationally active banking organizations with $250 billion or more in total consolidated assets or $10 billion or more in total on-balance-sheet foreign exposure, and to consolidated subsidiary depository institutions of these banking organizations with $10 billion or more in total assets.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F9D2D0CA-5C70-41A9-8C89-C63672CB5517}" type="slidenum">
              <a:rPr lang="en-US" altLang="en-US" sz="1200" b="0"/>
              <a:pPr algn="r"/>
              <a:t>17</a:t>
            </a:fld>
            <a:endParaRPr lang="en-US" altLang="en-US" sz="1200" b="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FE00E5B7-2183-4EF6-BA8D-2AC7DE30E2FF}" type="slidenum">
              <a:rPr lang="en-US" altLang="en-US" sz="1200" b="0"/>
              <a:pPr algn="r"/>
              <a:t>18</a:t>
            </a:fld>
            <a:endParaRPr lang="en-US" altLang="en-US" sz="1200" b="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0747C507-1D84-4C5B-9A4E-F8702F71B50A}" type="slidenum">
              <a:rPr lang="en-US" altLang="en-US" sz="1200" b="0"/>
              <a:pPr algn="r"/>
              <a:t>19</a:t>
            </a:fld>
            <a:endParaRPr lang="en-US" altLang="en-US" sz="1200" b="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F3A681F4-72CB-46BF-A6E8-341BA24FD830}" type="slidenum">
              <a:rPr lang="en-US" altLang="en-US" sz="1200" b="0"/>
              <a:pPr algn="r"/>
              <a:t>20</a:t>
            </a:fld>
            <a:endParaRPr lang="en-US" altLang="en-US" sz="1200" b="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F02FF333-2C2E-4F83-BF8B-7BA43D383EA6}" type="slidenum">
              <a:rPr lang="en-US" altLang="en-US" sz="1200" b="0"/>
              <a:pPr algn="r"/>
              <a:t>21</a:t>
            </a:fld>
            <a:endParaRPr lang="en-US" altLang="en-US" sz="1200" b="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C5892EDC-CE0A-4AA5-BD5E-7A479E719C5B}" type="slidenum">
              <a:rPr lang="en-US" altLang="en-US" sz="1200" b="0"/>
              <a:pPr algn="r"/>
              <a:t>22</a:t>
            </a:fld>
            <a:endParaRPr lang="en-US" altLang="en-US" sz="1200" b="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fld id="{A65A27AA-90FF-4B01-92F9-CE7957A5D688}" type="slidenum">
              <a:rPr lang="en-US" altLang="en-US" sz="1200" b="0"/>
              <a:pPr algn="r"/>
              <a:t>23</a:t>
            </a:fld>
            <a:endParaRPr lang="en-US" altLang="en-US" sz="1200" b="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7"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8"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9"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1"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2"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3"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4"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5"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6"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7"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8"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9"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0"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1"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2"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3"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4"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5"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6"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7"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8"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29"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0"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1"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2"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3"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4"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5"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36"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091" name="Rectangle 3"/>
          <p:cNvSpPr>
            <a:spLocks noGrp="1" noChangeArrowheads="1"/>
          </p:cNvSpPr>
          <p:nvPr>
            <p:ph type="ctrTitle"/>
          </p:nvPr>
        </p:nvSpPr>
        <p:spPr>
          <a:xfrm>
            <a:off x="315913" y="466725"/>
            <a:ext cx="6781800" cy="2133600"/>
          </a:xfrm>
        </p:spPr>
        <p:txBody>
          <a:bodyPr/>
          <a:lstStyle>
            <a:lvl1pPr algn="r">
              <a:defRPr sz="4800"/>
            </a:lvl1pPr>
          </a:lstStyle>
          <a:p>
            <a:pPr lvl="0"/>
            <a:r>
              <a:rPr lang="en-US" altLang="en-US" noProof="0"/>
              <a:t>Click to edit Master title style</a:t>
            </a:r>
          </a:p>
        </p:txBody>
      </p:sp>
      <p:sp>
        <p:nvSpPr>
          <p:cNvPr id="89092"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pPr lvl="0"/>
            <a:r>
              <a:rPr lang="en-US" altLang="en-US" noProof="0"/>
              <a:t>Click to edit Master subtitle style</a:t>
            </a:r>
          </a:p>
        </p:txBody>
      </p:sp>
      <p:sp>
        <p:nvSpPr>
          <p:cNvPr id="39" name="Rectangle 5"/>
          <p:cNvSpPr>
            <a:spLocks noGrp="1" noChangeArrowheads="1"/>
          </p:cNvSpPr>
          <p:nvPr>
            <p:ph type="dt" sz="half" idx="10"/>
          </p:nvPr>
        </p:nvSpPr>
        <p:spPr/>
        <p:txBody>
          <a:bodyPr/>
          <a:lstStyle>
            <a:lvl1pPr>
              <a:defRPr smtClean="0"/>
            </a:lvl1pPr>
          </a:lstStyle>
          <a:p>
            <a:pPr>
              <a:defRPr/>
            </a:pPr>
            <a:fld id="{5DED29C9-BF96-4CFE-B611-A61278F7525E}" type="datetime1">
              <a:rPr lang="en-US" smtClean="0"/>
              <a:t>2/23/2018</a:t>
            </a:fld>
            <a:endParaRPr lang="en-US" altLang="en-US"/>
          </a:p>
        </p:txBody>
      </p:sp>
      <p:sp>
        <p:nvSpPr>
          <p:cNvPr id="40" name="Rectangle 6"/>
          <p:cNvSpPr>
            <a:spLocks noGrp="1" noChangeArrowheads="1"/>
          </p:cNvSpPr>
          <p:nvPr>
            <p:ph type="ftr" sz="quarter" idx="11"/>
          </p:nvPr>
        </p:nvSpPr>
        <p:spPr/>
        <p:txBody>
          <a:bodyPr/>
          <a:lstStyle>
            <a:lvl1pPr>
              <a:defRPr smtClean="0"/>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41" name="Rectangle 7"/>
          <p:cNvSpPr>
            <a:spLocks noGrp="1" noChangeArrowheads="1"/>
          </p:cNvSpPr>
          <p:nvPr>
            <p:ph type="sldNum" sz="quarter" idx="12"/>
          </p:nvPr>
        </p:nvSpPr>
        <p:spPr/>
        <p:txBody>
          <a:bodyPr/>
          <a:lstStyle>
            <a:lvl1pPr>
              <a:defRPr smtClean="0"/>
            </a:lvl1pPr>
          </a:lstStyle>
          <a:p>
            <a:pPr>
              <a:defRPr/>
            </a:pPr>
            <a:fld id="{BA115146-4A75-41A6-8656-D569910315ED}" type="slidenum">
              <a:rPr lang="en-US" altLang="en-US"/>
              <a:pPr>
                <a:defRPr/>
              </a:pPr>
              <a:t>‹#›</a:t>
            </a:fld>
            <a:endParaRPr lang="en-US" altLang="en-US"/>
          </a:p>
        </p:txBody>
      </p:sp>
    </p:spTree>
    <p:extLst>
      <p:ext uri="{BB962C8B-B14F-4D97-AF65-F5344CB8AC3E}">
        <p14:creationId xmlns:p14="http://schemas.microsoft.com/office/powerpoint/2010/main" val="1542377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A4B9875F-B9F3-40F5-B663-98406576D817}"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B0173DE9-B50F-4D6F-B2B8-1DCDDAEB28AF}" type="slidenum">
              <a:rPr lang="en-US" altLang="en-US"/>
              <a:pPr>
                <a:defRPr/>
              </a:pPr>
              <a:t>‹#›</a:t>
            </a:fld>
            <a:endParaRPr lang="en-US" altLang="en-US"/>
          </a:p>
        </p:txBody>
      </p:sp>
    </p:spTree>
    <p:extLst>
      <p:ext uri="{BB962C8B-B14F-4D97-AF65-F5344CB8AC3E}">
        <p14:creationId xmlns:p14="http://schemas.microsoft.com/office/powerpoint/2010/main" val="502543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fld id="{006F9389-AB7A-4330-BC6E-CB0A347EB728}"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E59F1E44-9061-4454-8765-8853ACD338E9}" type="slidenum">
              <a:rPr lang="en-US" altLang="en-US"/>
              <a:pPr>
                <a:defRPr/>
              </a:pPr>
              <a:t>‹#›</a:t>
            </a:fld>
            <a:endParaRPr lang="en-US" altLang="en-US"/>
          </a:p>
        </p:txBody>
      </p:sp>
    </p:spTree>
    <p:extLst>
      <p:ext uri="{BB962C8B-B14F-4D97-AF65-F5344CB8AC3E}">
        <p14:creationId xmlns:p14="http://schemas.microsoft.com/office/powerpoint/2010/main" val="3617741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fld id="{6FAA7062-8F9E-43A6-8F94-A209F224ABB8}" type="datetime1">
              <a:rPr lang="en-US" smtClean="0"/>
              <a:t>2/23/2018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9E18A4C8-E89D-4233-8BCF-7CDEA45DA156}" type="slidenum">
              <a:rPr lang="en-US" altLang="en-US"/>
              <a:pPr>
                <a:defRPr/>
              </a:pPr>
              <a:t>‹#›</a:t>
            </a:fld>
            <a:endParaRPr lang="en-US" altLang="en-US"/>
          </a:p>
        </p:txBody>
      </p:sp>
    </p:spTree>
    <p:extLst>
      <p:ext uri="{BB962C8B-B14F-4D97-AF65-F5344CB8AC3E}">
        <p14:creationId xmlns:p14="http://schemas.microsoft.com/office/powerpoint/2010/main" val="2487851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fld id="{A7EEF153-8F04-4C59-AE1E-B2F6A01D6CC6}" type="datetime1">
              <a:rPr lang="en-US" smtClean="0"/>
              <a:t>2/23/2018</a:t>
            </a:fld>
            <a:endParaRPr lang="en-US" altLang="en-US"/>
          </a:p>
        </p:txBody>
      </p:sp>
      <p:sp>
        <p:nvSpPr>
          <p:cNvPr id="8"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9" name="Rectangle 7"/>
          <p:cNvSpPr>
            <a:spLocks noGrp="1" noChangeArrowheads="1"/>
          </p:cNvSpPr>
          <p:nvPr>
            <p:ph type="sldNum" sz="quarter" idx="12"/>
          </p:nvPr>
        </p:nvSpPr>
        <p:spPr>
          <a:ln/>
        </p:spPr>
        <p:txBody>
          <a:bodyPr/>
          <a:lstStyle>
            <a:lvl1pPr>
              <a:defRPr/>
            </a:lvl1pPr>
          </a:lstStyle>
          <a:p>
            <a:pPr>
              <a:defRPr/>
            </a:pPr>
            <a:r>
              <a:rPr lang="en-US" altLang="en-US"/>
              <a:t>1-</a:t>
            </a:r>
            <a:fld id="{5234F919-8355-4E39-91B3-DF535B75E61A}" type="slidenum">
              <a:rPr lang="en-US" altLang="en-US"/>
              <a:pPr>
                <a:defRPr/>
              </a:pPr>
              <a:t>‹#›</a:t>
            </a:fld>
            <a:endParaRPr lang="en-US" altLang="en-US"/>
          </a:p>
        </p:txBody>
      </p:sp>
    </p:spTree>
    <p:extLst>
      <p:ext uri="{BB962C8B-B14F-4D97-AF65-F5344CB8AC3E}">
        <p14:creationId xmlns:p14="http://schemas.microsoft.com/office/powerpoint/2010/main" val="3514291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fld id="{04EA05B2-9185-4E9F-B8B8-AD833349EB86}" type="datetime1">
              <a:rPr lang="en-US" smtClean="0"/>
              <a:t>2/23/2018</a:t>
            </a:fld>
            <a:endParaRPr lang="en-US" altLang="en-US"/>
          </a:p>
        </p:txBody>
      </p:sp>
      <p:sp>
        <p:nvSpPr>
          <p:cNvPr id="4"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5" name="Rectangle 7"/>
          <p:cNvSpPr>
            <a:spLocks noGrp="1" noChangeArrowheads="1"/>
          </p:cNvSpPr>
          <p:nvPr>
            <p:ph type="sldNum" sz="quarter" idx="12"/>
          </p:nvPr>
        </p:nvSpPr>
        <p:spPr>
          <a:ln/>
        </p:spPr>
        <p:txBody>
          <a:bodyPr/>
          <a:lstStyle>
            <a:lvl1pPr>
              <a:defRPr/>
            </a:lvl1pPr>
          </a:lstStyle>
          <a:p>
            <a:pPr>
              <a:defRPr/>
            </a:pPr>
            <a:r>
              <a:rPr lang="en-US" altLang="en-US"/>
              <a:t>1-</a:t>
            </a:r>
            <a:fld id="{0CD1E5A6-C92C-46BA-8E1B-1AB146D181CC}" type="slidenum">
              <a:rPr lang="en-US" altLang="en-US"/>
              <a:pPr>
                <a:defRPr/>
              </a:pPr>
              <a:t>‹#›</a:t>
            </a:fld>
            <a:endParaRPr lang="en-US" altLang="en-US"/>
          </a:p>
        </p:txBody>
      </p:sp>
    </p:spTree>
    <p:extLst>
      <p:ext uri="{BB962C8B-B14F-4D97-AF65-F5344CB8AC3E}">
        <p14:creationId xmlns:p14="http://schemas.microsoft.com/office/powerpoint/2010/main" val="2965061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386EE894-2524-41E2-A026-52D3AD4F4EAD}" type="datetime1">
              <a:rPr lang="en-US" smtClean="0"/>
              <a:t>2/23/2018</a:t>
            </a:fld>
            <a:endParaRPr lang="en-US" altLang="en-US"/>
          </a:p>
        </p:txBody>
      </p:sp>
      <p:sp>
        <p:nvSpPr>
          <p:cNvPr id="3"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4" name="Rectangle 7"/>
          <p:cNvSpPr>
            <a:spLocks noGrp="1" noChangeArrowheads="1"/>
          </p:cNvSpPr>
          <p:nvPr>
            <p:ph type="sldNum" sz="quarter" idx="12"/>
          </p:nvPr>
        </p:nvSpPr>
        <p:spPr>
          <a:ln/>
        </p:spPr>
        <p:txBody>
          <a:bodyPr/>
          <a:lstStyle>
            <a:lvl1pPr>
              <a:defRPr/>
            </a:lvl1pPr>
          </a:lstStyle>
          <a:p>
            <a:pPr>
              <a:defRPr/>
            </a:pPr>
            <a:r>
              <a:rPr lang="en-US" altLang="en-US"/>
              <a:t>1-</a:t>
            </a:r>
            <a:fld id="{749C1566-B1BA-4267-8021-79DAE56927CF}" type="slidenum">
              <a:rPr lang="en-US" altLang="en-US"/>
              <a:pPr>
                <a:defRPr/>
              </a:pPr>
              <a:t>‹#›</a:t>
            </a:fld>
            <a:endParaRPr lang="en-US" altLang="en-US"/>
          </a:p>
        </p:txBody>
      </p:sp>
    </p:spTree>
    <p:extLst>
      <p:ext uri="{BB962C8B-B14F-4D97-AF65-F5344CB8AC3E}">
        <p14:creationId xmlns:p14="http://schemas.microsoft.com/office/powerpoint/2010/main" val="3339791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F6E59201-62EB-45CF-8C49-E766C99259BE}" type="datetime1">
              <a:rPr lang="en-US" smtClean="0"/>
              <a:t>2/23/2018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ADB3D33A-36DF-4259-9323-33D8ACF9FC1B}" type="slidenum">
              <a:rPr lang="en-US" altLang="en-US"/>
              <a:pPr>
                <a:defRPr/>
              </a:pPr>
              <a:t>‹#›</a:t>
            </a:fld>
            <a:endParaRPr lang="en-US" altLang="en-US"/>
          </a:p>
        </p:txBody>
      </p:sp>
    </p:spTree>
    <p:extLst>
      <p:ext uri="{BB962C8B-B14F-4D97-AF65-F5344CB8AC3E}">
        <p14:creationId xmlns:p14="http://schemas.microsoft.com/office/powerpoint/2010/main" val="3349389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4C49C0B4-38C1-4BCF-B854-4B683809006E}" type="datetime1">
              <a:rPr lang="en-US" smtClean="0"/>
              <a:t>2/23/2018</a:t>
            </a:fld>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7" name="Rectangle 7"/>
          <p:cNvSpPr>
            <a:spLocks noGrp="1" noChangeArrowheads="1"/>
          </p:cNvSpPr>
          <p:nvPr>
            <p:ph type="sldNum" sz="quarter" idx="12"/>
          </p:nvPr>
        </p:nvSpPr>
        <p:spPr>
          <a:ln/>
        </p:spPr>
        <p:txBody>
          <a:bodyPr/>
          <a:lstStyle>
            <a:lvl1pPr>
              <a:defRPr/>
            </a:lvl1pPr>
          </a:lstStyle>
          <a:p>
            <a:pPr>
              <a:defRPr/>
            </a:pPr>
            <a:r>
              <a:rPr lang="en-US" altLang="en-US"/>
              <a:t>1-</a:t>
            </a:r>
            <a:fld id="{D1AC892F-828C-472B-82DA-ADF357D71E68}" type="slidenum">
              <a:rPr lang="en-US" altLang="en-US"/>
              <a:pPr>
                <a:defRPr/>
              </a:pPr>
              <a:t>‹#›</a:t>
            </a:fld>
            <a:endParaRPr lang="en-US" altLang="en-US"/>
          </a:p>
        </p:txBody>
      </p:sp>
    </p:spTree>
    <p:extLst>
      <p:ext uri="{BB962C8B-B14F-4D97-AF65-F5344CB8AC3E}">
        <p14:creationId xmlns:p14="http://schemas.microsoft.com/office/powerpoint/2010/main" val="2167625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63CBD5F8-2B76-451C-9C9D-3A90F8869D02}"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9629A801-7EC4-484A-8BF7-91E184EDC028}" type="slidenum">
              <a:rPr lang="en-US" altLang="en-US"/>
              <a:pPr>
                <a:defRPr/>
              </a:pPr>
              <a:t>‹#›</a:t>
            </a:fld>
            <a:endParaRPr lang="en-US" altLang="en-US"/>
          </a:p>
        </p:txBody>
      </p:sp>
    </p:spTree>
    <p:extLst>
      <p:ext uri="{BB962C8B-B14F-4D97-AF65-F5344CB8AC3E}">
        <p14:creationId xmlns:p14="http://schemas.microsoft.com/office/powerpoint/2010/main" val="2037614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70F6553B-D19F-4806-A60A-936E08089A57}" type="datetime1">
              <a:rPr lang="en-US" smtClean="0"/>
              <a:t>2/23/2018</a:t>
            </a:fld>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6" name="Rectangle 7"/>
          <p:cNvSpPr>
            <a:spLocks noGrp="1" noChangeArrowheads="1"/>
          </p:cNvSpPr>
          <p:nvPr>
            <p:ph type="sldNum" sz="quarter" idx="12"/>
          </p:nvPr>
        </p:nvSpPr>
        <p:spPr>
          <a:ln/>
        </p:spPr>
        <p:txBody>
          <a:bodyPr/>
          <a:lstStyle>
            <a:lvl1pPr>
              <a:defRPr/>
            </a:lvl1pPr>
          </a:lstStyle>
          <a:p>
            <a:pPr>
              <a:defRPr/>
            </a:pPr>
            <a:r>
              <a:rPr lang="en-US" altLang="en-US"/>
              <a:t>1-</a:t>
            </a:r>
            <a:fld id="{1B9D5611-B153-486B-9DE7-369B6BF116A9}" type="slidenum">
              <a:rPr lang="en-US" altLang="en-US"/>
              <a:pPr>
                <a:defRPr/>
              </a:pPr>
              <a:t>‹#›</a:t>
            </a:fld>
            <a:endParaRPr lang="en-US" altLang="en-US"/>
          </a:p>
        </p:txBody>
      </p:sp>
    </p:spTree>
    <p:extLst>
      <p:ext uri="{BB962C8B-B14F-4D97-AF65-F5344CB8AC3E}">
        <p14:creationId xmlns:p14="http://schemas.microsoft.com/office/powerpoint/2010/main" val="2359246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7" name="Rectangle 3"/>
          <p:cNvSpPr>
            <a:spLocks noGrp="1" noChangeArrowheads="1"/>
          </p:cNvSpPr>
          <p:nvPr>
            <p:ph type="title"/>
          </p:nvPr>
        </p:nvSpPr>
        <p:spPr bwMode="auto">
          <a:xfrm>
            <a:off x="457200" y="122238"/>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8069"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b="0" smtClean="0">
                <a:latin typeface="+mn-lt"/>
              </a:defRPr>
            </a:lvl1pPr>
          </a:lstStyle>
          <a:p>
            <a:pPr>
              <a:defRPr/>
            </a:pPr>
            <a:fld id="{4AC93BBC-CB6E-4871-A6DA-DBC8B59941A2}" type="datetime1">
              <a:rPr lang="en-US" smtClean="0"/>
              <a:t>2/23/2018</a:t>
            </a:fld>
            <a:endParaRPr lang="en-US" altLang="en-US"/>
          </a:p>
        </p:txBody>
      </p:sp>
      <p:sp>
        <p:nvSpPr>
          <p:cNvPr id="88070"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b="0" smtClean="0">
                <a:latin typeface="+mn-lt"/>
              </a:defRPr>
            </a:lvl1pPr>
          </a:lstStyle>
          <a:p>
            <a:pPr>
              <a:defRPr/>
            </a:pPr>
            <a:r>
              <a:rPr lang="en-US" altLang="en-US"/>
              <a:t>© 2019 McGraw-Hill Education. All rights reserved. Authorized only for instructor use in the classroom. No reproduction or further distribution permitted without the prior written consent of McGraw-Hill Education.</a:t>
            </a:r>
          </a:p>
        </p:txBody>
      </p:sp>
      <p:sp>
        <p:nvSpPr>
          <p:cNvPr id="88071"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b="0" smtClean="0">
                <a:latin typeface="+mn-lt"/>
              </a:defRPr>
            </a:lvl1pPr>
          </a:lstStyle>
          <a:p>
            <a:pPr>
              <a:defRPr/>
            </a:pPr>
            <a:r>
              <a:rPr lang="en-US" altLang="en-US"/>
              <a:t>1-</a:t>
            </a:r>
            <a:fld id="{71F2AB27-5470-4648-8556-D0CBAAEDE9A8}" type="slidenum">
              <a:rPr lang="en-US" altLang="en-US"/>
              <a:pPr>
                <a:defRPr/>
              </a:pPr>
              <a:t>‹#›</a:t>
            </a:fld>
            <a:endParaRPr lang="en-US" altLang="en-US"/>
          </a:p>
        </p:txBody>
      </p:sp>
      <p:grpSp>
        <p:nvGrpSpPr>
          <p:cNvPr id="1032" name="Group 8"/>
          <p:cNvGrpSpPr>
            <a:grpSpLocks/>
          </p:cNvGrpSpPr>
          <p:nvPr/>
        </p:nvGrpSpPr>
        <p:grpSpPr bwMode="auto">
          <a:xfrm>
            <a:off x="8153400" y="152400"/>
            <a:ext cx="792163" cy="1295400"/>
            <a:chOff x="5136" y="960"/>
            <a:chExt cx="528" cy="864"/>
          </a:xfrm>
        </p:grpSpPr>
        <p:sp>
          <p:nvSpPr>
            <p:cNvPr id="1033"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4" name="Oval 10"/>
            <p:cNvSpPr>
              <a:spLocks noChangeArrowheads="1"/>
            </p:cNvSpPr>
            <p:nvPr/>
          </p:nvSpPr>
          <p:spPr bwMode="auto">
            <a:xfrm>
              <a:off x="5248"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5" name="Oval 11"/>
            <p:cNvSpPr>
              <a:spLocks noChangeArrowheads="1"/>
            </p:cNvSpPr>
            <p:nvPr/>
          </p:nvSpPr>
          <p:spPr bwMode="auto">
            <a:xfrm>
              <a:off x="5360"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6" name="Oval 12"/>
            <p:cNvSpPr>
              <a:spLocks noChangeArrowheads="1"/>
            </p:cNvSpPr>
            <p:nvPr/>
          </p:nvSpPr>
          <p:spPr bwMode="auto">
            <a:xfrm>
              <a:off x="5136"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7" name="Oval 13"/>
            <p:cNvSpPr>
              <a:spLocks noChangeArrowheads="1"/>
            </p:cNvSpPr>
            <p:nvPr/>
          </p:nvSpPr>
          <p:spPr bwMode="auto">
            <a:xfrm>
              <a:off x="5248"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8" name="Oval 14"/>
            <p:cNvSpPr>
              <a:spLocks noChangeArrowheads="1"/>
            </p:cNvSpPr>
            <p:nvPr/>
          </p:nvSpPr>
          <p:spPr bwMode="auto">
            <a:xfrm>
              <a:off x="5360"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39" name="Oval 15"/>
            <p:cNvSpPr>
              <a:spLocks noChangeArrowheads="1"/>
            </p:cNvSpPr>
            <p:nvPr/>
          </p:nvSpPr>
          <p:spPr bwMode="auto">
            <a:xfrm>
              <a:off x="5472" y="1072"/>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0" name="Oval 16"/>
            <p:cNvSpPr>
              <a:spLocks noChangeArrowheads="1"/>
            </p:cNvSpPr>
            <p:nvPr/>
          </p:nvSpPr>
          <p:spPr bwMode="auto">
            <a:xfrm>
              <a:off x="5136"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1" name="Oval 17"/>
            <p:cNvSpPr>
              <a:spLocks noChangeArrowheads="1"/>
            </p:cNvSpPr>
            <p:nvPr/>
          </p:nvSpPr>
          <p:spPr bwMode="auto">
            <a:xfrm>
              <a:off x="5248"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2" name="Oval 18"/>
            <p:cNvSpPr>
              <a:spLocks noChangeArrowheads="1"/>
            </p:cNvSpPr>
            <p:nvPr/>
          </p:nvSpPr>
          <p:spPr bwMode="auto">
            <a:xfrm>
              <a:off x="5360"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3" name="Oval 19"/>
            <p:cNvSpPr>
              <a:spLocks noChangeArrowheads="1"/>
            </p:cNvSpPr>
            <p:nvPr/>
          </p:nvSpPr>
          <p:spPr bwMode="auto">
            <a:xfrm>
              <a:off x="5472"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4" name="Oval 20"/>
            <p:cNvSpPr>
              <a:spLocks noChangeArrowheads="1"/>
            </p:cNvSpPr>
            <p:nvPr/>
          </p:nvSpPr>
          <p:spPr bwMode="auto">
            <a:xfrm>
              <a:off x="5584" y="1184"/>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5"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6" name="Oval 22"/>
            <p:cNvSpPr>
              <a:spLocks noChangeArrowheads="1"/>
            </p:cNvSpPr>
            <p:nvPr/>
          </p:nvSpPr>
          <p:spPr bwMode="auto">
            <a:xfrm>
              <a:off x="5248"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7" name="Oval 23"/>
            <p:cNvSpPr>
              <a:spLocks noChangeArrowheads="1"/>
            </p:cNvSpPr>
            <p:nvPr/>
          </p:nvSpPr>
          <p:spPr bwMode="auto">
            <a:xfrm>
              <a:off x="5360"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8" name="Oval 24"/>
            <p:cNvSpPr>
              <a:spLocks noChangeArrowheads="1"/>
            </p:cNvSpPr>
            <p:nvPr/>
          </p:nvSpPr>
          <p:spPr bwMode="auto">
            <a:xfrm>
              <a:off x="5472" y="1296"/>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49"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0" name="Oval 26"/>
            <p:cNvSpPr>
              <a:spLocks noChangeArrowheads="1"/>
            </p:cNvSpPr>
            <p:nvPr/>
          </p:nvSpPr>
          <p:spPr bwMode="auto">
            <a:xfrm>
              <a:off x="5248"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1" name="Oval 27"/>
            <p:cNvSpPr>
              <a:spLocks noChangeArrowheads="1"/>
            </p:cNvSpPr>
            <p:nvPr/>
          </p:nvSpPr>
          <p:spPr bwMode="auto">
            <a:xfrm>
              <a:off x="5360"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2" name="Oval 28"/>
            <p:cNvSpPr>
              <a:spLocks noChangeArrowheads="1"/>
            </p:cNvSpPr>
            <p:nvPr/>
          </p:nvSpPr>
          <p:spPr bwMode="auto">
            <a:xfrm>
              <a:off x="5472"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3"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4" name="Oval 30"/>
            <p:cNvSpPr>
              <a:spLocks noChangeArrowheads="1"/>
            </p:cNvSpPr>
            <p:nvPr/>
          </p:nvSpPr>
          <p:spPr bwMode="auto">
            <a:xfrm>
              <a:off x="5136" y="1520"/>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5" name="Oval 31"/>
            <p:cNvSpPr>
              <a:spLocks noChangeArrowheads="1"/>
            </p:cNvSpPr>
            <p:nvPr/>
          </p:nvSpPr>
          <p:spPr bwMode="auto">
            <a:xfrm>
              <a:off x="5248"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6" name="Oval 32"/>
            <p:cNvSpPr>
              <a:spLocks noChangeArrowheads="1"/>
            </p:cNvSpPr>
            <p:nvPr/>
          </p:nvSpPr>
          <p:spPr bwMode="auto">
            <a:xfrm>
              <a:off x="5360"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7" name="Oval 33"/>
            <p:cNvSpPr>
              <a:spLocks noChangeArrowheads="1"/>
            </p:cNvSpPr>
            <p:nvPr/>
          </p:nvSpPr>
          <p:spPr bwMode="auto">
            <a:xfrm>
              <a:off x="5472" y="1520"/>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8" name="Oval 34"/>
            <p:cNvSpPr>
              <a:spLocks noChangeArrowheads="1"/>
            </p:cNvSpPr>
            <p:nvPr/>
          </p:nvSpPr>
          <p:spPr bwMode="auto">
            <a:xfrm>
              <a:off x="5136"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59" name="Oval 35"/>
            <p:cNvSpPr>
              <a:spLocks noChangeArrowheads="1"/>
            </p:cNvSpPr>
            <p:nvPr/>
          </p:nvSpPr>
          <p:spPr bwMode="auto">
            <a:xfrm>
              <a:off x="5248"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60" name="Oval 36"/>
            <p:cNvSpPr>
              <a:spLocks noChangeArrowheads="1"/>
            </p:cNvSpPr>
            <p:nvPr/>
          </p:nvSpPr>
          <p:spPr bwMode="auto">
            <a:xfrm>
              <a:off x="5360"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61" name="Oval 37"/>
            <p:cNvSpPr>
              <a:spLocks noChangeArrowheads="1"/>
            </p:cNvSpPr>
            <p:nvPr/>
          </p:nvSpPr>
          <p:spPr bwMode="auto">
            <a:xfrm>
              <a:off x="5472"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62" name="Oval 38"/>
            <p:cNvSpPr>
              <a:spLocks noChangeArrowheads="1"/>
            </p:cNvSpPr>
            <p:nvPr/>
          </p:nvSpPr>
          <p:spPr bwMode="auto">
            <a:xfrm>
              <a:off x="5248"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sp>
          <p:nvSpPr>
            <p:cNvPr id="1063" name="Oval 39"/>
            <p:cNvSpPr>
              <a:spLocks noChangeArrowheads="1"/>
            </p:cNvSpPr>
            <p:nvPr/>
          </p:nvSpPr>
          <p:spPr bwMode="auto">
            <a:xfrm>
              <a:off x="5472"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endParaRPr lang="en-US" altLang="en-US"/>
            </a:p>
          </p:txBody>
        </p:sp>
      </p:grpSp>
    </p:spTree>
  </p:cSld>
  <p:clrMap bg1="lt1" tx1="dk1" bg2="lt2" tx2="dk2" accent1="accent1" accent2="accent2" accent3="accent3" accent4="accent4" accent5="accent5" accent6="accent6" hlink="hlink" folHlink="folHlink"/>
  <p:sldLayoutIdLst>
    <p:sldLayoutId id="2147483706"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hf sldNum="0" hdr="0" dt="0"/>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wmf"/><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14.xml"/><Relationship Id="rId7" Type="http://schemas.openxmlformats.org/officeDocument/2006/relationships/image" Target="../media/image4.e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3.wmf"/><Relationship Id="rId4" Type="http://schemas.openxmlformats.org/officeDocument/2006/relationships/oleObject" Target="../embeddings/oleObject2.bin"/><Relationship Id="rId9" Type="http://schemas.openxmlformats.org/officeDocument/2006/relationships/image" Target="../media/image5.wmf"/></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7.w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image" Target="../media/image6.wmf"/><Relationship Id="rId4" Type="http://schemas.openxmlformats.org/officeDocument/2006/relationships/oleObject" Target="../embeddings/oleObject5.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p:txBody>
          <a:bodyPr/>
          <a:lstStyle/>
          <a:p>
            <a:pPr eaLnBrk="1" hangingPunct="1"/>
            <a:r>
              <a:rPr lang="en-US" altLang="en-US"/>
              <a:t>Chapter Twenty-One</a:t>
            </a:r>
          </a:p>
        </p:txBody>
      </p:sp>
      <p:sp>
        <p:nvSpPr>
          <p:cNvPr id="3075" name="Rectangle 5"/>
          <p:cNvSpPr>
            <a:spLocks noGrp="1" noChangeArrowheads="1"/>
          </p:cNvSpPr>
          <p:nvPr>
            <p:ph type="subTitle" idx="1"/>
          </p:nvPr>
        </p:nvSpPr>
        <p:spPr/>
        <p:txBody>
          <a:bodyPr/>
          <a:lstStyle/>
          <a:p>
            <a:pPr eaLnBrk="1" hangingPunct="1"/>
            <a:r>
              <a:rPr lang="en-US" altLang="en-US" sz="5500" dirty="0"/>
              <a:t>Managing Liquidity Risk on the Balance Sheet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idx="4294967295"/>
          </p:nvPr>
        </p:nvSpPr>
        <p:spPr/>
        <p:txBody>
          <a:bodyPr anchor="ctr"/>
          <a:lstStyle/>
          <a:p>
            <a:pPr eaLnBrk="1" hangingPunct="1"/>
            <a:r>
              <a:rPr lang="en-US" altLang="en-US" sz="3500"/>
              <a:t>Liquidity Risk Management</a:t>
            </a:r>
          </a:p>
        </p:txBody>
      </p:sp>
      <p:sp>
        <p:nvSpPr>
          <p:cNvPr id="410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600" dirty="0"/>
              <a:t>Unlike other risks, </a:t>
            </a:r>
            <a:r>
              <a:rPr lang="en-US" altLang="en-US" sz="2600" b="1" dirty="0"/>
              <a:t>liquidity risk</a:t>
            </a:r>
            <a:r>
              <a:rPr lang="en-US" altLang="en-US" sz="2600" dirty="0"/>
              <a:t> is a normal aspect of the everyday management of financial institutions (FIs)</a:t>
            </a:r>
          </a:p>
          <a:p>
            <a:pPr eaLnBrk="1" hangingPunct="1"/>
            <a:r>
              <a:rPr lang="en-US" altLang="en-US" sz="2600" dirty="0"/>
              <a:t>At the extreme, liquidity risk can lead to insolvency</a:t>
            </a:r>
          </a:p>
          <a:p>
            <a:pPr eaLnBrk="1" hangingPunct="1"/>
            <a:r>
              <a:rPr lang="en-US" altLang="en-US" sz="2600" dirty="0"/>
              <a:t>Some FIs are more exposed to liquidity risk than others</a:t>
            </a:r>
          </a:p>
          <a:p>
            <a:pPr lvl="1" eaLnBrk="1" hangingPunct="1"/>
            <a:r>
              <a:rPr lang="en-US" altLang="en-US" sz="2200" dirty="0"/>
              <a:t>Depository institutions (DIs) are highly exposed</a:t>
            </a:r>
          </a:p>
          <a:p>
            <a:pPr lvl="1" eaLnBrk="1" hangingPunct="1"/>
            <a:r>
              <a:rPr lang="en-US" altLang="en-US" sz="2200" dirty="0"/>
              <a:t>Mutual funds, hedge funds, pension funds, and property-casualty insurers have relatively low liquidity risk</a:t>
            </a:r>
          </a:p>
        </p:txBody>
      </p:sp>
      <p:sp>
        <p:nvSpPr>
          <p:cNvPr id="2" name="Footer Placeholder 1">
            <a:extLst>
              <a:ext uri="{FF2B5EF4-FFF2-40B4-BE49-F238E27FC236}">
                <a16:creationId xmlns:a16="http://schemas.microsoft.com/office/drawing/2014/main" id="{CF14E4E8-0DCA-452B-8A3B-2147C1D39D0A}"/>
              </a:ext>
            </a:extLst>
          </p:cNvPr>
          <p:cNvSpPr>
            <a:spLocks noGrp="1"/>
          </p:cNvSpPr>
          <p:nvPr>
            <p:ph type="ftr" sz="quarter" idx="11"/>
          </p:nvPr>
        </p:nvSpPr>
        <p:spPr>
          <a:xfrm>
            <a:off x="1828800" y="6248400"/>
            <a:ext cx="617220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5124" name="Rectangle 2"/>
          <p:cNvSpPr>
            <a:spLocks noGrp="1" noChangeArrowheads="1"/>
          </p:cNvSpPr>
          <p:nvPr>
            <p:ph type="title" idx="4294967295"/>
          </p:nvPr>
        </p:nvSpPr>
        <p:spPr/>
        <p:txBody>
          <a:bodyPr anchor="ctr"/>
          <a:lstStyle/>
          <a:p>
            <a:pPr eaLnBrk="1" hangingPunct="1"/>
            <a:r>
              <a:rPr lang="en-US" altLang="en-US" sz="3500" dirty="0"/>
              <a:t>Causes of Liquidity Risk</a:t>
            </a:r>
          </a:p>
        </p:txBody>
      </p:sp>
      <p:sp>
        <p:nvSpPr>
          <p:cNvPr id="5125" name="Rectangle 3"/>
          <p:cNvSpPr>
            <a:spLocks noGrp="1" noChangeArrowheads="1"/>
          </p:cNvSpPr>
          <p:nvPr>
            <p:ph type="body" sz="half" idx="4294967295"/>
          </p:nvPr>
        </p:nvSpPr>
        <p:spPr>
          <a:xfrm>
            <a:off x="457200" y="1719262"/>
            <a:ext cx="8148638" cy="4524141"/>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300" dirty="0"/>
              <a:t>Liquidity risk arises for two reasons: </a:t>
            </a:r>
          </a:p>
          <a:p>
            <a:pPr lvl="1" eaLnBrk="1" hangingPunct="1">
              <a:lnSpc>
                <a:spcPct val="90000"/>
              </a:lnSpc>
            </a:pPr>
            <a:r>
              <a:rPr lang="en-US" altLang="en-US" sz="2200" dirty="0"/>
              <a:t>The </a:t>
            </a:r>
            <a:r>
              <a:rPr lang="en-US" altLang="en-US" sz="2200" b="1" dirty="0"/>
              <a:t>liability-side reason </a:t>
            </a:r>
            <a:r>
              <a:rPr lang="en-US" altLang="en-US" sz="2200" dirty="0"/>
              <a:t>occurs when an FI’s liability holders, such as depositors or insurance policyholders, seek to cash in their financial claims immediately</a:t>
            </a:r>
          </a:p>
          <a:p>
            <a:pPr lvl="2" eaLnBrk="1" hangingPunct="1">
              <a:lnSpc>
                <a:spcPct val="90000"/>
              </a:lnSpc>
            </a:pPr>
            <a:r>
              <a:rPr lang="en-US" altLang="en-US" sz="1800" dirty="0"/>
              <a:t>FIs must meet the withdrawals with </a:t>
            </a:r>
            <a:r>
              <a:rPr lang="en-US" altLang="en-US" sz="1800" b="1" dirty="0"/>
              <a:t>stored or borrowed funds </a:t>
            </a:r>
          </a:p>
          <a:p>
            <a:pPr lvl="2" eaLnBrk="1" hangingPunct="1">
              <a:lnSpc>
                <a:spcPct val="90000"/>
              </a:lnSpc>
            </a:pPr>
            <a:r>
              <a:rPr lang="en-US" altLang="en-US" sz="1800" dirty="0"/>
              <a:t>Can be costly if assets can only be sold at </a:t>
            </a:r>
            <a:r>
              <a:rPr lang="en-US" altLang="en-US" sz="1800" b="1" dirty="0"/>
              <a:t>fire-sale prices</a:t>
            </a:r>
          </a:p>
          <a:p>
            <a:pPr lvl="1" eaLnBrk="1" hangingPunct="1">
              <a:lnSpc>
                <a:spcPct val="90000"/>
              </a:lnSpc>
            </a:pPr>
            <a:r>
              <a:rPr lang="en-US" altLang="en-US" sz="2200" dirty="0"/>
              <a:t>The </a:t>
            </a:r>
            <a:r>
              <a:rPr lang="en-US" altLang="en-US" sz="2200" b="1" dirty="0"/>
              <a:t>asset-side reason </a:t>
            </a:r>
            <a:r>
              <a:rPr lang="en-US" altLang="en-US" sz="2200" dirty="0"/>
              <a:t>arises when the FI needs to fund loans immediately</a:t>
            </a:r>
          </a:p>
          <a:p>
            <a:pPr lvl="2" eaLnBrk="1" hangingPunct="1">
              <a:lnSpc>
                <a:spcPct val="90000"/>
              </a:lnSpc>
            </a:pPr>
            <a:r>
              <a:rPr lang="en-US" altLang="en-US" sz="1800" dirty="0"/>
              <a:t>Again, FIs may meet this need by running down cash assets, selling off other liquid assets, or borrowing funds</a:t>
            </a:r>
          </a:p>
          <a:p>
            <a:pPr lvl="2" eaLnBrk="1" hangingPunct="1">
              <a:lnSpc>
                <a:spcPct val="90000"/>
              </a:lnSpc>
            </a:pPr>
            <a:r>
              <a:rPr lang="en-US" altLang="en-US" sz="1800" dirty="0"/>
              <a:t>Unexpected loan demand can occur when off-balance-sheet loan commitments are drawn down suddenly and in large volumes</a:t>
            </a:r>
          </a:p>
          <a:p>
            <a:pPr lvl="2" eaLnBrk="1" hangingPunct="1">
              <a:lnSpc>
                <a:spcPct val="90000"/>
              </a:lnSpc>
            </a:pPr>
            <a:r>
              <a:rPr lang="en-US" altLang="en-US" sz="1800" dirty="0"/>
              <a:t>FIs are contractually obliged to supply funds through loan commitments immediately should they be drawn down</a:t>
            </a:r>
          </a:p>
        </p:txBody>
      </p:sp>
      <p:sp>
        <p:nvSpPr>
          <p:cNvPr id="2" name="Footer Placeholder 1">
            <a:extLst>
              <a:ext uri="{FF2B5EF4-FFF2-40B4-BE49-F238E27FC236}">
                <a16:creationId xmlns:a16="http://schemas.microsoft.com/office/drawing/2014/main" id="{18C80BE8-246F-41BD-9BBA-12930404CFC7}"/>
              </a:ext>
            </a:extLst>
          </p:cNvPr>
          <p:cNvSpPr>
            <a:spLocks noGrp="1"/>
          </p:cNvSpPr>
          <p:nvPr>
            <p:ph type="ftr" sz="quarter" idx="11"/>
          </p:nvPr>
        </p:nvSpPr>
        <p:spPr>
          <a:xfrm>
            <a:off x="1430594" y="6248400"/>
            <a:ext cx="6105832"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6148" name="Rectangle 2"/>
          <p:cNvSpPr>
            <a:spLocks noGrp="1" noChangeArrowheads="1"/>
          </p:cNvSpPr>
          <p:nvPr>
            <p:ph type="title" idx="4294967295"/>
          </p:nvPr>
        </p:nvSpPr>
        <p:spPr/>
        <p:txBody>
          <a:bodyPr anchor="ctr"/>
          <a:lstStyle/>
          <a:p>
            <a:pPr eaLnBrk="1" hangingPunct="1"/>
            <a:r>
              <a:rPr lang="en-US" altLang="en-US" sz="3500" dirty="0"/>
              <a:t>Liquidity Risk and </a:t>
            </a:r>
            <a:br>
              <a:rPr lang="en-US" altLang="en-US" sz="3500" dirty="0"/>
            </a:br>
            <a:r>
              <a:rPr lang="en-US" altLang="en-US" sz="3500" dirty="0"/>
              <a:t>Depository Institutions (DIs)</a:t>
            </a:r>
          </a:p>
        </p:txBody>
      </p:sp>
      <p:sp>
        <p:nvSpPr>
          <p:cNvPr id="614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dirty="0"/>
              <a:t>DIs’ balance sheets typically have:</a:t>
            </a:r>
          </a:p>
          <a:p>
            <a:pPr lvl="1" eaLnBrk="1" hangingPunct="1">
              <a:lnSpc>
                <a:spcPct val="90000"/>
              </a:lnSpc>
            </a:pPr>
            <a:r>
              <a:rPr lang="en-US" altLang="en-US" sz="2200" dirty="0"/>
              <a:t>Large amounts of short-term liabilities, such as demand deposits and other transaction accounts, that must be paid out immediately if demanded by depositors</a:t>
            </a:r>
          </a:p>
          <a:p>
            <a:pPr lvl="1" eaLnBrk="1" hangingPunct="1">
              <a:lnSpc>
                <a:spcPct val="90000"/>
              </a:lnSpc>
            </a:pPr>
            <a:r>
              <a:rPr lang="en-US" altLang="en-US" sz="2200" dirty="0"/>
              <a:t>Large amounts of relatively illiquid long-term assets, such as commercial loans and mortgages</a:t>
            </a:r>
          </a:p>
          <a:p>
            <a:pPr eaLnBrk="1" hangingPunct="1">
              <a:lnSpc>
                <a:spcPct val="90000"/>
              </a:lnSpc>
            </a:pPr>
            <a:r>
              <a:rPr lang="en-US" altLang="en-US" sz="2200" dirty="0"/>
              <a:t>DIs know that normally only a small portion of demand deposits will be withdrawn on any given day</a:t>
            </a:r>
          </a:p>
          <a:p>
            <a:pPr lvl="1" eaLnBrk="1" hangingPunct="1">
              <a:lnSpc>
                <a:spcPct val="90000"/>
              </a:lnSpc>
            </a:pPr>
            <a:r>
              <a:rPr lang="en-US" altLang="en-US" sz="2200" dirty="0"/>
              <a:t>Most demand deposits act as </a:t>
            </a:r>
            <a:r>
              <a:rPr lang="en-US" altLang="en-US" sz="2200" b="1" dirty="0"/>
              <a:t>core deposits</a:t>
            </a:r>
            <a:r>
              <a:rPr lang="en-US" altLang="en-US" sz="2200" dirty="0"/>
              <a:t>—i.e., they are a stable and long-term funding source</a:t>
            </a:r>
          </a:p>
          <a:p>
            <a:pPr eaLnBrk="1" hangingPunct="1">
              <a:lnSpc>
                <a:spcPct val="90000"/>
              </a:lnSpc>
            </a:pPr>
            <a:r>
              <a:rPr lang="en-US" altLang="en-US" sz="2200" dirty="0"/>
              <a:t>Deposit withdrawals are normally offset by the inflow of new deposits</a:t>
            </a:r>
          </a:p>
        </p:txBody>
      </p:sp>
      <p:sp>
        <p:nvSpPr>
          <p:cNvPr id="2" name="Footer Placeholder 1">
            <a:extLst>
              <a:ext uri="{FF2B5EF4-FFF2-40B4-BE49-F238E27FC236}">
                <a16:creationId xmlns:a16="http://schemas.microsoft.com/office/drawing/2014/main" id="{F462D17E-7C28-459C-9DC9-4AFE8EF1701A}"/>
              </a:ext>
            </a:extLst>
          </p:cNvPr>
          <p:cNvSpPr>
            <a:spLocks noGrp="1"/>
          </p:cNvSpPr>
          <p:nvPr>
            <p:ph type="ftr" sz="quarter" idx="11"/>
          </p:nvPr>
        </p:nvSpPr>
        <p:spPr>
          <a:xfrm>
            <a:off x="1445343" y="6248400"/>
            <a:ext cx="613532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7172" name="Rectangle 2"/>
          <p:cNvSpPr>
            <a:spLocks noGrp="1" noChangeArrowheads="1"/>
          </p:cNvSpPr>
          <p:nvPr>
            <p:ph type="title" idx="4294967295"/>
          </p:nvPr>
        </p:nvSpPr>
        <p:spPr/>
        <p:txBody>
          <a:bodyPr anchor="ctr"/>
          <a:lstStyle/>
          <a:p>
            <a:pPr eaLnBrk="1" hangingPunct="1"/>
            <a:r>
              <a:rPr lang="en-US" altLang="en-US" sz="3500" dirty="0"/>
              <a:t>Liquidity Risk and </a:t>
            </a:r>
            <a:br>
              <a:rPr lang="en-US" altLang="en-US" sz="3500" dirty="0"/>
            </a:br>
            <a:r>
              <a:rPr lang="en-US" altLang="en-US" sz="3500" dirty="0"/>
              <a:t>Depository Institutions (DIs) Continued</a:t>
            </a:r>
          </a:p>
        </p:txBody>
      </p:sp>
      <p:sp>
        <p:nvSpPr>
          <p:cNvPr id="7173" name="Rectangle 3"/>
          <p:cNvSpPr>
            <a:spLocks noGrp="1" noChangeArrowheads="1"/>
          </p:cNvSpPr>
          <p:nvPr>
            <p:ph type="body" sz="half" idx="4294967295"/>
          </p:nvPr>
        </p:nvSpPr>
        <p:spPr>
          <a:xfrm>
            <a:off x="329515" y="1719262"/>
            <a:ext cx="8468496" cy="4656824"/>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DI managers monitor </a:t>
            </a:r>
            <a:r>
              <a:rPr lang="en-US" altLang="en-US" sz="2400" b="1" dirty="0"/>
              <a:t>net deposit drains</a:t>
            </a:r>
            <a:r>
              <a:rPr lang="en-US" altLang="en-US" sz="2400" dirty="0"/>
              <a:t>—i.e., the amount by which cash withdrawals exceed additions; a net cash outflow</a:t>
            </a:r>
          </a:p>
          <a:p>
            <a:pPr eaLnBrk="1" hangingPunct="1"/>
            <a:r>
              <a:rPr lang="en-US" altLang="en-US" sz="2400" dirty="0"/>
              <a:t>DIs manage a drain on deposits in two major ways:</a:t>
            </a:r>
          </a:p>
          <a:p>
            <a:pPr marL="914400" lvl="1" indent="-569913" eaLnBrk="1" hangingPunct="1">
              <a:buClr>
                <a:schemeClr val="tx2"/>
              </a:buClr>
              <a:buSzPct val="100000"/>
              <a:buFont typeface="Times New Roman" pitchFamily="18" charset="0"/>
              <a:buAutoNum type="arabicPeriod"/>
            </a:pPr>
            <a:r>
              <a:rPr lang="en-US" altLang="en-US" sz="2000" b="1" dirty="0"/>
              <a:t>Stored liquidity management </a:t>
            </a:r>
            <a:r>
              <a:rPr lang="en-US" altLang="en-US" sz="2000" dirty="0"/>
              <a:t>is an adjustment to a deposit drain that occurs on the asset side of the balance sheet</a:t>
            </a:r>
            <a:endParaRPr lang="en-US" altLang="en-US" sz="2000" b="1" dirty="0"/>
          </a:p>
          <a:p>
            <a:pPr lvl="2" eaLnBrk="1" hangingPunct="1"/>
            <a:r>
              <a:rPr lang="en-US" altLang="en-US" sz="2000" dirty="0"/>
              <a:t>FI liquidates some of its assets, utilizing stored liquidity</a:t>
            </a:r>
          </a:p>
          <a:p>
            <a:pPr marL="914400" lvl="1" indent="-569913" eaLnBrk="1" hangingPunct="1">
              <a:buClr>
                <a:srgbClr val="C00000"/>
              </a:buClr>
              <a:buSzPct val="100000"/>
              <a:buFont typeface="Times New Roman" pitchFamily="18" charset="0"/>
              <a:buAutoNum type="arabicPeriod" startAt="2"/>
            </a:pPr>
            <a:r>
              <a:rPr lang="en-US" altLang="en-US" sz="2000" b="1" dirty="0"/>
              <a:t>Purchased liquidity management </a:t>
            </a:r>
            <a:r>
              <a:rPr lang="en-US" altLang="en-US" sz="2000" dirty="0"/>
              <a:t>is an adjustment to a deposit drain that occurs on the liability side of the balance sheet</a:t>
            </a:r>
            <a:endParaRPr lang="en-US" altLang="en-US" sz="2000" b="1" dirty="0"/>
          </a:p>
          <a:p>
            <a:pPr lvl="2" eaLnBrk="1" hangingPunct="1"/>
            <a:r>
              <a:rPr lang="en-US" altLang="en-US" sz="2000" dirty="0"/>
              <a:t>Rely on the ability to acquire funds from brokered deposits and borrowings</a:t>
            </a:r>
          </a:p>
          <a:p>
            <a:pPr lvl="2" eaLnBrk="1" hangingPunct="1"/>
            <a:r>
              <a:rPr lang="en-US" altLang="en-US" sz="2000" dirty="0"/>
              <a:t>Used primarily by the largest banks with access to the money market and other </a:t>
            </a:r>
            <a:r>
              <a:rPr lang="en-US" altLang="en-US" sz="2000" dirty="0" err="1"/>
              <a:t>nondeposit</a:t>
            </a:r>
            <a:r>
              <a:rPr lang="en-US" altLang="en-US" sz="2000" dirty="0"/>
              <a:t> sources of fund</a:t>
            </a:r>
          </a:p>
        </p:txBody>
      </p:sp>
      <p:sp>
        <p:nvSpPr>
          <p:cNvPr id="2" name="Footer Placeholder 1">
            <a:extLst>
              <a:ext uri="{FF2B5EF4-FFF2-40B4-BE49-F238E27FC236}">
                <a16:creationId xmlns:a16="http://schemas.microsoft.com/office/drawing/2014/main" id="{410A11B5-1F95-49C8-B11E-ECC9DEFFFC41}"/>
              </a:ext>
            </a:extLst>
          </p:cNvPr>
          <p:cNvSpPr>
            <a:spLocks noGrp="1"/>
          </p:cNvSpPr>
          <p:nvPr>
            <p:ph type="ftr" sz="quarter" idx="11"/>
          </p:nvPr>
        </p:nvSpPr>
        <p:spPr>
          <a:xfrm>
            <a:off x="1342103" y="6248400"/>
            <a:ext cx="6327058"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9220" name="Rectangle 2"/>
          <p:cNvSpPr>
            <a:spLocks noGrp="1" noChangeArrowheads="1"/>
          </p:cNvSpPr>
          <p:nvPr>
            <p:ph type="title" idx="4294967295"/>
          </p:nvPr>
        </p:nvSpPr>
        <p:spPr/>
        <p:txBody>
          <a:bodyPr anchor="ctr"/>
          <a:lstStyle/>
          <a:p>
            <a:pPr eaLnBrk="1" hangingPunct="1"/>
            <a:r>
              <a:rPr lang="en-US" altLang="en-US" sz="3500" dirty="0"/>
              <a:t>Stored Liquidity Management</a:t>
            </a:r>
          </a:p>
        </p:txBody>
      </p:sp>
      <p:sp>
        <p:nvSpPr>
          <p:cNvPr id="922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b="1" dirty="0"/>
              <a:t>Stored liquidity</a:t>
            </a:r>
          </a:p>
          <a:p>
            <a:pPr lvl="1" eaLnBrk="1" hangingPunct="1">
              <a:lnSpc>
                <a:spcPct val="90000"/>
              </a:lnSpc>
            </a:pPr>
            <a:r>
              <a:rPr lang="en-US" altLang="en-US" sz="2200" dirty="0"/>
              <a:t>Liquidating cash stores and selling existing assets</a:t>
            </a:r>
          </a:p>
          <a:p>
            <a:pPr lvl="1" eaLnBrk="1" hangingPunct="1">
              <a:lnSpc>
                <a:spcPct val="90000"/>
              </a:lnSpc>
            </a:pPr>
            <a:r>
              <a:rPr lang="en-US" altLang="en-US" sz="2200" dirty="0"/>
              <a:t>Banks hold cash reserves in their vaults and at the Federal Reserve in excess of minimum requirements to meet liquidity drains</a:t>
            </a:r>
          </a:p>
          <a:p>
            <a:pPr lvl="1" eaLnBrk="1" hangingPunct="1">
              <a:lnSpc>
                <a:spcPct val="90000"/>
              </a:lnSpc>
            </a:pPr>
            <a:r>
              <a:rPr lang="en-US" altLang="en-US" sz="2200" dirty="0"/>
              <a:t>When managers utilize stored liquidity to fund deposit drains, the composition of the balance </a:t>
            </a:r>
            <a:r>
              <a:rPr lang="en-US" altLang="en-US" sz="2200" dirty="0" err="1"/>
              <a:t>shset</a:t>
            </a:r>
            <a:r>
              <a:rPr lang="en-US" altLang="en-US" sz="2200" dirty="0"/>
              <a:t> changes</a:t>
            </a:r>
          </a:p>
        </p:txBody>
      </p:sp>
      <p:sp>
        <p:nvSpPr>
          <p:cNvPr id="2" name="Footer Placeholder 1">
            <a:extLst>
              <a:ext uri="{FF2B5EF4-FFF2-40B4-BE49-F238E27FC236}">
                <a16:creationId xmlns:a16="http://schemas.microsoft.com/office/drawing/2014/main" id="{6F800AA5-883F-461B-913A-07774D81A967}"/>
              </a:ext>
            </a:extLst>
          </p:cNvPr>
          <p:cNvSpPr>
            <a:spLocks noGrp="1"/>
          </p:cNvSpPr>
          <p:nvPr>
            <p:ph type="ftr" sz="quarter" idx="11"/>
          </p:nvPr>
        </p:nvSpPr>
        <p:spPr>
          <a:xfrm>
            <a:off x="1740311" y="6248400"/>
            <a:ext cx="626069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4"/>
          <p:cNvSpPr txBox="1">
            <a:spLocks noGrp="1"/>
          </p:cNvSpPr>
          <p:nvPr/>
        </p:nvSpPr>
        <p:spPr bwMode="auto">
          <a:xfrm>
            <a:off x="3810000" y="624205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0244" name="Rectangle 2"/>
          <p:cNvSpPr>
            <a:spLocks noGrp="1" noChangeArrowheads="1"/>
          </p:cNvSpPr>
          <p:nvPr>
            <p:ph type="title" idx="4294967295"/>
          </p:nvPr>
        </p:nvSpPr>
        <p:spPr/>
        <p:txBody>
          <a:bodyPr anchor="ctr"/>
          <a:lstStyle/>
          <a:p>
            <a:pPr eaLnBrk="1" hangingPunct="1"/>
            <a:r>
              <a:rPr lang="en-US" altLang="en-US" sz="3500" dirty="0"/>
              <a:t>Purchased Liquidity Management</a:t>
            </a:r>
          </a:p>
        </p:txBody>
      </p:sp>
      <p:sp>
        <p:nvSpPr>
          <p:cNvPr id="1024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b="1" dirty="0"/>
              <a:t>Purchased liquidity includes</a:t>
            </a:r>
            <a:endParaRPr lang="en-US" altLang="en-US" sz="2400" dirty="0"/>
          </a:p>
          <a:p>
            <a:pPr lvl="1" eaLnBrk="1" hangingPunct="1">
              <a:lnSpc>
                <a:spcPct val="90000"/>
              </a:lnSpc>
            </a:pPr>
            <a:r>
              <a:rPr lang="en-US" altLang="en-US" sz="2200" dirty="0"/>
              <a:t>Market for purchased funds</a:t>
            </a:r>
          </a:p>
          <a:p>
            <a:pPr lvl="2" eaLnBrk="1" hangingPunct="1">
              <a:lnSpc>
                <a:spcPct val="90000"/>
              </a:lnSpc>
            </a:pPr>
            <a:r>
              <a:rPr lang="en-US" altLang="en-US" sz="1800" dirty="0"/>
              <a:t>Fed funds market</a:t>
            </a:r>
          </a:p>
          <a:p>
            <a:pPr lvl="2" eaLnBrk="1" hangingPunct="1">
              <a:lnSpc>
                <a:spcPct val="90000"/>
              </a:lnSpc>
            </a:pPr>
            <a:r>
              <a:rPr lang="en-US" altLang="en-US" sz="1800" dirty="0"/>
              <a:t>Repurchase (repo) agreement markets</a:t>
            </a:r>
          </a:p>
          <a:p>
            <a:pPr lvl="1" eaLnBrk="1" hangingPunct="1">
              <a:lnSpc>
                <a:spcPct val="90000"/>
              </a:lnSpc>
            </a:pPr>
            <a:r>
              <a:rPr lang="en-US" altLang="en-US" sz="2200" dirty="0"/>
              <a:t>Issue additional fixed-maturity certificates of deposits</a:t>
            </a:r>
          </a:p>
          <a:p>
            <a:pPr lvl="1" eaLnBrk="1" hangingPunct="1">
              <a:lnSpc>
                <a:spcPct val="90000"/>
              </a:lnSpc>
            </a:pPr>
            <a:r>
              <a:rPr lang="en-US" altLang="en-US" sz="2200" dirty="0"/>
              <a:t>Issue additional notes and bonds</a:t>
            </a:r>
          </a:p>
          <a:p>
            <a:pPr eaLnBrk="1" hangingPunct="1">
              <a:lnSpc>
                <a:spcPct val="90000"/>
              </a:lnSpc>
            </a:pPr>
            <a:r>
              <a:rPr lang="en-US" altLang="en-US" sz="2400" dirty="0"/>
              <a:t>Allows FIs to maintain the overall size of their balance when faced with liquidity demands without disturbing the size/composition of the asset size of the balance sheet</a:t>
            </a:r>
          </a:p>
          <a:p>
            <a:pPr eaLnBrk="1" hangingPunct="1">
              <a:lnSpc>
                <a:spcPct val="90000"/>
              </a:lnSpc>
            </a:pPr>
            <a:r>
              <a:rPr lang="en-US" altLang="en-US" sz="2400" dirty="0"/>
              <a:t>Purchased liquidity may be expensive relative to stored liquidity and adds to volatility of interest expense</a:t>
            </a:r>
          </a:p>
          <a:p>
            <a:pPr lvl="1" eaLnBrk="1" hangingPunct="1">
              <a:lnSpc>
                <a:spcPct val="90000"/>
              </a:lnSpc>
            </a:pPr>
            <a:endParaRPr lang="en-US" altLang="en-US" sz="2400" dirty="0"/>
          </a:p>
        </p:txBody>
      </p:sp>
      <p:sp>
        <p:nvSpPr>
          <p:cNvPr id="2" name="Footer Placeholder 1">
            <a:extLst>
              <a:ext uri="{FF2B5EF4-FFF2-40B4-BE49-F238E27FC236}">
                <a16:creationId xmlns:a16="http://schemas.microsoft.com/office/drawing/2014/main" id="{458F0BB5-983A-43AF-B143-597D121DC08F}"/>
              </a:ext>
            </a:extLst>
          </p:cNvPr>
          <p:cNvSpPr>
            <a:spLocks noGrp="1"/>
          </p:cNvSpPr>
          <p:nvPr>
            <p:ph type="ftr" sz="quarter" idx="11"/>
          </p:nvPr>
        </p:nvSpPr>
        <p:spPr>
          <a:xfrm>
            <a:off x="1607574" y="6248400"/>
            <a:ext cx="622382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1268" name="Rectangle 2"/>
          <p:cNvSpPr>
            <a:spLocks noGrp="1" noChangeArrowheads="1"/>
          </p:cNvSpPr>
          <p:nvPr>
            <p:ph type="title" idx="4294967295"/>
          </p:nvPr>
        </p:nvSpPr>
        <p:spPr/>
        <p:txBody>
          <a:bodyPr anchor="ctr"/>
          <a:lstStyle/>
          <a:p>
            <a:pPr eaLnBrk="1" hangingPunct="1"/>
            <a:r>
              <a:rPr lang="en-US" altLang="en-US" sz="3500" dirty="0"/>
              <a:t>Liquidity Risk and </a:t>
            </a:r>
            <a:br>
              <a:rPr lang="en-US" altLang="en-US" sz="3500" dirty="0"/>
            </a:br>
            <a:r>
              <a:rPr lang="en-US" altLang="en-US" sz="3500" dirty="0"/>
              <a:t>Depository Institutions (DIs) Concluded</a:t>
            </a:r>
          </a:p>
        </p:txBody>
      </p:sp>
      <p:sp>
        <p:nvSpPr>
          <p:cNvPr id="1126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Loan commitments and other credit lines can cause liquidity needs</a:t>
            </a:r>
          </a:p>
          <a:p>
            <a:pPr lvl="1" eaLnBrk="1" hangingPunct="1"/>
            <a:r>
              <a:rPr lang="en-US" altLang="en-US" sz="2100" dirty="0"/>
              <a:t>As with liability side liquidity risk, asset side liquidity risk can be managed with stored or purchased liquidity</a:t>
            </a:r>
          </a:p>
          <a:p>
            <a:pPr eaLnBrk="1" hangingPunct="1"/>
            <a:r>
              <a:rPr lang="en-US" altLang="en-US" sz="2400" dirty="0"/>
              <a:t>If stored liquidity is used to fund commitments, the composition of the asset side of the balance sheet changes, but not the size of the balance sheet</a:t>
            </a:r>
          </a:p>
          <a:p>
            <a:pPr eaLnBrk="1" hangingPunct="1"/>
            <a:r>
              <a:rPr lang="en-US" altLang="en-US" sz="2400" dirty="0"/>
              <a:t>If purchased liquidity is used to fund commitments, the composition of both the asset and liability sides of the balance sheet changes, and the size of the balance sheet increases</a:t>
            </a:r>
          </a:p>
        </p:txBody>
      </p:sp>
      <p:sp>
        <p:nvSpPr>
          <p:cNvPr id="2" name="Footer Placeholder 1">
            <a:extLst>
              <a:ext uri="{FF2B5EF4-FFF2-40B4-BE49-F238E27FC236}">
                <a16:creationId xmlns:a16="http://schemas.microsoft.com/office/drawing/2014/main" id="{F33E234A-70DF-4A72-BBE7-A7F9D84C378D}"/>
              </a:ext>
            </a:extLst>
          </p:cNvPr>
          <p:cNvSpPr>
            <a:spLocks noGrp="1"/>
          </p:cNvSpPr>
          <p:nvPr>
            <p:ph type="ftr" sz="quarter" idx="11"/>
          </p:nvPr>
        </p:nvSpPr>
        <p:spPr>
          <a:xfrm>
            <a:off x="1563329" y="6248400"/>
            <a:ext cx="629756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6388" name="Rectangle 2"/>
          <p:cNvSpPr>
            <a:spLocks noGrp="1" noChangeArrowheads="1"/>
          </p:cNvSpPr>
          <p:nvPr>
            <p:ph type="title" idx="4294967295"/>
          </p:nvPr>
        </p:nvSpPr>
        <p:spPr/>
        <p:txBody>
          <a:bodyPr anchor="ctr"/>
          <a:lstStyle/>
          <a:p>
            <a:pPr eaLnBrk="1" hangingPunct="1"/>
            <a:r>
              <a:rPr lang="en-US" altLang="en-US" sz="3500" dirty="0"/>
              <a:t>Financing Gap and the Financing Requirement</a:t>
            </a:r>
          </a:p>
        </p:txBody>
      </p:sp>
      <p:sp>
        <p:nvSpPr>
          <p:cNvPr id="16389" name="Rectangle 3"/>
          <p:cNvSpPr>
            <a:spLocks noGrp="1" noChangeArrowheads="1"/>
          </p:cNvSpPr>
          <p:nvPr>
            <p:ph type="body" sz="half" idx="4294967295"/>
          </p:nvPr>
        </p:nvSpPr>
        <p:spPr>
          <a:xfrm>
            <a:off x="457200" y="1719262"/>
            <a:ext cx="8148638" cy="4599159"/>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The first way to measure liquidity risk exposure is to determine the DI’s </a:t>
            </a:r>
            <a:r>
              <a:rPr lang="en-US" altLang="en-US" sz="2400" b="1" dirty="0"/>
              <a:t>financing gap </a:t>
            </a:r>
            <a:r>
              <a:rPr lang="en-US" altLang="en-US" sz="2400" dirty="0"/>
              <a:t>(i.e., the difference between a bank’s average loans and average (core) deposits)</a:t>
            </a:r>
          </a:p>
          <a:p>
            <a:pPr lvl="1" eaLnBrk="1" hangingPunct="1"/>
            <a:r>
              <a:rPr lang="en-US" altLang="en-US" sz="2200" dirty="0"/>
              <a:t>If the financing gap is positive, the bank must find liquidity to fund the gap</a:t>
            </a:r>
          </a:p>
          <a:p>
            <a:pPr lvl="2" eaLnBrk="1" hangingPunct="1"/>
            <a:r>
              <a:rPr lang="en-US" altLang="en-US" sz="1800" dirty="0"/>
              <a:t>The funding may come from purchase liquidity management (i.e., borrowing funds) or stored liquidity management (i.e., liquidating assets)</a:t>
            </a:r>
          </a:p>
          <a:p>
            <a:pPr marL="344487" lvl="1" indent="0" algn="ctr" eaLnBrk="1" hangingPunct="1">
              <a:buNone/>
            </a:pPr>
            <a:endParaRPr lang="en-US" altLang="en-US" sz="2200" dirty="0"/>
          </a:p>
          <a:p>
            <a:pPr marL="344487" lvl="1" indent="0" algn="ctr" eaLnBrk="1" hangingPunct="1">
              <a:buNone/>
            </a:pPr>
            <a:r>
              <a:rPr lang="en-US" altLang="en-US" sz="2200" dirty="0"/>
              <a:t>Financing gap = Average loans – Average deposits</a:t>
            </a:r>
          </a:p>
          <a:p>
            <a:pPr marL="344487" lvl="1" indent="0" algn="ctr" eaLnBrk="1" hangingPunct="1">
              <a:buNone/>
            </a:pPr>
            <a:r>
              <a:rPr lang="en-US" altLang="en-US" sz="2200" dirty="0"/>
              <a:t>Financing gap = - Liquid Assets + Borrowed funds</a:t>
            </a:r>
          </a:p>
        </p:txBody>
      </p:sp>
      <p:sp>
        <p:nvSpPr>
          <p:cNvPr id="2" name="Footer Placeholder 1">
            <a:extLst>
              <a:ext uri="{FF2B5EF4-FFF2-40B4-BE49-F238E27FC236}">
                <a16:creationId xmlns:a16="http://schemas.microsoft.com/office/drawing/2014/main" id="{A5610632-0565-4BD5-B4EF-91F617B18908}"/>
              </a:ext>
            </a:extLst>
          </p:cNvPr>
          <p:cNvSpPr>
            <a:spLocks noGrp="1"/>
          </p:cNvSpPr>
          <p:nvPr>
            <p:ph type="ftr" sz="quarter" idx="11"/>
          </p:nvPr>
        </p:nvSpPr>
        <p:spPr>
          <a:xfrm>
            <a:off x="1371601" y="6248400"/>
            <a:ext cx="6105832"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22049989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7412" name="Rectangle 2"/>
          <p:cNvSpPr>
            <a:spLocks noGrp="1" noChangeArrowheads="1"/>
          </p:cNvSpPr>
          <p:nvPr>
            <p:ph type="title" idx="4294967295"/>
          </p:nvPr>
        </p:nvSpPr>
        <p:spPr/>
        <p:txBody>
          <a:bodyPr anchor="ctr"/>
          <a:lstStyle/>
          <a:p>
            <a:pPr eaLnBrk="1" hangingPunct="1"/>
            <a:r>
              <a:rPr lang="en-US" altLang="en-US" sz="3500" dirty="0"/>
              <a:t>Financing Gap and the Financing Requirement Continued</a:t>
            </a:r>
          </a:p>
        </p:txBody>
      </p:sp>
      <p:sp>
        <p:nvSpPr>
          <p:cNvPr id="17413"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The </a:t>
            </a:r>
            <a:r>
              <a:rPr lang="en-US" altLang="en-US" sz="2400" b="1" dirty="0"/>
              <a:t>financing requirement</a:t>
            </a:r>
            <a:r>
              <a:rPr lang="en-US" altLang="en-US" sz="2400" dirty="0"/>
              <a:t> is the financing gap plus a DI’s liquid assets</a:t>
            </a:r>
          </a:p>
          <a:p>
            <a:pPr marL="344487" lvl="1" indent="0" eaLnBrk="1" hangingPunct="1">
              <a:buNone/>
            </a:pPr>
            <a:endParaRPr lang="en-US" altLang="en-US" sz="2200" dirty="0"/>
          </a:p>
          <a:p>
            <a:pPr marL="344487" lvl="1" indent="0" algn="ctr" eaLnBrk="1" hangingPunct="1">
              <a:buNone/>
            </a:pPr>
            <a:r>
              <a:rPr lang="en-US" altLang="en-US" sz="2200" dirty="0"/>
              <a:t>Financing Requirement (or Borrowed Funds) = </a:t>
            </a:r>
          </a:p>
          <a:p>
            <a:pPr marL="344487" lvl="1" indent="0" algn="ctr" eaLnBrk="1" hangingPunct="1">
              <a:buNone/>
            </a:pPr>
            <a:r>
              <a:rPr lang="en-US" altLang="en-US" sz="2200" dirty="0"/>
              <a:t>Financing Gap + Liquid Assets</a:t>
            </a:r>
          </a:p>
          <a:p>
            <a:pPr lvl="1" eaLnBrk="1" hangingPunct="1"/>
            <a:endParaRPr lang="en-US" altLang="en-US" sz="2200" dirty="0"/>
          </a:p>
          <a:p>
            <a:pPr eaLnBrk="1" hangingPunct="1"/>
            <a:r>
              <a:rPr lang="en-US" altLang="en-US" sz="2400" dirty="0"/>
              <a:t>A widening financing gap can be an indicator of future liquidity problems since it may indicate increased deposit withdrawals and increasing loans due to more exercise of loan commitments</a:t>
            </a:r>
          </a:p>
        </p:txBody>
      </p:sp>
      <p:sp>
        <p:nvSpPr>
          <p:cNvPr id="2" name="Footer Placeholder 1">
            <a:extLst>
              <a:ext uri="{FF2B5EF4-FFF2-40B4-BE49-F238E27FC236}">
                <a16:creationId xmlns:a16="http://schemas.microsoft.com/office/drawing/2014/main" id="{AAB7FF8A-3C06-4DEF-A469-EB2EE88EC445}"/>
              </a:ext>
            </a:extLst>
          </p:cNvPr>
          <p:cNvSpPr>
            <a:spLocks noGrp="1"/>
          </p:cNvSpPr>
          <p:nvPr>
            <p:ph type="ftr" sz="quarter" idx="11"/>
          </p:nvPr>
        </p:nvSpPr>
        <p:spPr>
          <a:xfrm>
            <a:off x="1504335" y="6248400"/>
            <a:ext cx="638605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58240236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2292" name="Rectangle 2"/>
          <p:cNvSpPr>
            <a:spLocks noGrp="1" noChangeArrowheads="1"/>
          </p:cNvSpPr>
          <p:nvPr>
            <p:ph type="title" idx="4294967295"/>
          </p:nvPr>
        </p:nvSpPr>
        <p:spPr/>
        <p:txBody>
          <a:bodyPr anchor="ctr"/>
          <a:lstStyle/>
          <a:p>
            <a:pPr eaLnBrk="1" hangingPunct="1"/>
            <a:r>
              <a:rPr lang="en-US" altLang="en-US" sz="3500" dirty="0"/>
              <a:t>Sources and Uses of Liquidity</a:t>
            </a:r>
          </a:p>
        </p:txBody>
      </p:sp>
      <p:sp>
        <p:nvSpPr>
          <p:cNvPr id="12293" name="Rectangle 3"/>
          <p:cNvSpPr>
            <a:spLocks noGrp="1" noChangeArrowheads="1"/>
          </p:cNvSpPr>
          <p:nvPr>
            <p:ph type="body" sz="half" idx="4294967295"/>
          </p:nvPr>
        </p:nvSpPr>
        <p:spPr>
          <a:xfrm>
            <a:off x="457200" y="1719262"/>
            <a:ext cx="8148638" cy="4656823"/>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300" dirty="0"/>
              <a:t>The liquidity position of banks is measured by managers on a daily basis, if possible</a:t>
            </a:r>
          </a:p>
          <a:p>
            <a:pPr eaLnBrk="1" hangingPunct="1">
              <a:lnSpc>
                <a:spcPct val="90000"/>
              </a:lnSpc>
            </a:pPr>
            <a:r>
              <a:rPr lang="en-US" altLang="en-US" sz="2300" dirty="0"/>
              <a:t>A </a:t>
            </a:r>
            <a:r>
              <a:rPr lang="en-US" altLang="en-US" sz="2300" b="1" dirty="0"/>
              <a:t>net liquidity statement </a:t>
            </a:r>
            <a:r>
              <a:rPr lang="en-US" altLang="en-US" sz="2300" dirty="0"/>
              <a:t>lists sources and uses of liquidity, and, thus, provides a measure of a DI’s net liquidity position</a:t>
            </a:r>
          </a:p>
          <a:p>
            <a:pPr lvl="1" eaLnBrk="1" hangingPunct="1">
              <a:lnSpc>
                <a:spcPct val="90000"/>
              </a:lnSpc>
            </a:pPr>
            <a:r>
              <a:rPr lang="en-US" altLang="en-US" sz="2000" dirty="0"/>
              <a:t>This is a tool used by DI managers, serving as the second method by which to measure liquidity risk exposure</a:t>
            </a:r>
          </a:p>
          <a:p>
            <a:pPr eaLnBrk="1" hangingPunct="1">
              <a:lnSpc>
                <a:spcPct val="90000"/>
              </a:lnSpc>
            </a:pPr>
            <a:r>
              <a:rPr lang="en-US" altLang="en-US" sz="2300" dirty="0"/>
              <a:t>DI can obtain liquid funds in the following ways:</a:t>
            </a:r>
          </a:p>
          <a:p>
            <a:pPr lvl="1" eaLnBrk="1" hangingPunct="1">
              <a:lnSpc>
                <a:spcPct val="90000"/>
              </a:lnSpc>
            </a:pPr>
            <a:r>
              <a:rPr lang="en-US" altLang="en-US" sz="2000" dirty="0"/>
              <a:t>Sell its liquid assets, such as T-bills, immediately with very little price risk and low transaction costs</a:t>
            </a:r>
          </a:p>
          <a:p>
            <a:pPr lvl="1" eaLnBrk="1" hangingPunct="1">
              <a:lnSpc>
                <a:spcPct val="90000"/>
              </a:lnSpc>
            </a:pPr>
            <a:r>
              <a:rPr lang="en-US" altLang="en-US" sz="2000" dirty="0"/>
              <a:t>Borrow funds in the money/purchased funds market up to a maximum amount</a:t>
            </a:r>
          </a:p>
          <a:p>
            <a:pPr lvl="1" eaLnBrk="1" hangingPunct="1">
              <a:lnSpc>
                <a:spcPct val="90000"/>
              </a:lnSpc>
            </a:pPr>
            <a:r>
              <a:rPr lang="en-US" altLang="en-US" sz="2000" dirty="0"/>
              <a:t>Use any excess cash reserves over and above the amount held to meet regulatory imposed reserve requirements</a:t>
            </a:r>
          </a:p>
        </p:txBody>
      </p:sp>
      <p:sp>
        <p:nvSpPr>
          <p:cNvPr id="2" name="Footer Placeholder 1">
            <a:extLst>
              <a:ext uri="{FF2B5EF4-FFF2-40B4-BE49-F238E27FC236}">
                <a16:creationId xmlns:a16="http://schemas.microsoft.com/office/drawing/2014/main" id="{2BB5079D-0FB2-4249-9B1C-394BBF600934}"/>
              </a:ext>
            </a:extLst>
          </p:cNvPr>
          <p:cNvSpPr>
            <a:spLocks noGrp="1"/>
          </p:cNvSpPr>
          <p:nvPr>
            <p:ph type="ftr" sz="quarter" idx="11"/>
          </p:nvPr>
        </p:nvSpPr>
        <p:spPr>
          <a:xfrm>
            <a:off x="1165123" y="6248400"/>
            <a:ext cx="6223819"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2292" name="Rectangle 2"/>
          <p:cNvSpPr>
            <a:spLocks noGrp="1" noChangeArrowheads="1"/>
          </p:cNvSpPr>
          <p:nvPr>
            <p:ph type="title"/>
          </p:nvPr>
        </p:nvSpPr>
        <p:spPr/>
        <p:txBody>
          <a:bodyPr anchor="ctr"/>
          <a:lstStyle/>
          <a:p>
            <a:pPr eaLnBrk="1" hangingPunct="1"/>
            <a:r>
              <a:rPr lang="en-US" altLang="en-US" sz="3500" dirty="0"/>
              <a:t>Net Liquidity Position</a:t>
            </a:r>
          </a:p>
        </p:txBody>
      </p:sp>
      <p:pic>
        <p:nvPicPr>
          <p:cNvPr id="4" name="Content Placeholder 3">
            <a:extLst>
              <a:ext uri="{FF2B5EF4-FFF2-40B4-BE49-F238E27FC236}">
                <a16:creationId xmlns:a16="http://schemas.microsoft.com/office/drawing/2014/main" id="{F72D712A-D864-4EFC-BB05-97DA55832B7F}"/>
              </a:ext>
            </a:extLst>
          </p:cNvPr>
          <p:cNvPicPr>
            <a:picLocks noGrp="1" noChangeAspect="1"/>
          </p:cNvPicPr>
          <p:nvPr>
            <p:ph idx="1"/>
          </p:nvPr>
        </p:nvPicPr>
        <p:blipFill>
          <a:blip r:embed="rId3"/>
          <a:stretch>
            <a:fillRect/>
          </a:stretch>
        </p:blipFill>
        <p:spPr>
          <a:xfrm>
            <a:off x="766916" y="2123767"/>
            <a:ext cx="6975987" cy="3495367"/>
          </a:xfrm>
          <a:prstGeom prst="rect">
            <a:avLst/>
          </a:prstGeom>
        </p:spPr>
      </p:pic>
      <p:sp>
        <p:nvSpPr>
          <p:cNvPr id="3" name="Footer Placeholder 2">
            <a:extLst>
              <a:ext uri="{FF2B5EF4-FFF2-40B4-BE49-F238E27FC236}">
                <a16:creationId xmlns:a16="http://schemas.microsoft.com/office/drawing/2014/main" id="{F485AD5A-3963-46B2-AE8A-187D34D870B7}"/>
              </a:ext>
            </a:extLst>
          </p:cNvPr>
          <p:cNvSpPr>
            <a:spLocks noGrp="1"/>
          </p:cNvSpPr>
          <p:nvPr>
            <p:ph type="ftr" sz="quarter" idx="11"/>
          </p:nvPr>
        </p:nvSpPr>
        <p:spPr>
          <a:xfrm>
            <a:off x="1533832" y="6248400"/>
            <a:ext cx="6209071"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232714152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3316" name="Rectangle 2"/>
          <p:cNvSpPr>
            <a:spLocks noGrp="1" noChangeArrowheads="1"/>
          </p:cNvSpPr>
          <p:nvPr>
            <p:ph type="title" idx="4294967295"/>
          </p:nvPr>
        </p:nvSpPr>
        <p:spPr/>
        <p:txBody>
          <a:bodyPr anchor="ctr"/>
          <a:lstStyle/>
          <a:p>
            <a:pPr eaLnBrk="1" hangingPunct="1"/>
            <a:r>
              <a:rPr lang="en-US" altLang="en-US" sz="3500" dirty="0"/>
              <a:t>Peer Group Ratio Comparisons</a:t>
            </a:r>
          </a:p>
        </p:txBody>
      </p:sp>
      <p:sp>
        <p:nvSpPr>
          <p:cNvPr id="1331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The third way to measure a DI’s liquidity exposure is to use peer group ratio comparisons</a:t>
            </a:r>
          </a:p>
          <a:p>
            <a:pPr eaLnBrk="1" hangingPunct="1">
              <a:lnSpc>
                <a:spcPct val="90000"/>
              </a:lnSpc>
            </a:pPr>
            <a:endParaRPr lang="en-US" altLang="en-US" sz="2400" b="1" dirty="0"/>
          </a:p>
          <a:p>
            <a:pPr eaLnBrk="1" hangingPunct="1">
              <a:lnSpc>
                <a:spcPct val="90000"/>
              </a:lnSpc>
            </a:pPr>
            <a:r>
              <a:rPr lang="en-US" altLang="en-US" sz="2400" b="1" dirty="0"/>
              <a:t>Peer group ratio comparisons</a:t>
            </a:r>
            <a:r>
              <a:rPr lang="en-US" altLang="en-US" sz="2400" dirty="0"/>
              <a:t> are when certain key ratios and balance sheet features of a DI are compared against those same key ratios and balance sheet features of another DI </a:t>
            </a:r>
          </a:p>
          <a:p>
            <a:pPr eaLnBrk="1" hangingPunct="1">
              <a:lnSpc>
                <a:spcPct val="90000"/>
              </a:lnSpc>
            </a:pPr>
            <a:endParaRPr lang="en-US" altLang="en-US" sz="2400" dirty="0"/>
          </a:p>
          <a:p>
            <a:pPr eaLnBrk="1" hangingPunct="1">
              <a:lnSpc>
                <a:spcPct val="90000"/>
              </a:lnSpc>
            </a:pPr>
            <a:r>
              <a:rPr lang="en-US" altLang="en-US" sz="2400" dirty="0"/>
              <a:t>Ratios are often compared to those of banks of a similar size and in the same geographic location</a:t>
            </a:r>
          </a:p>
        </p:txBody>
      </p:sp>
      <p:sp>
        <p:nvSpPr>
          <p:cNvPr id="2" name="Footer Placeholder 1">
            <a:extLst>
              <a:ext uri="{FF2B5EF4-FFF2-40B4-BE49-F238E27FC236}">
                <a16:creationId xmlns:a16="http://schemas.microsoft.com/office/drawing/2014/main" id="{F17B0A47-0FDC-49B8-910D-594D09636276}"/>
              </a:ext>
            </a:extLst>
          </p:cNvPr>
          <p:cNvSpPr>
            <a:spLocks noGrp="1"/>
          </p:cNvSpPr>
          <p:nvPr>
            <p:ph type="ftr" sz="quarter" idx="11"/>
          </p:nvPr>
        </p:nvSpPr>
        <p:spPr>
          <a:xfrm>
            <a:off x="1592826" y="6248400"/>
            <a:ext cx="6238568"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4340" name="Rectangle 2"/>
          <p:cNvSpPr>
            <a:spLocks noGrp="1" noChangeArrowheads="1"/>
          </p:cNvSpPr>
          <p:nvPr>
            <p:ph type="title" idx="4294967295"/>
          </p:nvPr>
        </p:nvSpPr>
        <p:spPr/>
        <p:txBody>
          <a:bodyPr anchor="ctr"/>
          <a:lstStyle/>
          <a:p>
            <a:pPr eaLnBrk="1" hangingPunct="1"/>
            <a:r>
              <a:rPr lang="en-US" altLang="en-US" sz="3500" dirty="0"/>
              <a:t>Liquidity Index</a:t>
            </a:r>
          </a:p>
        </p:txBody>
      </p:sp>
      <p:sp>
        <p:nvSpPr>
          <p:cNvPr id="1434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200" dirty="0"/>
              <a:t>A final way to measure liquidity risk is to use a </a:t>
            </a:r>
            <a:r>
              <a:rPr lang="en-US" altLang="en-US" sz="2200" b="1" dirty="0"/>
              <a:t>liquidity index</a:t>
            </a:r>
            <a:r>
              <a:rPr lang="en-US" altLang="en-US" sz="2200" dirty="0"/>
              <a:t>, which measures the potential losses a bank could suffer from a sudden (or fire-sale) disposal of assets</a:t>
            </a:r>
          </a:p>
          <a:p>
            <a:pPr eaLnBrk="1" hangingPunct="1"/>
            <a:endParaRPr lang="en-US" altLang="en-US" sz="2200" dirty="0"/>
          </a:p>
          <a:p>
            <a:pPr eaLnBrk="1" hangingPunct="1"/>
            <a:endParaRPr lang="en-US" altLang="en-US" sz="2200" dirty="0"/>
          </a:p>
          <a:p>
            <a:pPr marL="0" indent="0" eaLnBrk="1" hangingPunct="1">
              <a:buNone/>
            </a:pPr>
            <a:endParaRPr lang="en-US" altLang="en-US" sz="2200" dirty="0"/>
          </a:p>
          <a:p>
            <a:pPr lvl="2" eaLnBrk="1" hangingPunct="1">
              <a:buFont typeface="Wingdings" pitchFamily="2" charset="2"/>
              <a:buNone/>
            </a:pPr>
            <a:r>
              <a:rPr lang="en-US" altLang="en-US" sz="2200" dirty="0"/>
              <a:t>where	 </a:t>
            </a:r>
            <a:r>
              <a:rPr lang="en-US" altLang="en-US" sz="2000" i="1" dirty="0" err="1"/>
              <a:t>w</a:t>
            </a:r>
            <a:r>
              <a:rPr lang="en-US" altLang="en-US" sz="2000" i="1" baseline="-25000" dirty="0" err="1"/>
              <a:t>i</a:t>
            </a:r>
            <a:r>
              <a:rPr lang="en-US" altLang="en-US" sz="2000" i="1" dirty="0"/>
              <a:t> </a:t>
            </a:r>
            <a:r>
              <a:rPr lang="en-US" altLang="en-US" sz="2000" dirty="0"/>
              <a:t>= the percent of each asset in the DI’s portfolio</a:t>
            </a:r>
          </a:p>
          <a:p>
            <a:pPr lvl="2" eaLnBrk="1" hangingPunct="1">
              <a:buFont typeface="Wingdings" pitchFamily="2" charset="2"/>
              <a:buNone/>
            </a:pPr>
            <a:r>
              <a:rPr lang="en-US" altLang="en-US" sz="2000" dirty="0"/>
              <a:t>		 </a:t>
            </a:r>
            <a:r>
              <a:rPr lang="en-US" altLang="en-US" sz="2000" i="1" dirty="0"/>
              <a:t>Pi </a:t>
            </a:r>
            <a:r>
              <a:rPr lang="en-US" altLang="en-US" sz="2000" dirty="0"/>
              <a:t>= price if a DI liquidates asset</a:t>
            </a:r>
            <a:r>
              <a:rPr lang="en-US" altLang="en-US" sz="2000" i="1" dirty="0"/>
              <a:t> </a:t>
            </a:r>
            <a:r>
              <a:rPr lang="en-US" altLang="en-US" sz="2000" i="1" dirty="0" err="1"/>
              <a:t>i</a:t>
            </a:r>
            <a:r>
              <a:rPr lang="en-US" altLang="en-US" sz="2000" dirty="0"/>
              <a:t> today</a:t>
            </a:r>
          </a:p>
          <a:p>
            <a:pPr lvl="2" eaLnBrk="1" hangingPunct="1">
              <a:buFont typeface="Wingdings" pitchFamily="2" charset="2"/>
              <a:buNone/>
            </a:pPr>
            <a:r>
              <a:rPr lang="en-US" altLang="en-US" dirty="0"/>
              <a:t>		</a:t>
            </a:r>
            <a:r>
              <a:rPr lang="en-US" altLang="en-US" sz="2000" i="1" dirty="0"/>
              <a:t>P</a:t>
            </a:r>
            <a:r>
              <a:rPr lang="en-US" altLang="en-US" sz="2000" i="1" baseline="-25000" dirty="0"/>
              <a:t>i</a:t>
            </a:r>
            <a:r>
              <a:rPr lang="en-US" altLang="en-US" sz="2000" i="1" baseline="30000" dirty="0"/>
              <a:t>*</a:t>
            </a:r>
            <a:r>
              <a:rPr lang="en-US" altLang="en-US" sz="2000" dirty="0"/>
              <a:t> = price if a DI liquidates asset </a:t>
            </a:r>
            <a:r>
              <a:rPr lang="en-US" altLang="en-US" sz="2000" i="1" dirty="0" err="1"/>
              <a:t>i</a:t>
            </a:r>
            <a:r>
              <a:rPr lang="en-US" altLang="en-US" sz="2000" i="1" dirty="0"/>
              <a:t> </a:t>
            </a:r>
            <a:r>
              <a:rPr lang="en-US" altLang="en-US" sz="2000" dirty="0"/>
              <a:t>at some future point 	        in time (e.g., in one month)</a:t>
            </a:r>
          </a:p>
        </p:txBody>
      </p:sp>
      <p:graphicFrame>
        <p:nvGraphicFramePr>
          <p:cNvPr id="14342" name="Object 6"/>
          <p:cNvGraphicFramePr>
            <a:graphicFrameLocks noChangeAspect="1"/>
          </p:cNvGraphicFramePr>
          <p:nvPr>
            <p:extLst>
              <p:ext uri="{D42A27DB-BD31-4B8C-83A1-F6EECF244321}">
                <p14:modId xmlns:p14="http://schemas.microsoft.com/office/powerpoint/2010/main" val="3772851012"/>
              </p:ext>
            </p:extLst>
          </p:nvPr>
        </p:nvGraphicFramePr>
        <p:xfrm>
          <a:off x="2998788" y="2904525"/>
          <a:ext cx="3065462" cy="900113"/>
        </p:xfrm>
        <a:graphic>
          <a:graphicData uri="http://schemas.openxmlformats.org/presentationml/2006/ole">
            <mc:AlternateContent xmlns:mc="http://schemas.openxmlformats.org/markup-compatibility/2006">
              <mc:Choice xmlns:v="urn:schemas-microsoft-com:vml" Requires="v">
                <p:oleObj spid="_x0000_s14515" name="Equation" r:id="rId4" imgW="1473200" imgH="431800" progId="Equation.3">
                  <p:embed/>
                </p:oleObj>
              </mc:Choice>
              <mc:Fallback>
                <p:oleObj name="Equation" r:id="rId4" imgW="1473200" imgH="431800"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98788" y="2904525"/>
                        <a:ext cx="3065462" cy="900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Footer Placeholder 1">
            <a:extLst>
              <a:ext uri="{FF2B5EF4-FFF2-40B4-BE49-F238E27FC236}">
                <a16:creationId xmlns:a16="http://schemas.microsoft.com/office/drawing/2014/main" id="{4AB5B6CF-75C3-4169-A90D-F75FD83ED51E}"/>
              </a:ext>
            </a:extLst>
          </p:cNvPr>
          <p:cNvSpPr>
            <a:spLocks noGrp="1"/>
          </p:cNvSpPr>
          <p:nvPr>
            <p:ph type="ftr" sz="quarter" idx="11"/>
          </p:nvPr>
        </p:nvSpPr>
        <p:spPr>
          <a:xfrm>
            <a:off x="1976283" y="6248400"/>
            <a:ext cx="613532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5364" name="Rectangle 2"/>
          <p:cNvSpPr>
            <a:spLocks noGrp="1" noChangeArrowheads="1"/>
          </p:cNvSpPr>
          <p:nvPr>
            <p:ph type="title" idx="4294967295"/>
          </p:nvPr>
        </p:nvSpPr>
        <p:spPr/>
        <p:txBody>
          <a:bodyPr anchor="ctr"/>
          <a:lstStyle/>
          <a:p>
            <a:pPr eaLnBrk="1" hangingPunct="1"/>
            <a:r>
              <a:rPr lang="en-US" altLang="en-US" sz="3500" dirty="0"/>
              <a:t>Liquidity Risk Example</a:t>
            </a:r>
          </a:p>
        </p:txBody>
      </p:sp>
      <p:sp>
        <p:nvSpPr>
          <p:cNvPr id="15365"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a:t>For simplicity, assume a bank has only two assets.</a:t>
            </a:r>
          </a:p>
          <a:p>
            <a:pPr eaLnBrk="1" hangingPunct="1"/>
            <a:endParaRPr lang="en-US" altLang="en-US"/>
          </a:p>
        </p:txBody>
      </p:sp>
      <p:graphicFrame>
        <p:nvGraphicFramePr>
          <p:cNvPr id="15366" name="Object 6"/>
          <p:cNvGraphicFramePr>
            <a:graphicFrameLocks noChangeAspect="1"/>
          </p:cNvGraphicFramePr>
          <p:nvPr>
            <p:extLst>
              <p:ext uri="{D42A27DB-BD31-4B8C-83A1-F6EECF244321}">
                <p14:modId xmlns:p14="http://schemas.microsoft.com/office/powerpoint/2010/main" val="291431975"/>
              </p:ext>
            </p:extLst>
          </p:nvPr>
        </p:nvGraphicFramePr>
        <p:xfrm>
          <a:off x="3086100" y="3925094"/>
          <a:ext cx="2484438" cy="954088"/>
        </p:xfrm>
        <a:graphic>
          <a:graphicData uri="http://schemas.openxmlformats.org/presentationml/2006/ole">
            <mc:AlternateContent xmlns:mc="http://schemas.openxmlformats.org/markup-compatibility/2006">
              <mc:Choice xmlns:v="urn:schemas-microsoft-com:vml" Requires="v">
                <p:oleObj spid="_x0000_s15885" name="Equation" r:id="rId4" imgW="1193800" imgH="457200" progId="Equation.3">
                  <p:embed/>
                </p:oleObj>
              </mc:Choice>
              <mc:Fallback>
                <p:oleObj name="Equation" r:id="rId4" imgW="1193800" imgH="457200"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86100" y="3925094"/>
                        <a:ext cx="2484438" cy="954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367" name="Object 6"/>
          <p:cNvGraphicFramePr>
            <a:graphicFrameLocks noChangeAspect="1"/>
          </p:cNvGraphicFramePr>
          <p:nvPr>
            <p:extLst>
              <p:ext uri="{D42A27DB-BD31-4B8C-83A1-F6EECF244321}">
                <p14:modId xmlns:p14="http://schemas.microsoft.com/office/powerpoint/2010/main" val="281106686"/>
              </p:ext>
            </p:extLst>
          </p:nvPr>
        </p:nvGraphicFramePr>
        <p:xfrm>
          <a:off x="317500" y="2381250"/>
          <a:ext cx="8021638" cy="1506538"/>
        </p:xfrm>
        <a:graphic>
          <a:graphicData uri="http://schemas.openxmlformats.org/presentationml/2006/ole">
            <mc:AlternateContent xmlns:mc="http://schemas.openxmlformats.org/markup-compatibility/2006">
              <mc:Choice xmlns:v="urn:schemas-microsoft-com:vml" Requires="v">
                <p:oleObj spid="_x0000_s15886" name="Document" r:id="rId6" imgW="5640028" imgH="1059196" progId="Word.Document.12">
                  <p:embed/>
                </p:oleObj>
              </mc:Choice>
              <mc:Fallback>
                <p:oleObj name="Document" r:id="rId6" imgW="5640028" imgH="1059196" progId="Word.Document.12">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7500" y="2381250"/>
                        <a:ext cx="8021638" cy="1506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9751" name="Object 6"/>
          <p:cNvGraphicFramePr>
            <a:graphicFrameLocks noChangeAspect="1"/>
          </p:cNvGraphicFramePr>
          <p:nvPr>
            <p:extLst>
              <p:ext uri="{D42A27DB-BD31-4B8C-83A1-F6EECF244321}">
                <p14:modId xmlns:p14="http://schemas.microsoft.com/office/powerpoint/2010/main" val="930179718"/>
              </p:ext>
            </p:extLst>
          </p:nvPr>
        </p:nvGraphicFramePr>
        <p:xfrm>
          <a:off x="1115219" y="5098257"/>
          <a:ext cx="6426200" cy="825500"/>
        </p:xfrm>
        <a:graphic>
          <a:graphicData uri="http://schemas.openxmlformats.org/presentationml/2006/ole">
            <mc:AlternateContent xmlns:mc="http://schemas.openxmlformats.org/markup-compatibility/2006">
              <mc:Choice xmlns:v="urn:schemas-microsoft-com:vml" Requires="v">
                <p:oleObj spid="_x0000_s15887" name="Equation" r:id="rId8" imgW="3365500" imgH="431800" progId="Equation.3">
                  <p:embed/>
                </p:oleObj>
              </mc:Choice>
              <mc:Fallback>
                <p:oleObj name="Equation" r:id="rId8" imgW="3365500" imgH="431800" progId="Equation.3">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15219" y="5098257"/>
                        <a:ext cx="6426200"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Footer Placeholder 1">
            <a:extLst>
              <a:ext uri="{FF2B5EF4-FFF2-40B4-BE49-F238E27FC236}">
                <a16:creationId xmlns:a16="http://schemas.microsoft.com/office/drawing/2014/main" id="{73B819C7-4F75-49AF-91B1-919EA1FC0B74}"/>
              </a:ext>
            </a:extLst>
          </p:cNvPr>
          <p:cNvSpPr>
            <a:spLocks noGrp="1"/>
          </p:cNvSpPr>
          <p:nvPr>
            <p:ph type="ftr" sz="quarter" idx="11"/>
          </p:nvPr>
        </p:nvSpPr>
        <p:spPr>
          <a:xfrm>
            <a:off x="1799303" y="6248400"/>
            <a:ext cx="6371303"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59751"/>
                                        </p:tgtEl>
                                        <p:attrNameLst>
                                          <p:attrName>style.visibility</p:attrName>
                                        </p:attrNameLst>
                                      </p:cBhvr>
                                      <p:to>
                                        <p:strVal val="visible"/>
                                      </p:to>
                                    </p:set>
                                    <p:animEffect transition="in" filter="blinds(horizontal)">
                                      <p:cBhvr>
                                        <p:cTn id="7" dur="500"/>
                                        <p:tgtEl>
                                          <p:spTgt spid="1597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19460" name="Rectangle 2"/>
          <p:cNvSpPr>
            <a:spLocks noGrp="1" noChangeArrowheads="1"/>
          </p:cNvSpPr>
          <p:nvPr>
            <p:ph type="title" idx="4294967295"/>
          </p:nvPr>
        </p:nvSpPr>
        <p:spPr/>
        <p:txBody>
          <a:bodyPr anchor="ctr"/>
          <a:lstStyle/>
          <a:p>
            <a:pPr eaLnBrk="1" hangingPunct="1"/>
            <a:r>
              <a:rPr lang="en-US" altLang="en-US" sz="3500" dirty="0"/>
              <a:t>New Liquidity Risk Measures Implemented by BIS</a:t>
            </a:r>
          </a:p>
        </p:txBody>
      </p:sp>
      <p:sp>
        <p:nvSpPr>
          <p:cNvPr id="1946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Two regulatory standards were developed by BIS for liquidity risk supervision</a:t>
            </a:r>
          </a:p>
          <a:p>
            <a:pPr lvl="1" eaLnBrk="1" hangingPunct="1"/>
            <a:r>
              <a:rPr lang="en-US" altLang="en-US" sz="2200" dirty="0"/>
              <a:t>Standards are intended to </a:t>
            </a:r>
            <a:r>
              <a:rPr lang="en-US" altLang="en-US" sz="2200" i="1" dirty="0"/>
              <a:t>“enhance tools, metrics, and benchmarks that supervisors can use to assess the resilience of banks’ liquidity cushion and constrain any weakening in liquidity maturity profiles, diversity of funding sources, and stress testing practices”</a:t>
            </a:r>
          </a:p>
          <a:p>
            <a:pPr lvl="1" eaLnBrk="1" hangingPunct="1"/>
            <a:endParaRPr lang="en-US" altLang="en-US" sz="2400" b="1" dirty="0"/>
          </a:p>
          <a:p>
            <a:pPr lvl="1" eaLnBrk="1" hangingPunct="1"/>
            <a:endParaRPr lang="en-US" altLang="en-US" sz="2400" b="1" dirty="0"/>
          </a:p>
          <a:p>
            <a:pPr lvl="1" eaLnBrk="1" hangingPunct="1"/>
            <a:endParaRPr lang="en-US" altLang="en-US" sz="2400" b="1" dirty="0"/>
          </a:p>
          <a:p>
            <a:pPr marL="344487" lvl="1" indent="0" eaLnBrk="1" hangingPunct="1">
              <a:buNone/>
            </a:pPr>
            <a:endParaRPr lang="en-US" altLang="en-US" sz="2400" b="1" dirty="0"/>
          </a:p>
        </p:txBody>
      </p:sp>
      <p:graphicFrame>
        <p:nvGraphicFramePr>
          <p:cNvPr id="19462" name="Object 1"/>
          <p:cNvGraphicFramePr>
            <a:graphicFrameLocks noChangeAspect="1"/>
          </p:cNvGraphicFramePr>
          <p:nvPr>
            <p:extLst>
              <p:ext uri="{D42A27DB-BD31-4B8C-83A1-F6EECF244321}">
                <p14:modId xmlns:p14="http://schemas.microsoft.com/office/powerpoint/2010/main" val="2839657470"/>
              </p:ext>
            </p:extLst>
          </p:nvPr>
        </p:nvGraphicFramePr>
        <p:xfrm>
          <a:off x="1003300" y="5277364"/>
          <a:ext cx="6451600" cy="568325"/>
        </p:xfrm>
        <a:graphic>
          <a:graphicData uri="http://schemas.openxmlformats.org/presentationml/2006/ole">
            <mc:AlternateContent xmlns:mc="http://schemas.openxmlformats.org/markup-compatibility/2006">
              <mc:Choice xmlns:v="urn:schemas-microsoft-com:vml" Requires="v">
                <p:oleObj spid="_x0000_s19808" name="Equation" r:id="rId4" imgW="4749480" imgH="419040" progId="Equation.3">
                  <p:embed/>
                </p:oleObj>
              </mc:Choice>
              <mc:Fallback>
                <p:oleObj name="Equation" r:id="rId4" imgW="4749480" imgH="41904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3300" y="5277364"/>
                        <a:ext cx="6451600"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463" name="Object 2"/>
          <p:cNvGraphicFramePr>
            <a:graphicFrameLocks noChangeAspect="1"/>
          </p:cNvGraphicFramePr>
          <p:nvPr>
            <p:extLst>
              <p:ext uri="{D42A27DB-BD31-4B8C-83A1-F6EECF244321}">
                <p14:modId xmlns:p14="http://schemas.microsoft.com/office/powerpoint/2010/main" val="2001683511"/>
              </p:ext>
            </p:extLst>
          </p:nvPr>
        </p:nvGraphicFramePr>
        <p:xfrm>
          <a:off x="873919" y="4362964"/>
          <a:ext cx="7315200" cy="568325"/>
        </p:xfrm>
        <a:graphic>
          <a:graphicData uri="http://schemas.openxmlformats.org/presentationml/2006/ole">
            <mc:AlternateContent xmlns:mc="http://schemas.openxmlformats.org/markup-compatibility/2006">
              <mc:Choice xmlns:v="urn:schemas-microsoft-com:vml" Requires="v">
                <p:oleObj spid="_x0000_s19809" name="Equation" r:id="rId6" imgW="5384520" imgH="419040" progId="Equation.3">
                  <p:embed/>
                </p:oleObj>
              </mc:Choice>
              <mc:Fallback>
                <p:oleObj name="Equation" r:id="rId6" imgW="5384520" imgH="419040" progId="Equation.3">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3919" y="4362964"/>
                        <a:ext cx="7315200"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Footer Placeholder 1">
            <a:extLst>
              <a:ext uri="{FF2B5EF4-FFF2-40B4-BE49-F238E27FC236}">
                <a16:creationId xmlns:a16="http://schemas.microsoft.com/office/drawing/2014/main" id="{1CC24B18-DF93-4E57-865C-B214DBABAA6A}"/>
              </a:ext>
            </a:extLst>
          </p:cNvPr>
          <p:cNvSpPr>
            <a:spLocks noGrp="1"/>
          </p:cNvSpPr>
          <p:nvPr>
            <p:ph type="ftr" sz="quarter" idx="11"/>
          </p:nvPr>
        </p:nvSpPr>
        <p:spPr>
          <a:xfrm>
            <a:off x="1548581" y="6248400"/>
            <a:ext cx="6452419"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0484" name="Rectangle 2"/>
          <p:cNvSpPr>
            <a:spLocks noGrp="1" noChangeArrowheads="1"/>
          </p:cNvSpPr>
          <p:nvPr>
            <p:ph type="title" idx="4294967295"/>
          </p:nvPr>
        </p:nvSpPr>
        <p:spPr/>
        <p:txBody>
          <a:bodyPr anchor="ctr"/>
          <a:lstStyle/>
          <a:p>
            <a:pPr eaLnBrk="1" hangingPunct="1"/>
            <a:r>
              <a:rPr lang="en-US" altLang="en-US" sz="3500"/>
              <a:t>Liquidity Planning</a:t>
            </a:r>
          </a:p>
        </p:txBody>
      </p:sp>
      <p:sp>
        <p:nvSpPr>
          <p:cNvPr id="20485" name="Rectangle 3"/>
          <p:cNvSpPr>
            <a:spLocks noGrp="1" noChangeArrowheads="1"/>
          </p:cNvSpPr>
          <p:nvPr>
            <p:ph type="body" sz="half" idx="4294967295"/>
          </p:nvPr>
        </p:nvSpPr>
        <p:spPr>
          <a:xfrm>
            <a:off x="457200" y="1620408"/>
            <a:ext cx="8068962" cy="4763916"/>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b="1" dirty="0"/>
              <a:t>Liquidity planning</a:t>
            </a:r>
            <a:r>
              <a:rPr lang="en-US" altLang="en-US" sz="2400" dirty="0"/>
              <a:t> allows managers to make important borrowing priority decisions before liquidity problems arise</a:t>
            </a:r>
          </a:p>
          <a:p>
            <a:pPr lvl="1" eaLnBrk="1" hangingPunct="1">
              <a:lnSpc>
                <a:spcPct val="90000"/>
              </a:lnSpc>
            </a:pPr>
            <a:r>
              <a:rPr lang="en-US" altLang="en-US" sz="2200" dirty="0"/>
              <a:t>Lowers the costs of funds by determining an optimal funding mix</a:t>
            </a:r>
          </a:p>
          <a:p>
            <a:pPr lvl="1" eaLnBrk="1" hangingPunct="1">
              <a:lnSpc>
                <a:spcPct val="90000"/>
              </a:lnSpc>
            </a:pPr>
            <a:r>
              <a:rPr lang="en-US" altLang="en-US" sz="2200" dirty="0"/>
              <a:t>Minimizes the amount of excess reserves that a DI needs to hold</a:t>
            </a:r>
          </a:p>
          <a:p>
            <a:pPr lvl="1" eaLnBrk="1" hangingPunct="1">
              <a:lnSpc>
                <a:spcPct val="90000"/>
              </a:lnSpc>
            </a:pPr>
            <a:r>
              <a:rPr lang="en-US" altLang="en-US" sz="2200" dirty="0"/>
              <a:t>Liquidity plan components</a:t>
            </a:r>
          </a:p>
          <a:p>
            <a:pPr lvl="2" eaLnBrk="1" hangingPunct="1">
              <a:lnSpc>
                <a:spcPct val="90000"/>
              </a:lnSpc>
            </a:pPr>
            <a:r>
              <a:rPr lang="en-US" altLang="en-US" sz="1800" dirty="0"/>
              <a:t>Delineation of managerial responsibilities</a:t>
            </a:r>
          </a:p>
          <a:p>
            <a:pPr lvl="2" eaLnBrk="1" hangingPunct="1">
              <a:lnSpc>
                <a:spcPct val="90000"/>
              </a:lnSpc>
            </a:pPr>
            <a:r>
              <a:rPr lang="en-US" altLang="en-US" sz="1800" dirty="0"/>
              <a:t>List of fund providers most likely to withdraw funds and a pattern of fund withdrawals</a:t>
            </a:r>
          </a:p>
          <a:p>
            <a:pPr lvl="2" eaLnBrk="1" hangingPunct="1">
              <a:lnSpc>
                <a:spcPct val="90000"/>
              </a:lnSpc>
            </a:pPr>
            <a:r>
              <a:rPr lang="en-US" altLang="en-US" sz="1800" dirty="0"/>
              <a:t>Identification of the size of potential deposit and fund withdrawals over various time horizons in the future</a:t>
            </a:r>
          </a:p>
          <a:p>
            <a:pPr lvl="2" eaLnBrk="1" hangingPunct="1">
              <a:lnSpc>
                <a:spcPct val="90000"/>
              </a:lnSpc>
            </a:pPr>
            <a:r>
              <a:rPr lang="en-US" altLang="en-US" sz="1800" dirty="0"/>
              <a:t>Internal limits on separate subsidiaries’ and branches’ borrowings as well as acceptable risk premiums to pay in each market</a:t>
            </a:r>
          </a:p>
        </p:txBody>
      </p:sp>
      <p:sp>
        <p:nvSpPr>
          <p:cNvPr id="2" name="Footer Placeholder 1">
            <a:extLst>
              <a:ext uri="{FF2B5EF4-FFF2-40B4-BE49-F238E27FC236}">
                <a16:creationId xmlns:a16="http://schemas.microsoft.com/office/drawing/2014/main" id="{CE64AE1D-8613-4F88-92FB-E2C6FD318C8C}"/>
              </a:ext>
            </a:extLst>
          </p:cNvPr>
          <p:cNvSpPr>
            <a:spLocks noGrp="1"/>
          </p:cNvSpPr>
          <p:nvPr>
            <p:ph type="ftr" sz="quarter" idx="11"/>
          </p:nvPr>
        </p:nvSpPr>
        <p:spPr>
          <a:xfrm>
            <a:off x="1681316" y="6248400"/>
            <a:ext cx="6164826"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2532" name="Rectangle 2"/>
          <p:cNvSpPr>
            <a:spLocks noGrp="1" noChangeArrowheads="1"/>
          </p:cNvSpPr>
          <p:nvPr>
            <p:ph type="title" idx="4294967295"/>
          </p:nvPr>
        </p:nvSpPr>
        <p:spPr/>
        <p:txBody>
          <a:bodyPr anchor="ctr"/>
          <a:lstStyle/>
          <a:p>
            <a:pPr eaLnBrk="1" hangingPunct="1"/>
            <a:r>
              <a:rPr lang="en-US" altLang="en-US" sz="3500" dirty="0"/>
              <a:t>Liquidity Risk, Unexpected Deposit Drains, and Bank Runs</a:t>
            </a:r>
          </a:p>
        </p:txBody>
      </p:sp>
      <p:sp>
        <p:nvSpPr>
          <p:cNvPr id="22533"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Major liquidity problems arise if deposit drains are abnormally large and unexpected</a:t>
            </a:r>
          </a:p>
          <a:p>
            <a:pPr eaLnBrk="1" hangingPunct="1">
              <a:lnSpc>
                <a:spcPct val="90000"/>
              </a:lnSpc>
            </a:pPr>
            <a:r>
              <a:rPr lang="en-US" altLang="en-US" sz="2400" dirty="0"/>
              <a:t>Abnormal deposit drains can occur for a number of reasons:</a:t>
            </a:r>
          </a:p>
          <a:p>
            <a:pPr lvl="1" eaLnBrk="1" hangingPunct="1">
              <a:lnSpc>
                <a:spcPct val="90000"/>
              </a:lnSpc>
            </a:pPr>
            <a:r>
              <a:rPr lang="en-US" altLang="en-US" sz="2200" dirty="0"/>
              <a:t>Concerns about a DI’s solvency</a:t>
            </a:r>
          </a:p>
          <a:p>
            <a:pPr lvl="1" eaLnBrk="1" hangingPunct="1">
              <a:lnSpc>
                <a:spcPct val="90000"/>
              </a:lnSpc>
            </a:pPr>
            <a:r>
              <a:rPr lang="en-US" altLang="en-US" sz="2200" dirty="0"/>
              <a:t>Failure of a related DI (i.e., a </a:t>
            </a:r>
            <a:r>
              <a:rPr lang="en-US" altLang="en-US" sz="2200" i="1" dirty="0"/>
              <a:t>contagion effect</a:t>
            </a:r>
            <a:r>
              <a:rPr lang="en-US" altLang="en-US" sz="2200" dirty="0"/>
              <a:t>)</a:t>
            </a:r>
          </a:p>
          <a:p>
            <a:pPr lvl="1" eaLnBrk="1" hangingPunct="1">
              <a:lnSpc>
                <a:spcPct val="90000"/>
              </a:lnSpc>
            </a:pPr>
            <a:r>
              <a:rPr lang="en-US" altLang="en-US" sz="2200" dirty="0"/>
              <a:t>Sudden changes in investor preferences regarding holding nonbank financial assets relative to DI deposits</a:t>
            </a:r>
          </a:p>
          <a:p>
            <a:pPr eaLnBrk="1" hangingPunct="1">
              <a:lnSpc>
                <a:spcPct val="90000"/>
              </a:lnSpc>
            </a:pPr>
            <a:endParaRPr lang="en-US" altLang="en-US" sz="2400" dirty="0"/>
          </a:p>
          <a:p>
            <a:pPr eaLnBrk="1" hangingPunct="1">
              <a:lnSpc>
                <a:spcPct val="90000"/>
              </a:lnSpc>
            </a:pPr>
            <a:r>
              <a:rPr lang="en-US" altLang="en-US" sz="2400" dirty="0"/>
              <a:t>A </a:t>
            </a:r>
            <a:r>
              <a:rPr lang="en-US" altLang="en-US" sz="2400" b="1" dirty="0"/>
              <a:t>bank run</a:t>
            </a:r>
            <a:r>
              <a:rPr lang="en-US" altLang="en-US" sz="2400" dirty="0"/>
              <a:t> is a sudden and unexpected increase in deposit withdrawals from a DI</a:t>
            </a:r>
            <a:endParaRPr lang="en-US" altLang="en-US" sz="2400" b="1" dirty="0"/>
          </a:p>
        </p:txBody>
      </p:sp>
      <p:sp>
        <p:nvSpPr>
          <p:cNvPr id="2" name="Footer Placeholder 1">
            <a:extLst>
              <a:ext uri="{FF2B5EF4-FFF2-40B4-BE49-F238E27FC236}">
                <a16:creationId xmlns:a16="http://schemas.microsoft.com/office/drawing/2014/main" id="{8DCCB87E-6027-49BA-9D60-E9ED8B4CDCE0}"/>
              </a:ext>
            </a:extLst>
          </p:cNvPr>
          <p:cNvSpPr>
            <a:spLocks noGrp="1"/>
          </p:cNvSpPr>
          <p:nvPr>
            <p:ph type="ftr" sz="quarter" idx="11"/>
          </p:nvPr>
        </p:nvSpPr>
        <p:spPr>
          <a:xfrm>
            <a:off x="1917289" y="6248400"/>
            <a:ext cx="6194323"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3556" name="Rectangle 2"/>
          <p:cNvSpPr>
            <a:spLocks noGrp="1" noChangeArrowheads="1"/>
          </p:cNvSpPr>
          <p:nvPr>
            <p:ph type="title" idx="4294967295"/>
          </p:nvPr>
        </p:nvSpPr>
        <p:spPr/>
        <p:txBody>
          <a:bodyPr anchor="ctr"/>
          <a:lstStyle/>
          <a:p>
            <a:pPr eaLnBrk="1" hangingPunct="1"/>
            <a:r>
              <a:rPr lang="en-US" altLang="en-US" sz="3500" dirty="0"/>
              <a:t>Deposit Drains and Bank Run Liquidity Risk</a:t>
            </a:r>
          </a:p>
        </p:txBody>
      </p:sp>
      <p:sp>
        <p:nvSpPr>
          <p:cNvPr id="2355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Demand deposits are first-come, first-served contracts</a:t>
            </a:r>
          </a:p>
          <a:p>
            <a:pPr eaLnBrk="1" hangingPunct="1"/>
            <a:r>
              <a:rPr lang="en-US" altLang="en-US" sz="2400" dirty="0"/>
              <a:t>The incentives for depositors to withdraw their funds at the first sign of trouble creates a fundamental instability in the banking system</a:t>
            </a:r>
          </a:p>
          <a:p>
            <a:pPr lvl="1" eaLnBrk="1" hangingPunct="1"/>
            <a:r>
              <a:rPr lang="en-US" altLang="en-US" sz="2200" dirty="0"/>
              <a:t>A </a:t>
            </a:r>
            <a:r>
              <a:rPr lang="en-US" altLang="en-US" sz="2200" b="1" dirty="0"/>
              <a:t>bank panic</a:t>
            </a:r>
            <a:r>
              <a:rPr lang="en-US" altLang="en-US" sz="2200" dirty="0"/>
              <a:t> is a systemic or contagious run on the deposits of the banking industry as a whole</a:t>
            </a:r>
          </a:p>
          <a:p>
            <a:pPr marL="344487" lvl="1" indent="0" eaLnBrk="1" hangingPunct="1">
              <a:buNone/>
            </a:pPr>
            <a:endParaRPr lang="en-US" altLang="en-US" sz="2200" dirty="0"/>
          </a:p>
          <a:p>
            <a:pPr eaLnBrk="1" hangingPunct="1"/>
            <a:r>
              <a:rPr lang="en-US" altLang="en-US" sz="2400" dirty="0"/>
              <a:t>Regulatory mechanisms are in place to ease banks’ liquidity problems and to deter bank runs and panics</a:t>
            </a:r>
          </a:p>
          <a:p>
            <a:pPr lvl="1" eaLnBrk="1" hangingPunct="1"/>
            <a:r>
              <a:rPr lang="en-US" altLang="en-US" sz="2200" b="1" dirty="0"/>
              <a:t>Deposit insurance </a:t>
            </a:r>
          </a:p>
          <a:p>
            <a:pPr lvl="1" eaLnBrk="1" hangingPunct="1"/>
            <a:r>
              <a:rPr lang="en-US" altLang="en-US" sz="2200" dirty="0"/>
              <a:t>The </a:t>
            </a:r>
            <a:r>
              <a:rPr lang="en-US" altLang="en-US" sz="2200" b="1" dirty="0"/>
              <a:t>discount window</a:t>
            </a:r>
          </a:p>
        </p:txBody>
      </p:sp>
      <p:sp>
        <p:nvSpPr>
          <p:cNvPr id="2" name="Footer Placeholder 1">
            <a:extLst>
              <a:ext uri="{FF2B5EF4-FFF2-40B4-BE49-F238E27FC236}">
                <a16:creationId xmlns:a16="http://schemas.microsoft.com/office/drawing/2014/main" id="{A2A5AC99-3899-4F3A-963E-53D1B193D1A4}"/>
              </a:ext>
            </a:extLst>
          </p:cNvPr>
          <p:cNvSpPr>
            <a:spLocks noGrp="1"/>
          </p:cNvSpPr>
          <p:nvPr>
            <p:ph type="ftr" sz="quarter" idx="11"/>
          </p:nvPr>
        </p:nvSpPr>
        <p:spPr>
          <a:xfrm>
            <a:off x="1607575" y="6248400"/>
            <a:ext cx="6268064"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4580" name="Rectangle 2"/>
          <p:cNvSpPr>
            <a:spLocks noGrp="1" noChangeArrowheads="1"/>
          </p:cNvSpPr>
          <p:nvPr>
            <p:ph type="title" idx="4294967295"/>
          </p:nvPr>
        </p:nvSpPr>
        <p:spPr/>
        <p:txBody>
          <a:bodyPr anchor="ctr"/>
          <a:lstStyle/>
          <a:p>
            <a:pPr eaLnBrk="1" hangingPunct="1"/>
            <a:r>
              <a:rPr lang="en-US" altLang="en-US" sz="3500"/>
              <a:t>Deposit Insurance</a:t>
            </a:r>
          </a:p>
        </p:txBody>
      </p:sp>
      <p:sp>
        <p:nvSpPr>
          <p:cNvPr id="24581" name="Rectangle 3"/>
          <p:cNvSpPr>
            <a:spLocks noGrp="1" noChangeArrowheads="1"/>
          </p:cNvSpPr>
          <p:nvPr>
            <p:ph type="body" sz="half" idx="4294967295"/>
          </p:nvPr>
        </p:nvSpPr>
        <p:spPr>
          <a:xfrm>
            <a:off x="457200" y="1719262"/>
            <a:ext cx="8148638" cy="4599159"/>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400" dirty="0"/>
              <a:t>Deposit insurance was first introduced in the U.S. in 1934 with coverage up to $2,500</a:t>
            </a:r>
          </a:p>
          <a:p>
            <a:pPr lvl="1" eaLnBrk="1" hangingPunct="1">
              <a:lnSpc>
                <a:spcPct val="90000"/>
              </a:lnSpc>
            </a:pPr>
            <a:r>
              <a:rPr lang="en-US" altLang="en-US" sz="2200" dirty="0"/>
              <a:t>Coverage was increased to $100,000 in 1980 and to $250,000 in 2008</a:t>
            </a:r>
          </a:p>
          <a:p>
            <a:pPr eaLnBrk="1" hangingPunct="1">
              <a:lnSpc>
                <a:spcPct val="90000"/>
              </a:lnSpc>
            </a:pPr>
            <a:r>
              <a:rPr lang="en-US" altLang="en-US" sz="2400" dirty="0"/>
              <a:t>Individuals can achieve many times the $250,000 coverage cap on deposits by creatively structuring their deposits and by using multiple banks</a:t>
            </a:r>
          </a:p>
          <a:p>
            <a:pPr eaLnBrk="1" hangingPunct="1">
              <a:lnSpc>
                <a:spcPct val="90000"/>
              </a:lnSpc>
            </a:pPr>
            <a:r>
              <a:rPr lang="en-US" altLang="en-US" sz="2400" dirty="0"/>
              <a:t>The FDIC now uses a risk-based deposit insurance program to evaluate and assign deposit insurance premiums</a:t>
            </a:r>
          </a:p>
          <a:p>
            <a:pPr eaLnBrk="1" hangingPunct="1">
              <a:lnSpc>
                <a:spcPct val="90000"/>
              </a:lnSpc>
            </a:pPr>
            <a:r>
              <a:rPr lang="en-US" altLang="en-US" sz="2400" dirty="0"/>
              <a:t>Some states operate state guarantee funds to insure investments made with insurance firms, but they are not federally backed</a:t>
            </a:r>
          </a:p>
        </p:txBody>
      </p:sp>
      <p:sp>
        <p:nvSpPr>
          <p:cNvPr id="2" name="Footer Placeholder 1">
            <a:extLst>
              <a:ext uri="{FF2B5EF4-FFF2-40B4-BE49-F238E27FC236}">
                <a16:creationId xmlns:a16="http://schemas.microsoft.com/office/drawing/2014/main" id="{FB0A8C44-D9D4-4486-B820-BE8E1608E792}"/>
              </a:ext>
            </a:extLst>
          </p:cNvPr>
          <p:cNvSpPr>
            <a:spLocks noGrp="1"/>
          </p:cNvSpPr>
          <p:nvPr>
            <p:ph type="ftr" sz="quarter" idx="11"/>
          </p:nvPr>
        </p:nvSpPr>
        <p:spPr>
          <a:xfrm>
            <a:off x="1740310" y="6248400"/>
            <a:ext cx="6260690" cy="457200"/>
          </a:xfrm>
        </p:spPr>
        <p:txBody>
          <a:bodyPr/>
          <a:lstStyle/>
          <a:p>
            <a:pPr>
              <a:defRPr/>
            </a:pPr>
            <a:endParaRPr lang="en-US" altLang="en-US" dirty="0"/>
          </a:p>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6628" name="Rectangle 2"/>
          <p:cNvSpPr>
            <a:spLocks noGrp="1" noChangeArrowheads="1"/>
          </p:cNvSpPr>
          <p:nvPr>
            <p:ph type="title" idx="4294967295"/>
          </p:nvPr>
        </p:nvSpPr>
        <p:spPr/>
        <p:txBody>
          <a:bodyPr anchor="ctr"/>
          <a:lstStyle/>
          <a:p>
            <a:pPr eaLnBrk="1" hangingPunct="1"/>
            <a:r>
              <a:rPr lang="en-US" altLang="en-US" sz="3500"/>
              <a:t>The Discount Window</a:t>
            </a:r>
          </a:p>
        </p:txBody>
      </p:sp>
      <p:sp>
        <p:nvSpPr>
          <p:cNvPr id="26629"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200" dirty="0"/>
              <a:t>The Federal Reserve also provides a </a:t>
            </a:r>
            <a:r>
              <a:rPr lang="en-US" altLang="en-US" sz="2200" b="1" dirty="0"/>
              <a:t>“discount window”</a:t>
            </a:r>
            <a:r>
              <a:rPr lang="en-US" altLang="en-US" sz="2200" dirty="0"/>
              <a:t> lending facility, serving as a lender of last resort</a:t>
            </a:r>
          </a:p>
          <a:p>
            <a:pPr eaLnBrk="1" hangingPunct="1">
              <a:lnSpc>
                <a:spcPct val="90000"/>
              </a:lnSpc>
            </a:pPr>
            <a:r>
              <a:rPr lang="en-US" altLang="en-US" sz="2200" dirty="0"/>
              <a:t>The interest rate at which securities are discounted is called the </a:t>
            </a:r>
            <a:r>
              <a:rPr lang="en-US" altLang="en-US" sz="2200" i="1" dirty="0"/>
              <a:t>discount rate </a:t>
            </a:r>
            <a:r>
              <a:rPr lang="en-US" altLang="en-US" sz="2200" dirty="0"/>
              <a:t>and is set by the central bank</a:t>
            </a:r>
          </a:p>
          <a:p>
            <a:pPr eaLnBrk="1" hangingPunct="1">
              <a:lnSpc>
                <a:spcPct val="90000"/>
              </a:lnSpc>
            </a:pPr>
            <a:r>
              <a:rPr lang="en-US" altLang="en-US" sz="2200" dirty="0"/>
              <a:t>In response to the liquidity problems caused by the credit crunch in 2007 and 2008, the Fed announced in March 2008 that it would lend up to $200 billion to both commercial and investment banks through its new Primary Dealer Credit Facility (PDCF) </a:t>
            </a:r>
          </a:p>
          <a:p>
            <a:pPr eaLnBrk="1" hangingPunct="1">
              <a:lnSpc>
                <a:spcPct val="90000"/>
              </a:lnSpc>
            </a:pPr>
            <a:r>
              <a:rPr lang="en-US" altLang="en-US" sz="2200" dirty="0"/>
              <a:t>New federal borrowing programs emerged over the succeeding months providing funding to money market mutual funds, commercial paper, insurance companies, and others</a:t>
            </a:r>
          </a:p>
          <a:p>
            <a:pPr eaLnBrk="1" hangingPunct="1">
              <a:lnSpc>
                <a:spcPct val="90000"/>
              </a:lnSpc>
            </a:pPr>
            <a:endParaRPr lang="en-US" altLang="en-US" sz="2400" dirty="0"/>
          </a:p>
        </p:txBody>
      </p:sp>
      <p:sp>
        <p:nvSpPr>
          <p:cNvPr id="2" name="Footer Placeholder 1">
            <a:extLst>
              <a:ext uri="{FF2B5EF4-FFF2-40B4-BE49-F238E27FC236}">
                <a16:creationId xmlns:a16="http://schemas.microsoft.com/office/drawing/2014/main" id="{4C84EB2D-4D46-416F-8EAE-4684D66324B4}"/>
              </a:ext>
            </a:extLst>
          </p:cNvPr>
          <p:cNvSpPr>
            <a:spLocks noGrp="1"/>
          </p:cNvSpPr>
          <p:nvPr>
            <p:ph type="ftr" sz="quarter" idx="11"/>
          </p:nvPr>
        </p:nvSpPr>
        <p:spPr>
          <a:xfrm>
            <a:off x="1460090" y="6248400"/>
            <a:ext cx="6312310"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8676" name="Rectangle 2"/>
          <p:cNvSpPr>
            <a:spLocks noGrp="1" noChangeArrowheads="1"/>
          </p:cNvSpPr>
          <p:nvPr>
            <p:ph type="title" idx="4294967295"/>
          </p:nvPr>
        </p:nvSpPr>
        <p:spPr/>
        <p:txBody>
          <a:bodyPr anchor="ctr"/>
          <a:lstStyle/>
          <a:p>
            <a:pPr eaLnBrk="1" hangingPunct="1"/>
            <a:r>
              <a:rPr lang="en-US" altLang="en-US" sz="3500"/>
              <a:t>Liquidity Risk and Insurance Companies</a:t>
            </a:r>
          </a:p>
        </p:txBody>
      </p:sp>
      <p:sp>
        <p:nvSpPr>
          <p:cNvPr id="28677"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r>
              <a:rPr lang="en-US" altLang="en-US" sz="2400" dirty="0"/>
              <a:t>Life insurance companies hold cash reserves and other liquid assets for the following reasons:</a:t>
            </a:r>
          </a:p>
          <a:p>
            <a:pPr lvl="1" eaLnBrk="1" hangingPunct="1"/>
            <a:r>
              <a:rPr lang="en-US" altLang="en-US" sz="2200" dirty="0">
                <a:cs typeface="Times New Roman" pitchFamily="18" charset="0"/>
              </a:rPr>
              <a:t>Meet policy payments</a:t>
            </a:r>
          </a:p>
          <a:p>
            <a:pPr lvl="1" eaLnBrk="1" hangingPunct="1"/>
            <a:r>
              <a:rPr lang="en-US" altLang="en-US" sz="2200" dirty="0">
                <a:cs typeface="Times New Roman" pitchFamily="18" charset="0"/>
              </a:rPr>
              <a:t>Meet cancellation (surrender) payments</a:t>
            </a:r>
          </a:p>
          <a:p>
            <a:pPr lvl="2" eaLnBrk="1" hangingPunct="1"/>
            <a:r>
              <a:rPr lang="en-US" altLang="en-US" sz="1800" dirty="0">
                <a:cs typeface="Times New Roman" pitchFamily="18" charset="0"/>
              </a:rPr>
              <a:t>The </a:t>
            </a:r>
            <a:r>
              <a:rPr lang="en-US" altLang="en-US" sz="1800" b="1" dirty="0">
                <a:cs typeface="Times New Roman" pitchFamily="18" charset="0"/>
              </a:rPr>
              <a:t>surrender value</a:t>
            </a:r>
            <a:r>
              <a:rPr lang="en-US" altLang="en-US" sz="1800" dirty="0">
                <a:cs typeface="Times New Roman" pitchFamily="18" charset="0"/>
              </a:rPr>
              <a:t> of a life insurance policy is the amount that an insurance policyholder receives when cashing in a policy early</a:t>
            </a:r>
          </a:p>
          <a:p>
            <a:pPr lvl="1" eaLnBrk="1" hangingPunct="1"/>
            <a:r>
              <a:rPr lang="en-US" altLang="en-US" sz="2200" dirty="0">
                <a:cs typeface="Times New Roman" pitchFamily="18" charset="0"/>
              </a:rPr>
              <a:t>Fund working capital needs, which can be unpredictable</a:t>
            </a:r>
          </a:p>
          <a:p>
            <a:pPr eaLnBrk="1" hangingPunct="1"/>
            <a:r>
              <a:rPr lang="en-US" altLang="en-US" sz="2400" dirty="0">
                <a:cs typeface="Times New Roman" pitchFamily="18" charset="0"/>
              </a:rPr>
              <a:t>Property-casualty (P&amp;C) insurance companies</a:t>
            </a:r>
          </a:p>
          <a:p>
            <a:pPr lvl="1" eaLnBrk="1" hangingPunct="1"/>
            <a:r>
              <a:rPr lang="en-US" altLang="en-US" sz="2200" dirty="0">
                <a:cs typeface="Times New Roman" pitchFamily="18" charset="0"/>
              </a:rPr>
              <a:t>Claims against P&amp;C insurers are hard to predict</a:t>
            </a:r>
          </a:p>
          <a:p>
            <a:pPr lvl="1" eaLnBrk="1" hangingPunct="1"/>
            <a:r>
              <a:rPr lang="en-US" altLang="en-US" sz="2200" dirty="0">
                <a:cs typeface="Times New Roman" pitchFamily="18" charset="0"/>
              </a:rPr>
              <a:t>Thus, P&amp;C insurance companies have a greater need for liquidity than life insurance companies</a:t>
            </a:r>
          </a:p>
        </p:txBody>
      </p:sp>
      <p:sp>
        <p:nvSpPr>
          <p:cNvPr id="2" name="Footer Placeholder 1">
            <a:extLst>
              <a:ext uri="{FF2B5EF4-FFF2-40B4-BE49-F238E27FC236}">
                <a16:creationId xmlns:a16="http://schemas.microsoft.com/office/drawing/2014/main" id="{8F63A69A-6C0A-4FAB-86B5-62A680F3BA55}"/>
              </a:ext>
            </a:extLst>
          </p:cNvPr>
          <p:cNvSpPr>
            <a:spLocks noGrp="1"/>
          </p:cNvSpPr>
          <p:nvPr>
            <p:ph type="ftr" sz="quarter" idx="11"/>
          </p:nvPr>
        </p:nvSpPr>
        <p:spPr>
          <a:xfrm>
            <a:off x="1887794" y="6248400"/>
            <a:ext cx="6113206"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4"/>
          <p:cNvSpPr txBox="1">
            <a:spLocks noGrp="1"/>
          </p:cNvSpPr>
          <p:nvPr/>
        </p:nvSpPr>
        <p:spPr bwMode="auto">
          <a:xfrm>
            <a:off x="3733800" y="6477000"/>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r"/>
            <a:endParaRPr lang="en-US" altLang="en-US" sz="2000" dirty="0"/>
          </a:p>
        </p:txBody>
      </p:sp>
      <p:sp>
        <p:nvSpPr>
          <p:cNvPr id="29700" name="Rectangle 2"/>
          <p:cNvSpPr>
            <a:spLocks noGrp="1" noChangeArrowheads="1"/>
          </p:cNvSpPr>
          <p:nvPr>
            <p:ph type="title" idx="4294967295"/>
          </p:nvPr>
        </p:nvSpPr>
        <p:spPr/>
        <p:txBody>
          <a:bodyPr anchor="ctr"/>
          <a:lstStyle/>
          <a:p>
            <a:pPr eaLnBrk="1" hangingPunct="1"/>
            <a:r>
              <a:rPr lang="en-US" altLang="en-US" sz="3500" dirty="0"/>
              <a:t>Liquidity Risk and Investment Funds</a:t>
            </a:r>
          </a:p>
        </p:txBody>
      </p:sp>
      <p:sp>
        <p:nvSpPr>
          <p:cNvPr id="29701" name="Rectangle 3"/>
          <p:cNvSpPr>
            <a:spLocks noGrp="1" noChangeArrowheads="1"/>
          </p:cNvSpPr>
          <p:nvPr>
            <p:ph type="body" sz="half" idx="4294967295"/>
          </p:nvPr>
        </p:nvSpPr>
        <p:spPr>
          <a:xfrm>
            <a:off x="457200" y="1719263"/>
            <a:ext cx="8148638" cy="4411662"/>
          </a:xfrm>
          <a:solidFill>
            <a:schemeClr val="bg1"/>
          </a:solidFill>
          <a:ln w="31750">
            <a:solidFill>
              <a:srgbClr val="007FBE"/>
            </a:solidFill>
            <a:miter lim="800000"/>
            <a:headEnd/>
            <a:tailEnd/>
          </a:ln>
          <a:effectLst>
            <a:outerShdw dist="107763" dir="2700000" algn="ctr" rotWithShape="0">
              <a:schemeClr val="bg2"/>
            </a:outerShdw>
          </a:effectLst>
        </p:spPr>
        <p:txBody>
          <a:bodyPr/>
          <a:lstStyle/>
          <a:p>
            <a:pPr eaLnBrk="1" hangingPunct="1">
              <a:lnSpc>
                <a:spcPct val="90000"/>
              </a:lnSpc>
            </a:pPr>
            <a:r>
              <a:rPr lang="en-US" altLang="en-US" sz="2600" dirty="0"/>
              <a:t>Investment funds, such as mutual funds and hedge funds, sell shares as liabilities to investors and invest the proceeds in assets such as bonds and equities</a:t>
            </a:r>
          </a:p>
          <a:p>
            <a:pPr eaLnBrk="1" hangingPunct="1">
              <a:lnSpc>
                <a:spcPct val="90000"/>
              </a:lnSpc>
            </a:pPr>
            <a:r>
              <a:rPr lang="en-US" altLang="en-US" sz="2600" dirty="0"/>
              <a:t>Face similar liquidity problems as DIs when the number of withdrawals rises to abnormally high or unexpected levels</a:t>
            </a:r>
          </a:p>
          <a:p>
            <a:pPr lvl="1" eaLnBrk="1" hangingPunct="1">
              <a:lnSpc>
                <a:spcPct val="90000"/>
              </a:lnSpc>
            </a:pPr>
            <a:r>
              <a:rPr lang="en-US" altLang="en-US" sz="2200" dirty="0"/>
              <a:t>Fundamental difference in the way investment fund contracts are valued compared to the valuation of DI deposit contracts, thereby reducing the incentives for investment fund shareholders to engage in deposit-like runs</a:t>
            </a:r>
          </a:p>
        </p:txBody>
      </p:sp>
      <p:sp>
        <p:nvSpPr>
          <p:cNvPr id="2" name="Footer Placeholder 1">
            <a:extLst>
              <a:ext uri="{FF2B5EF4-FFF2-40B4-BE49-F238E27FC236}">
                <a16:creationId xmlns:a16="http://schemas.microsoft.com/office/drawing/2014/main" id="{7C317CF7-B531-4B14-8CEC-88F14A9BA208}"/>
              </a:ext>
            </a:extLst>
          </p:cNvPr>
          <p:cNvSpPr>
            <a:spLocks noGrp="1"/>
          </p:cNvSpPr>
          <p:nvPr>
            <p:ph type="ftr" sz="quarter" idx="11"/>
          </p:nvPr>
        </p:nvSpPr>
        <p:spPr>
          <a:xfrm>
            <a:off x="1843548" y="6248400"/>
            <a:ext cx="6157452" cy="457200"/>
          </a:xfrm>
        </p:spPr>
        <p:txBody>
          <a:bodyPr/>
          <a:lstStyle/>
          <a:p>
            <a:pPr>
              <a:defRPr/>
            </a:pPr>
            <a:r>
              <a:rPr lang="en-US" altLang="en-US" dirty="0"/>
              <a:t>© 2019 McGraw-Hill Education. All rights reserved. Authorized only for instructor use in the classroom. No reproduction or further distribution permitted without the prior written consent of McGraw-Hill Education.</a:t>
            </a:r>
          </a:p>
        </p:txBody>
      </p:sp>
    </p:spTree>
  </p:cSld>
  <p:clrMapOvr>
    <a:masterClrMapping/>
  </p:clrMapOvr>
  <p:transition/>
</p:sld>
</file>

<file path=ppt/theme/theme1.xml><?xml version="1.0" encoding="utf-8"?>
<a:theme xmlns:a="http://schemas.openxmlformats.org/drawingml/2006/main" name="Network">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
      <a:clrScheme name="Network 11">
        <a:dk1>
          <a:srgbClr val="000000"/>
        </a:dk1>
        <a:lt1>
          <a:srgbClr val="FFFFFF"/>
        </a:lt1>
        <a:dk2>
          <a:srgbClr val="A50021"/>
        </a:dk2>
        <a:lt2>
          <a:srgbClr val="808080"/>
        </a:lt2>
        <a:accent1>
          <a:srgbClr val="006699"/>
        </a:accent1>
        <a:accent2>
          <a:srgbClr val="DDDDDD"/>
        </a:accent2>
        <a:accent3>
          <a:srgbClr val="FFFFFF"/>
        </a:accent3>
        <a:accent4>
          <a:srgbClr val="000000"/>
        </a:accent4>
        <a:accent5>
          <a:srgbClr val="AAB8CA"/>
        </a:accent5>
        <a:accent6>
          <a:srgbClr val="C8C8C8"/>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C:\WINDOWS\Application Data\Microsoft\Templates\template2ndEdS&amp;C.pot</Template>
  <TotalTime>6115</TotalTime>
  <Words>2710</Words>
  <Application>Microsoft Office PowerPoint</Application>
  <PresentationFormat>On-screen Show (4:3)</PresentationFormat>
  <Paragraphs>200</Paragraphs>
  <Slides>23</Slides>
  <Notes>22</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2</vt:i4>
      </vt:variant>
      <vt:variant>
        <vt:lpstr>Slide Titles</vt:lpstr>
      </vt:variant>
      <vt:variant>
        <vt:i4>23</vt:i4>
      </vt:variant>
    </vt:vector>
  </HeadingPairs>
  <TitlesOfParts>
    <vt:vector size="29" baseType="lpstr">
      <vt:lpstr>Arial</vt:lpstr>
      <vt:lpstr>Times New Roman</vt:lpstr>
      <vt:lpstr>Wingdings</vt:lpstr>
      <vt:lpstr>Network</vt:lpstr>
      <vt:lpstr>Equation</vt:lpstr>
      <vt:lpstr>Document</vt:lpstr>
      <vt:lpstr>Chapter Twenty-One</vt:lpstr>
      <vt:lpstr>Liquidity Risk Management</vt:lpstr>
      <vt:lpstr>Causes of Liquidity Risk</vt:lpstr>
      <vt:lpstr>Liquidity Risk and  Depository Institutions (DIs)</vt:lpstr>
      <vt:lpstr>Liquidity Risk and  Depository Institutions (DIs) Continued</vt:lpstr>
      <vt:lpstr>Stored Liquidity Management</vt:lpstr>
      <vt:lpstr>Purchased Liquidity Management</vt:lpstr>
      <vt:lpstr>Liquidity Risk and  Depository Institutions (DIs) Concluded</vt:lpstr>
      <vt:lpstr>Financing Gap and the Financing Requirement</vt:lpstr>
      <vt:lpstr>Financing Gap and the Financing Requirement Continued</vt:lpstr>
      <vt:lpstr>Sources and Uses of Liquidity</vt:lpstr>
      <vt:lpstr>Net Liquidity Position</vt:lpstr>
      <vt:lpstr>Peer Group Ratio Comparisons</vt:lpstr>
      <vt:lpstr>Liquidity Index</vt:lpstr>
      <vt:lpstr>Liquidity Risk Example</vt:lpstr>
      <vt:lpstr>New Liquidity Risk Measures Implemented by BIS</vt:lpstr>
      <vt:lpstr>Liquidity Planning</vt:lpstr>
      <vt:lpstr>Liquidity Risk, Unexpected Deposit Drains, and Bank Runs</vt:lpstr>
      <vt:lpstr>Deposit Drains and Bank Run Liquidity Risk</vt:lpstr>
      <vt:lpstr>Deposit Insurance</vt:lpstr>
      <vt:lpstr>The Discount Window</vt:lpstr>
      <vt:lpstr>Liquidity Risk and Insurance Companies</vt:lpstr>
      <vt:lpstr>Liquidity Risk and Investment Funds</vt:lpstr>
    </vt:vector>
  </TitlesOfParts>
  <Company>University at Buffalo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MARKETS AND INSTITIUTIONS: A Modern Perspective</dc:title>
  <dc:creator>Joseph Ogden</dc:creator>
  <cp:lastModifiedBy>Woo, Dana</cp:lastModifiedBy>
  <cp:revision>374</cp:revision>
  <dcterms:created xsi:type="dcterms:W3CDTF">2000-07-01T19:33:32Z</dcterms:created>
  <dcterms:modified xsi:type="dcterms:W3CDTF">2018-02-23T20:03:34Z</dcterms:modified>
</cp:coreProperties>
</file>