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09" r:id="rId1"/>
  </p:sldMasterIdLst>
  <p:notesMasterIdLst>
    <p:notesMasterId r:id="rId32"/>
  </p:notesMasterIdLst>
  <p:handoutMasterIdLst>
    <p:handoutMasterId r:id="rId33"/>
  </p:handoutMasterIdLst>
  <p:sldIdLst>
    <p:sldId id="322" r:id="rId2"/>
    <p:sldId id="290" r:id="rId3"/>
    <p:sldId id="291" r:id="rId4"/>
    <p:sldId id="292" r:id="rId5"/>
    <p:sldId id="311" r:id="rId6"/>
    <p:sldId id="293" r:id="rId7"/>
    <p:sldId id="294" r:id="rId8"/>
    <p:sldId id="296" r:id="rId9"/>
    <p:sldId id="297" r:id="rId10"/>
    <p:sldId id="314" r:id="rId11"/>
    <p:sldId id="313" r:id="rId12"/>
    <p:sldId id="298" r:id="rId13"/>
    <p:sldId id="323" r:id="rId14"/>
    <p:sldId id="299" r:id="rId15"/>
    <p:sldId id="300" r:id="rId16"/>
    <p:sldId id="302" r:id="rId17"/>
    <p:sldId id="318" r:id="rId18"/>
    <p:sldId id="304" r:id="rId19"/>
    <p:sldId id="316" r:id="rId20"/>
    <p:sldId id="305" r:id="rId21"/>
    <p:sldId id="321" r:id="rId22"/>
    <p:sldId id="306" r:id="rId23"/>
    <p:sldId id="307" r:id="rId24"/>
    <p:sldId id="319" r:id="rId25"/>
    <p:sldId id="308" r:id="rId26"/>
    <p:sldId id="309" r:id="rId27"/>
    <p:sldId id="324" r:id="rId28"/>
    <p:sldId id="317" r:id="rId29"/>
    <p:sldId id="310" r:id="rId30"/>
    <p:sldId id="320" r:id="rId31"/>
  </p:sldIdLst>
  <p:sldSz cx="9144000" cy="6858000" type="screen4x3"/>
  <p:notesSz cx="6858000" cy="9144000"/>
  <p:defaultTextStyle>
    <a:defPPr>
      <a:defRPr lang="en-US"/>
    </a:defPPr>
    <a:lvl1pPr algn="l" rtl="0" fontAlgn="base">
      <a:spcBef>
        <a:spcPct val="0"/>
      </a:spcBef>
      <a:spcAft>
        <a:spcPct val="0"/>
      </a:spcAft>
      <a:defRPr sz="2400" b="1" kern="1200">
        <a:solidFill>
          <a:schemeClr val="tx1"/>
        </a:solidFill>
        <a:latin typeface="Times New Roman" pitchFamily="18" charset="0"/>
        <a:ea typeface="+mn-ea"/>
        <a:cs typeface="+mn-cs"/>
      </a:defRPr>
    </a:lvl1pPr>
    <a:lvl2pPr marL="457200" algn="l" rtl="0" fontAlgn="base">
      <a:spcBef>
        <a:spcPct val="0"/>
      </a:spcBef>
      <a:spcAft>
        <a:spcPct val="0"/>
      </a:spcAft>
      <a:defRPr sz="2400" b="1" kern="1200">
        <a:solidFill>
          <a:schemeClr val="tx1"/>
        </a:solidFill>
        <a:latin typeface="Times New Roman" pitchFamily="18" charset="0"/>
        <a:ea typeface="+mn-ea"/>
        <a:cs typeface="+mn-cs"/>
      </a:defRPr>
    </a:lvl2pPr>
    <a:lvl3pPr marL="914400" algn="l" rtl="0" fontAlgn="base">
      <a:spcBef>
        <a:spcPct val="0"/>
      </a:spcBef>
      <a:spcAft>
        <a:spcPct val="0"/>
      </a:spcAft>
      <a:defRPr sz="2400" b="1" kern="1200">
        <a:solidFill>
          <a:schemeClr val="tx1"/>
        </a:solidFill>
        <a:latin typeface="Times New Roman" pitchFamily="18" charset="0"/>
        <a:ea typeface="+mn-ea"/>
        <a:cs typeface="+mn-cs"/>
      </a:defRPr>
    </a:lvl3pPr>
    <a:lvl4pPr marL="1371600" algn="l" rtl="0" fontAlgn="base">
      <a:spcBef>
        <a:spcPct val="0"/>
      </a:spcBef>
      <a:spcAft>
        <a:spcPct val="0"/>
      </a:spcAft>
      <a:defRPr sz="2400" b="1" kern="1200">
        <a:solidFill>
          <a:schemeClr val="tx1"/>
        </a:solidFill>
        <a:latin typeface="Times New Roman" pitchFamily="18" charset="0"/>
        <a:ea typeface="+mn-ea"/>
        <a:cs typeface="+mn-cs"/>
      </a:defRPr>
    </a:lvl4pPr>
    <a:lvl5pPr marL="1828800" algn="l" rtl="0" fontAlgn="base">
      <a:spcBef>
        <a:spcPct val="0"/>
      </a:spcBef>
      <a:spcAft>
        <a:spcPct val="0"/>
      </a:spcAft>
      <a:defRPr sz="2400" b="1" kern="1200">
        <a:solidFill>
          <a:schemeClr val="tx1"/>
        </a:solidFill>
        <a:latin typeface="Times New Roman" pitchFamily="18" charset="0"/>
        <a:ea typeface="+mn-ea"/>
        <a:cs typeface="+mn-cs"/>
      </a:defRPr>
    </a:lvl5pPr>
    <a:lvl6pPr marL="2286000" algn="l" defTabSz="914400" rtl="0" eaLnBrk="1" latinLnBrk="0" hangingPunct="1">
      <a:defRPr sz="2400" b="1" kern="1200">
        <a:solidFill>
          <a:schemeClr val="tx1"/>
        </a:solidFill>
        <a:latin typeface="Times New Roman" pitchFamily="18" charset="0"/>
        <a:ea typeface="+mn-ea"/>
        <a:cs typeface="+mn-cs"/>
      </a:defRPr>
    </a:lvl6pPr>
    <a:lvl7pPr marL="2743200" algn="l" defTabSz="914400" rtl="0" eaLnBrk="1" latinLnBrk="0" hangingPunct="1">
      <a:defRPr sz="2400" b="1" kern="1200">
        <a:solidFill>
          <a:schemeClr val="tx1"/>
        </a:solidFill>
        <a:latin typeface="Times New Roman" pitchFamily="18" charset="0"/>
        <a:ea typeface="+mn-ea"/>
        <a:cs typeface="+mn-cs"/>
      </a:defRPr>
    </a:lvl7pPr>
    <a:lvl8pPr marL="3200400" algn="l" defTabSz="914400" rtl="0" eaLnBrk="1" latinLnBrk="0" hangingPunct="1">
      <a:defRPr sz="2400" b="1" kern="1200">
        <a:solidFill>
          <a:schemeClr val="tx1"/>
        </a:solidFill>
        <a:latin typeface="Times New Roman" pitchFamily="18" charset="0"/>
        <a:ea typeface="+mn-ea"/>
        <a:cs typeface="+mn-cs"/>
      </a:defRPr>
    </a:lvl8pPr>
    <a:lvl9pPr marL="3657600" algn="l" defTabSz="914400" rtl="0" eaLnBrk="1" latinLnBrk="0" hangingPunct="1">
      <a:defRPr sz="2400" b="1"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7FBE"/>
    <a:srgbClr val="CC0000"/>
    <a:srgbClr val="FFCC00"/>
    <a:srgbClr val="000066"/>
    <a:srgbClr val="663300"/>
    <a:srgbClr val="1C1C1C"/>
    <a:srgbClr val="CC9900"/>
    <a:srgbClr val="FEED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19" autoAdjust="0"/>
    <p:restoredTop sz="89134" autoAdjust="0"/>
  </p:normalViewPr>
  <p:slideViewPr>
    <p:cSldViewPr snapToGrid="0">
      <p:cViewPr varScale="1">
        <p:scale>
          <a:sx n="64" d="100"/>
          <a:sy n="64" d="100"/>
        </p:scale>
        <p:origin x="161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b="0"/>
            </a:lvl1pPr>
          </a:lstStyle>
          <a:p>
            <a:pPr>
              <a:defRPr/>
            </a:pPr>
            <a:endParaRPr lang="en-US"/>
          </a:p>
        </p:txBody>
      </p:sp>
      <p:sp>
        <p:nvSpPr>
          <p:cNvPr id="7475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a:lvl1pPr>
          </a:lstStyle>
          <a:p>
            <a:pPr>
              <a:defRPr/>
            </a:pPr>
            <a:endParaRPr lang="en-US"/>
          </a:p>
        </p:txBody>
      </p:sp>
      <p:sp>
        <p:nvSpPr>
          <p:cNvPr id="7475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b="0"/>
            </a:lvl1pPr>
          </a:lstStyle>
          <a:p>
            <a:pPr>
              <a:defRPr/>
            </a:pPr>
            <a:endParaRPr lang="en-US"/>
          </a:p>
        </p:txBody>
      </p:sp>
      <p:sp>
        <p:nvSpPr>
          <p:cNvPr id="7475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a:lvl1pPr>
          </a:lstStyle>
          <a:p>
            <a:pPr>
              <a:defRPr/>
            </a:pPr>
            <a:fld id="{D00B0BA5-9A84-4415-86CF-FBBD89DCF1AE}" type="slidenum">
              <a:rPr lang="en-US"/>
              <a:pPr>
                <a:defRPr/>
              </a:pPr>
              <a:t>‹#›</a:t>
            </a:fld>
            <a:endParaRPr lang="en-US"/>
          </a:p>
        </p:txBody>
      </p:sp>
    </p:spTree>
    <p:extLst>
      <p:ext uri="{BB962C8B-B14F-4D97-AF65-F5344CB8AC3E}">
        <p14:creationId xmlns:p14="http://schemas.microsoft.com/office/powerpoint/2010/main" val="2327280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b="0"/>
            </a:lvl1pPr>
          </a:lstStyle>
          <a:p>
            <a:pPr>
              <a:defRPr/>
            </a:pPr>
            <a:endParaRPr lang="en-US"/>
          </a:p>
        </p:txBody>
      </p:sp>
      <p:sp>
        <p:nvSpPr>
          <p:cNvPr id="7373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a:lvl1pPr>
          </a:lstStyle>
          <a:p>
            <a:pPr>
              <a:defRPr/>
            </a:pPr>
            <a:endParaRPr lang="en-US"/>
          </a:p>
        </p:txBody>
      </p:sp>
      <p:sp>
        <p:nvSpPr>
          <p:cNvPr id="358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373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b="0"/>
            </a:lvl1pPr>
          </a:lstStyle>
          <a:p>
            <a:pPr>
              <a:defRPr/>
            </a:pPr>
            <a:endParaRPr lang="en-US"/>
          </a:p>
        </p:txBody>
      </p:sp>
      <p:sp>
        <p:nvSpPr>
          <p:cNvPr id="7373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a:lvl1pPr>
          </a:lstStyle>
          <a:p>
            <a:pPr>
              <a:defRPr/>
            </a:pPr>
            <a:fld id="{71ECE1A0-7738-4C93-A3ED-DACF521A0EEF}" type="slidenum">
              <a:rPr lang="en-US"/>
              <a:pPr>
                <a:defRPr/>
              </a:pPr>
              <a:t>‹#›</a:t>
            </a:fld>
            <a:endParaRPr lang="en-US"/>
          </a:p>
        </p:txBody>
      </p:sp>
    </p:spTree>
    <p:extLst>
      <p:ext uri="{BB962C8B-B14F-4D97-AF65-F5344CB8AC3E}">
        <p14:creationId xmlns:p14="http://schemas.microsoft.com/office/powerpoint/2010/main" val="195790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fld id="{AE0F95B4-CB25-42A3-8F0B-A1FEBBB65942}" type="slidenum">
              <a:rPr lang="en-US" altLang="en-US" sz="1200" b="0" smtClean="0"/>
              <a:pPr/>
              <a:t>2</a:t>
            </a:fld>
            <a:endParaRPr lang="en-US" altLang="en-US" sz="1200" b="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F02DC4E2-DBF4-4225-8CFF-FB19838EFC4A}" type="slidenum">
              <a:rPr lang="en-US" altLang="en-US" sz="1200" b="0"/>
              <a:pPr algn="r"/>
              <a:t>3</a:t>
            </a:fld>
            <a:endParaRPr lang="en-US" altLang="en-US" sz="1200" b="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61ADF5E6-83DB-4656-9555-9DE74053B5BC}" type="slidenum">
              <a:rPr lang="en-US" altLang="en-US" sz="1200" b="0"/>
              <a:pPr algn="r"/>
              <a:t>4</a:t>
            </a:fld>
            <a:endParaRPr lang="en-US" altLang="en-US" sz="1200" b="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29B36D72-E39C-41A9-ACA9-17B15E6299FD}" type="slidenum">
              <a:rPr lang="en-US" altLang="en-US" sz="1200" b="0"/>
              <a:pPr algn="r"/>
              <a:t>5</a:t>
            </a:fld>
            <a:endParaRPr lang="en-US" altLang="en-US" sz="1200" b="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F8364585-17B8-4338-8CDC-A578FDD428C5}" type="slidenum">
              <a:rPr lang="en-US" altLang="en-US" sz="1200" b="0"/>
              <a:pPr algn="r"/>
              <a:t>6</a:t>
            </a:fld>
            <a:endParaRPr lang="en-US" altLang="en-US" sz="1200" b="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Note that repricing could be the result of a rollover of an asset or liability, or it can occur if the asset of liability is a variable-rate instrument.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9EAA7ABD-B20E-48E3-BA7D-3F933339DAF3}" type="slidenum">
              <a:rPr lang="en-US" altLang="en-US" sz="1200" b="0"/>
              <a:pPr algn="r"/>
              <a:t>7</a:t>
            </a:fld>
            <a:endParaRPr lang="en-US" altLang="en-US" sz="1200" b="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3688F3F1-C507-4056-9554-C84F25E88ECD}" type="slidenum">
              <a:rPr lang="en-US" altLang="en-US" sz="1200" b="0"/>
              <a:pPr algn="r"/>
              <a:t>8</a:t>
            </a:fld>
            <a:endParaRPr lang="en-US" altLang="en-US" sz="1200" b="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Note that the cumulative change in net interest income is equivalent to CGAP times the change in interest rates.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7D348CB7-8E32-4C3D-8A1C-7C87D582B7BC}" type="slidenum">
              <a:rPr lang="en-US" altLang="en-US" sz="1200" b="0"/>
              <a:pPr algn="r"/>
              <a:t>9</a:t>
            </a:fld>
            <a:endParaRPr lang="en-US" altLang="en-US" sz="1200" b="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416479E5-E984-4A2C-A91E-F3BF7B7B7AE7}" type="slidenum">
              <a:rPr lang="en-US" altLang="en-US" sz="1200" b="0"/>
              <a:pPr algn="r"/>
              <a:t>10</a:t>
            </a:fld>
            <a:endParaRPr lang="en-US" altLang="en-US" sz="1200" b="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The four highlighted rows ignore the spread effect. In each of these cases, the effect of the spread effect is the same as the effect of the interest rate change.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206D03E3-A5C4-49BB-A0D4-7E201FD14D8F}" type="slidenum">
              <a:rPr lang="en-US" altLang="en-US" sz="1200" b="0"/>
              <a:pPr algn="r"/>
              <a:t>11</a:t>
            </a:fld>
            <a:endParaRPr lang="en-US" altLang="en-US" sz="1200" b="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320D2679-1D06-40EB-AA86-9FCCAAF443BB}" type="slidenum">
              <a:rPr lang="en-US" altLang="en-US" sz="1200" b="0"/>
              <a:pPr algn="r"/>
              <a:t>12</a:t>
            </a:fld>
            <a:endParaRPr lang="en-US" altLang="en-US" sz="1200" b="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87D607AF-E502-4F27-B814-92B6DAE5C27C}" type="slidenum">
              <a:rPr lang="en-US" altLang="en-US" sz="1200" b="0"/>
              <a:pPr algn="r"/>
              <a:t>13</a:t>
            </a:fld>
            <a:endParaRPr lang="en-US" altLang="en-US" sz="1200" b="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65AC2395-1EB7-4B34-A80C-92437A9836C7}" type="slidenum">
              <a:rPr lang="en-US" altLang="en-US" sz="1200" b="0"/>
              <a:pPr algn="r"/>
              <a:t>14</a:t>
            </a:fld>
            <a:endParaRPr lang="en-US" altLang="en-US" sz="1200" b="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558223FA-1CD8-41EF-AD36-0EC627DD6036}" type="slidenum">
              <a:rPr lang="en-US" altLang="en-US" sz="1200" b="0"/>
              <a:pPr algn="r"/>
              <a:t>15</a:t>
            </a:fld>
            <a:endParaRPr lang="en-US" altLang="en-US" sz="1200" b="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In other words, k is the amount of borrowed funds or liabilities rather than owners’ equity used to fund its asset portfolio.</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74274D42-5AF5-4C86-AB76-0373AA076501}" type="slidenum">
              <a:rPr lang="en-US" altLang="en-US" sz="1200" b="0"/>
              <a:pPr algn="r"/>
              <a:t>16</a:t>
            </a:fld>
            <a:endParaRPr lang="en-US" altLang="en-US" sz="1200" b="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F67F264E-31C4-4666-A803-9DADABF8004F}" type="slidenum">
              <a:rPr lang="en-US" altLang="en-US" sz="1200" b="0"/>
              <a:pPr algn="r"/>
              <a:t>17</a:t>
            </a:fld>
            <a:endParaRPr lang="en-US" altLang="en-US" sz="1200" b="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2EF38F64-0DDE-4373-8147-A0CDF9E691CA}" type="slidenum">
              <a:rPr lang="en-US" altLang="en-US" sz="1200" b="0"/>
              <a:pPr algn="r"/>
              <a:t>18</a:t>
            </a:fld>
            <a:endParaRPr lang="en-US" altLang="en-US" sz="1200" b="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B8C5CFAD-EDC5-4A61-AEF4-9B0991A170D1}" type="slidenum">
              <a:rPr lang="en-US" altLang="en-US" sz="1200" b="0"/>
              <a:pPr algn="r"/>
              <a:t>19</a:t>
            </a:fld>
            <a:endParaRPr lang="en-US" altLang="en-US" sz="1200" b="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02B03DF9-32E3-4392-AFB7-708DA6C00471}" type="slidenum">
              <a:rPr lang="en-US" altLang="en-US" sz="1200" b="0"/>
              <a:pPr algn="r"/>
              <a:t>20</a:t>
            </a:fld>
            <a:endParaRPr lang="en-US" altLang="en-US" sz="1200" b="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C91F3D0B-B0B5-44D7-92B7-F193E0665F2F}" type="slidenum">
              <a:rPr lang="en-US" altLang="en-US" sz="1200" b="0"/>
              <a:pPr algn="r"/>
              <a:t>21</a:t>
            </a:fld>
            <a:endParaRPr lang="en-US" altLang="en-US" sz="1200" b="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B79192E0-B13A-448C-AD74-96008C099F23}" type="slidenum">
              <a:rPr lang="en-US" altLang="en-US" sz="1200" b="0"/>
              <a:pPr algn="r"/>
              <a:t>22</a:t>
            </a:fld>
            <a:endParaRPr lang="en-US" altLang="en-US" sz="1200" b="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C5B2CB21-F2C6-4BF4-9DBC-1AFDAF7ECC6D}" type="slidenum">
              <a:rPr lang="en-US" altLang="en-US" sz="1200" b="0"/>
              <a:pPr algn="r"/>
              <a:t>23</a:t>
            </a:fld>
            <a:endParaRPr lang="en-US" altLang="en-US" sz="1200" b="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Note that the market value of equity is more relevant than book value because, in the event of bankruptcy, the liquidation (market) value determines the FI’s ability to pay various claims.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788A27B9-BD77-47A4-A754-125187541CD9}" type="slidenum">
              <a:rPr lang="en-US" altLang="en-US" sz="1200" b="0"/>
              <a:pPr algn="r"/>
              <a:t>24</a:t>
            </a:fld>
            <a:endParaRPr lang="en-US" altLang="en-US" sz="1200" b="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37D7EEAA-64E5-4AA8-BCF6-E583CA2B91C5}" type="slidenum">
              <a:rPr lang="en-US" altLang="en-US" sz="1200" b="0"/>
              <a:pPr algn="r"/>
              <a:t>25</a:t>
            </a:fld>
            <a:endParaRPr lang="en-US" altLang="en-US" sz="1200" b="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2"/>
            <a:r>
              <a:rPr lang="en-US" altLang="en-US" sz="2000"/>
              <a:t>Selectively selling assets to inflate reported earnings (and thus capital) is called ‘gains trading.’</a:t>
            </a:r>
          </a:p>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7D4A0D98-D147-43DA-BE25-DDAB008232CB}" type="slidenum">
              <a:rPr lang="en-US" altLang="en-US" sz="1200" b="0"/>
              <a:pPr algn="r"/>
              <a:t>26</a:t>
            </a:fld>
            <a:endParaRPr lang="en-US" altLang="en-US" sz="1200" b="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F5ADE80C-E758-4211-8096-0E77E5C10BE8}" type="slidenum">
              <a:rPr lang="en-US" altLang="en-US" sz="1200" b="0"/>
              <a:pPr algn="r"/>
              <a:t>27</a:t>
            </a:fld>
            <a:endParaRPr lang="en-US" altLang="en-US" sz="1200" b="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112642FD-B753-4727-97E2-C101793D112D}" type="slidenum">
              <a:rPr lang="en-US" altLang="en-US" sz="1200" b="0"/>
              <a:pPr algn="r"/>
              <a:t>28</a:t>
            </a:fld>
            <a:endParaRPr lang="en-US" altLang="en-US" sz="1200" b="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1. Interest Rate Volatility </a:t>
            </a:r>
            <a:r>
              <a:rPr lang="en-US" altLang="en-US" dirty="0"/>
              <a:t>—the higher the interest rate volatility, the greater the discrepancy between market and book value.</a:t>
            </a:r>
          </a:p>
          <a:p>
            <a:r>
              <a:rPr lang="en-US" altLang="en-US" b="1" dirty="0"/>
              <a:t>2. Examination and Enforcement </a:t>
            </a:r>
            <a:r>
              <a:rPr lang="en-US" altLang="en-US" dirty="0"/>
              <a:t>—the more frequent are on-site and off-site examinations and the stiffer the examiner/regulator standards regarding charging off problem loans, the smaller the discrepancy.</a:t>
            </a:r>
          </a:p>
          <a:p>
            <a:r>
              <a:rPr lang="en-US" altLang="en-US" b="1" dirty="0"/>
              <a:t>3. Asset Trading </a:t>
            </a:r>
            <a:r>
              <a:rPr lang="en-US" altLang="en-US" dirty="0"/>
              <a:t>—the more assets that are traded, the easier it is to assess the true market value of the asset portfolio.</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483F1923-15CB-4F96-871F-B6D5D2CFA6A7}" type="slidenum">
              <a:rPr lang="en-US" altLang="en-US" sz="1200" b="0"/>
              <a:pPr algn="r"/>
              <a:t>29</a:t>
            </a:fld>
            <a:endParaRPr lang="en-US" altLang="en-US" sz="1200" b="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DA4FEF2E-F558-4480-AC64-19E000C6CAFC}" type="slidenum">
              <a:rPr lang="en-US" altLang="en-US" sz="1200" b="0"/>
              <a:pPr algn="r"/>
              <a:t>30</a:t>
            </a:fld>
            <a:endParaRPr lang="en-US" altLang="en-US" sz="1200" b="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7"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8"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9"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1"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2"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3"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4"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5"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6"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7"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8"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9"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0"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1"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2"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3"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4"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5"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6"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7"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8"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9"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0"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1"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2"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3"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4"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5"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6"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87"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altLang="en-US" noProof="0"/>
              <a:t>Click to edit Master title style</a:t>
            </a:r>
          </a:p>
        </p:txBody>
      </p:sp>
      <p:sp>
        <p:nvSpPr>
          <p:cNvPr id="93188"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pPr lvl="0"/>
            <a:r>
              <a:rPr lang="en-US" altLang="en-US" noProof="0"/>
              <a:t>Click to edit Master subtitle style</a:t>
            </a:r>
          </a:p>
        </p:txBody>
      </p:sp>
      <p:sp>
        <p:nvSpPr>
          <p:cNvPr id="39" name="Rectangle 5"/>
          <p:cNvSpPr>
            <a:spLocks noGrp="1" noChangeArrowheads="1"/>
          </p:cNvSpPr>
          <p:nvPr>
            <p:ph type="dt" sz="half" idx="10"/>
          </p:nvPr>
        </p:nvSpPr>
        <p:spPr/>
        <p:txBody>
          <a:bodyPr/>
          <a:lstStyle>
            <a:lvl1pPr>
              <a:defRPr smtClean="0"/>
            </a:lvl1pPr>
          </a:lstStyle>
          <a:p>
            <a:pPr>
              <a:defRPr/>
            </a:pPr>
            <a:fld id="{E791CF0C-58C5-45F2-B558-DADEB0EA7912}" type="datetime1">
              <a:rPr lang="en-US" smtClean="0"/>
              <a:t>2/23/2018</a:t>
            </a:fld>
            <a:endParaRPr lang="en-US" altLang="en-US"/>
          </a:p>
        </p:txBody>
      </p:sp>
      <p:sp>
        <p:nvSpPr>
          <p:cNvPr id="40" name="Rectangle 6"/>
          <p:cNvSpPr>
            <a:spLocks noGrp="1" noChangeArrowheads="1"/>
          </p:cNvSpPr>
          <p:nvPr>
            <p:ph type="ftr" sz="quarter" idx="11"/>
          </p:nvPr>
        </p:nvSpPr>
        <p:spPr/>
        <p:txBody>
          <a:bodyPr/>
          <a:lstStyle>
            <a:lvl1pPr>
              <a:defRPr smtClean="0"/>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1" name="Rectangle 7"/>
          <p:cNvSpPr>
            <a:spLocks noGrp="1" noChangeArrowheads="1"/>
          </p:cNvSpPr>
          <p:nvPr>
            <p:ph type="sldNum" sz="quarter" idx="12"/>
          </p:nvPr>
        </p:nvSpPr>
        <p:spPr/>
        <p:txBody>
          <a:bodyPr/>
          <a:lstStyle>
            <a:lvl1pPr>
              <a:defRPr smtClean="0"/>
            </a:lvl1pPr>
          </a:lstStyle>
          <a:p>
            <a:pPr>
              <a:defRPr/>
            </a:pPr>
            <a:fld id="{4298088D-C28C-4F9F-97E2-33495F2F7F41}" type="slidenum">
              <a:rPr lang="en-US" altLang="en-US"/>
              <a:pPr>
                <a:defRPr/>
              </a:pPr>
              <a:t>‹#›</a:t>
            </a:fld>
            <a:endParaRPr lang="en-US" altLang="en-US"/>
          </a:p>
        </p:txBody>
      </p:sp>
    </p:spTree>
    <p:extLst>
      <p:ext uri="{BB962C8B-B14F-4D97-AF65-F5344CB8AC3E}">
        <p14:creationId xmlns:p14="http://schemas.microsoft.com/office/powerpoint/2010/main" val="238615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32907772-B888-49B2-9D14-845CC538FC6B}"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634BB8D1-4F43-4266-933F-C3BE7B185FE8}" type="slidenum">
              <a:rPr lang="en-US" altLang="en-US"/>
              <a:pPr>
                <a:defRPr/>
              </a:pPr>
              <a:t>‹#›</a:t>
            </a:fld>
            <a:endParaRPr lang="en-US" altLang="en-US"/>
          </a:p>
        </p:txBody>
      </p:sp>
    </p:spTree>
    <p:extLst>
      <p:ext uri="{BB962C8B-B14F-4D97-AF65-F5344CB8AC3E}">
        <p14:creationId xmlns:p14="http://schemas.microsoft.com/office/powerpoint/2010/main" val="1267602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7DCFABB0-6334-4A75-8F6E-37A62541DAEE}"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E293360E-86F7-45F4-ABAA-CD890144910D}" type="slidenum">
              <a:rPr lang="en-US" altLang="en-US"/>
              <a:pPr>
                <a:defRPr/>
              </a:pPr>
              <a:t>‹#›</a:t>
            </a:fld>
            <a:endParaRPr lang="en-US" altLang="en-US"/>
          </a:p>
        </p:txBody>
      </p:sp>
    </p:spTree>
    <p:extLst>
      <p:ext uri="{BB962C8B-B14F-4D97-AF65-F5344CB8AC3E}">
        <p14:creationId xmlns:p14="http://schemas.microsoft.com/office/powerpoint/2010/main" val="278049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51AB7195-70F4-4AA8-BA0F-6ADDC24DD3AC}"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B1FCAA78-87FE-4F6A-BE11-AF6F1E25092B}" type="slidenum">
              <a:rPr lang="en-US" altLang="en-US"/>
              <a:pPr>
                <a:defRPr/>
              </a:pPr>
              <a:t>‹#›</a:t>
            </a:fld>
            <a:endParaRPr lang="en-US" altLang="en-US"/>
          </a:p>
        </p:txBody>
      </p:sp>
    </p:spTree>
    <p:extLst>
      <p:ext uri="{BB962C8B-B14F-4D97-AF65-F5344CB8AC3E}">
        <p14:creationId xmlns:p14="http://schemas.microsoft.com/office/powerpoint/2010/main" val="1972378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EA70E2C9-EDA3-44DA-BDAB-C5ED4A1C906F}" type="datetime1">
              <a:rPr lang="en-US" smtClean="0"/>
              <a:t>2/23/2018</a:t>
            </a:fld>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9" name="Rectangle 7"/>
          <p:cNvSpPr>
            <a:spLocks noGrp="1" noChangeArrowheads="1"/>
          </p:cNvSpPr>
          <p:nvPr>
            <p:ph type="sldNum" sz="quarter" idx="12"/>
          </p:nvPr>
        </p:nvSpPr>
        <p:spPr>
          <a:ln/>
        </p:spPr>
        <p:txBody>
          <a:bodyPr/>
          <a:lstStyle>
            <a:lvl1pPr>
              <a:defRPr/>
            </a:lvl1pPr>
          </a:lstStyle>
          <a:p>
            <a:pPr>
              <a:defRPr/>
            </a:pPr>
            <a:r>
              <a:rPr lang="en-US" altLang="en-US"/>
              <a:t>1-</a:t>
            </a:r>
            <a:fld id="{1B2934B8-407F-4015-B5DF-7D2A5D075E59}" type="slidenum">
              <a:rPr lang="en-US" altLang="en-US"/>
              <a:pPr>
                <a:defRPr/>
              </a:pPr>
              <a:t>‹#›</a:t>
            </a:fld>
            <a:endParaRPr lang="en-US" altLang="en-US"/>
          </a:p>
        </p:txBody>
      </p:sp>
    </p:spTree>
    <p:extLst>
      <p:ext uri="{BB962C8B-B14F-4D97-AF65-F5344CB8AC3E}">
        <p14:creationId xmlns:p14="http://schemas.microsoft.com/office/powerpoint/2010/main" val="2040058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608359D0-F904-4BD3-95D6-F41EB1507013}" type="datetime1">
              <a:rPr lang="en-US" smtClean="0"/>
              <a:t>2/23/2018</a:t>
            </a:fld>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5" name="Rectangle 7"/>
          <p:cNvSpPr>
            <a:spLocks noGrp="1" noChangeArrowheads="1"/>
          </p:cNvSpPr>
          <p:nvPr>
            <p:ph type="sldNum" sz="quarter" idx="12"/>
          </p:nvPr>
        </p:nvSpPr>
        <p:spPr>
          <a:ln/>
        </p:spPr>
        <p:txBody>
          <a:bodyPr/>
          <a:lstStyle>
            <a:lvl1pPr>
              <a:defRPr/>
            </a:lvl1pPr>
          </a:lstStyle>
          <a:p>
            <a:pPr>
              <a:defRPr/>
            </a:pPr>
            <a:r>
              <a:rPr lang="en-US" altLang="en-US"/>
              <a:t>1-</a:t>
            </a:r>
            <a:fld id="{CBB24A2D-9B7D-4555-8D87-31567F2B2CA4}" type="slidenum">
              <a:rPr lang="en-US" altLang="en-US"/>
              <a:pPr>
                <a:defRPr/>
              </a:pPr>
              <a:t>‹#›</a:t>
            </a:fld>
            <a:endParaRPr lang="en-US" altLang="en-US"/>
          </a:p>
        </p:txBody>
      </p:sp>
    </p:spTree>
    <p:extLst>
      <p:ext uri="{BB962C8B-B14F-4D97-AF65-F5344CB8AC3E}">
        <p14:creationId xmlns:p14="http://schemas.microsoft.com/office/powerpoint/2010/main" val="3912247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631F66CE-7436-41C9-B357-FDE1D82E8CFD}" type="datetime1">
              <a:rPr lang="en-US" smtClean="0"/>
              <a:t>2/23/2018</a:t>
            </a:fld>
            <a:endParaRPr lang="en-US" alt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 name="Rectangle 7"/>
          <p:cNvSpPr>
            <a:spLocks noGrp="1" noChangeArrowheads="1"/>
          </p:cNvSpPr>
          <p:nvPr>
            <p:ph type="sldNum" sz="quarter" idx="12"/>
          </p:nvPr>
        </p:nvSpPr>
        <p:spPr>
          <a:ln/>
        </p:spPr>
        <p:txBody>
          <a:bodyPr/>
          <a:lstStyle>
            <a:lvl1pPr>
              <a:defRPr/>
            </a:lvl1pPr>
          </a:lstStyle>
          <a:p>
            <a:pPr>
              <a:defRPr/>
            </a:pPr>
            <a:r>
              <a:rPr lang="en-US" altLang="en-US"/>
              <a:t>1-</a:t>
            </a:r>
            <a:fld id="{0B66F7E5-679C-4E65-8349-856178083D60}" type="slidenum">
              <a:rPr lang="en-US" altLang="en-US"/>
              <a:pPr>
                <a:defRPr/>
              </a:pPr>
              <a:t>‹#›</a:t>
            </a:fld>
            <a:endParaRPr lang="en-US" altLang="en-US"/>
          </a:p>
        </p:txBody>
      </p:sp>
    </p:spTree>
    <p:extLst>
      <p:ext uri="{BB962C8B-B14F-4D97-AF65-F5344CB8AC3E}">
        <p14:creationId xmlns:p14="http://schemas.microsoft.com/office/powerpoint/2010/main" val="898068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8CBBCBF4-130C-4FE5-883D-04393AECF8E8}"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878896B1-FC88-49C1-A06C-8DE872FDB016}" type="slidenum">
              <a:rPr lang="en-US" altLang="en-US"/>
              <a:pPr>
                <a:defRPr/>
              </a:pPr>
              <a:t>‹#›</a:t>
            </a:fld>
            <a:endParaRPr lang="en-US" altLang="en-US"/>
          </a:p>
        </p:txBody>
      </p:sp>
    </p:spTree>
    <p:extLst>
      <p:ext uri="{BB962C8B-B14F-4D97-AF65-F5344CB8AC3E}">
        <p14:creationId xmlns:p14="http://schemas.microsoft.com/office/powerpoint/2010/main" val="2790486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DD478CE2-00BD-4EE8-87C5-D0641BEDB982}"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4709B2D9-2030-407F-9A9A-D98E01650F76}" type="slidenum">
              <a:rPr lang="en-US" altLang="en-US"/>
              <a:pPr>
                <a:defRPr/>
              </a:pPr>
              <a:t>‹#›</a:t>
            </a:fld>
            <a:endParaRPr lang="en-US" altLang="en-US"/>
          </a:p>
        </p:txBody>
      </p:sp>
    </p:spTree>
    <p:extLst>
      <p:ext uri="{BB962C8B-B14F-4D97-AF65-F5344CB8AC3E}">
        <p14:creationId xmlns:p14="http://schemas.microsoft.com/office/powerpoint/2010/main" val="237274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5771E248-F85D-40F3-B2E4-81DA75DE8542}"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516C9713-521E-467E-AACC-1E207930F83D}" type="slidenum">
              <a:rPr lang="en-US" altLang="en-US"/>
              <a:pPr>
                <a:defRPr/>
              </a:pPr>
              <a:t>‹#›</a:t>
            </a:fld>
            <a:endParaRPr lang="en-US" altLang="en-US"/>
          </a:p>
        </p:txBody>
      </p:sp>
    </p:spTree>
    <p:extLst>
      <p:ext uri="{BB962C8B-B14F-4D97-AF65-F5344CB8AC3E}">
        <p14:creationId xmlns:p14="http://schemas.microsoft.com/office/powerpoint/2010/main" val="321767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45E9B935-7598-4B77-937A-372F3B1D6F19}"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C03CAFD2-7EA2-497B-9378-5CB6BE46CF23}" type="slidenum">
              <a:rPr lang="en-US" altLang="en-US"/>
              <a:pPr>
                <a:defRPr/>
              </a:pPr>
              <a:t>‹#›</a:t>
            </a:fld>
            <a:endParaRPr lang="en-US" altLang="en-US"/>
          </a:p>
        </p:txBody>
      </p:sp>
    </p:spTree>
    <p:extLst>
      <p:ext uri="{BB962C8B-B14F-4D97-AF65-F5344CB8AC3E}">
        <p14:creationId xmlns:p14="http://schemas.microsoft.com/office/powerpoint/2010/main" val="3341732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165"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0" smtClean="0">
                <a:latin typeface="+mn-lt"/>
              </a:defRPr>
            </a:lvl1pPr>
          </a:lstStyle>
          <a:p>
            <a:pPr>
              <a:defRPr/>
            </a:pPr>
            <a:fld id="{0E0A2C6D-8016-4439-B68F-814544323327}" type="datetime1">
              <a:rPr lang="en-US" smtClean="0"/>
              <a:t>2/23/2018</a:t>
            </a:fld>
            <a:endParaRPr lang="en-US" altLang="en-US"/>
          </a:p>
        </p:txBody>
      </p:sp>
      <p:sp>
        <p:nvSpPr>
          <p:cNvPr id="92166"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b="0" smtClean="0">
                <a:latin typeface="+mn-lt"/>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92167"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b="0" smtClean="0">
                <a:latin typeface="+mn-lt"/>
              </a:defRPr>
            </a:lvl1pPr>
          </a:lstStyle>
          <a:p>
            <a:pPr>
              <a:defRPr/>
            </a:pPr>
            <a:r>
              <a:rPr lang="en-US" altLang="en-US"/>
              <a:t>1-</a:t>
            </a:r>
            <a:fld id="{650E5D44-4B46-46C3-AACE-1AF198F7D9D9}" type="slidenum">
              <a:rPr lang="en-US" altLang="en-US"/>
              <a:pPr>
                <a:defRPr/>
              </a:pPr>
              <a:t>‹#›</a:t>
            </a:fld>
            <a:endParaRPr lang="en-US" altLang="en-US"/>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4"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5"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6"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7"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8"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9"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0"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1"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2"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3"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4"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6"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7"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8"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0"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1"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2"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4"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5"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6"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7"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8"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9"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60"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61"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62"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63"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grpSp>
    </p:spTree>
  </p:cSld>
  <p:clrMap bg1="lt1" tx1="dk1" bg2="lt2" tx2="dk2" accent1="accent1" accent2="accent2" accent3="accent3" accent4="accent4" accent5="accent5" accent6="accent6" hlink="hlink" folHlink="folHlink"/>
  <p:sldLayoutIdLst>
    <p:sldLayoutId id="2147483732"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sldNum="0" hd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package" Target="../embeddings/Microsoft_Word_Document.docx"/></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3.w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6.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image" Target="../media/image5.wmf"/><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8.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6.bin"/><Relationship Id="rId5" Type="http://schemas.openxmlformats.org/officeDocument/2006/relationships/image" Target="../media/image7.wmf"/><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1.emf"/><Relationship Id="rId4" Type="http://schemas.openxmlformats.org/officeDocument/2006/relationships/package" Target="../embeddings/Microsoft_Word_Document1.docx"/></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p:txBody>
          <a:bodyPr/>
          <a:lstStyle/>
          <a:p>
            <a:pPr eaLnBrk="1" hangingPunct="1"/>
            <a:r>
              <a:rPr lang="en-US" altLang="en-US"/>
              <a:t>Chapter Twenty-Two</a:t>
            </a:r>
          </a:p>
        </p:txBody>
      </p:sp>
      <p:sp>
        <p:nvSpPr>
          <p:cNvPr id="3075" name="Rectangle 5"/>
          <p:cNvSpPr>
            <a:spLocks noGrp="1" noChangeArrowheads="1"/>
          </p:cNvSpPr>
          <p:nvPr>
            <p:ph type="subTitle" idx="1"/>
          </p:nvPr>
        </p:nvSpPr>
        <p:spPr/>
        <p:txBody>
          <a:bodyPr/>
          <a:lstStyle/>
          <a:p>
            <a:pPr>
              <a:spcBef>
                <a:spcPct val="50000"/>
              </a:spcBef>
              <a:buClrTx/>
              <a:buSzTx/>
              <a:buFontTx/>
              <a:buNone/>
            </a:pPr>
            <a:r>
              <a:rPr lang="en-US" altLang="en-US" sz="4800"/>
              <a:t>Managing Interest Rate Risk and Insolvency Risk on the Balance Sheet</a:t>
            </a:r>
          </a:p>
          <a:p>
            <a:pPr eaLnBrk="1" hangingPunct="1"/>
            <a:endParaRPr lang="en-US" altLang="en-US" sz="4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idx="4294967295"/>
          </p:nvPr>
        </p:nvSpPr>
        <p:spPr/>
        <p:txBody>
          <a:bodyPr anchor="ctr"/>
          <a:lstStyle/>
          <a:p>
            <a:pPr eaLnBrk="1" hangingPunct="1"/>
            <a:r>
              <a:rPr lang="en-US" altLang="en-US" sz="3500"/>
              <a:t>Interest Rate Risk</a:t>
            </a:r>
          </a:p>
        </p:txBody>
      </p:sp>
      <p:sp>
        <p:nvSpPr>
          <p:cNvPr id="410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dirty="0"/>
              <a:t>The asset-transformation function performed by financial institutions (FIs) often exposes them to </a:t>
            </a:r>
            <a:r>
              <a:rPr lang="en-US" altLang="en-US" sz="2600" b="1" dirty="0"/>
              <a:t>interest rate risk </a:t>
            </a:r>
            <a:r>
              <a:rPr lang="en-US" altLang="en-US" sz="2600" dirty="0"/>
              <a:t>via the mismatching of asset and liability maturities</a:t>
            </a:r>
            <a:endParaRPr lang="en-US" altLang="en-US" sz="2600" b="1" dirty="0"/>
          </a:p>
          <a:p>
            <a:pPr eaLnBrk="1" hangingPunct="1">
              <a:lnSpc>
                <a:spcPct val="90000"/>
              </a:lnSpc>
            </a:pPr>
            <a:r>
              <a:rPr lang="en-US" altLang="en-US" sz="2600" dirty="0"/>
              <a:t>FIs use two main methods to measure interest rate exposure:</a:t>
            </a:r>
          </a:p>
          <a:p>
            <a:pPr lvl="1" eaLnBrk="1" hangingPunct="1">
              <a:lnSpc>
                <a:spcPct val="90000"/>
              </a:lnSpc>
            </a:pPr>
            <a:r>
              <a:rPr lang="en-US" altLang="en-US" sz="2200" dirty="0"/>
              <a:t>The </a:t>
            </a:r>
            <a:r>
              <a:rPr lang="en-US" altLang="en-US" sz="2200" b="1" dirty="0"/>
              <a:t>repricing model </a:t>
            </a:r>
            <a:r>
              <a:rPr lang="en-US" altLang="en-US" sz="2200" dirty="0"/>
              <a:t>(a.k.a. the </a:t>
            </a:r>
            <a:r>
              <a:rPr lang="en-US" altLang="en-US" sz="2200" b="1" dirty="0"/>
              <a:t>funding gap model</a:t>
            </a:r>
            <a:r>
              <a:rPr lang="en-US" altLang="en-US" sz="2200" dirty="0"/>
              <a:t>) examines the impact of interest rate changes on </a:t>
            </a:r>
            <a:r>
              <a:rPr lang="en-US" altLang="en-US" sz="2200" b="1" dirty="0"/>
              <a:t>net interest income (NII)</a:t>
            </a:r>
          </a:p>
          <a:p>
            <a:pPr lvl="1" eaLnBrk="1" hangingPunct="1">
              <a:lnSpc>
                <a:spcPct val="90000"/>
              </a:lnSpc>
            </a:pPr>
            <a:r>
              <a:rPr lang="en-US" altLang="en-US" sz="2200" dirty="0"/>
              <a:t>The </a:t>
            </a:r>
            <a:r>
              <a:rPr lang="en-US" altLang="en-US" sz="2200" b="1" dirty="0"/>
              <a:t>duration model</a:t>
            </a:r>
            <a:r>
              <a:rPr lang="en-US" altLang="en-US" sz="2200" dirty="0"/>
              <a:t> examines the impact of interest rate changes on the overall market value of an FI, and thus on net worth</a:t>
            </a:r>
            <a:endParaRPr lang="en-US" altLang="en-US" sz="2200" b="1" dirty="0"/>
          </a:p>
        </p:txBody>
      </p:sp>
      <p:sp>
        <p:nvSpPr>
          <p:cNvPr id="2" name="Footer Placeholder 1">
            <a:extLst>
              <a:ext uri="{FF2B5EF4-FFF2-40B4-BE49-F238E27FC236}">
                <a16:creationId xmlns:a16="http://schemas.microsoft.com/office/drawing/2014/main" id="{658CE4E5-5B3B-44CD-A707-D5C4A5F69BB8}"/>
              </a:ext>
            </a:extLst>
          </p:cNvPr>
          <p:cNvSpPr>
            <a:spLocks noGrp="1"/>
          </p:cNvSpPr>
          <p:nvPr>
            <p:ph type="ftr" sz="quarter" idx="11"/>
          </p:nvPr>
        </p:nvSpPr>
        <p:spPr>
          <a:xfrm>
            <a:off x="1543987" y="6248400"/>
            <a:ext cx="625089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5124" name="Rectangle 2"/>
          <p:cNvSpPr>
            <a:spLocks noGrp="1" noChangeArrowheads="1"/>
          </p:cNvSpPr>
          <p:nvPr>
            <p:ph type="title" idx="4294967295"/>
          </p:nvPr>
        </p:nvSpPr>
        <p:spPr/>
        <p:txBody>
          <a:bodyPr anchor="ctr"/>
          <a:lstStyle/>
          <a:p>
            <a:pPr eaLnBrk="1" hangingPunct="1"/>
            <a:r>
              <a:rPr lang="en-US" altLang="en-US" sz="3500" dirty="0"/>
              <a:t>Interest Rate Risk Measurement and Management</a:t>
            </a:r>
          </a:p>
        </p:txBody>
      </p:sp>
      <p:sp>
        <p:nvSpPr>
          <p:cNvPr id="512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dirty="0"/>
              <a:t>The Federal Reserve’s monetary policy strategy is the most direct influence on the level and movement of interest rates</a:t>
            </a:r>
          </a:p>
          <a:p>
            <a:pPr lvl="1" eaLnBrk="1" hangingPunct="1">
              <a:lnSpc>
                <a:spcPct val="90000"/>
              </a:lnSpc>
            </a:pPr>
            <a:r>
              <a:rPr lang="en-US" altLang="en-US" sz="2200" dirty="0"/>
              <a:t>If the Fed wants to slow down the economy, it will tighten monetary policy by taking actions that raise interest rates</a:t>
            </a:r>
          </a:p>
          <a:p>
            <a:pPr lvl="1" eaLnBrk="1" hangingPunct="1">
              <a:lnSpc>
                <a:spcPct val="90000"/>
              </a:lnSpc>
            </a:pPr>
            <a:r>
              <a:rPr lang="en-US" altLang="en-US" sz="2200" dirty="0"/>
              <a:t>If the Fed wants to stimulate the economy (i.e., expansionary monetary policy), it allows interest rates to fall</a:t>
            </a:r>
          </a:p>
        </p:txBody>
      </p:sp>
      <p:sp>
        <p:nvSpPr>
          <p:cNvPr id="2" name="Footer Placeholder 1">
            <a:extLst>
              <a:ext uri="{FF2B5EF4-FFF2-40B4-BE49-F238E27FC236}">
                <a16:creationId xmlns:a16="http://schemas.microsoft.com/office/drawing/2014/main" id="{B3924606-3EBB-4E2D-8F97-830239D62549}"/>
              </a:ext>
            </a:extLst>
          </p:cNvPr>
          <p:cNvSpPr>
            <a:spLocks noGrp="1"/>
          </p:cNvSpPr>
          <p:nvPr>
            <p:ph type="ftr" sz="quarter" idx="11"/>
          </p:nvPr>
        </p:nvSpPr>
        <p:spPr>
          <a:xfrm>
            <a:off x="1588957" y="6248400"/>
            <a:ext cx="619093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6148" name="Rectangle 2"/>
          <p:cNvSpPr>
            <a:spLocks noGrp="1" noChangeArrowheads="1"/>
          </p:cNvSpPr>
          <p:nvPr>
            <p:ph type="title" idx="4294967295"/>
          </p:nvPr>
        </p:nvSpPr>
        <p:spPr/>
        <p:txBody>
          <a:bodyPr anchor="ctr"/>
          <a:lstStyle/>
          <a:p>
            <a:pPr eaLnBrk="1" hangingPunct="1"/>
            <a:r>
              <a:rPr lang="en-US" altLang="en-US" sz="3500" dirty="0"/>
              <a:t>Repricing Model</a:t>
            </a:r>
          </a:p>
        </p:txBody>
      </p:sp>
      <p:sp>
        <p:nvSpPr>
          <p:cNvPr id="614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The </a:t>
            </a:r>
            <a:r>
              <a:rPr lang="en-US" altLang="en-US" sz="2400" b="1" dirty="0"/>
              <a:t>repricing</a:t>
            </a:r>
            <a:r>
              <a:rPr lang="en-US" altLang="en-US" sz="2400" dirty="0"/>
              <a:t> or </a:t>
            </a:r>
            <a:r>
              <a:rPr lang="en-US" altLang="en-US" sz="2400" b="1" dirty="0"/>
              <a:t>funding gap</a:t>
            </a:r>
            <a:r>
              <a:rPr lang="en-US" altLang="en-US" sz="2400" dirty="0"/>
              <a:t> is the difference between those assets whose interest rates will be repriced or changed over some future period (RSAs) and liabilities whose interest rates will be repriced or changed over some future period (RSLs)</a:t>
            </a:r>
          </a:p>
          <a:p>
            <a:pPr lvl="1" eaLnBrk="1" hangingPunct="1">
              <a:lnSpc>
                <a:spcPct val="90000"/>
              </a:lnSpc>
            </a:pPr>
            <a:r>
              <a:rPr lang="en-US" altLang="en-US" sz="2200" dirty="0"/>
              <a:t>Simple model used by small FIs in the U.S.</a:t>
            </a:r>
          </a:p>
          <a:p>
            <a:pPr lvl="1" eaLnBrk="1" hangingPunct="1">
              <a:lnSpc>
                <a:spcPct val="90000"/>
              </a:lnSpc>
            </a:pPr>
            <a:r>
              <a:rPr lang="en-US" altLang="en-US" sz="2200" dirty="0"/>
              <a:t>Using this approach, DIs report quarterly on their Call Reports, interest-rate sensitivity reports which show the repricing gaps for assets and liabilities with various maturities</a:t>
            </a:r>
          </a:p>
        </p:txBody>
      </p:sp>
      <p:sp>
        <p:nvSpPr>
          <p:cNvPr id="2" name="Footer Placeholder 1">
            <a:extLst>
              <a:ext uri="{FF2B5EF4-FFF2-40B4-BE49-F238E27FC236}">
                <a16:creationId xmlns:a16="http://schemas.microsoft.com/office/drawing/2014/main" id="{778FF0E0-2776-41AC-AB17-DC5FD1C2F119}"/>
              </a:ext>
            </a:extLst>
          </p:cNvPr>
          <p:cNvSpPr>
            <a:spLocks noGrp="1"/>
          </p:cNvSpPr>
          <p:nvPr>
            <p:ph type="ftr" sz="quarter" idx="11"/>
          </p:nvPr>
        </p:nvSpPr>
        <p:spPr>
          <a:xfrm>
            <a:off x="1573967" y="6248400"/>
            <a:ext cx="620592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7172" name="Rectangle 2"/>
          <p:cNvSpPr>
            <a:spLocks noGrp="1" noChangeArrowheads="1"/>
          </p:cNvSpPr>
          <p:nvPr>
            <p:ph type="title" idx="4294967295"/>
          </p:nvPr>
        </p:nvSpPr>
        <p:spPr/>
        <p:txBody>
          <a:bodyPr anchor="ctr"/>
          <a:lstStyle/>
          <a:p>
            <a:pPr eaLnBrk="1" hangingPunct="1"/>
            <a:r>
              <a:rPr lang="en-US" altLang="en-US" sz="3500" dirty="0"/>
              <a:t>Repricing Model Continued</a:t>
            </a:r>
          </a:p>
        </p:txBody>
      </p:sp>
      <p:sp>
        <p:nvSpPr>
          <p:cNvPr id="717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Example of maturity bucks (or bins): </a:t>
            </a:r>
          </a:p>
          <a:p>
            <a:pPr lvl="1" eaLnBrk="1" hangingPunct="1">
              <a:lnSpc>
                <a:spcPct val="90000"/>
              </a:lnSpc>
            </a:pPr>
            <a:r>
              <a:rPr lang="en-US" altLang="en-US" sz="2200" dirty="0"/>
              <a:t>One day</a:t>
            </a:r>
          </a:p>
          <a:p>
            <a:pPr lvl="1" eaLnBrk="1" hangingPunct="1">
              <a:lnSpc>
                <a:spcPct val="90000"/>
              </a:lnSpc>
            </a:pPr>
            <a:r>
              <a:rPr lang="en-US" altLang="en-US" sz="2200" dirty="0"/>
              <a:t>More than 1 day to 3 months</a:t>
            </a:r>
          </a:p>
          <a:p>
            <a:pPr lvl="1" eaLnBrk="1" hangingPunct="1">
              <a:lnSpc>
                <a:spcPct val="90000"/>
              </a:lnSpc>
            </a:pPr>
            <a:r>
              <a:rPr lang="en-US" altLang="en-US" sz="2200" dirty="0"/>
              <a:t>More than 3 months to 6 months</a:t>
            </a:r>
          </a:p>
          <a:p>
            <a:pPr lvl="1" eaLnBrk="1" hangingPunct="1">
              <a:lnSpc>
                <a:spcPct val="90000"/>
              </a:lnSpc>
            </a:pPr>
            <a:r>
              <a:rPr lang="en-US" altLang="en-US" sz="2200" dirty="0"/>
              <a:t>More than 6 months to 12 months</a:t>
            </a:r>
          </a:p>
          <a:p>
            <a:pPr lvl="1" eaLnBrk="1" hangingPunct="1">
              <a:lnSpc>
                <a:spcPct val="90000"/>
              </a:lnSpc>
            </a:pPr>
            <a:r>
              <a:rPr lang="en-US" altLang="en-US" sz="2200" dirty="0"/>
              <a:t>More than 1 year to 5 years</a:t>
            </a:r>
          </a:p>
          <a:p>
            <a:pPr lvl="1" eaLnBrk="1" hangingPunct="1">
              <a:lnSpc>
                <a:spcPct val="90000"/>
              </a:lnSpc>
            </a:pPr>
            <a:r>
              <a:rPr lang="en-US" altLang="en-US" sz="2200" dirty="0"/>
              <a:t>More than 5 years</a:t>
            </a:r>
          </a:p>
          <a:p>
            <a:pPr marL="0" indent="0" eaLnBrk="1" hangingPunct="1">
              <a:lnSpc>
                <a:spcPct val="90000"/>
              </a:lnSpc>
              <a:buNone/>
            </a:pPr>
            <a:endParaRPr lang="en-US" altLang="en-US" sz="2600" dirty="0"/>
          </a:p>
        </p:txBody>
      </p:sp>
      <p:sp>
        <p:nvSpPr>
          <p:cNvPr id="2" name="Footer Placeholder 1">
            <a:extLst>
              <a:ext uri="{FF2B5EF4-FFF2-40B4-BE49-F238E27FC236}">
                <a16:creationId xmlns:a16="http://schemas.microsoft.com/office/drawing/2014/main" id="{96139AB3-5BF5-4969-B094-79B13CABAF22}"/>
              </a:ext>
            </a:extLst>
          </p:cNvPr>
          <p:cNvSpPr>
            <a:spLocks noGrp="1"/>
          </p:cNvSpPr>
          <p:nvPr>
            <p:ph type="ftr" sz="quarter" idx="11"/>
          </p:nvPr>
        </p:nvSpPr>
        <p:spPr>
          <a:xfrm>
            <a:off x="1663909" y="6248400"/>
            <a:ext cx="633709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8196" name="Rectangle 2"/>
          <p:cNvSpPr>
            <a:spLocks noGrp="1" noChangeArrowheads="1"/>
          </p:cNvSpPr>
          <p:nvPr>
            <p:ph type="title" idx="4294967295"/>
          </p:nvPr>
        </p:nvSpPr>
        <p:spPr/>
        <p:txBody>
          <a:bodyPr anchor="ctr"/>
          <a:lstStyle/>
          <a:p>
            <a:pPr eaLnBrk="1" hangingPunct="1"/>
            <a:r>
              <a:rPr lang="en-US" altLang="en-US" sz="3500" dirty="0"/>
              <a:t>Repricing Model Concluded</a:t>
            </a:r>
          </a:p>
        </p:txBody>
      </p:sp>
      <p:sp>
        <p:nvSpPr>
          <p:cNvPr id="8197" name="Rectangle 3"/>
          <p:cNvSpPr>
            <a:spLocks noGrp="1" noChangeArrowheads="1"/>
          </p:cNvSpPr>
          <p:nvPr>
            <p:ph type="body" sz="half" idx="4294967295"/>
          </p:nvPr>
        </p:nvSpPr>
        <p:spPr>
          <a:xfrm>
            <a:off x="457200" y="1719263"/>
            <a:ext cx="8148638" cy="4489436"/>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The gap in each bucket (or bin) is measured as the difference between the </a:t>
            </a:r>
            <a:r>
              <a:rPr lang="en-US" altLang="en-US" sz="2400" b="1" dirty="0"/>
              <a:t>rate-sensitive assets (RSAs) </a:t>
            </a:r>
            <a:r>
              <a:rPr lang="en-US" altLang="en-US" sz="2400" dirty="0"/>
              <a:t>and the </a:t>
            </a:r>
            <a:r>
              <a:rPr lang="en-US" altLang="en-US" sz="2400" b="1" dirty="0"/>
              <a:t>rate-sensitive liabilities (RSLs)</a:t>
            </a:r>
          </a:p>
          <a:p>
            <a:pPr lvl="1" eaLnBrk="1" hangingPunct="1">
              <a:lnSpc>
                <a:spcPct val="90000"/>
              </a:lnSpc>
            </a:pPr>
            <a:r>
              <a:rPr lang="en-US" altLang="en-US" sz="2200" b="1" dirty="0"/>
              <a:t>Rate sensitivity </a:t>
            </a:r>
            <a:r>
              <a:rPr lang="en-US" altLang="en-US" sz="2200" dirty="0"/>
              <a:t>is the time to repricing of an asset or liability</a:t>
            </a:r>
            <a:endParaRPr lang="en-US" altLang="en-US" sz="2400" dirty="0"/>
          </a:p>
          <a:p>
            <a:pPr eaLnBrk="1" hangingPunct="1">
              <a:lnSpc>
                <a:spcPct val="90000"/>
              </a:lnSpc>
            </a:pPr>
            <a:r>
              <a:rPr lang="en-US" altLang="en-US" sz="2400" dirty="0"/>
              <a:t>A negative gap (where RSA &lt; RSL) exposes the FI to </a:t>
            </a:r>
            <a:r>
              <a:rPr lang="en-US" altLang="en-US" sz="2400" b="1" dirty="0"/>
              <a:t>refinancing risk</a:t>
            </a:r>
            <a:r>
              <a:rPr lang="en-US" altLang="en-US" sz="2400" dirty="0"/>
              <a:t>, which is the risk that the cost of rolling over or reborrowing funds will rise about the returns being earned on asset investments</a:t>
            </a:r>
          </a:p>
          <a:p>
            <a:pPr eaLnBrk="1" hangingPunct="1">
              <a:lnSpc>
                <a:spcPct val="90000"/>
              </a:lnSpc>
            </a:pPr>
            <a:r>
              <a:rPr lang="en-US" altLang="en-US" sz="2400" dirty="0"/>
              <a:t>A positive gap (where RSA &gt; RSL) exposes the FI to </a:t>
            </a:r>
            <a:r>
              <a:rPr lang="en-US" altLang="en-US" sz="2400" b="1" dirty="0"/>
              <a:t>reinvestment risk</a:t>
            </a:r>
            <a:r>
              <a:rPr lang="en-US" altLang="en-US" sz="2400" dirty="0"/>
              <a:t>, which is the risk that the returns on funds to be reinvested will fall below the cost of the funds</a:t>
            </a:r>
          </a:p>
        </p:txBody>
      </p:sp>
      <p:sp>
        <p:nvSpPr>
          <p:cNvPr id="2" name="Footer Placeholder 1">
            <a:extLst>
              <a:ext uri="{FF2B5EF4-FFF2-40B4-BE49-F238E27FC236}">
                <a16:creationId xmlns:a16="http://schemas.microsoft.com/office/drawing/2014/main" id="{05981454-6BAD-48F6-9D9C-3846ACDCA2EF}"/>
              </a:ext>
            </a:extLst>
          </p:cNvPr>
          <p:cNvSpPr>
            <a:spLocks noGrp="1"/>
          </p:cNvSpPr>
          <p:nvPr>
            <p:ph type="ftr" sz="quarter" idx="11"/>
          </p:nvPr>
        </p:nvSpPr>
        <p:spPr>
          <a:xfrm>
            <a:off x="1543987" y="6248400"/>
            <a:ext cx="617594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9220" name="Rectangle 2"/>
          <p:cNvSpPr>
            <a:spLocks noGrp="1" noChangeArrowheads="1"/>
          </p:cNvSpPr>
          <p:nvPr>
            <p:ph type="title" idx="4294967295"/>
          </p:nvPr>
        </p:nvSpPr>
        <p:spPr/>
        <p:txBody>
          <a:bodyPr anchor="ctr"/>
          <a:lstStyle/>
          <a:p>
            <a:pPr eaLnBrk="1" hangingPunct="1"/>
            <a:r>
              <a:rPr lang="en-US" altLang="en-US" sz="3500" dirty="0"/>
              <a:t>Change in Net Interest Income</a:t>
            </a:r>
          </a:p>
        </p:txBody>
      </p:sp>
      <p:sp>
        <p:nvSpPr>
          <p:cNvPr id="922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The </a:t>
            </a:r>
            <a:r>
              <a:rPr lang="en-US" altLang="en-US" sz="2400" b="1" dirty="0"/>
              <a:t>change in net interest income</a:t>
            </a:r>
            <a:r>
              <a:rPr lang="en-US" altLang="en-US" sz="2400" dirty="0"/>
              <a:t> </a:t>
            </a:r>
            <a:r>
              <a:rPr lang="en-US" altLang="en-US" sz="2400" b="1" dirty="0"/>
              <a:t>for any given bucket </a:t>
            </a:r>
            <a:r>
              <a:rPr lang="en-US" altLang="en-US" sz="2400" b="1" i="1" dirty="0" err="1"/>
              <a:t>i</a:t>
            </a:r>
            <a:r>
              <a:rPr lang="en-US" altLang="en-US" sz="2400" i="1" dirty="0"/>
              <a:t> </a:t>
            </a:r>
            <a:r>
              <a:rPr lang="en-US" altLang="en-US" sz="2400" dirty="0"/>
              <a:t>(</a:t>
            </a:r>
            <a:r>
              <a:rPr lang="el-GR" altLang="en-US" sz="2400" b="1" dirty="0">
                <a:cs typeface="Times New Roman" pitchFamily="18" charset="0"/>
              </a:rPr>
              <a:t>Δ</a:t>
            </a:r>
            <a:r>
              <a:rPr lang="en-US" altLang="en-US" sz="2400" b="1" i="1" dirty="0" err="1">
                <a:cs typeface="Times New Roman" pitchFamily="18" charset="0"/>
              </a:rPr>
              <a:t>NII</a:t>
            </a:r>
            <a:r>
              <a:rPr lang="en-US" altLang="en-US" sz="2400" b="1" i="1" baseline="-25000" dirty="0" err="1">
                <a:cs typeface="Times New Roman" pitchFamily="18" charset="0"/>
              </a:rPr>
              <a:t>i</a:t>
            </a:r>
            <a:r>
              <a:rPr lang="en-US" altLang="en-US" sz="2400" dirty="0"/>
              <a:t>) is measured as:</a:t>
            </a:r>
          </a:p>
          <a:p>
            <a:pPr eaLnBrk="1" hangingPunct="1"/>
            <a:endParaRPr lang="en-US" altLang="en-US" sz="2400" dirty="0"/>
          </a:p>
          <a:p>
            <a:pPr lvl="1" algn="ctr" eaLnBrk="1" hangingPunct="1">
              <a:buFontTx/>
              <a:buNone/>
            </a:pPr>
            <a:r>
              <a:rPr lang="en-US" altLang="en-US" sz="2400" dirty="0">
                <a:cs typeface="Times New Roman" pitchFamily="18" charset="0"/>
              </a:rPr>
              <a:t>	</a:t>
            </a:r>
            <a:r>
              <a:rPr lang="el-GR" altLang="en-US" sz="2400" dirty="0">
                <a:cs typeface="Times New Roman" pitchFamily="18" charset="0"/>
              </a:rPr>
              <a:t>Δ</a:t>
            </a:r>
            <a:r>
              <a:rPr lang="en-US" altLang="en-US" sz="2400" i="1" dirty="0" err="1">
                <a:cs typeface="Times New Roman" pitchFamily="18" charset="0"/>
              </a:rPr>
              <a:t>NII</a:t>
            </a:r>
            <a:r>
              <a:rPr lang="en-US" altLang="en-US" sz="2400" i="1" baseline="-25000" dirty="0" err="1">
                <a:cs typeface="Times New Roman" pitchFamily="18" charset="0"/>
              </a:rPr>
              <a:t>i</a:t>
            </a:r>
            <a:r>
              <a:rPr lang="en-US" altLang="en-US" sz="2400" dirty="0">
                <a:cs typeface="Times New Roman" pitchFamily="18" charset="0"/>
              </a:rPr>
              <a:t> = (</a:t>
            </a:r>
            <a:r>
              <a:rPr lang="en-US" altLang="en-US" sz="2400" i="1" dirty="0" err="1">
                <a:cs typeface="Times New Roman" pitchFamily="18" charset="0"/>
              </a:rPr>
              <a:t>GAP</a:t>
            </a:r>
            <a:r>
              <a:rPr lang="en-US" altLang="en-US" sz="2400" i="1" baseline="-25000" dirty="0" err="1">
                <a:cs typeface="Times New Roman" pitchFamily="18" charset="0"/>
              </a:rPr>
              <a:t>i</a:t>
            </a:r>
            <a:r>
              <a:rPr lang="en-US" altLang="en-US" sz="2400" dirty="0">
                <a:cs typeface="Times New Roman" pitchFamily="18" charset="0"/>
              </a:rPr>
              <a:t>)</a:t>
            </a:r>
            <a:r>
              <a:rPr lang="el-GR" altLang="en-US" sz="2400" dirty="0">
                <a:cs typeface="Times New Roman" pitchFamily="18" charset="0"/>
              </a:rPr>
              <a:t>Δ</a:t>
            </a:r>
            <a:r>
              <a:rPr lang="en-US" altLang="en-US" sz="2400" i="1" dirty="0">
                <a:cs typeface="Times New Roman" pitchFamily="18" charset="0"/>
              </a:rPr>
              <a:t>R</a:t>
            </a:r>
            <a:r>
              <a:rPr lang="en-US" altLang="en-US" sz="2400" i="1" baseline="-25000" dirty="0">
                <a:cs typeface="Times New Roman" pitchFamily="18" charset="0"/>
              </a:rPr>
              <a:t>i</a:t>
            </a:r>
            <a:r>
              <a:rPr lang="en-US" altLang="en-US" sz="2400" dirty="0">
                <a:cs typeface="Times New Roman" pitchFamily="18" charset="0"/>
              </a:rPr>
              <a:t> = (</a:t>
            </a:r>
            <a:r>
              <a:rPr lang="en-US" altLang="en-US" sz="2400" i="1" dirty="0" err="1">
                <a:cs typeface="Times New Roman" pitchFamily="18" charset="0"/>
              </a:rPr>
              <a:t>RSA</a:t>
            </a:r>
            <a:r>
              <a:rPr lang="en-US" altLang="en-US" sz="2400" i="1" baseline="-25000" dirty="0" err="1">
                <a:cs typeface="Times New Roman" pitchFamily="18" charset="0"/>
              </a:rPr>
              <a:t>i</a:t>
            </a:r>
            <a:r>
              <a:rPr lang="en-US" altLang="en-US" sz="2400" dirty="0">
                <a:cs typeface="Times New Roman" pitchFamily="18" charset="0"/>
              </a:rPr>
              <a:t> – </a:t>
            </a:r>
            <a:r>
              <a:rPr lang="en-US" altLang="en-US" sz="2400" i="1" dirty="0" err="1">
                <a:cs typeface="Times New Roman" pitchFamily="18" charset="0"/>
              </a:rPr>
              <a:t>RSL</a:t>
            </a:r>
            <a:r>
              <a:rPr lang="en-US" altLang="en-US" sz="2400" i="1" baseline="-25000" dirty="0" err="1">
                <a:cs typeface="Times New Roman" pitchFamily="18" charset="0"/>
              </a:rPr>
              <a:t>i</a:t>
            </a:r>
            <a:r>
              <a:rPr lang="en-US" altLang="en-US" sz="2400" dirty="0">
                <a:cs typeface="Times New Roman" pitchFamily="18" charset="0"/>
              </a:rPr>
              <a:t>)</a:t>
            </a:r>
            <a:r>
              <a:rPr lang="el-GR" altLang="en-US" sz="2400" dirty="0">
                <a:cs typeface="Times New Roman" pitchFamily="18" charset="0"/>
              </a:rPr>
              <a:t>Δ</a:t>
            </a:r>
            <a:r>
              <a:rPr lang="en-US" altLang="en-US" sz="2400" i="1" dirty="0">
                <a:cs typeface="Times New Roman" pitchFamily="18" charset="0"/>
              </a:rPr>
              <a:t>R</a:t>
            </a:r>
            <a:r>
              <a:rPr lang="en-US" altLang="en-US" sz="2400" i="1" baseline="-25000" dirty="0">
                <a:cs typeface="Times New Roman" pitchFamily="18" charset="0"/>
              </a:rPr>
              <a:t>i</a:t>
            </a:r>
          </a:p>
          <a:p>
            <a:pPr lvl="1" eaLnBrk="1" hangingPunct="1">
              <a:buFontTx/>
              <a:buNone/>
            </a:pPr>
            <a:endParaRPr lang="en-US" altLang="en-US" sz="2400" i="1" baseline="-25000" dirty="0">
              <a:cs typeface="Times New Roman" pitchFamily="18" charset="0"/>
            </a:endParaRPr>
          </a:p>
          <a:p>
            <a:pPr lvl="1" eaLnBrk="1" hangingPunct="1">
              <a:buFontTx/>
              <a:buNone/>
            </a:pPr>
            <a:r>
              <a:rPr lang="en-US" altLang="en-US" sz="2000" dirty="0">
                <a:cs typeface="Times New Roman" pitchFamily="18" charset="0"/>
              </a:rPr>
              <a:t>where</a:t>
            </a:r>
            <a:r>
              <a:rPr lang="en-US" altLang="en-US" dirty="0">
                <a:cs typeface="Times New Roman" pitchFamily="18" charset="0"/>
              </a:rPr>
              <a:t>	</a:t>
            </a:r>
            <a:r>
              <a:rPr lang="en-US" altLang="en-US" sz="1900" i="1" dirty="0" err="1">
                <a:cs typeface="Times New Roman" pitchFamily="18" charset="0"/>
              </a:rPr>
              <a:t>GAP</a:t>
            </a:r>
            <a:r>
              <a:rPr lang="en-US" altLang="en-US" sz="1900" i="1" baseline="-25000" dirty="0" err="1">
                <a:cs typeface="Times New Roman" pitchFamily="18" charset="0"/>
              </a:rPr>
              <a:t>i</a:t>
            </a:r>
            <a:r>
              <a:rPr lang="en-US" altLang="en-US" sz="1900" dirty="0">
                <a:cs typeface="Times New Roman" pitchFamily="18" charset="0"/>
              </a:rPr>
              <a:t> = the dollar size of the gap between the book</a:t>
            </a:r>
          </a:p>
          <a:p>
            <a:pPr lvl="1" eaLnBrk="1" hangingPunct="1">
              <a:buFontTx/>
              <a:buNone/>
            </a:pPr>
            <a:r>
              <a:rPr lang="en-US" altLang="en-US" sz="1900" dirty="0">
                <a:cs typeface="Times New Roman" pitchFamily="18" charset="0"/>
              </a:rPr>
              <a:t>				value of rate-sensitive assets and rate-sensitive</a:t>
            </a:r>
          </a:p>
          <a:p>
            <a:pPr lvl="1" eaLnBrk="1" hangingPunct="1">
              <a:buFontTx/>
              <a:buNone/>
            </a:pPr>
            <a:r>
              <a:rPr lang="en-US" altLang="en-US" sz="1900" dirty="0">
                <a:cs typeface="Times New Roman" pitchFamily="18" charset="0"/>
              </a:rPr>
              <a:t>				liabilities in maturity bucket </a:t>
            </a:r>
            <a:r>
              <a:rPr lang="en-US" altLang="en-US" sz="1900" i="1" dirty="0" err="1">
                <a:cs typeface="Times New Roman" pitchFamily="18" charset="0"/>
              </a:rPr>
              <a:t>i</a:t>
            </a:r>
            <a:endParaRPr lang="en-US" altLang="en-US" sz="1900" i="1" baseline="-25000" dirty="0">
              <a:cs typeface="Times New Roman" pitchFamily="18" charset="0"/>
            </a:endParaRPr>
          </a:p>
          <a:p>
            <a:pPr lvl="1" eaLnBrk="1" hangingPunct="1">
              <a:buFontTx/>
              <a:buNone/>
            </a:pPr>
            <a:r>
              <a:rPr lang="en-US" altLang="en-US" sz="1900" i="1" baseline="-25000" dirty="0">
                <a:cs typeface="Times New Roman" pitchFamily="18" charset="0"/>
              </a:rPr>
              <a:t>			 </a:t>
            </a:r>
            <a:r>
              <a:rPr lang="el-GR" altLang="en-US" sz="1900" dirty="0">
                <a:cs typeface="Times New Roman" pitchFamily="18" charset="0"/>
              </a:rPr>
              <a:t>Δ</a:t>
            </a:r>
            <a:r>
              <a:rPr lang="en-US" altLang="en-US" sz="1900" i="1" dirty="0">
                <a:cs typeface="Times New Roman" pitchFamily="18" charset="0"/>
              </a:rPr>
              <a:t>R</a:t>
            </a:r>
            <a:r>
              <a:rPr lang="en-US" altLang="en-US" sz="1900" i="1" baseline="-25000" dirty="0">
                <a:cs typeface="Times New Roman" pitchFamily="18" charset="0"/>
              </a:rPr>
              <a:t>i</a:t>
            </a:r>
            <a:r>
              <a:rPr lang="en-US" altLang="en-US" sz="1900" dirty="0">
                <a:cs typeface="Times New Roman" pitchFamily="18" charset="0"/>
              </a:rPr>
              <a:t>  = the change in the level of interest rates</a:t>
            </a:r>
          </a:p>
          <a:p>
            <a:pPr lvl="1" eaLnBrk="1" hangingPunct="1">
              <a:buFontTx/>
              <a:buNone/>
            </a:pPr>
            <a:r>
              <a:rPr lang="en-US" altLang="en-US" sz="1900" dirty="0">
                <a:cs typeface="Times New Roman" pitchFamily="18" charset="0"/>
              </a:rPr>
              <a:t>				impacting assets and liabilities in the </a:t>
            </a:r>
            <a:r>
              <a:rPr lang="en-US" altLang="en-US" sz="1900" i="1" dirty="0" err="1">
                <a:cs typeface="Times New Roman" pitchFamily="18" charset="0"/>
              </a:rPr>
              <a:t>i</a:t>
            </a:r>
            <a:r>
              <a:rPr lang="en-US" altLang="en-US" sz="1900" dirty="0" err="1">
                <a:cs typeface="Times New Roman" pitchFamily="18" charset="0"/>
              </a:rPr>
              <a:t>th</a:t>
            </a:r>
            <a:endParaRPr lang="en-US" altLang="en-US" sz="1900" dirty="0">
              <a:cs typeface="Times New Roman" pitchFamily="18" charset="0"/>
            </a:endParaRPr>
          </a:p>
          <a:p>
            <a:pPr lvl="1" eaLnBrk="1" hangingPunct="1">
              <a:buFontTx/>
              <a:buNone/>
            </a:pPr>
            <a:r>
              <a:rPr lang="en-US" altLang="en-US" sz="1900" dirty="0">
                <a:cs typeface="Times New Roman" pitchFamily="18" charset="0"/>
              </a:rPr>
              <a:t>				maturity bucket</a:t>
            </a:r>
            <a:endParaRPr lang="el-GR" altLang="en-US" sz="1900" dirty="0">
              <a:cs typeface="Times New Roman" pitchFamily="18" charset="0"/>
            </a:endParaRPr>
          </a:p>
        </p:txBody>
      </p:sp>
      <p:sp>
        <p:nvSpPr>
          <p:cNvPr id="2" name="Footer Placeholder 1">
            <a:extLst>
              <a:ext uri="{FF2B5EF4-FFF2-40B4-BE49-F238E27FC236}">
                <a16:creationId xmlns:a16="http://schemas.microsoft.com/office/drawing/2014/main" id="{1B0A8620-F846-4C30-886C-52714EF830F3}"/>
              </a:ext>
            </a:extLst>
          </p:cNvPr>
          <p:cNvSpPr>
            <a:spLocks noGrp="1"/>
          </p:cNvSpPr>
          <p:nvPr>
            <p:ph type="ftr" sz="quarter" idx="11"/>
          </p:nvPr>
        </p:nvSpPr>
        <p:spPr>
          <a:xfrm>
            <a:off x="1364105" y="6248400"/>
            <a:ext cx="646076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0244" name="Rectangle 2"/>
          <p:cNvSpPr>
            <a:spLocks noGrp="1" noChangeArrowheads="1"/>
          </p:cNvSpPr>
          <p:nvPr>
            <p:ph type="title" idx="4294967295"/>
          </p:nvPr>
        </p:nvSpPr>
        <p:spPr/>
        <p:txBody>
          <a:bodyPr anchor="ctr"/>
          <a:lstStyle/>
          <a:p>
            <a:pPr eaLnBrk="1" hangingPunct="1"/>
            <a:r>
              <a:rPr lang="en-US" altLang="en-US" sz="3500" dirty="0"/>
              <a:t>CGAP</a:t>
            </a:r>
          </a:p>
        </p:txBody>
      </p:sp>
      <p:sp>
        <p:nvSpPr>
          <p:cNvPr id="10245" name="Rectangle 3"/>
          <p:cNvSpPr>
            <a:spLocks noGrp="1" noChangeArrowheads="1"/>
          </p:cNvSpPr>
          <p:nvPr>
            <p:ph type="body" sz="half" idx="4294967295"/>
          </p:nvPr>
        </p:nvSpPr>
        <p:spPr>
          <a:xfrm>
            <a:off x="457200" y="1719262"/>
            <a:ext cx="8148638" cy="461238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Cumulative gaps (CGAP) over various repricing categories may also be estimated, with a common interest being the one-year repricing gap</a:t>
            </a:r>
          </a:p>
          <a:p>
            <a:pPr eaLnBrk="1" hangingPunct="1">
              <a:lnSpc>
                <a:spcPct val="90000"/>
              </a:lnSpc>
            </a:pPr>
            <a:r>
              <a:rPr lang="en-US" altLang="en-US" sz="2400" dirty="0"/>
              <a:t>The cumulative effect on the bank’s net interest income may be estimated using:</a:t>
            </a:r>
          </a:p>
          <a:p>
            <a:pPr eaLnBrk="1" hangingPunct="1">
              <a:lnSpc>
                <a:spcPct val="90000"/>
              </a:lnSpc>
              <a:buFont typeface="Wingdings" pitchFamily="2" charset="2"/>
              <a:buNone/>
            </a:pPr>
            <a:endParaRPr lang="en-US" altLang="en-US" sz="2400" dirty="0"/>
          </a:p>
          <a:p>
            <a:pPr marL="0" indent="0" eaLnBrk="1" hangingPunct="1">
              <a:lnSpc>
                <a:spcPct val="90000"/>
              </a:lnSpc>
              <a:buNone/>
            </a:pPr>
            <a:endParaRPr lang="en-US" altLang="en-US" sz="2200" dirty="0"/>
          </a:p>
          <a:p>
            <a:pPr marL="0" indent="0" eaLnBrk="1" hangingPunct="1">
              <a:lnSpc>
                <a:spcPct val="90000"/>
              </a:lnSpc>
              <a:buNone/>
            </a:pPr>
            <a:endParaRPr lang="en-US" altLang="en-US" sz="2200" dirty="0"/>
          </a:p>
          <a:p>
            <a:pPr marL="0" indent="0" eaLnBrk="1" hangingPunct="1">
              <a:lnSpc>
                <a:spcPct val="90000"/>
              </a:lnSpc>
              <a:buNone/>
            </a:pPr>
            <a:endParaRPr lang="en-US" altLang="en-US" sz="2200" dirty="0"/>
          </a:p>
          <a:p>
            <a:pPr marL="860425" indent="-860425" eaLnBrk="1" hangingPunct="1">
              <a:lnSpc>
                <a:spcPct val="90000"/>
              </a:lnSpc>
              <a:buNone/>
            </a:pPr>
            <a:r>
              <a:rPr lang="en-US" altLang="en-US" sz="2200" dirty="0"/>
              <a:t>where </a:t>
            </a:r>
            <a:r>
              <a:rPr lang="el-GR" altLang="en-US" sz="2200" dirty="0">
                <a:cs typeface="Times New Roman" pitchFamily="18" charset="0"/>
              </a:rPr>
              <a:t>Δ</a:t>
            </a:r>
            <a:r>
              <a:rPr lang="en-US" altLang="en-US" sz="2200" i="1" dirty="0">
                <a:cs typeface="Times New Roman" pitchFamily="18" charset="0"/>
              </a:rPr>
              <a:t>NII </a:t>
            </a:r>
            <a:r>
              <a:rPr lang="en-US" altLang="en-US" sz="2200" dirty="0">
                <a:cs typeface="Times New Roman" pitchFamily="18" charset="0"/>
              </a:rPr>
              <a:t>is the cumulative change in net interest income from all rate-sensitive assets and liabilities that are repriced within a year given a change in interest rates, </a:t>
            </a:r>
            <a:r>
              <a:rPr lang="el-GR" altLang="en-US" sz="2200" dirty="0">
                <a:cs typeface="Times New Roman" pitchFamily="18" charset="0"/>
              </a:rPr>
              <a:t>Δ</a:t>
            </a:r>
            <a:r>
              <a:rPr lang="en-US" altLang="en-US" sz="2200" i="1" dirty="0">
                <a:cs typeface="Times New Roman" pitchFamily="18" charset="0"/>
              </a:rPr>
              <a:t>R</a:t>
            </a:r>
            <a:r>
              <a:rPr lang="en-US" altLang="en-US" sz="2200" i="1" baseline="-25000" dirty="0">
                <a:cs typeface="Times New Roman" pitchFamily="18" charset="0"/>
              </a:rPr>
              <a:t>i</a:t>
            </a:r>
            <a:endParaRPr lang="el-GR" altLang="en-US" sz="2200" i="1" baseline="-25000" dirty="0">
              <a:cs typeface="Times New Roman" pitchFamily="18" charset="0"/>
            </a:endParaRPr>
          </a:p>
        </p:txBody>
      </p:sp>
      <p:graphicFrame>
        <p:nvGraphicFramePr>
          <p:cNvPr id="10246" name="Object 6"/>
          <p:cNvGraphicFramePr>
            <a:graphicFrameLocks noChangeAspect="1"/>
          </p:cNvGraphicFramePr>
          <p:nvPr>
            <p:extLst>
              <p:ext uri="{D42A27DB-BD31-4B8C-83A1-F6EECF244321}">
                <p14:modId xmlns:p14="http://schemas.microsoft.com/office/powerpoint/2010/main" val="514430108"/>
              </p:ext>
            </p:extLst>
          </p:nvPr>
        </p:nvGraphicFramePr>
        <p:xfrm>
          <a:off x="1639093" y="3739003"/>
          <a:ext cx="5180013" cy="1033463"/>
        </p:xfrm>
        <a:graphic>
          <a:graphicData uri="http://schemas.openxmlformats.org/presentationml/2006/ole">
            <mc:AlternateContent xmlns:mc="http://schemas.openxmlformats.org/markup-compatibility/2006">
              <mc:Choice xmlns:v="urn:schemas-microsoft-com:vml" Requires="v">
                <p:oleObj spid="_x0000_s10459" name="Equation" r:id="rId4" imgW="2489200" imgH="495300" progId="Equation.3">
                  <p:embed/>
                </p:oleObj>
              </mc:Choice>
              <mc:Fallback>
                <p:oleObj name="Equation" r:id="rId4" imgW="2489200" imgH="495300"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9093" y="3739003"/>
                        <a:ext cx="5180013" cy="1033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Footer Placeholder 1">
            <a:extLst>
              <a:ext uri="{FF2B5EF4-FFF2-40B4-BE49-F238E27FC236}">
                <a16:creationId xmlns:a16="http://schemas.microsoft.com/office/drawing/2014/main" id="{D949D159-E682-4CB5-9215-EA89CD11421F}"/>
              </a:ext>
            </a:extLst>
          </p:cNvPr>
          <p:cNvSpPr>
            <a:spLocks noGrp="1"/>
          </p:cNvSpPr>
          <p:nvPr>
            <p:ph type="ftr" sz="quarter" idx="11"/>
          </p:nvPr>
        </p:nvSpPr>
        <p:spPr>
          <a:xfrm>
            <a:off x="2008682" y="6248400"/>
            <a:ext cx="6175948"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1268" name="Rectangle 2"/>
          <p:cNvSpPr>
            <a:spLocks noGrp="1" noChangeArrowheads="1"/>
          </p:cNvSpPr>
          <p:nvPr>
            <p:ph type="title" idx="4294967295"/>
          </p:nvPr>
        </p:nvSpPr>
        <p:spPr/>
        <p:txBody>
          <a:bodyPr anchor="ctr"/>
          <a:lstStyle/>
          <a:p>
            <a:pPr eaLnBrk="1" hangingPunct="1"/>
            <a:r>
              <a:rPr lang="en-US" altLang="en-US" sz="3500" dirty="0"/>
              <a:t>Spread Effect</a:t>
            </a:r>
          </a:p>
        </p:txBody>
      </p:sp>
      <p:sp>
        <p:nvSpPr>
          <p:cNvPr id="11269" name="Rectangle 3"/>
          <p:cNvSpPr>
            <a:spLocks noGrp="1" noChangeArrowheads="1"/>
          </p:cNvSpPr>
          <p:nvPr>
            <p:ph type="body" sz="half" idx="4294967295"/>
          </p:nvPr>
        </p:nvSpPr>
        <p:spPr>
          <a:xfrm>
            <a:off x="457200" y="1719263"/>
            <a:ext cx="8148638" cy="4412596"/>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The </a:t>
            </a:r>
            <a:r>
              <a:rPr lang="en-US" altLang="en-US" sz="2400" b="1" dirty="0"/>
              <a:t>spread effect</a:t>
            </a:r>
            <a:r>
              <a:rPr lang="en-US" altLang="en-US" sz="2400" dirty="0"/>
              <a:t> is the effect that a change in the spread between rates on RSAs and RSLs has on net interest income (NII) as interest rates change</a:t>
            </a:r>
          </a:p>
          <a:p>
            <a:pPr marL="0" indent="0" algn="ctr" eaLnBrk="1" hangingPunct="1">
              <a:lnSpc>
                <a:spcPct val="90000"/>
              </a:lnSpc>
              <a:buNone/>
            </a:pPr>
            <a:endParaRPr lang="en-US" altLang="en-US" sz="2400" dirty="0">
              <a:cs typeface="Times New Roman" pitchFamily="18" charset="0"/>
            </a:endParaRPr>
          </a:p>
          <a:p>
            <a:pPr marL="0" indent="0" algn="ctr" eaLnBrk="1" hangingPunct="1">
              <a:lnSpc>
                <a:spcPct val="90000"/>
              </a:lnSpc>
              <a:buNone/>
            </a:pPr>
            <a:r>
              <a:rPr lang="el-GR" altLang="en-US" sz="2400" dirty="0">
                <a:cs typeface="Times New Roman" pitchFamily="18" charset="0"/>
              </a:rPr>
              <a:t>Δ</a:t>
            </a:r>
            <a:r>
              <a:rPr lang="en-US" altLang="en-US" sz="2400" i="1" dirty="0">
                <a:cs typeface="Times New Roman" pitchFamily="18" charset="0"/>
              </a:rPr>
              <a:t>NII</a:t>
            </a:r>
            <a:r>
              <a:rPr lang="en-US" altLang="en-US" sz="2400" dirty="0">
                <a:cs typeface="Times New Roman" pitchFamily="18" charset="0"/>
              </a:rPr>
              <a:t> = (</a:t>
            </a:r>
            <a:r>
              <a:rPr lang="en-US" altLang="en-US" sz="2400" i="1" dirty="0">
                <a:cs typeface="Times New Roman" pitchFamily="18" charset="0"/>
              </a:rPr>
              <a:t>RSA</a:t>
            </a:r>
            <a:r>
              <a:rPr lang="en-US" altLang="en-US" sz="2400" dirty="0">
                <a:cs typeface="Times New Roman" pitchFamily="18" charset="0"/>
              </a:rPr>
              <a:t> x </a:t>
            </a:r>
            <a:r>
              <a:rPr lang="el-GR" altLang="en-US" sz="2400" dirty="0">
                <a:cs typeface="Times New Roman" pitchFamily="18" charset="0"/>
              </a:rPr>
              <a:t>Δ</a:t>
            </a:r>
            <a:r>
              <a:rPr lang="en-US" altLang="en-US" sz="2400" i="1" dirty="0">
                <a:cs typeface="Times New Roman" pitchFamily="18" charset="0"/>
              </a:rPr>
              <a:t>R</a:t>
            </a:r>
            <a:r>
              <a:rPr lang="en-US" altLang="en-US" sz="2400" i="1" baseline="-25000" dirty="0">
                <a:cs typeface="Times New Roman" pitchFamily="18" charset="0"/>
              </a:rPr>
              <a:t>RSA</a:t>
            </a:r>
            <a:r>
              <a:rPr lang="en-US" altLang="en-US" sz="2400" dirty="0">
                <a:cs typeface="Times New Roman" pitchFamily="18" charset="0"/>
              </a:rPr>
              <a:t>) – (</a:t>
            </a:r>
            <a:r>
              <a:rPr lang="en-US" altLang="en-US" sz="2400" i="1" dirty="0">
                <a:cs typeface="Times New Roman" pitchFamily="18" charset="0"/>
              </a:rPr>
              <a:t>RSL</a:t>
            </a:r>
            <a:r>
              <a:rPr lang="en-US" altLang="en-US" sz="2400" dirty="0">
                <a:cs typeface="Times New Roman" pitchFamily="18" charset="0"/>
              </a:rPr>
              <a:t> x </a:t>
            </a:r>
            <a:r>
              <a:rPr lang="el-GR" altLang="en-US" sz="2400" dirty="0">
                <a:cs typeface="Times New Roman" pitchFamily="18" charset="0"/>
              </a:rPr>
              <a:t>Δ</a:t>
            </a:r>
            <a:r>
              <a:rPr lang="en-US" altLang="en-US" sz="2400" i="1" dirty="0">
                <a:cs typeface="Times New Roman" pitchFamily="18" charset="0"/>
              </a:rPr>
              <a:t>R</a:t>
            </a:r>
            <a:r>
              <a:rPr lang="en-US" altLang="en-US" sz="2400" i="1" baseline="-25000" dirty="0">
                <a:cs typeface="Times New Roman" pitchFamily="18" charset="0"/>
              </a:rPr>
              <a:t>RSL</a:t>
            </a:r>
            <a:r>
              <a:rPr lang="en-US" altLang="en-US" sz="2400" dirty="0">
                <a:cs typeface="Times New Roman" pitchFamily="18" charset="0"/>
              </a:rPr>
              <a:t>)</a:t>
            </a:r>
          </a:p>
          <a:p>
            <a:pPr eaLnBrk="1" hangingPunct="1">
              <a:lnSpc>
                <a:spcPct val="90000"/>
              </a:lnSpc>
            </a:pPr>
            <a:endParaRPr lang="en-US" altLang="en-US" sz="2400" dirty="0"/>
          </a:p>
          <a:p>
            <a:pPr eaLnBrk="1" hangingPunct="1">
              <a:lnSpc>
                <a:spcPct val="90000"/>
              </a:lnSpc>
            </a:pPr>
            <a:r>
              <a:rPr lang="en-US" altLang="en-US" sz="2400" dirty="0"/>
              <a:t>In general, the spread effect is such that, regardless of the direction of the change in interest rates, a positive relation exists between changes in the spread (between rates on RSAs and RSLs) and changes in NII</a:t>
            </a:r>
          </a:p>
          <a:p>
            <a:pPr eaLnBrk="1" hangingPunct="1">
              <a:lnSpc>
                <a:spcPct val="90000"/>
              </a:lnSpc>
            </a:pPr>
            <a:r>
              <a:rPr lang="en-US" altLang="en-US" sz="2400" dirty="0"/>
              <a:t>When the spread increases (decreases), NII increases (decreases)</a:t>
            </a:r>
          </a:p>
          <a:p>
            <a:pPr marL="0" indent="0" algn="ctr" eaLnBrk="1" hangingPunct="1">
              <a:lnSpc>
                <a:spcPct val="90000"/>
              </a:lnSpc>
              <a:buFont typeface="Wingdings" pitchFamily="2" charset="2"/>
              <a:buNone/>
            </a:pPr>
            <a:endParaRPr lang="en-US" altLang="en-US" dirty="0"/>
          </a:p>
        </p:txBody>
      </p:sp>
      <p:sp>
        <p:nvSpPr>
          <p:cNvPr id="2" name="Footer Placeholder 1">
            <a:extLst>
              <a:ext uri="{FF2B5EF4-FFF2-40B4-BE49-F238E27FC236}">
                <a16:creationId xmlns:a16="http://schemas.microsoft.com/office/drawing/2014/main" id="{78B4FCC8-AD98-4CAA-9A5C-8363183CEA93}"/>
              </a:ext>
            </a:extLst>
          </p:cNvPr>
          <p:cNvSpPr>
            <a:spLocks noGrp="1"/>
          </p:cNvSpPr>
          <p:nvPr>
            <p:ph type="ftr" sz="quarter" idx="11"/>
          </p:nvPr>
        </p:nvSpPr>
        <p:spPr>
          <a:xfrm>
            <a:off x="1678898" y="6248400"/>
            <a:ext cx="632210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2292" name="Rectangle 2"/>
          <p:cNvSpPr>
            <a:spLocks noGrp="1" noChangeArrowheads="1"/>
          </p:cNvSpPr>
          <p:nvPr>
            <p:ph type="title" idx="4294967295"/>
          </p:nvPr>
        </p:nvSpPr>
        <p:spPr/>
        <p:txBody>
          <a:bodyPr anchor="ctr"/>
          <a:lstStyle/>
          <a:p>
            <a:pPr eaLnBrk="1" hangingPunct="1"/>
            <a:r>
              <a:rPr lang="en-US" altLang="en-US" sz="3500" dirty="0"/>
              <a:t>Repricing Gap</a:t>
            </a:r>
          </a:p>
        </p:txBody>
      </p:sp>
      <p:sp>
        <p:nvSpPr>
          <p:cNvPr id="1229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buFont typeface="Wingdings" pitchFamily="2" charset="2"/>
              <a:buNone/>
            </a:pPr>
            <a:endParaRPr lang="en-US" altLang="en-US" dirty="0">
              <a:cs typeface="Times New Roman" pitchFamily="18" charset="0"/>
            </a:endParaRPr>
          </a:p>
          <a:p>
            <a:pPr eaLnBrk="1" hangingPunct="1">
              <a:lnSpc>
                <a:spcPct val="90000"/>
              </a:lnSpc>
              <a:buFont typeface="Wingdings" pitchFamily="2" charset="2"/>
              <a:buNone/>
            </a:pPr>
            <a:endParaRPr lang="en-US" altLang="en-US" dirty="0">
              <a:cs typeface="Times New Roman" pitchFamily="18" charset="0"/>
            </a:endParaRPr>
          </a:p>
          <a:p>
            <a:pPr eaLnBrk="1" hangingPunct="1">
              <a:lnSpc>
                <a:spcPct val="90000"/>
              </a:lnSpc>
              <a:buFont typeface="Wingdings" pitchFamily="2" charset="2"/>
              <a:buNone/>
            </a:pPr>
            <a:endParaRPr lang="en-US" altLang="en-US" dirty="0">
              <a:cs typeface="Times New Roman" pitchFamily="18" charset="0"/>
            </a:endParaRPr>
          </a:p>
          <a:p>
            <a:pPr eaLnBrk="1" hangingPunct="1">
              <a:lnSpc>
                <a:spcPct val="90000"/>
              </a:lnSpc>
              <a:buFont typeface="Wingdings" pitchFamily="2" charset="2"/>
              <a:buNone/>
            </a:pPr>
            <a:endParaRPr lang="en-US" altLang="en-US" dirty="0">
              <a:cs typeface="Times New Roman" pitchFamily="18" charset="0"/>
            </a:endParaRPr>
          </a:p>
          <a:p>
            <a:pPr eaLnBrk="1" hangingPunct="1">
              <a:lnSpc>
                <a:spcPct val="90000"/>
              </a:lnSpc>
              <a:buFont typeface="Wingdings" pitchFamily="2" charset="2"/>
              <a:buNone/>
            </a:pPr>
            <a:endParaRPr lang="en-US" altLang="en-US" dirty="0">
              <a:cs typeface="Times New Roman" pitchFamily="18" charset="0"/>
            </a:endParaRPr>
          </a:p>
          <a:p>
            <a:pPr eaLnBrk="1" hangingPunct="1">
              <a:lnSpc>
                <a:spcPct val="90000"/>
              </a:lnSpc>
              <a:buFont typeface="Wingdings" pitchFamily="2" charset="2"/>
              <a:buNone/>
            </a:pPr>
            <a:r>
              <a:rPr lang="en-US" altLang="en-US" sz="2200" dirty="0"/>
              <a:t>Ignoring the spread effect for simplicity (highlighted rows):</a:t>
            </a:r>
          </a:p>
          <a:p>
            <a:pPr eaLnBrk="1" hangingPunct="1">
              <a:lnSpc>
                <a:spcPct val="90000"/>
              </a:lnSpc>
            </a:pPr>
            <a:r>
              <a:rPr lang="en-US" altLang="en-US" sz="2200" dirty="0"/>
              <a:t>For a </a:t>
            </a:r>
            <a:r>
              <a:rPr lang="en-US" altLang="en-US" sz="2200" i="1" dirty="0"/>
              <a:t>positive</a:t>
            </a:r>
            <a:r>
              <a:rPr lang="en-US" altLang="en-US" sz="2200" dirty="0"/>
              <a:t> repricing gap, interest rates and profitability move in the </a:t>
            </a:r>
            <a:r>
              <a:rPr lang="en-US" altLang="en-US" sz="2200" u="sng" dirty="0"/>
              <a:t>same </a:t>
            </a:r>
            <a:r>
              <a:rPr lang="en-US" altLang="en-US" sz="2200" dirty="0"/>
              <a:t>direction</a:t>
            </a:r>
          </a:p>
          <a:p>
            <a:pPr eaLnBrk="1" hangingPunct="1">
              <a:lnSpc>
                <a:spcPct val="90000"/>
              </a:lnSpc>
            </a:pPr>
            <a:r>
              <a:rPr lang="en-US" altLang="en-US" sz="2200" dirty="0"/>
              <a:t>For a </a:t>
            </a:r>
            <a:r>
              <a:rPr lang="en-US" altLang="en-US" sz="2200" i="1" dirty="0"/>
              <a:t>negative </a:t>
            </a:r>
            <a:r>
              <a:rPr lang="en-US" altLang="en-US" sz="2200" dirty="0"/>
              <a:t>repricing gap, interest rates and profitability move in the </a:t>
            </a:r>
            <a:r>
              <a:rPr lang="en-US" altLang="en-US" sz="2200" u="sng" dirty="0"/>
              <a:t>opposite </a:t>
            </a:r>
            <a:r>
              <a:rPr lang="en-US" altLang="en-US" sz="2200" dirty="0"/>
              <a:t>direction</a:t>
            </a:r>
            <a:endParaRPr lang="en-US" altLang="en-US" sz="2200" dirty="0">
              <a:cs typeface="Times New Roman" pitchFamily="18" charset="0"/>
            </a:endParaRPr>
          </a:p>
          <a:p>
            <a:pPr eaLnBrk="1" hangingPunct="1">
              <a:lnSpc>
                <a:spcPct val="90000"/>
              </a:lnSpc>
            </a:pPr>
            <a:endParaRPr lang="en-US" altLang="en-US" sz="2200" dirty="0">
              <a:cs typeface="Times New Roman" pitchFamily="18" charset="0"/>
            </a:endParaRPr>
          </a:p>
        </p:txBody>
      </p:sp>
      <p:graphicFrame>
        <p:nvGraphicFramePr>
          <p:cNvPr id="12294" name="Object 1"/>
          <p:cNvGraphicFramePr>
            <a:graphicFrameLocks noChangeAspect="1"/>
          </p:cNvGraphicFramePr>
          <p:nvPr>
            <p:extLst>
              <p:ext uri="{D42A27DB-BD31-4B8C-83A1-F6EECF244321}">
                <p14:modId xmlns:p14="http://schemas.microsoft.com/office/powerpoint/2010/main" val="3238084936"/>
              </p:ext>
            </p:extLst>
          </p:nvPr>
        </p:nvGraphicFramePr>
        <p:xfrm>
          <a:off x="783770" y="1842859"/>
          <a:ext cx="7459663" cy="2598738"/>
        </p:xfrm>
        <a:graphic>
          <a:graphicData uri="http://schemas.openxmlformats.org/presentationml/2006/ole">
            <mc:AlternateContent xmlns:mc="http://schemas.openxmlformats.org/markup-compatibility/2006">
              <mc:Choice xmlns:v="urn:schemas-microsoft-com:vml" Requires="v">
                <p:oleObj spid="_x0000_s12507" name="Document" r:id="rId4" imgW="5635587" imgH="1969435" progId="Word.Document.12">
                  <p:embed/>
                </p:oleObj>
              </mc:Choice>
              <mc:Fallback>
                <p:oleObj name="Document" r:id="rId4" imgW="5635587" imgH="1969435" progId="Word.Document.12">
                  <p:embed/>
                  <p:pic>
                    <p:nvPicPr>
                      <p:cNvPr id="0" name="Object 1"/>
                      <p:cNvPicPr>
                        <a:picLocks noChangeAspect="1" noChangeArrowheads="1"/>
                      </p:cNvPicPr>
                      <p:nvPr/>
                    </p:nvPicPr>
                    <p:blipFill>
                      <a:blip r:embed="rId5"/>
                      <a:srcRect/>
                      <a:stretch>
                        <a:fillRect/>
                      </a:stretch>
                    </p:blipFill>
                    <p:spPr bwMode="auto">
                      <a:xfrm>
                        <a:off x="783770" y="1842859"/>
                        <a:ext cx="7459663" cy="2598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Footer Placeholder 1">
            <a:extLst>
              <a:ext uri="{FF2B5EF4-FFF2-40B4-BE49-F238E27FC236}">
                <a16:creationId xmlns:a16="http://schemas.microsoft.com/office/drawing/2014/main" id="{9FE06FA0-E9F2-4857-97F4-4338F48A6F16}"/>
              </a:ext>
            </a:extLst>
          </p:cNvPr>
          <p:cNvSpPr>
            <a:spLocks noGrp="1"/>
          </p:cNvSpPr>
          <p:nvPr>
            <p:ph type="ftr" sz="quarter" idx="11"/>
          </p:nvPr>
        </p:nvSpPr>
        <p:spPr>
          <a:xfrm>
            <a:off x="2053651" y="6248400"/>
            <a:ext cx="618978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3316" name="Rectangle 2"/>
          <p:cNvSpPr>
            <a:spLocks noGrp="1" noChangeArrowheads="1"/>
          </p:cNvSpPr>
          <p:nvPr>
            <p:ph type="title" idx="4294967295"/>
          </p:nvPr>
        </p:nvSpPr>
        <p:spPr/>
        <p:txBody>
          <a:bodyPr anchor="ctr"/>
          <a:lstStyle/>
          <a:p>
            <a:pPr eaLnBrk="1" hangingPunct="1"/>
            <a:r>
              <a:rPr lang="en-US" altLang="en-US" sz="3500" dirty="0"/>
              <a:t>Limitations of the Repricing Model</a:t>
            </a:r>
          </a:p>
        </p:txBody>
      </p:sp>
      <p:sp>
        <p:nvSpPr>
          <p:cNvPr id="1331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dirty="0">
                <a:cs typeface="Times New Roman" pitchFamily="18" charset="0"/>
              </a:rPr>
              <a:t>The repricing model has some</a:t>
            </a:r>
            <a:r>
              <a:rPr lang="en-US" altLang="en-US" sz="2600" b="1" dirty="0">
                <a:cs typeface="Times New Roman" pitchFamily="18" charset="0"/>
              </a:rPr>
              <a:t> major weaknesses</a:t>
            </a:r>
          </a:p>
          <a:p>
            <a:pPr marL="801687" lvl="1" indent="-457200" eaLnBrk="1" hangingPunct="1">
              <a:buClrTx/>
              <a:buFont typeface="+mj-lt"/>
              <a:buAutoNum type="arabicPeriod"/>
            </a:pPr>
            <a:r>
              <a:rPr lang="en-US" altLang="en-US" sz="2400" dirty="0"/>
              <a:t>It ignores market value effects of interest rate changes</a:t>
            </a:r>
          </a:p>
          <a:p>
            <a:pPr marL="801687" lvl="1" indent="-457200" eaLnBrk="1" hangingPunct="1">
              <a:buClrTx/>
              <a:buFont typeface="+mj-lt"/>
              <a:buAutoNum type="arabicPeriod"/>
            </a:pPr>
            <a:r>
              <a:rPr lang="en-US" altLang="en-US" sz="2400" dirty="0"/>
              <a:t>It ignores cash flow patterns within a maturity bucket</a:t>
            </a:r>
          </a:p>
          <a:p>
            <a:pPr marL="801687" lvl="1" indent="-457200" eaLnBrk="1" hangingPunct="1">
              <a:buClrTx/>
              <a:buFont typeface="+mj-lt"/>
              <a:buAutoNum type="arabicPeriod"/>
            </a:pPr>
            <a:r>
              <a:rPr lang="en-US" altLang="en-US" sz="2400" dirty="0"/>
              <a:t>It fails to deal with the problem of rate-insensitive asset and liability cash flow runoffs and prepayments</a:t>
            </a:r>
          </a:p>
          <a:p>
            <a:pPr marL="801687" lvl="1" indent="-457200" eaLnBrk="1" hangingPunct="1">
              <a:buClrTx/>
              <a:buFont typeface="+mj-lt"/>
              <a:buAutoNum type="arabicPeriod"/>
            </a:pPr>
            <a:r>
              <a:rPr lang="en-US" altLang="en-US" sz="2400" dirty="0"/>
              <a:t>It ignores cash flows from off-balance-sheet (OBS) activities</a:t>
            </a:r>
          </a:p>
        </p:txBody>
      </p:sp>
      <p:sp>
        <p:nvSpPr>
          <p:cNvPr id="2" name="Footer Placeholder 1">
            <a:extLst>
              <a:ext uri="{FF2B5EF4-FFF2-40B4-BE49-F238E27FC236}">
                <a16:creationId xmlns:a16="http://schemas.microsoft.com/office/drawing/2014/main" id="{2BAB8119-791B-46BC-8964-401B0CFD0939}"/>
              </a:ext>
            </a:extLst>
          </p:cNvPr>
          <p:cNvSpPr>
            <a:spLocks noGrp="1"/>
          </p:cNvSpPr>
          <p:nvPr>
            <p:ph type="ftr" sz="quarter" idx="11"/>
          </p:nvPr>
        </p:nvSpPr>
        <p:spPr>
          <a:xfrm>
            <a:off x="1963711" y="6248400"/>
            <a:ext cx="614596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5364" name="Rectangle 2"/>
          <p:cNvSpPr>
            <a:spLocks noGrp="1" noChangeArrowheads="1"/>
          </p:cNvSpPr>
          <p:nvPr>
            <p:ph type="title" idx="4294967295"/>
          </p:nvPr>
        </p:nvSpPr>
        <p:spPr/>
        <p:txBody>
          <a:bodyPr anchor="ctr"/>
          <a:lstStyle/>
          <a:p>
            <a:pPr eaLnBrk="1" hangingPunct="1"/>
            <a:r>
              <a:rPr lang="en-US" altLang="en-US" sz="3500"/>
              <a:t>The Duration Model</a:t>
            </a:r>
          </a:p>
        </p:txBody>
      </p:sp>
      <p:sp>
        <p:nvSpPr>
          <p:cNvPr id="1536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400" b="1" dirty="0"/>
              <a:t>Duration </a:t>
            </a:r>
            <a:r>
              <a:rPr lang="en-US" altLang="en-US" sz="2400" dirty="0"/>
              <a:t>measures the interest rate sensitivity of an asset or liability’s value to small changes in interest rates</a:t>
            </a:r>
          </a:p>
          <a:p>
            <a:pPr eaLnBrk="1" hangingPunct="1">
              <a:lnSpc>
                <a:spcPct val="80000"/>
              </a:lnSpc>
            </a:pPr>
            <a:endParaRPr lang="en-US" altLang="en-US" sz="2400" dirty="0"/>
          </a:p>
          <a:p>
            <a:pPr eaLnBrk="1" hangingPunct="1">
              <a:lnSpc>
                <a:spcPct val="80000"/>
              </a:lnSpc>
            </a:pPr>
            <a:endParaRPr lang="en-US" altLang="en-US" sz="2400" dirty="0"/>
          </a:p>
          <a:p>
            <a:pPr eaLnBrk="1" hangingPunct="1">
              <a:lnSpc>
                <a:spcPct val="80000"/>
              </a:lnSpc>
            </a:pPr>
            <a:r>
              <a:rPr lang="en-US" altLang="en-US" sz="2400" dirty="0"/>
              <a:t>The </a:t>
            </a:r>
            <a:r>
              <a:rPr lang="en-US" altLang="en-US" sz="2400" b="1" dirty="0"/>
              <a:t>duration gap</a:t>
            </a:r>
            <a:r>
              <a:rPr lang="en-US" altLang="en-US" sz="2400" dirty="0"/>
              <a:t> is a measure of overall interest rate risk exposure for an FI</a:t>
            </a:r>
          </a:p>
          <a:p>
            <a:pPr eaLnBrk="1" hangingPunct="1">
              <a:lnSpc>
                <a:spcPct val="80000"/>
              </a:lnSpc>
            </a:pPr>
            <a:r>
              <a:rPr lang="en-US" altLang="en-US" sz="2400" dirty="0"/>
              <a:t>To find the </a:t>
            </a:r>
            <a:r>
              <a:rPr lang="en-US" altLang="en-US" sz="2400" b="1" dirty="0"/>
              <a:t>duration of the total portfolio</a:t>
            </a:r>
            <a:r>
              <a:rPr lang="en-US" altLang="en-US" sz="2400" dirty="0"/>
              <a:t> of assets (D</a:t>
            </a:r>
            <a:r>
              <a:rPr lang="en-US" altLang="en-US" sz="2400" baseline="-25000" dirty="0"/>
              <a:t>A</a:t>
            </a:r>
            <a:r>
              <a:rPr lang="en-US" altLang="en-US" sz="2400" dirty="0"/>
              <a:t>) (or liabilities, (D</a:t>
            </a:r>
            <a:r>
              <a:rPr lang="en-US" altLang="en-US" sz="2400" baseline="-25000" dirty="0"/>
              <a:t>L</a:t>
            </a:r>
            <a:r>
              <a:rPr lang="en-US" altLang="en-US" sz="2400" dirty="0"/>
              <a:t>)) for an FI:</a:t>
            </a:r>
          </a:p>
          <a:p>
            <a:pPr lvl="1" eaLnBrk="1" hangingPunct="1">
              <a:lnSpc>
                <a:spcPct val="80000"/>
              </a:lnSpc>
            </a:pPr>
            <a:r>
              <a:rPr lang="en-US" altLang="en-US" sz="2400" dirty="0">
                <a:cs typeface="Times New Roman" pitchFamily="18" charset="0"/>
              </a:rPr>
              <a:t>First, determine the duration of each asset (or liability) in the portfolio</a:t>
            </a:r>
          </a:p>
          <a:p>
            <a:pPr lvl="1" eaLnBrk="1" hangingPunct="1">
              <a:lnSpc>
                <a:spcPct val="80000"/>
              </a:lnSpc>
            </a:pPr>
            <a:r>
              <a:rPr lang="en-US" altLang="en-US" sz="2400" dirty="0">
                <a:cs typeface="Times New Roman" pitchFamily="18" charset="0"/>
              </a:rPr>
              <a:t>Then, calculate the market value weighted average of the duration of the assets (or liabilities) in the portfolio</a:t>
            </a:r>
          </a:p>
        </p:txBody>
      </p:sp>
      <p:graphicFrame>
        <p:nvGraphicFramePr>
          <p:cNvPr id="15366" name="Object 6"/>
          <p:cNvGraphicFramePr>
            <a:graphicFrameLocks noChangeAspect="1"/>
          </p:cNvGraphicFramePr>
          <p:nvPr/>
        </p:nvGraphicFramePr>
        <p:xfrm>
          <a:off x="2030413" y="2508250"/>
          <a:ext cx="5505450" cy="849313"/>
        </p:xfrm>
        <a:graphic>
          <a:graphicData uri="http://schemas.openxmlformats.org/presentationml/2006/ole">
            <mc:AlternateContent xmlns:mc="http://schemas.openxmlformats.org/markup-compatibility/2006">
              <mc:Choice xmlns:v="urn:schemas-microsoft-com:vml" Requires="v">
                <p:oleObj spid="_x0000_s15579" name="Equation" r:id="rId4" imgW="3314700" imgH="508000" progId="Equation.3">
                  <p:embed/>
                </p:oleObj>
              </mc:Choice>
              <mc:Fallback>
                <p:oleObj name="Equation" r:id="rId4" imgW="3314700" imgH="508000"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0413" y="2508250"/>
                        <a:ext cx="5505450" cy="849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Footer Placeholder 1">
            <a:extLst>
              <a:ext uri="{FF2B5EF4-FFF2-40B4-BE49-F238E27FC236}">
                <a16:creationId xmlns:a16="http://schemas.microsoft.com/office/drawing/2014/main" id="{7903DDD4-4E8C-42D7-9F46-737B1D3FE257}"/>
              </a:ext>
            </a:extLst>
          </p:cNvPr>
          <p:cNvSpPr>
            <a:spLocks noGrp="1"/>
          </p:cNvSpPr>
          <p:nvPr>
            <p:ph type="ftr" sz="quarter" idx="11"/>
          </p:nvPr>
        </p:nvSpPr>
        <p:spPr>
          <a:xfrm>
            <a:off x="2030413" y="6248400"/>
            <a:ext cx="615421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6388" name="Rectangle 2"/>
          <p:cNvSpPr>
            <a:spLocks noGrp="1" noChangeArrowheads="1"/>
          </p:cNvSpPr>
          <p:nvPr>
            <p:ph type="title" idx="4294967295"/>
          </p:nvPr>
        </p:nvSpPr>
        <p:spPr/>
        <p:txBody>
          <a:bodyPr anchor="ctr"/>
          <a:lstStyle/>
          <a:p>
            <a:pPr eaLnBrk="1" hangingPunct="1"/>
            <a:r>
              <a:rPr lang="en-US" altLang="en-US" sz="3500" dirty="0"/>
              <a:t>Duration Example</a:t>
            </a:r>
          </a:p>
        </p:txBody>
      </p:sp>
      <p:sp>
        <p:nvSpPr>
          <p:cNvPr id="1638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marL="0" indent="0" eaLnBrk="1" hangingPunct="1">
              <a:lnSpc>
                <a:spcPct val="80000"/>
              </a:lnSpc>
              <a:buFont typeface="Wingdings" pitchFamily="2" charset="2"/>
              <a:buNone/>
            </a:pPr>
            <a:r>
              <a:rPr lang="en-US" altLang="en-US" sz="2400" dirty="0">
                <a:cs typeface="Times New Roman" pitchFamily="18" charset="0"/>
              </a:rPr>
              <a:t> </a:t>
            </a:r>
          </a:p>
        </p:txBody>
      </p:sp>
      <p:pic>
        <p:nvPicPr>
          <p:cNvPr id="163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881" y="2345591"/>
            <a:ext cx="7407275" cy="291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a:extLst>
              <a:ext uri="{FF2B5EF4-FFF2-40B4-BE49-F238E27FC236}">
                <a16:creationId xmlns:a16="http://schemas.microsoft.com/office/drawing/2014/main" id="{9891BDAD-2CD4-426D-9709-E13D3C25DE67}"/>
              </a:ext>
            </a:extLst>
          </p:cNvPr>
          <p:cNvSpPr>
            <a:spLocks noGrp="1"/>
          </p:cNvSpPr>
          <p:nvPr>
            <p:ph type="ftr" sz="quarter" idx="11"/>
          </p:nvPr>
        </p:nvSpPr>
        <p:spPr>
          <a:xfrm>
            <a:off x="1514007" y="6248400"/>
            <a:ext cx="648699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7412" name="Rectangle 2"/>
          <p:cNvSpPr>
            <a:spLocks noGrp="1" noChangeArrowheads="1"/>
          </p:cNvSpPr>
          <p:nvPr>
            <p:ph type="title" idx="4294967295"/>
          </p:nvPr>
        </p:nvSpPr>
        <p:spPr/>
        <p:txBody>
          <a:bodyPr anchor="ctr"/>
          <a:lstStyle/>
          <a:p>
            <a:pPr eaLnBrk="1" hangingPunct="1"/>
            <a:r>
              <a:rPr lang="en-US" altLang="en-US" sz="3500" dirty="0"/>
              <a:t>The Duration Model Continued</a:t>
            </a:r>
          </a:p>
        </p:txBody>
      </p:sp>
      <p:sp>
        <p:nvSpPr>
          <p:cNvPr id="1741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The dollar change in the market value of the asset portfolio for a change in interest rates is:</a:t>
            </a:r>
          </a:p>
          <a:p>
            <a:pPr marL="0" indent="0" eaLnBrk="1" hangingPunct="1">
              <a:buNone/>
            </a:pPr>
            <a:endParaRPr lang="en-US" altLang="en-US" sz="2400" dirty="0"/>
          </a:p>
          <a:p>
            <a:pPr eaLnBrk="1" hangingPunct="1"/>
            <a:endParaRPr lang="en-US" altLang="en-US" sz="2400" dirty="0"/>
          </a:p>
          <a:p>
            <a:pPr eaLnBrk="1" hangingPunct="1"/>
            <a:endParaRPr lang="en-US" altLang="en-US" sz="2400" dirty="0"/>
          </a:p>
          <a:p>
            <a:pPr eaLnBrk="1" hangingPunct="1"/>
            <a:r>
              <a:rPr lang="en-US" altLang="en-US" sz="2400" dirty="0"/>
              <a:t>Similarly, the dollar change in the market value of the liability portfolio for a change in interest rates is:</a:t>
            </a:r>
            <a:endParaRPr lang="en-US" altLang="en-US" sz="2400" dirty="0">
              <a:cs typeface="Times New Roman" pitchFamily="18" charset="0"/>
            </a:endParaRPr>
          </a:p>
        </p:txBody>
      </p:sp>
      <p:graphicFrame>
        <p:nvGraphicFramePr>
          <p:cNvPr id="17414" name="Object 6"/>
          <p:cNvGraphicFramePr>
            <a:graphicFrameLocks noChangeAspect="1"/>
          </p:cNvGraphicFramePr>
          <p:nvPr>
            <p:extLst>
              <p:ext uri="{D42A27DB-BD31-4B8C-83A1-F6EECF244321}">
                <p14:modId xmlns:p14="http://schemas.microsoft.com/office/powerpoint/2010/main" val="2438779193"/>
              </p:ext>
            </p:extLst>
          </p:nvPr>
        </p:nvGraphicFramePr>
        <p:xfrm>
          <a:off x="2762250" y="2697163"/>
          <a:ext cx="3663950" cy="996950"/>
        </p:xfrm>
        <a:graphic>
          <a:graphicData uri="http://schemas.openxmlformats.org/presentationml/2006/ole">
            <mc:AlternateContent xmlns:mc="http://schemas.openxmlformats.org/markup-compatibility/2006">
              <mc:Choice xmlns:v="urn:schemas-microsoft-com:vml" Requires="v">
                <p:oleObj spid="_x0000_s17840" name="Equation" r:id="rId4" imgW="1879600" imgH="508000" progId="Equation.3">
                  <p:embed/>
                </p:oleObj>
              </mc:Choice>
              <mc:Fallback>
                <p:oleObj name="Equation" r:id="rId4" imgW="1879600" imgH="508000"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62250" y="2697163"/>
                        <a:ext cx="3663950" cy="996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15" name="Object 7"/>
          <p:cNvGraphicFramePr>
            <a:graphicFrameLocks noChangeAspect="1"/>
          </p:cNvGraphicFramePr>
          <p:nvPr>
            <p:extLst>
              <p:ext uri="{D42A27DB-BD31-4B8C-83A1-F6EECF244321}">
                <p14:modId xmlns:p14="http://schemas.microsoft.com/office/powerpoint/2010/main" val="338301342"/>
              </p:ext>
            </p:extLst>
          </p:nvPr>
        </p:nvGraphicFramePr>
        <p:xfrm>
          <a:off x="2825750" y="4862513"/>
          <a:ext cx="3549650" cy="979487"/>
        </p:xfrm>
        <a:graphic>
          <a:graphicData uri="http://schemas.openxmlformats.org/presentationml/2006/ole">
            <mc:AlternateContent xmlns:mc="http://schemas.openxmlformats.org/markup-compatibility/2006">
              <mc:Choice xmlns:v="urn:schemas-microsoft-com:vml" Requires="v">
                <p:oleObj spid="_x0000_s17841" name="Equation" r:id="rId6" imgW="1854200" imgH="508000" progId="Equation.3">
                  <p:embed/>
                </p:oleObj>
              </mc:Choice>
              <mc:Fallback>
                <p:oleObj name="Equation" r:id="rId6" imgW="1854200" imgH="508000" progId="Equation.3">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25750" y="4862513"/>
                        <a:ext cx="3549650" cy="979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Footer Placeholder 1">
            <a:extLst>
              <a:ext uri="{FF2B5EF4-FFF2-40B4-BE49-F238E27FC236}">
                <a16:creationId xmlns:a16="http://schemas.microsoft.com/office/drawing/2014/main" id="{AB3EF1C0-CAD4-45BB-9F29-DF9646D74264}"/>
              </a:ext>
            </a:extLst>
          </p:cNvPr>
          <p:cNvSpPr>
            <a:spLocks noGrp="1"/>
          </p:cNvSpPr>
          <p:nvPr>
            <p:ph type="ftr" sz="quarter" idx="11"/>
          </p:nvPr>
        </p:nvSpPr>
        <p:spPr>
          <a:xfrm>
            <a:off x="1693889" y="6248400"/>
            <a:ext cx="630711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8436" name="Rectangle 2"/>
          <p:cNvSpPr>
            <a:spLocks noGrp="1" noChangeArrowheads="1"/>
          </p:cNvSpPr>
          <p:nvPr>
            <p:ph type="title" idx="4294967295"/>
          </p:nvPr>
        </p:nvSpPr>
        <p:spPr/>
        <p:txBody>
          <a:bodyPr anchor="ctr"/>
          <a:lstStyle/>
          <a:p>
            <a:pPr eaLnBrk="1" hangingPunct="1"/>
            <a:r>
              <a:rPr lang="en-US" altLang="en-US" sz="3500" dirty="0"/>
              <a:t>The Duration Model Concluded</a:t>
            </a:r>
          </a:p>
        </p:txBody>
      </p:sp>
      <p:sp>
        <p:nvSpPr>
          <p:cNvPr id="1843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Finally, the change in the market value of equity of an FI given a change in interest rates is determined from the basic balance sheet equation: </a:t>
            </a:r>
          </a:p>
          <a:p>
            <a:pPr eaLnBrk="1" hangingPunct="1">
              <a:lnSpc>
                <a:spcPct val="90000"/>
              </a:lnSpc>
            </a:pPr>
            <a:endParaRPr lang="en-US" altLang="en-US" sz="2400" dirty="0"/>
          </a:p>
          <a:p>
            <a:pPr eaLnBrk="1" hangingPunct="1">
              <a:lnSpc>
                <a:spcPct val="90000"/>
              </a:lnSpc>
            </a:pPr>
            <a:endParaRPr lang="en-US" altLang="en-US" sz="2400" dirty="0"/>
          </a:p>
          <a:p>
            <a:pPr eaLnBrk="1" hangingPunct="1">
              <a:lnSpc>
                <a:spcPct val="90000"/>
              </a:lnSpc>
            </a:pPr>
            <a:r>
              <a:rPr lang="en-US" altLang="en-US" sz="2400" dirty="0"/>
              <a:t>By substituting and rearranging, the change in net worth is given as:</a:t>
            </a:r>
          </a:p>
          <a:p>
            <a:pPr eaLnBrk="1" hangingPunct="1">
              <a:lnSpc>
                <a:spcPct val="90000"/>
              </a:lnSpc>
            </a:pPr>
            <a:endParaRPr lang="en-US" altLang="en-US" sz="2400" dirty="0"/>
          </a:p>
          <a:p>
            <a:pPr eaLnBrk="1" hangingPunct="1">
              <a:lnSpc>
                <a:spcPct val="90000"/>
              </a:lnSpc>
            </a:pPr>
            <a:endParaRPr lang="en-US" altLang="en-US" sz="2400" dirty="0"/>
          </a:p>
          <a:p>
            <a:pPr marL="344487" lvl="1" indent="0" eaLnBrk="1" hangingPunct="1">
              <a:lnSpc>
                <a:spcPct val="90000"/>
              </a:lnSpc>
              <a:buNone/>
            </a:pPr>
            <a:endParaRPr lang="en-US" altLang="en-US" sz="2400" dirty="0">
              <a:cs typeface="Times New Roman" pitchFamily="18" charset="0"/>
            </a:endParaRPr>
          </a:p>
          <a:p>
            <a:pPr marL="344487" lvl="1" indent="0" algn="ctr" eaLnBrk="1" hangingPunct="1">
              <a:lnSpc>
                <a:spcPct val="90000"/>
              </a:lnSpc>
              <a:buNone/>
            </a:pPr>
            <a:r>
              <a:rPr lang="en-US" altLang="en-US" sz="2200" dirty="0">
                <a:cs typeface="Times New Roman" pitchFamily="18" charset="0"/>
              </a:rPr>
              <a:t>where </a:t>
            </a:r>
            <a:r>
              <a:rPr lang="en-US" altLang="en-US" sz="2200" i="1" dirty="0">
                <a:cs typeface="Times New Roman" pitchFamily="18" charset="0"/>
              </a:rPr>
              <a:t>k</a:t>
            </a:r>
            <a:r>
              <a:rPr lang="en-US" altLang="en-US" sz="2200" dirty="0">
                <a:cs typeface="Times New Roman" pitchFamily="18" charset="0"/>
              </a:rPr>
              <a:t> = </a:t>
            </a:r>
            <a:r>
              <a:rPr lang="en-US" altLang="en-US" sz="2200" i="1" dirty="0">
                <a:cs typeface="Times New Roman" pitchFamily="18" charset="0"/>
              </a:rPr>
              <a:t>L</a:t>
            </a:r>
            <a:r>
              <a:rPr lang="en-US" altLang="en-US" sz="2200" dirty="0">
                <a:cs typeface="Times New Roman" pitchFamily="18" charset="0"/>
              </a:rPr>
              <a:t>/</a:t>
            </a:r>
            <a:r>
              <a:rPr lang="en-US" altLang="en-US" sz="2200" i="1" dirty="0">
                <a:cs typeface="Times New Roman" pitchFamily="18" charset="0"/>
              </a:rPr>
              <a:t>A </a:t>
            </a:r>
            <a:r>
              <a:rPr lang="en-US" altLang="en-US" sz="2200" dirty="0">
                <a:cs typeface="Times New Roman" pitchFamily="18" charset="0"/>
              </a:rPr>
              <a:t>= a measure of the FI’s leverage</a:t>
            </a:r>
          </a:p>
        </p:txBody>
      </p:sp>
      <p:graphicFrame>
        <p:nvGraphicFramePr>
          <p:cNvPr id="18438" name="Object 6"/>
          <p:cNvGraphicFramePr>
            <a:graphicFrameLocks noChangeAspect="1"/>
          </p:cNvGraphicFramePr>
          <p:nvPr>
            <p:extLst>
              <p:ext uri="{D42A27DB-BD31-4B8C-83A1-F6EECF244321}">
                <p14:modId xmlns:p14="http://schemas.microsoft.com/office/powerpoint/2010/main" val="429160317"/>
              </p:ext>
            </p:extLst>
          </p:nvPr>
        </p:nvGraphicFramePr>
        <p:xfrm>
          <a:off x="2675731" y="2997200"/>
          <a:ext cx="3711575" cy="358775"/>
        </p:xfrm>
        <a:graphic>
          <a:graphicData uri="http://schemas.openxmlformats.org/presentationml/2006/ole">
            <mc:AlternateContent xmlns:mc="http://schemas.openxmlformats.org/markup-compatibility/2006">
              <mc:Choice xmlns:v="urn:schemas-microsoft-com:vml" Requires="v">
                <p:oleObj spid="_x0000_s18864" name="Equation" r:id="rId4" imgW="2108200" imgH="203200" progId="Equation.3">
                  <p:embed/>
                </p:oleObj>
              </mc:Choice>
              <mc:Fallback>
                <p:oleObj name="Equation" r:id="rId4" imgW="2108200" imgH="203200"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5731" y="2997200"/>
                        <a:ext cx="3711575" cy="358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39" name="Object 7"/>
          <p:cNvGraphicFramePr>
            <a:graphicFrameLocks noChangeAspect="1"/>
          </p:cNvGraphicFramePr>
          <p:nvPr>
            <p:extLst>
              <p:ext uri="{D42A27DB-BD31-4B8C-83A1-F6EECF244321}">
                <p14:modId xmlns:p14="http://schemas.microsoft.com/office/powerpoint/2010/main" val="164225416"/>
              </p:ext>
            </p:extLst>
          </p:nvPr>
        </p:nvGraphicFramePr>
        <p:xfrm>
          <a:off x="2160587" y="4203700"/>
          <a:ext cx="4137025" cy="900113"/>
        </p:xfrm>
        <a:graphic>
          <a:graphicData uri="http://schemas.openxmlformats.org/presentationml/2006/ole">
            <mc:AlternateContent xmlns:mc="http://schemas.openxmlformats.org/markup-compatibility/2006">
              <mc:Choice xmlns:v="urn:schemas-microsoft-com:vml" Requires="v">
                <p:oleObj spid="_x0000_s18865" name="Equation" r:id="rId6" imgW="2349500" imgH="508000" progId="Equation.3">
                  <p:embed/>
                </p:oleObj>
              </mc:Choice>
              <mc:Fallback>
                <p:oleObj name="Equation" r:id="rId6" imgW="2349500" imgH="508000" progId="Equation.3">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60587" y="4203700"/>
                        <a:ext cx="4137025" cy="900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Footer Placeholder 1">
            <a:extLst>
              <a:ext uri="{FF2B5EF4-FFF2-40B4-BE49-F238E27FC236}">
                <a16:creationId xmlns:a16="http://schemas.microsoft.com/office/drawing/2014/main" id="{2B8151E8-443F-4A53-B7EA-CE750463B30C}"/>
              </a:ext>
            </a:extLst>
          </p:cNvPr>
          <p:cNvSpPr>
            <a:spLocks noGrp="1"/>
          </p:cNvSpPr>
          <p:nvPr>
            <p:ph type="ftr" sz="quarter" idx="11"/>
          </p:nvPr>
        </p:nvSpPr>
        <p:spPr>
          <a:xfrm>
            <a:off x="1484026" y="6248400"/>
            <a:ext cx="623590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9460" name="Rectangle 2"/>
          <p:cNvSpPr>
            <a:spLocks noGrp="1" noChangeArrowheads="1"/>
          </p:cNvSpPr>
          <p:nvPr>
            <p:ph type="title" idx="4294967295"/>
          </p:nvPr>
        </p:nvSpPr>
        <p:spPr/>
        <p:txBody>
          <a:bodyPr anchor="ctr"/>
          <a:lstStyle/>
          <a:p>
            <a:pPr eaLnBrk="1" hangingPunct="1"/>
            <a:r>
              <a:rPr lang="en-US" altLang="en-US" sz="3500" dirty="0"/>
              <a:t>Effects of Interest Rate Changes on Net Worth</a:t>
            </a:r>
          </a:p>
        </p:txBody>
      </p:sp>
      <p:sp>
        <p:nvSpPr>
          <p:cNvPr id="1946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The effect of interest rate changes on the market value of equity or net worth of an FI breaks down to three effects:</a:t>
            </a:r>
          </a:p>
          <a:p>
            <a:pPr lvl="1" eaLnBrk="1" hangingPunct="1"/>
            <a:r>
              <a:rPr lang="en-US" altLang="en-US" sz="2400" dirty="0">
                <a:cs typeface="Times New Roman" pitchFamily="18" charset="0"/>
              </a:rPr>
              <a:t>The leverage adjusted duration gap = (</a:t>
            </a:r>
            <a:r>
              <a:rPr lang="en-US" altLang="en-US" sz="2400" i="1" dirty="0">
                <a:cs typeface="Times New Roman" pitchFamily="18" charset="0"/>
              </a:rPr>
              <a:t>D</a:t>
            </a:r>
            <a:r>
              <a:rPr lang="en-US" altLang="en-US" sz="2400" i="1" baseline="-25000" dirty="0">
                <a:cs typeface="Times New Roman" pitchFamily="18" charset="0"/>
              </a:rPr>
              <a:t>A</a:t>
            </a:r>
            <a:r>
              <a:rPr lang="en-US" altLang="en-US" sz="2400" dirty="0">
                <a:cs typeface="Times New Roman" pitchFamily="18" charset="0"/>
              </a:rPr>
              <a:t> – </a:t>
            </a:r>
            <a:r>
              <a:rPr lang="en-US" altLang="en-US" sz="2400" i="1" dirty="0" err="1">
                <a:cs typeface="Times New Roman" pitchFamily="18" charset="0"/>
              </a:rPr>
              <a:t>kD</a:t>
            </a:r>
            <a:r>
              <a:rPr lang="en-US" altLang="en-US" sz="2400" i="1" baseline="-25000" dirty="0" err="1">
                <a:cs typeface="Times New Roman" pitchFamily="18" charset="0"/>
              </a:rPr>
              <a:t>L</a:t>
            </a:r>
            <a:r>
              <a:rPr lang="en-US" altLang="en-US" sz="2400" dirty="0">
                <a:cs typeface="Times New Roman" pitchFamily="18" charset="0"/>
              </a:rPr>
              <a:t>)</a:t>
            </a:r>
          </a:p>
          <a:p>
            <a:pPr lvl="2" eaLnBrk="1" hangingPunct="1"/>
            <a:r>
              <a:rPr lang="en-US" altLang="en-US" sz="2200" dirty="0">
                <a:cs typeface="Times New Roman" pitchFamily="18" charset="0"/>
              </a:rPr>
              <a:t>Measured in years</a:t>
            </a:r>
          </a:p>
          <a:p>
            <a:pPr lvl="2" eaLnBrk="1" hangingPunct="1"/>
            <a:r>
              <a:rPr lang="en-US" altLang="en-US" sz="2200" dirty="0">
                <a:cs typeface="Times New Roman" pitchFamily="18" charset="0"/>
              </a:rPr>
              <a:t>Reflects the degree of duration mismatch on an FI’s balance sheet</a:t>
            </a:r>
          </a:p>
          <a:p>
            <a:pPr lvl="2" eaLnBrk="1" hangingPunct="1"/>
            <a:r>
              <a:rPr lang="en-US" altLang="en-US" sz="2200" dirty="0">
                <a:cs typeface="Times New Roman" pitchFamily="18" charset="0"/>
              </a:rPr>
              <a:t>The larger the gap (in absolute terms), the more exposed the FI to interest rate risk </a:t>
            </a:r>
          </a:p>
          <a:p>
            <a:pPr lvl="1" eaLnBrk="1" hangingPunct="1"/>
            <a:r>
              <a:rPr lang="en-US" altLang="en-US" sz="2400" dirty="0">
                <a:cs typeface="Times New Roman" pitchFamily="18" charset="0"/>
              </a:rPr>
              <a:t>The size of the FI = </a:t>
            </a:r>
            <a:r>
              <a:rPr lang="en-US" altLang="en-US" sz="2400" i="1" dirty="0">
                <a:cs typeface="Times New Roman" pitchFamily="18" charset="0"/>
              </a:rPr>
              <a:t>A = </a:t>
            </a:r>
            <a:r>
              <a:rPr lang="en-US" altLang="en-US" sz="2400" dirty="0">
                <a:cs typeface="Times New Roman" pitchFamily="18" charset="0"/>
              </a:rPr>
              <a:t>the size of the FI’s assets</a:t>
            </a:r>
            <a:endParaRPr lang="en-US" altLang="en-US" sz="2400" i="1" dirty="0">
              <a:cs typeface="Times New Roman" pitchFamily="18" charset="0"/>
            </a:endParaRPr>
          </a:p>
          <a:p>
            <a:pPr lvl="1" eaLnBrk="1" hangingPunct="1"/>
            <a:r>
              <a:rPr lang="en-US" altLang="en-US" sz="2400" dirty="0">
                <a:cs typeface="Times New Roman" pitchFamily="18" charset="0"/>
              </a:rPr>
              <a:t>The size of the interest rate shock = </a:t>
            </a:r>
            <a:r>
              <a:rPr lang="en-US" altLang="en-US" sz="2400" i="1" dirty="0">
                <a:cs typeface="Times New Roman" pitchFamily="18" charset="0"/>
              </a:rPr>
              <a:t>∆R / (1 + R)</a:t>
            </a:r>
          </a:p>
          <a:p>
            <a:pPr lvl="1" eaLnBrk="1" hangingPunct="1"/>
            <a:endParaRPr lang="en-US" altLang="en-US" sz="2400" dirty="0">
              <a:cs typeface="Times New Roman" pitchFamily="18" charset="0"/>
            </a:endParaRPr>
          </a:p>
        </p:txBody>
      </p:sp>
      <p:sp>
        <p:nvSpPr>
          <p:cNvPr id="4" name="Footer Placeholder 3">
            <a:extLst>
              <a:ext uri="{FF2B5EF4-FFF2-40B4-BE49-F238E27FC236}">
                <a16:creationId xmlns:a16="http://schemas.microsoft.com/office/drawing/2014/main" id="{AFFC3D01-3016-4655-93CE-814BBCB09B15}"/>
              </a:ext>
            </a:extLst>
          </p:cNvPr>
          <p:cNvSpPr>
            <a:spLocks noGrp="1"/>
          </p:cNvSpPr>
          <p:nvPr>
            <p:ph type="ftr" sz="quarter" idx="11"/>
          </p:nvPr>
        </p:nvSpPr>
        <p:spPr>
          <a:xfrm>
            <a:off x="1109272" y="6248400"/>
            <a:ext cx="661066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1508" name="Rectangle 2"/>
          <p:cNvSpPr>
            <a:spLocks noGrp="1" noChangeArrowheads="1"/>
          </p:cNvSpPr>
          <p:nvPr>
            <p:ph type="title"/>
          </p:nvPr>
        </p:nvSpPr>
        <p:spPr/>
        <p:txBody>
          <a:bodyPr anchor="ctr"/>
          <a:lstStyle/>
          <a:p>
            <a:pPr eaLnBrk="1" hangingPunct="1"/>
            <a:r>
              <a:rPr lang="en-US" altLang="en-US" sz="3500" dirty="0"/>
              <a:t>Fannie Mae Duration Gap</a:t>
            </a:r>
          </a:p>
        </p:txBody>
      </p:sp>
      <p:pic>
        <p:nvPicPr>
          <p:cNvPr id="4" name="Content Placeholder 3">
            <a:extLst>
              <a:ext uri="{FF2B5EF4-FFF2-40B4-BE49-F238E27FC236}">
                <a16:creationId xmlns:a16="http://schemas.microsoft.com/office/drawing/2014/main" id="{F4B03A15-D7FB-4288-857D-1C19129BD43D}"/>
              </a:ext>
            </a:extLst>
          </p:cNvPr>
          <p:cNvPicPr>
            <a:picLocks noGrp="1" noChangeAspect="1"/>
          </p:cNvPicPr>
          <p:nvPr>
            <p:ph idx="1"/>
          </p:nvPr>
        </p:nvPicPr>
        <p:blipFill>
          <a:blip r:embed="rId3"/>
          <a:stretch>
            <a:fillRect/>
          </a:stretch>
        </p:blipFill>
        <p:spPr>
          <a:xfrm>
            <a:off x="599608" y="1646239"/>
            <a:ext cx="7086678" cy="3764570"/>
          </a:xfrm>
          <a:prstGeom prst="rect">
            <a:avLst/>
          </a:prstGeom>
        </p:spPr>
      </p:pic>
      <p:sp>
        <p:nvSpPr>
          <p:cNvPr id="3" name="Footer Placeholder 2">
            <a:extLst>
              <a:ext uri="{FF2B5EF4-FFF2-40B4-BE49-F238E27FC236}">
                <a16:creationId xmlns:a16="http://schemas.microsoft.com/office/drawing/2014/main" id="{BB272058-D84D-46B9-8A4D-F20C93B0703F}"/>
              </a:ext>
            </a:extLst>
          </p:cNvPr>
          <p:cNvSpPr>
            <a:spLocks noGrp="1"/>
          </p:cNvSpPr>
          <p:nvPr>
            <p:ph type="ftr" sz="quarter" idx="11"/>
          </p:nvPr>
        </p:nvSpPr>
        <p:spPr>
          <a:xfrm>
            <a:off x="1738859" y="6248400"/>
            <a:ext cx="626214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2532" name="Rectangle 2"/>
          <p:cNvSpPr>
            <a:spLocks noGrp="1" noChangeArrowheads="1"/>
          </p:cNvSpPr>
          <p:nvPr>
            <p:ph type="title" idx="4294967295"/>
          </p:nvPr>
        </p:nvSpPr>
        <p:spPr/>
        <p:txBody>
          <a:bodyPr anchor="ctr"/>
          <a:lstStyle/>
          <a:p>
            <a:pPr eaLnBrk="1" hangingPunct="1"/>
            <a:r>
              <a:rPr lang="en-US" altLang="en-US" sz="3500" dirty="0"/>
              <a:t>Limitations of the Duration Model</a:t>
            </a:r>
          </a:p>
        </p:txBody>
      </p:sp>
      <p:sp>
        <p:nvSpPr>
          <p:cNvPr id="22533" name="Rectangle 3"/>
          <p:cNvSpPr>
            <a:spLocks noGrp="1" noChangeArrowheads="1"/>
          </p:cNvSpPr>
          <p:nvPr>
            <p:ph type="body" sz="half" idx="4294967295"/>
          </p:nvPr>
        </p:nvSpPr>
        <p:spPr>
          <a:xfrm>
            <a:off x="457200" y="1719262"/>
            <a:ext cx="8148638" cy="4658485"/>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dirty="0">
                <a:cs typeface="Times New Roman" pitchFamily="18" charset="0"/>
              </a:rPr>
              <a:t>Duration matching can be costly</a:t>
            </a:r>
          </a:p>
          <a:p>
            <a:pPr lvl="1" eaLnBrk="1" hangingPunct="1">
              <a:lnSpc>
                <a:spcPct val="90000"/>
              </a:lnSpc>
            </a:pPr>
            <a:r>
              <a:rPr lang="en-US" altLang="en-US" sz="2000" dirty="0">
                <a:cs typeface="Times New Roman" pitchFamily="18" charset="0"/>
              </a:rPr>
              <a:t>Critics claim that restructuring the balance sheet can be time-consuming and costly</a:t>
            </a:r>
          </a:p>
          <a:p>
            <a:pPr lvl="1" eaLnBrk="1" hangingPunct="1">
              <a:lnSpc>
                <a:spcPct val="90000"/>
              </a:lnSpc>
            </a:pPr>
            <a:r>
              <a:rPr lang="en-US" altLang="en-US" sz="2000" dirty="0">
                <a:cs typeface="Times New Roman" pitchFamily="18" charset="0"/>
              </a:rPr>
              <a:t>Note that this argument isn’t as true today as is has been in the past, given the growth of purchased funds, asset securitization and loan sales markets have eased the speed and lowered the transaction costs of major balance sheet restructurings</a:t>
            </a:r>
          </a:p>
          <a:p>
            <a:pPr eaLnBrk="1" hangingPunct="1">
              <a:lnSpc>
                <a:spcPct val="90000"/>
              </a:lnSpc>
            </a:pPr>
            <a:r>
              <a:rPr lang="en-US" altLang="en-US" sz="2200" dirty="0">
                <a:cs typeface="Times New Roman" pitchFamily="18" charset="0"/>
              </a:rPr>
              <a:t>Immunization is a dynamic problem</a:t>
            </a:r>
          </a:p>
          <a:p>
            <a:pPr lvl="1" eaLnBrk="1" hangingPunct="1">
              <a:lnSpc>
                <a:spcPct val="90000"/>
              </a:lnSpc>
            </a:pPr>
            <a:r>
              <a:rPr lang="en-US" altLang="en-US" sz="2000" dirty="0">
                <a:cs typeface="Times New Roman" pitchFamily="18" charset="0"/>
              </a:rPr>
              <a:t>The duration of assets and liabilities changes as they approach maturity, and the rate at which their durations change through time may not be the same on the asset and liability sides of the balance sheet</a:t>
            </a:r>
          </a:p>
          <a:p>
            <a:pPr eaLnBrk="1" hangingPunct="1">
              <a:lnSpc>
                <a:spcPct val="90000"/>
              </a:lnSpc>
            </a:pPr>
            <a:r>
              <a:rPr lang="en-US" altLang="en-US" sz="2200" dirty="0">
                <a:cs typeface="Times New Roman" pitchFamily="18" charset="0"/>
              </a:rPr>
              <a:t>Large interest rate changes and convexity</a:t>
            </a:r>
          </a:p>
          <a:p>
            <a:pPr lvl="1" eaLnBrk="1" hangingPunct="1">
              <a:lnSpc>
                <a:spcPct val="90000"/>
              </a:lnSpc>
            </a:pPr>
            <a:r>
              <a:rPr lang="en-US" altLang="en-US" sz="2000" dirty="0">
                <a:cs typeface="Times New Roman" pitchFamily="18" charset="0"/>
              </a:rPr>
              <a:t>Convexity is the degree of curvature of the price-yield curve around some interest rate level</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3556" name="Rectangle 2"/>
          <p:cNvSpPr>
            <a:spLocks noGrp="1" noChangeArrowheads="1"/>
          </p:cNvSpPr>
          <p:nvPr>
            <p:ph type="title" idx="4294967295"/>
          </p:nvPr>
        </p:nvSpPr>
        <p:spPr/>
        <p:txBody>
          <a:bodyPr anchor="ctr"/>
          <a:lstStyle/>
          <a:p>
            <a:pPr eaLnBrk="1" hangingPunct="1"/>
            <a:r>
              <a:rPr lang="en-US" altLang="en-US" sz="3500" dirty="0"/>
              <a:t>Duration Estimated versus True Bond Price</a:t>
            </a:r>
          </a:p>
        </p:txBody>
      </p:sp>
      <p:sp>
        <p:nvSpPr>
          <p:cNvPr id="2355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buFont typeface="Wingdings" pitchFamily="2" charset="2"/>
              <a:buNone/>
            </a:pPr>
            <a:r>
              <a:rPr lang="en-US" altLang="en-US" dirty="0">
                <a:cs typeface="Times New Roman" pitchFamily="18" charset="0"/>
              </a:rPr>
              <a:t> </a:t>
            </a:r>
          </a:p>
        </p:txBody>
      </p:sp>
      <p:pic>
        <p:nvPicPr>
          <p:cNvPr id="2355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5250" y="1790700"/>
            <a:ext cx="6386513" cy="428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a:extLst>
              <a:ext uri="{FF2B5EF4-FFF2-40B4-BE49-F238E27FC236}">
                <a16:creationId xmlns:a16="http://schemas.microsoft.com/office/drawing/2014/main" id="{4A9FAD30-EF36-496B-8169-6C0943C68789}"/>
              </a:ext>
            </a:extLst>
          </p:cNvPr>
          <p:cNvSpPr>
            <a:spLocks noGrp="1"/>
          </p:cNvSpPr>
          <p:nvPr>
            <p:ph type="ftr" sz="quarter" idx="11"/>
          </p:nvPr>
        </p:nvSpPr>
        <p:spPr>
          <a:xfrm>
            <a:off x="1365249" y="6248400"/>
            <a:ext cx="638651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4580" name="Rectangle 2"/>
          <p:cNvSpPr>
            <a:spLocks noGrp="1" noChangeArrowheads="1"/>
          </p:cNvSpPr>
          <p:nvPr>
            <p:ph type="title" idx="4294967295"/>
          </p:nvPr>
        </p:nvSpPr>
        <p:spPr/>
        <p:txBody>
          <a:bodyPr anchor="ctr"/>
          <a:lstStyle/>
          <a:p>
            <a:pPr eaLnBrk="1" hangingPunct="1"/>
            <a:r>
              <a:rPr lang="en-US" altLang="en-US" sz="3500" dirty="0"/>
              <a:t>Insolvency Risk Management</a:t>
            </a:r>
          </a:p>
        </p:txBody>
      </p:sp>
      <p:sp>
        <p:nvSpPr>
          <p:cNvPr id="2458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To ensure survival, an FI manager must protect against the risk of insolvency</a:t>
            </a:r>
          </a:p>
          <a:p>
            <a:pPr eaLnBrk="1" hangingPunct="1">
              <a:lnSpc>
                <a:spcPct val="90000"/>
              </a:lnSpc>
            </a:pPr>
            <a:r>
              <a:rPr lang="en-US" altLang="en-US" sz="2400" dirty="0"/>
              <a:t>The primary protection against the risk of insolvency is equity capital</a:t>
            </a:r>
          </a:p>
          <a:p>
            <a:pPr lvl="1" eaLnBrk="1" hangingPunct="1">
              <a:lnSpc>
                <a:spcPct val="90000"/>
              </a:lnSpc>
            </a:pPr>
            <a:r>
              <a:rPr lang="en-US" altLang="en-US" sz="2200" dirty="0">
                <a:cs typeface="Times New Roman" pitchFamily="18" charset="0"/>
              </a:rPr>
              <a:t>Capital is also a source of funds</a:t>
            </a:r>
          </a:p>
          <a:p>
            <a:pPr lvl="1" eaLnBrk="1" hangingPunct="1">
              <a:lnSpc>
                <a:spcPct val="90000"/>
              </a:lnSpc>
            </a:pPr>
            <a:r>
              <a:rPr lang="en-US" altLang="en-US" sz="2200" dirty="0">
                <a:cs typeface="Times New Roman" pitchFamily="18" charset="0"/>
              </a:rPr>
              <a:t>Capital is a necessary requirement for growth under existing minimum capital-to-asset ratios set by regulators</a:t>
            </a:r>
          </a:p>
          <a:p>
            <a:pPr eaLnBrk="1" hangingPunct="1">
              <a:lnSpc>
                <a:spcPct val="90000"/>
              </a:lnSpc>
            </a:pPr>
            <a:r>
              <a:rPr lang="en-US" altLang="en-US" sz="2400" dirty="0">
                <a:cs typeface="Times New Roman" pitchFamily="18" charset="0"/>
              </a:rPr>
              <a:t>FI managers often prefer low levels of capital in order to generate a higher return on equity (ROE)</a:t>
            </a:r>
          </a:p>
          <a:p>
            <a:pPr lvl="1" eaLnBrk="1" hangingPunct="1">
              <a:lnSpc>
                <a:spcPct val="90000"/>
              </a:lnSpc>
            </a:pPr>
            <a:r>
              <a:rPr lang="en-US" altLang="en-US" sz="2200" dirty="0">
                <a:cs typeface="Times New Roman" pitchFamily="18" charset="0"/>
              </a:rPr>
              <a:t>The moral hazard problem of deposit insurance exacerbates this tendency</a:t>
            </a:r>
          </a:p>
          <a:p>
            <a:pPr lvl="1" eaLnBrk="1" hangingPunct="1">
              <a:lnSpc>
                <a:spcPct val="90000"/>
              </a:lnSpc>
            </a:pPr>
            <a:r>
              <a:rPr lang="en-US" altLang="en-US" sz="2200" dirty="0">
                <a:cs typeface="Times New Roman" pitchFamily="18" charset="0"/>
              </a:rPr>
              <a:t>Strategy results in an increased likelihood of insolvency</a:t>
            </a:r>
          </a:p>
        </p:txBody>
      </p:sp>
      <p:sp>
        <p:nvSpPr>
          <p:cNvPr id="2" name="Footer Placeholder 1">
            <a:extLst>
              <a:ext uri="{FF2B5EF4-FFF2-40B4-BE49-F238E27FC236}">
                <a16:creationId xmlns:a16="http://schemas.microsoft.com/office/drawing/2014/main" id="{54FC8DFF-F9B9-4AA7-B900-1104814B1874}"/>
              </a:ext>
            </a:extLst>
          </p:cNvPr>
          <p:cNvSpPr>
            <a:spLocks noGrp="1"/>
          </p:cNvSpPr>
          <p:nvPr>
            <p:ph type="ftr" sz="quarter" idx="11"/>
          </p:nvPr>
        </p:nvSpPr>
        <p:spPr>
          <a:xfrm>
            <a:off x="1993691" y="6248400"/>
            <a:ext cx="616095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5604" name="Rectangle 2"/>
          <p:cNvSpPr>
            <a:spLocks noGrp="1" noChangeArrowheads="1"/>
          </p:cNvSpPr>
          <p:nvPr>
            <p:ph type="title" idx="4294967295"/>
          </p:nvPr>
        </p:nvSpPr>
        <p:spPr/>
        <p:txBody>
          <a:bodyPr anchor="ctr"/>
          <a:lstStyle/>
          <a:p>
            <a:pPr eaLnBrk="1" hangingPunct="1"/>
            <a:r>
              <a:rPr lang="en-US" altLang="en-US" sz="3500" dirty="0"/>
              <a:t>Insolvency Risk Management Continued</a:t>
            </a:r>
          </a:p>
        </p:txBody>
      </p:sp>
      <p:sp>
        <p:nvSpPr>
          <p:cNvPr id="2560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The </a:t>
            </a:r>
            <a:r>
              <a:rPr lang="en-US" altLang="en-US" sz="2400" b="1" dirty="0"/>
              <a:t>Capital Purchase Program</a:t>
            </a:r>
            <a:r>
              <a:rPr lang="en-US" altLang="en-US" sz="2400" dirty="0"/>
              <a:t> (CPP) was part of the TARP funding in 2008-2009</a:t>
            </a:r>
          </a:p>
          <a:p>
            <a:pPr lvl="1" eaLnBrk="1" hangingPunct="1">
              <a:lnSpc>
                <a:spcPct val="90000"/>
              </a:lnSpc>
            </a:pPr>
            <a:r>
              <a:rPr lang="en-US" altLang="en-US" sz="2200" dirty="0"/>
              <a:t>The Treasury purchased over $205 billion in senior preferred stock under the program</a:t>
            </a:r>
          </a:p>
          <a:p>
            <a:pPr lvl="1" eaLnBrk="1" hangingPunct="1">
              <a:lnSpc>
                <a:spcPct val="90000"/>
              </a:lnSpc>
            </a:pPr>
            <a:endParaRPr lang="en-US" altLang="en-US" sz="2400" dirty="0"/>
          </a:p>
          <a:p>
            <a:pPr eaLnBrk="1" hangingPunct="1">
              <a:lnSpc>
                <a:spcPct val="90000"/>
              </a:lnSpc>
            </a:pPr>
            <a:r>
              <a:rPr lang="en-US" altLang="en-US" sz="2400" dirty="0"/>
              <a:t>The CPP was designed to help U.S. FIs increase their capital with the aim of increasing lending to the general public</a:t>
            </a:r>
          </a:p>
          <a:p>
            <a:pPr lvl="1" eaLnBrk="1" hangingPunct="1">
              <a:lnSpc>
                <a:spcPct val="90000"/>
              </a:lnSpc>
            </a:pPr>
            <a:r>
              <a:rPr lang="en-US" altLang="en-US" sz="2200" dirty="0"/>
              <a:t>Through December 2016, $245 billion of TARP capital injections had been allocated to DIs, of which $239.6 billion had been paid back, along with a return of $35.7 billion in dividends and assessments</a:t>
            </a:r>
            <a:endParaRPr lang="en-US" altLang="en-US" sz="2200" dirty="0">
              <a:cs typeface="Times New Roman" pitchFamily="18" charset="0"/>
            </a:endParaRPr>
          </a:p>
        </p:txBody>
      </p:sp>
      <p:sp>
        <p:nvSpPr>
          <p:cNvPr id="2" name="Footer Placeholder 1">
            <a:extLst>
              <a:ext uri="{FF2B5EF4-FFF2-40B4-BE49-F238E27FC236}">
                <a16:creationId xmlns:a16="http://schemas.microsoft.com/office/drawing/2014/main" id="{43C21EE5-B316-469F-A867-ADE89741E601}"/>
              </a:ext>
            </a:extLst>
          </p:cNvPr>
          <p:cNvSpPr>
            <a:spLocks noGrp="1"/>
          </p:cNvSpPr>
          <p:nvPr>
            <p:ph type="ftr" sz="quarter" idx="11"/>
          </p:nvPr>
        </p:nvSpPr>
        <p:spPr>
          <a:xfrm>
            <a:off x="1918741" y="6248400"/>
            <a:ext cx="622091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6628" name="Rectangle 2"/>
          <p:cNvSpPr>
            <a:spLocks noGrp="1" noChangeArrowheads="1"/>
          </p:cNvSpPr>
          <p:nvPr>
            <p:ph type="title" idx="4294967295"/>
          </p:nvPr>
        </p:nvSpPr>
        <p:spPr/>
        <p:txBody>
          <a:bodyPr anchor="ctr"/>
          <a:lstStyle/>
          <a:p>
            <a:pPr eaLnBrk="1" hangingPunct="1"/>
            <a:r>
              <a:rPr lang="en-US" altLang="en-US" sz="3500" dirty="0"/>
              <a:t>Capital</a:t>
            </a:r>
          </a:p>
        </p:txBody>
      </p:sp>
      <p:sp>
        <p:nvSpPr>
          <p:cNvPr id="2662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The economic</a:t>
            </a:r>
            <a:r>
              <a:rPr lang="en-US" altLang="en-US" sz="2400" b="1" dirty="0"/>
              <a:t> </a:t>
            </a:r>
            <a:r>
              <a:rPr lang="en-US" altLang="en-US" sz="2400" dirty="0"/>
              <a:t>meaning of capital is </a:t>
            </a:r>
            <a:r>
              <a:rPr lang="en-US" altLang="en-US" sz="2400" b="1" dirty="0"/>
              <a:t>net worth</a:t>
            </a:r>
          </a:p>
          <a:p>
            <a:pPr lvl="1" eaLnBrk="1" hangingPunct="1">
              <a:lnSpc>
                <a:spcPct val="90000"/>
              </a:lnSpc>
            </a:pPr>
            <a:r>
              <a:rPr lang="en-US" altLang="en-US" sz="2200" dirty="0">
                <a:cs typeface="Times New Roman" pitchFamily="18" charset="0"/>
              </a:rPr>
              <a:t>Net worth is equal to the difference between the market value (MV) of an FI’s assets and the market value of its’ liabilities</a:t>
            </a:r>
          </a:p>
          <a:p>
            <a:pPr lvl="1" eaLnBrk="1" hangingPunct="1">
              <a:lnSpc>
                <a:spcPct val="90000"/>
              </a:lnSpc>
            </a:pPr>
            <a:r>
              <a:rPr lang="en-US" altLang="en-US" sz="2200" dirty="0">
                <a:cs typeface="Times New Roman" pitchFamily="18" charset="0"/>
              </a:rPr>
              <a:t>The </a:t>
            </a:r>
            <a:r>
              <a:rPr lang="en-US" altLang="en-US" sz="2200" b="1" dirty="0">
                <a:cs typeface="Times New Roman" pitchFamily="18" charset="0"/>
              </a:rPr>
              <a:t>market value </a:t>
            </a:r>
            <a:r>
              <a:rPr lang="en-US" altLang="en-US" sz="2200" dirty="0">
                <a:cs typeface="Times New Roman" pitchFamily="18" charset="0"/>
              </a:rPr>
              <a:t>or </a:t>
            </a:r>
            <a:r>
              <a:rPr lang="en-US" altLang="en-US" sz="2200" b="1" dirty="0">
                <a:cs typeface="Times New Roman" pitchFamily="18" charset="0"/>
              </a:rPr>
              <a:t>mark-to-market value basis</a:t>
            </a:r>
            <a:r>
              <a:rPr lang="en-US" altLang="en-US" sz="2200" dirty="0">
                <a:cs typeface="Times New Roman" pitchFamily="18" charset="0"/>
              </a:rPr>
              <a:t> uses balance sheet values that reflect current rather than historical prices</a:t>
            </a:r>
            <a:endParaRPr lang="en-US" altLang="en-US" sz="2200" b="1" dirty="0">
              <a:cs typeface="Times New Roman" pitchFamily="18" charset="0"/>
            </a:endParaRPr>
          </a:p>
          <a:p>
            <a:pPr eaLnBrk="1" hangingPunct="1">
              <a:lnSpc>
                <a:spcPct val="90000"/>
              </a:lnSpc>
            </a:pPr>
            <a:endParaRPr lang="en-US" altLang="en-US" sz="2400" b="1" dirty="0">
              <a:cs typeface="Times New Roman" pitchFamily="18" charset="0"/>
            </a:endParaRPr>
          </a:p>
          <a:p>
            <a:pPr eaLnBrk="1" hangingPunct="1">
              <a:lnSpc>
                <a:spcPct val="90000"/>
              </a:lnSpc>
            </a:pPr>
            <a:r>
              <a:rPr lang="en-US" altLang="en-US" sz="2400" b="1" dirty="0">
                <a:cs typeface="Times New Roman" pitchFamily="18" charset="0"/>
              </a:rPr>
              <a:t>Regulatory </a:t>
            </a:r>
            <a:r>
              <a:rPr lang="en-US" altLang="en-US" sz="2400" dirty="0">
                <a:cs typeface="Times New Roman" pitchFamily="18" charset="0"/>
              </a:rPr>
              <a:t>and </a:t>
            </a:r>
            <a:r>
              <a:rPr lang="en-US" altLang="en-US" sz="2400" b="1" dirty="0">
                <a:cs typeface="Times New Roman" pitchFamily="18" charset="0"/>
              </a:rPr>
              <a:t>accounting-defined capital </a:t>
            </a:r>
            <a:r>
              <a:rPr lang="en-US" altLang="en-US" sz="2400" dirty="0">
                <a:cs typeface="Times New Roman" pitchFamily="18" charset="0"/>
              </a:rPr>
              <a:t>is based in whole or in part on historical or </a:t>
            </a:r>
            <a:r>
              <a:rPr lang="en-US" altLang="en-US" sz="2400" b="1" dirty="0">
                <a:cs typeface="Times New Roman" pitchFamily="18" charset="0"/>
              </a:rPr>
              <a:t>book values (BV)</a:t>
            </a:r>
            <a:r>
              <a:rPr lang="en-US" altLang="en-US" sz="2400" dirty="0">
                <a:cs typeface="Times New Roman" pitchFamily="18" charset="0"/>
              </a:rPr>
              <a:t>, which means the value of assets and liabilities are based on their historical costs</a:t>
            </a:r>
            <a:endParaRPr lang="en-US" altLang="en-US" sz="2400" b="1" dirty="0">
              <a:cs typeface="Times New Roman" pitchFamily="18" charset="0"/>
            </a:endParaRPr>
          </a:p>
        </p:txBody>
      </p:sp>
      <p:sp>
        <p:nvSpPr>
          <p:cNvPr id="2" name="Footer Placeholder 1">
            <a:extLst>
              <a:ext uri="{FF2B5EF4-FFF2-40B4-BE49-F238E27FC236}">
                <a16:creationId xmlns:a16="http://schemas.microsoft.com/office/drawing/2014/main" id="{6DCA99B0-D125-43D1-AB60-22FA24367965}"/>
              </a:ext>
            </a:extLst>
          </p:cNvPr>
          <p:cNvSpPr>
            <a:spLocks noGrp="1"/>
          </p:cNvSpPr>
          <p:nvPr>
            <p:ph type="ftr" sz="quarter" idx="11"/>
          </p:nvPr>
        </p:nvSpPr>
        <p:spPr>
          <a:xfrm>
            <a:off x="1648918" y="6248400"/>
            <a:ext cx="619093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7652" name="Rectangle 2"/>
          <p:cNvSpPr>
            <a:spLocks noGrp="1" noChangeArrowheads="1"/>
          </p:cNvSpPr>
          <p:nvPr>
            <p:ph type="title" idx="4294967295"/>
          </p:nvPr>
        </p:nvSpPr>
        <p:spPr/>
        <p:txBody>
          <a:bodyPr anchor="ctr"/>
          <a:lstStyle/>
          <a:p>
            <a:pPr eaLnBrk="1" hangingPunct="1"/>
            <a:r>
              <a:rPr lang="en-US" altLang="en-US" sz="3500" dirty="0"/>
              <a:t>Market Value of Capital</a:t>
            </a:r>
          </a:p>
        </p:txBody>
      </p:sp>
      <p:sp>
        <p:nvSpPr>
          <p:cNvPr id="27653" name="Rectangle 3"/>
          <p:cNvSpPr>
            <a:spLocks noGrp="1" noChangeArrowheads="1"/>
          </p:cNvSpPr>
          <p:nvPr>
            <p:ph type="body" sz="half" idx="4294967295"/>
          </p:nvPr>
        </p:nvSpPr>
        <p:spPr>
          <a:xfrm>
            <a:off x="457200" y="1719262"/>
            <a:ext cx="8148638" cy="4696905"/>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400" i="1" dirty="0"/>
              <a:t>The market value of capital and credit risk</a:t>
            </a:r>
          </a:p>
          <a:p>
            <a:pPr lvl="1" eaLnBrk="1" hangingPunct="1">
              <a:lnSpc>
                <a:spcPct val="80000"/>
              </a:lnSpc>
            </a:pPr>
            <a:r>
              <a:rPr lang="en-US" altLang="en-US" sz="2200" dirty="0">
                <a:cs typeface="Times New Roman" pitchFamily="18" charset="0"/>
              </a:rPr>
              <a:t>Decreases in current and expected future cash flows on loans lowers the MV of an FI’s assets</a:t>
            </a:r>
          </a:p>
          <a:p>
            <a:pPr lvl="1" eaLnBrk="1" hangingPunct="1">
              <a:lnSpc>
                <a:spcPct val="80000"/>
              </a:lnSpc>
            </a:pPr>
            <a:r>
              <a:rPr lang="en-US" altLang="en-US" sz="2200" dirty="0">
                <a:cs typeface="Times New Roman" pitchFamily="18" charset="0"/>
              </a:rPr>
              <a:t>Decreases in the MVs of assets are directly charged against the equity owners’ capital or net worth</a:t>
            </a:r>
          </a:p>
          <a:p>
            <a:pPr lvl="1" eaLnBrk="1" hangingPunct="1">
              <a:lnSpc>
                <a:spcPct val="80000"/>
              </a:lnSpc>
            </a:pPr>
            <a:r>
              <a:rPr lang="en-US" altLang="en-US" sz="2200" dirty="0">
                <a:cs typeface="Times New Roman" pitchFamily="18" charset="0"/>
              </a:rPr>
              <a:t>Liability holders are only hurt when asset losses exceed equity capital levels</a:t>
            </a:r>
          </a:p>
          <a:p>
            <a:pPr lvl="1" eaLnBrk="1" hangingPunct="1">
              <a:lnSpc>
                <a:spcPct val="80000"/>
              </a:lnSpc>
            </a:pPr>
            <a:r>
              <a:rPr lang="en-US" altLang="en-US" sz="2200" dirty="0">
                <a:cs typeface="Times New Roman" pitchFamily="18" charset="0"/>
              </a:rPr>
              <a:t>Thus, equity capital acts as “insurance” protecting liability holders (and guarantors, such as the FDIC) against insolvency risk</a:t>
            </a:r>
          </a:p>
          <a:p>
            <a:pPr eaLnBrk="1" hangingPunct="1">
              <a:lnSpc>
                <a:spcPct val="80000"/>
              </a:lnSpc>
            </a:pPr>
            <a:r>
              <a:rPr lang="en-US" altLang="en-US" sz="2400" i="1" dirty="0"/>
              <a:t>The market value of capital and interest rate risk</a:t>
            </a:r>
          </a:p>
          <a:p>
            <a:pPr lvl="1" eaLnBrk="1" hangingPunct="1">
              <a:lnSpc>
                <a:spcPct val="80000"/>
              </a:lnSpc>
            </a:pPr>
            <a:r>
              <a:rPr lang="en-US" altLang="en-US" sz="2200" dirty="0">
                <a:cs typeface="Times New Roman" pitchFamily="18" charset="0"/>
              </a:rPr>
              <a:t>Rising interest rates decrease the value of an FI’s assets more than the value of the FI’s liabilities when the duration gap of the FI’s balance sheet is positive</a:t>
            </a:r>
          </a:p>
          <a:p>
            <a:pPr lvl="1" eaLnBrk="1" hangingPunct="1">
              <a:lnSpc>
                <a:spcPct val="80000"/>
              </a:lnSpc>
            </a:pPr>
            <a:r>
              <a:rPr lang="en-US" altLang="en-US" sz="2200" dirty="0">
                <a:cs typeface="Times New Roman" pitchFamily="18" charset="0"/>
              </a:rPr>
              <a:t>Losses are first charged against equity capital</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8676" name="Rectangle 2"/>
          <p:cNvSpPr>
            <a:spLocks noGrp="1" noChangeArrowheads="1"/>
          </p:cNvSpPr>
          <p:nvPr>
            <p:ph type="title" idx="4294967295"/>
          </p:nvPr>
        </p:nvSpPr>
        <p:spPr/>
        <p:txBody>
          <a:bodyPr anchor="ctr"/>
          <a:lstStyle/>
          <a:p>
            <a:pPr eaLnBrk="1" hangingPunct="1"/>
            <a:r>
              <a:rPr lang="en-US" altLang="en-US" sz="3500"/>
              <a:t>Interest Rate Changes and </a:t>
            </a:r>
            <a:br>
              <a:rPr lang="en-US" altLang="en-US" sz="3500"/>
            </a:br>
            <a:r>
              <a:rPr lang="en-US" altLang="en-US" sz="3500"/>
              <a:t>Equity Value</a:t>
            </a:r>
          </a:p>
        </p:txBody>
      </p:sp>
      <p:graphicFrame>
        <p:nvGraphicFramePr>
          <p:cNvPr id="28677" name="Object 2"/>
          <p:cNvGraphicFramePr>
            <a:graphicFrameLocks noChangeAspect="1"/>
          </p:cNvGraphicFramePr>
          <p:nvPr/>
        </p:nvGraphicFramePr>
        <p:xfrm>
          <a:off x="-306388" y="1985963"/>
          <a:ext cx="9780588" cy="2516187"/>
        </p:xfrm>
        <a:graphic>
          <a:graphicData uri="http://schemas.openxmlformats.org/presentationml/2006/ole">
            <mc:AlternateContent xmlns:mc="http://schemas.openxmlformats.org/markup-compatibility/2006">
              <mc:Choice xmlns:v="urn:schemas-microsoft-com:vml" Requires="v">
                <p:oleObj spid="_x0000_s28891" name="Document" r:id="rId4" imgW="5627562" imgH="1450123" progId="Word.Document.12">
                  <p:embed/>
                </p:oleObj>
              </mc:Choice>
              <mc:Fallback>
                <p:oleObj name="Document" r:id="rId4" imgW="5627562" imgH="1450123"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388" y="1985963"/>
                        <a:ext cx="9780588" cy="2516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Rectangle 3"/>
          <p:cNvSpPr txBox="1">
            <a:spLocks noChangeArrowheads="1"/>
          </p:cNvSpPr>
          <p:nvPr/>
        </p:nvSpPr>
        <p:spPr bwMode="auto">
          <a:xfrm>
            <a:off x="457200" y="4365625"/>
            <a:ext cx="8148638" cy="1765300"/>
          </a:xfrm>
          <a:prstGeom prst="rect">
            <a:avLst/>
          </a:prstGeom>
          <a:solidFill>
            <a:schemeClr val="bg1"/>
          </a:solidFill>
          <a:ln w="31750">
            <a:solidFill>
              <a:srgbClr val="007FBE"/>
            </a:solidFill>
            <a:miter lim="800000"/>
            <a:headEnd/>
            <a:tailEnd/>
          </a:ln>
          <a:effectLst>
            <a:outerShdw dist="107763" dir="2700000" algn="ctr" rotWithShape="0">
              <a:schemeClr val="bg2"/>
            </a:outerShdw>
          </a:effectLst>
        </p:spPr>
        <p:txBody>
          <a:bodyPr/>
          <a:lstStyle>
            <a:lvl1pPr marL="342900" indent="-342900" algn="l" rtl="0" fontAlgn="base">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fontAlgn="base">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fontAlgn="base">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fontAlgn="base">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marL="457200" indent="-457200">
              <a:buSzPct val="100000"/>
              <a:buFont typeface="+mj-lt"/>
              <a:buAutoNum type="arabicPeriod"/>
              <a:defRPr/>
            </a:pPr>
            <a:r>
              <a:rPr lang="en-US" sz="2400" b="0" dirty="0">
                <a:cs typeface="Times New Roman" pitchFamily="18" charset="0"/>
              </a:rPr>
              <a:t>If interest rates are projected to increase, how should the FI position its’ duration gap?</a:t>
            </a:r>
          </a:p>
          <a:p>
            <a:pPr marL="457200" indent="-457200">
              <a:buSzPct val="100000"/>
              <a:buFont typeface="+mj-lt"/>
              <a:buAutoNum type="arabicPeriod"/>
              <a:defRPr/>
            </a:pPr>
            <a:r>
              <a:rPr lang="en-US" sz="2400" b="0" dirty="0">
                <a:cs typeface="Times New Roman" pitchFamily="18" charset="0"/>
              </a:rPr>
              <a:t>If interest rates are projected to decrease, how should the FI position its’ duration gap?</a:t>
            </a:r>
          </a:p>
          <a:p>
            <a:pPr>
              <a:defRPr/>
            </a:pPr>
            <a:endParaRPr lang="en-US" sz="2400" dirty="0">
              <a:cs typeface="Times New Roman" pitchFamily="18" charset="0"/>
            </a:endParaRPr>
          </a:p>
        </p:txBody>
      </p:sp>
      <p:sp>
        <p:nvSpPr>
          <p:cNvPr id="2" name="Footer Placeholder 1">
            <a:extLst>
              <a:ext uri="{FF2B5EF4-FFF2-40B4-BE49-F238E27FC236}">
                <a16:creationId xmlns:a16="http://schemas.microsoft.com/office/drawing/2014/main" id="{8607A44C-B6D8-4149-99D1-19C01A3832D1}"/>
              </a:ext>
            </a:extLst>
          </p:cNvPr>
          <p:cNvSpPr>
            <a:spLocks noGrp="1"/>
          </p:cNvSpPr>
          <p:nvPr>
            <p:ph type="ftr" sz="quarter" idx="11"/>
          </p:nvPr>
        </p:nvSpPr>
        <p:spPr>
          <a:xfrm>
            <a:off x="1588957" y="6248400"/>
            <a:ext cx="626588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9700" name="Rectangle 2"/>
          <p:cNvSpPr>
            <a:spLocks noGrp="1" noChangeArrowheads="1"/>
          </p:cNvSpPr>
          <p:nvPr>
            <p:ph type="title" idx="4294967295"/>
          </p:nvPr>
        </p:nvSpPr>
        <p:spPr/>
        <p:txBody>
          <a:bodyPr anchor="ctr"/>
          <a:lstStyle/>
          <a:p>
            <a:pPr eaLnBrk="1" hangingPunct="1"/>
            <a:r>
              <a:rPr lang="en-US" altLang="en-US" sz="3500" dirty="0"/>
              <a:t>The Book Value of Capital</a:t>
            </a:r>
          </a:p>
        </p:txBody>
      </p:sp>
      <p:sp>
        <p:nvSpPr>
          <p:cNvPr id="2970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The </a:t>
            </a:r>
            <a:r>
              <a:rPr lang="en-US" altLang="en-US" sz="2400" b="1" dirty="0"/>
              <a:t>book value of capital</a:t>
            </a:r>
            <a:r>
              <a:rPr lang="en-US" altLang="en-US" sz="2400" dirty="0"/>
              <a:t> is the difference between the BV of assets and the BV of liabilities</a:t>
            </a:r>
          </a:p>
          <a:p>
            <a:pPr lvl="1" eaLnBrk="1" hangingPunct="1"/>
            <a:r>
              <a:rPr lang="en-US" altLang="en-US" sz="2200" dirty="0"/>
              <a:t>BV of capital is usually composed of the par value of shares, the surplus value of shares, and retained earnings</a:t>
            </a:r>
          </a:p>
          <a:p>
            <a:pPr lvl="1" eaLnBrk="1" hangingPunct="1"/>
            <a:r>
              <a:rPr lang="en-US" altLang="en-US" sz="2200" dirty="0"/>
              <a:t>BV of equity does </a:t>
            </a:r>
            <a:r>
              <a:rPr lang="en-US" altLang="en-US" sz="2200" i="1" dirty="0"/>
              <a:t>not </a:t>
            </a:r>
            <a:r>
              <a:rPr lang="en-US" altLang="en-US" sz="2200" dirty="0"/>
              <a:t>equal the market value of equity</a:t>
            </a:r>
          </a:p>
          <a:p>
            <a:pPr lvl="1" eaLnBrk="1" hangingPunct="1"/>
            <a:r>
              <a:rPr lang="en-US" altLang="en-US" sz="2200" dirty="0"/>
              <a:t>Managers can manipulate the BV of equity by:</a:t>
            </a:r>
          </a:p>
          <a:p>
            <a:pPr lvl="2" eaLnBrk="1" hangingPunct="1"/>
            <a:r>
              <a:rPr lang="en-US" altLang="en-US" sz="2000" dirty="0"/>
              <a:t>Using discretion when timing the recognition of loan losses</a:t>
            </a:r>
          </a:p>
          <a:p>
            <a:pPr lvl="2" eaLnBrk="1" hangingPunct="1"/>
            <a:r>
              <a:rPr lang="en-US" altLang="en-US" sz="2000" dirty="0"/>
              <a:t>Selectively selling assets to inflate reported earnings (and, thus, capital)</a:t>
            </a:r>
          </a:p>
        </p:txBody>
      </p:sp>
      <p:sp>
        <p:nvSpPr>
          <p:cNvPr id="2" name="Footer Placeholder 1">
            <a:extLst>
              <a:ext uri="{FF2B5EF4-FFF2-40B4-BE49-F238E27FC236}">
                <a16:creationId xmlns:a16="http://schemas.microsoft.com/office/drawing/2014/main" id="{148C574D-DC50-4608-B561-37506EAD9D90}"/>
              </a:ext>
            </a:extLst>
          </p:cNvPr>
          <p:cNvSpPr>
            <a:spLocks noGrp="1"/>
          </p:cNvSpPr>
          <p:nvPr>
            <p:ph type="ftr" sz="quarter" idx="11"/>
          </p:nvPr>
        </p:nvSpPr>
        <p:spPr>
          <a:xfrm>
            <a:off x="1963711" y="6248400"/>
            <a:ext cx="620592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30724" name="Rectangle 2"/>
          <p:cNvSpPr>
            <a:spLocks noGrp="1" noChangeArrowheads="1"/>
          </p:cNvSpPr>
          <p:nvPr>
            <p:ph type="title" idx="4294967295"/>
          </p:nvPr>
        </p:nvSpPr>
        <p:spPr/>
        <p:txBody>
          <a:bodyPr anchor="ctr"/>
          <a:lstStyle/>
          <a:p>
            <a:pPr eaLnBrk="1" hangingPunct="1"/>
            <a:r>
              <a:rPr lang="en-US" altLang="en-US" sz="3500" dirty="0"/>
              <a:t>Discrepancy between MV and BV</a:t>
            </a:r>
          </a:p>
        </p:txBody>
      </p:sp>
      <p:sp>
        <p:nvSpPr>
          <p:cNvPr id="3072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Interest rate changes have no impact on book values of assets and liabilities</a:t>
            </a:r>
          </a:p>
          <a:p>
            <a:pPr lvl="1" eaLnBrk="1" hangingPunct="1">
              <a:lnSpc>
                <a:spcPct val="90000"/>
              </a:lnSpc>
            </a:pPr>
            <a:r>
              <a:rPr lang="en-US" altLang="en-US" sz="2200" dirty="0"/>
              <a:t>FIs can be solvent from a BV perspective, but massively insolvent from an economic perspective</a:t>
            </a:r>
          </a:p>
          <a:p>
            <a:pPr eaLnBrk="1" hangingPunct="1">
              <a:lnSpc>
                <a:spcPct val="90000"/>
              </a:lnSpc>
            </a:pPr>
            <a:r>
              <a:rPr lang="en-US" altLang="en-US" sz="2400" dirty="0"/>
              <a:t>The degree to which the BV of capital deviates from the MV of capital depends on:</a:t>
            </a:r>
          </a:p>
          <a:p>
            <a:pPr lvl="1" eaLnBrk="1" hangingPunct="1">
              <a:lnSpc>
                <a:spcPct val="90000"/>
              </a:lnSpc>
            </a:pPr>
            <a:r>
              <a:rPr lang="en-US" altLang="en-US" sz="2200" dirty="0"/>
              <a:t>Interest rate volatility</a:t>
            </a:r>
          </a:p>
          <a:p>
            <a:pPr lvl="1" eaLnBrk="1" hangingPunct="1">
              <a:lnSpc>
                <a:spcPct val="90000"/>
              </a:lnSpc>
            </a:pPr>
            <a:r>
              <a:rPr lang="en-US" altLang="en-US" sz="2200" dirty="0"/>
              <a:t>Examination and enforcement</a:t>
            </a:r>
          </a:p>
          <a:p>
            <a:pPr lvl="1" eaLnBrk="1" hangingPunct="1">
              <a:lnSpc>
                <a:spcPct val="90000"/>
              </a:lnSpc>
            </a:pPr>
            <a:r>
              <a:rPr lang="en-US" altLang="en-US" sz="2200" dirty="0"/>
              <a:t>Asset trading</a:t>
            </a:r>
          </a:p>
          <a:p>
            <a:pPr eaLnBrk="1" hangingPunct="1">
              <a:lnSpc>
                <a:spcPct val="90000"/>
              </a:lnSpc>
            </a:pPr>
            <a:r>
              <a:rPr lang="en-US" altLang="en-US" sz="2400" dirty="0"/>
              <a:t>The discrepancy between the MV and BV of equity capital is measured by the </a:t>
            </a:r>
            <a:r>
              <a:rPr lang="en-US" altLang="en-US" sz="2400" b="1" dirty="0"/>
              <a:t>market-to-book ratio</a:t>
            </a:r>
          </a:p>
        </p:txBody>
      </p:sp>
      <p:sp>
        <p:nvSpPr>
          <p:cNvPr id="2" name="Footer Placeholder 1">
            <a:extLst>
              <a:ext uri="{FF2B5EF4-FFF2-40B4-BE49-F238E27FC236}">
                <a16:creationId xmlns:a16="http://schemas.microsoft.com/office/drawing/2014/main" id="{95520F39-7719-4F61-9603-7820DE916E23}"/>
              </a:ext>
            </a:extLst>
          </p:cNvPr>
          <p:cNvSpPr>
            <a:spLocks noGrp="1"/>
          </p:cNvSpPr>
          <p:nvPr>
            <p:ph type="ftr" sz="quarter" idx="11"/>
          </p:nvPr>
        </p:nvSpPr>
        <p:spPr>
          <a:xfrm>
            <a:off x="1603949" y="6248400"/>
            <a:ext cx="639705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31748" name="Rectangle 2"/>
          <p:cNvSpPr>
            <a:spLocks noGrp="1" noChangeArrowheads="1"/>
          </p:cNvSpPr>
          <p:nvPr>
            <p:ph type="title" idx="4294967295"/>
          </p:nvPr>
        </p:nvSpPr>
        <p:spPr/>
        <p:txBody>
          <a:bodyPr anchor="ctr"/>
          <a:lstStyle/>
          <a:p>
            <a:pPr eaLnBrk="1" hangingPunct="1"/>
            <a:r>
              <a:rPr lang="en-US" altLang="en-US" sz="3500" dirty="0"/>
              <a:t>Market Value versus Book Value</a:t>
            </a:r>
          </a:p>
        </p:txBody>
      </p:sp>
      <p:pic>
        <p:nvPicPr>
          <p:cNvPr id="3174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8" y="1049338"/>
            <a:ext cx="5114925"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5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8" y="2287588"/>
            <a:ext cx="5153025"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28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163" y="3781425"/>
            <a:ext cx="5105400" cy="146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28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250" y="5140325"/>
            <a:ext cx="5210175"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478463" y="4176713"/>
            <a:ext cx="2736850" cy="708025"/>
          </a:xfrm>
          <a:prstGeom prst="rect">
            <a:avLst/>
          </a:prstGeom>
          <a:noFill/>
        </p:spPr>
        <p:txBody>
          <a:bodyPr>
            <a:spAutoFit/>
          </a:bodyPr>
          <a:lstStyle/>
          <a:p>
            <a:pPr>
              <a:defRPr/>
            </a:pPr>
            <a:r>
              <a:rPr lang="en-US" sz="2000" dirty="0">
                <a:latin typeface="+mn-lt"/>
              </a:rPr>
              <a:t>Scenario 1, credit problems</a:t>
            </a:r>
          </a:p>
        </p:txBody>
      </p:sp>
      <p:sp>
        <p:nvSpPr>
          <p:cNvPr id="12" name="TextBox 11"/>
          <p:cNvSpPr txBox="1"/>
          <p:nvPr/>
        </p:nvSpPr>
        <p:spPr>
          <a:xfrm>
            <a:off x="5480050" y="5570538"/>
            <a:ext cx="2738438" cy="708025"/>
          </a:xfrm>
          <a:prstGeom prst="rect">
            <a:avLst/>
          </a:prstGeom>
          <a:noFill/>
        </p:spPr>
        <p:txBody>
          <a:bodyPr>
            <a:spAutoFit/>
          </a:bodyPr>
          <a:lstStyle/>
          <a:p>
            <a:pPr>
              <a:defRPr/>
            </a:pPr>
            <a:r>
              <a:rPr lang="en-US" sz="2000" dirty="0">
                <a:latin typeface="+mn-lt"/>
              </a:rPr>
              <a:t>Scenario 2, interest rate increase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7284"/>
                                        </p:tgtEl>
                                        <p:attrNameLst>
                                          <p:attrName>style.visibility</p:attrName>
                                        </p:attrNameLst>
                                      </p:cBhvr>
                                      <p:to>
                                        <p:strVal val="visible"/>
                                      </p:to>
                                    </p:set>
                                    <p:animEffect transition="in" filter="fade">
                                      <p:cBhvr>
                                        <p:cTn id="7" dur="500"/>
                                        <p:tgtEl>
                                          <p:spTgt spid="97284"/>
                                        </p:tgtEl>
                                      </p:cBhvr>
                                    </p:animEffect>
                                  </p:childTnLst>
                                </p:cTn>
                              </p:par>
                            </p:childTnLst>
                          </p:cTn>
                        </p:par>
                        <p:par>
                          <p:cTn id="8" fill="hold" nodeType="afterGroup">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checkerboard(across)">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97285"/>
                                        </p:tgtEl>
                                        <p:attrNameLst>
                                          <p:attrName>style.visibility</p:attrName>
                                        </p:attrNameLst>
                                      </p:cBhvr>
                                      <p:to>
                                        <p:strVal val="visible"/>
                                      </p:to>
                                    </p:set>
                                    <p:animEffect transition="in" filter="fade">
                                      <p:cBhvr>
                                        <p:cTn id="16" dur="500"/>
                                        <p:tgtEl>
                                          <p:spTgt spid="97285"/>
                                        </p:tgtEl>
                                      </p:cBhvr>
                                    </p:animEffect>
                                  </p:childTnLst>
                                </p:cTn>
                              </p:par>
                            </p:childTnLst>
                          </p:cTn>
                        </p:par>
                        <p:par>
                          <p:cTn id="17" fill="hold" nodeType="afterGroup">
                            <p:stCondLst>
                              <p:cond delay="500"/>
                            </p:stCondLst>
                            <p:childTnLst>
                              <p:par>
                                <p:cTn id="18" presetID="5" presetClass="entr" presetSubtype="1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checkerboard(across)">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32772" name="Rectangle 2"/>
          <p:cNvSpPr>
            <a:spLocks noGrp="1" noChangeArrowheads="1"/>
          </p:cNvSpPr>
          <p:nvPr>
            <p:ph type="title"/>
          </p:nvPr>
        </p:nvSpPr>
        <p:spPr/>
        <p:txBody>
          <a:bodyPr anchor="ctr"/>
          <a:lstStyle/>
          <a:p>
            <a:pPr eaLnBrk="1" hangingPunct="1"/>
            <a:r>
              <a:rPr lang="en-US" altLang="en-US" sz="3500" dirty="0"/>
              <a:t>Market-to-Book Value Ratios for U.S. DIs </a:t>
            </a:r>
          </a:p>
        </p:txBody>
      </p:sp>
      <p:pic>
        <p:nvPicPr>
          <p:cNvPr id="4" name="Content Placeholder 3">
            <a:extLst>
              <a:ext uri="{FF2B5EF4-FFF2-40B4-BE49-F238E27FC236}">
                <a16:creationId xmlns:a16="http://schemas.microsoft.com/office/drawing/2014/main" id="{3F511822-1B58-43E0-9D09-DC4A78FBE274}"/>
              </a:ext>
            </a:extLst>
          </p:cNvPr>
          <p:cNvPicPr>
            <a:picLocks noGrp="1" noChangeAspect="1"/>
          </p:cNvPicPr>
          <p:nvPr>
            <p:ph idx="1"/>
          </p:nvPr>
        </p:nvPicPr>
        <p:blipFill>
          <a:blip r:embed="rId3"/>
          <a:stretch>
            <a:fillRect/>
          </a:stretch>
        </p:blipFill>
        <p:spPr>
          <a:xfrm>
            <a:off x="704539" y="1873770"/>
            <a:ext cx="7105336" cy="3987383"/>
          </a:xfrm>
          <a:prstGeom prst="rect">
            <a:avLst/>
          </a:prstGeom>
        </p:spPr>
      </p:pic>
      <p:sp>
        <p:nvSpPr>
          <p:cNvPr id="3" name="Footer Placeholder 2">
            <a:extLst>
              <a:ext uri="{FF2B5EF4-FFF2-40B4-BE49-F238E27FC236}">
                <a16:creationId xmlns:a16="http://schemas.microsoft.com/office/drawing/2014/main" id="{65E47A62-91E2-4C5C-B3D4-327E7ABEA4CF}"/>
              </a:ext>
            </a:extLst>
          </p:cNvPr>
          <p:cNvSpPr>
            <a:spLocks noGrp="1"/>
          </p:cNvSpPr>
          <p:nvPr>
            <p:ph type="ftr" sz="quarter" idx="11"/>
          </p:nvPr>
        </p:nvSpPr>
        <p:spPr>
          <a:xfrm>
            <a:off x="1558977" y="6248400"/>
            <a:ext cx="625089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33796" name="Rectangle 2"/>
          <p:cNvSpPr>
            <a:spLocks noGrp="1" noChangeArrowheads="1"/>
          </p:cNvSpPr>
          <p:nvPr>
            <p:ph type="title" idx="4294967295"/>
          </p:nvPr>
        </p:nvSpPr>
        <p:spPr/>
        <p:txBody>
          <a:bodyPr anchor="ctr"/>
          <a:lstStyle/>
          <a:p>
            <a:pPr eaLnBrk="1" hangingPunct="1"/>
            <a:r>
              <a:rPr lang="en-US" altLang="en-US" sz="3500" dirty="0"/>
              <a:t>Arguments Against MV Accounting</a:t>
            </a:r>
          </a:p>
        </p:txBody>
      </p:sp>
      <p:sp>
        <p:nvSpPr>
          <p:cNvPr id="33797" name="Rectangle 3"/>
          <p:cNvSpPr>
            <a:spLocks noGrp="1" noChangeArrowheads="1"/>
          </p:cNvSpPr>
          <p:nvPr>
            <p:ph type="body" sz="half" idx="4294967295"/>
          </p:nvPr>
        </p:nvSpPr>
        <p:spPr>
          <a:xfrm>
            <a:off x="457200" y="1719262"/>
            <a:ext cx="8148638" cy="4635433"/>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Arguments include:</a:t>
            </a:r>
          </a:p>
          <a:p>
            <a:pPr lvl="1" eaLnBrk="1" hangingPunct="1">
              <a:lnSpc>
                <a:spcPct val="90000"/>
              </a:lnSpc>
            </a:pPr>
            <a:r>
              <a:rPr lang="en-US" altLang="en-US" sz="2200" dirty="0"/>
              <a:t>It is difficult to implement</a:t>
            </a:r>
          </a:p>
          <a:p>
            <a:pPr lvl="2" eaLnBrk="1" hangingPunct="1">
              <a:lnSpc>
                <a:spcPct val="90000"/>
              </a:lnSpc>
            </a:pPr>
            <a:r>
              <a:rPr lang="en-US" altLang="en-US" sz="2000" dirty="0"/>
              <a:t>Especially for small FIs that are not publicly traded, because when market prices cannot be determined accurately, marking to market may be done only with error</a:t>
            </a:r>
          </a:p>
          <a:p>
            <a:pPr lvl="1" eaLnBrk="1" hangingPunct="1">
              <a:lnSpc>
                <a:spcPct val="90000"/>
              </a:lnSpc>
            </a:pPr>
            <a:r>
              <a:rPr lang="en-US" altLang="en-US" sz="2200" dirty="0"/>
              <a:t>It introduces an unnecessary degree of variability into reported earnings</a:t>
            </a:r>
          </a:p>
          <a:p>
            <a:pPr lvl="1" eaLnBrk="1" hangingPunct="1">
              <a:lnSpc>
                <a:spcPct val="90000"/>
              </a:lnSpc>
            </a:pPr>
            <a:r>
              <a:rPr lang="en-US" altLang="en-US" sz="2200" dirty="0"/>
              <a:t>FIs are less willing to accept longer-term asset exposures if these assets must be continually marked-to-market to reflect changing credit quality and interest rates</a:t>
            </a:r>
          </a:p>
        </p:txBody>
      </p:sp>
      <p:sp>
        <p:nvSpPr>
          <p:cNvPr id="2" name="Footer Placeholder 1">
            <a:extLst>
              <a:ext uri="{FF2B5EF4-FFF2-40B4-BE49-F238E27FC236}">
                <a16:creationId xmlns:a16="http://schemas.microsoft.com/office/drawing/2014/main" id="{FEAE52CD-55E9-47D9-A521-8184BF8A2B6C}"/>
              </a:ext>
            </a:extLst>
          </p:cNvPr>
          <p:cNvSpPr>
            <a:spLocks noGrp="1"/>
          </p:cNvSpPr>
          <p:nvPr>
            <p:ph type="ftr" sz="quarter" idx="11"/>
          </p:nvPr>
        </p:nvSpPr>
        <p:spPr>
          <a:xfrm>
            <a:off x="1738859" y="6248400"/>
            <a:ext cx="6130977"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34820" name="Rectangle 2"/>
          <p:cNvSpPr>
            <a:spLocks noGrp="1" noChangeArrowheads="1"/>
          </p:cNvSpPr>
          <p:nvPr>
            <p:ph type="title" idx="4294967295"/>
          </p:nvPr>
        </p:nvSpPr>
        <p:spPr/>
        <p:txBody>
          <a:bodyPr anchor="ctr"/>
          <a:lstStyle/>
          <a:p>
            <a:pPr eaLnBrk="1" hangingPunct="1"/>
            <a:r>
              <a:rPr lang="en-US" altLang="en-US" sz="3500" dirty="0"/>
              <a:t>Arguments Against MV Accounting Continued</a:t>
            </a:r>
          </a:p>
        </p:txBody>
      </p:sp>
      <p:sp>
        <p:nvSpPr>
          <p:cNvPr id="3482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300" dirty="0"/>
              <a:t>The industry argues the lack of liquidity in the recent crisis led to unrealistically low market values of assets and marking to market imposed excessive losses on institutions</a:t>
            </a:r>
          </a:p>
          <a:p>
            <a:pPr lvl="1" eaLnBrk="1" hangingPunct="1"/>
            <a:r>
              <a:rPr lang="en-US" altLang="en-US" sz="2300" dirty="0"/>
              <a:t>Consequently, the Financial Accounting Standards Board (FASB) allows management to rely on internal estimates of cash flows to estimate fair value</a:t>
            </a:r>
          </a:p>
          <a:p>
            <a:pPr eaLnBrk="1" hangingPunct="1"/>
            <a:r>
              <a:rPr lang="en-US" altLang="en-US" sz="2300" dirty="0"/>
              <a:t>As of April 2009, FASB allows DIs to not recognize losses in earnings and regulatory capital on accounts that are a) designated as held for investment rather than sale and b) temporarily impaired in value due to market conditions rather than underlying credit deterioration</a:t>
            </a:r>
          </a:p>
        </p:txBody>
      </p:sp>
      <p:sp>
        <p:nvSpPr>
          <p:cNvPr id="2" name="Footer Placeholder 1">
            <a:extLst>
              <a:ext uri="{FF2B5EF4-FFF2-40B4-BE49-F238E27FC236}">
                <a16:creationId xmlns:a16="http://schemas.microsoft.com/office/drawing/2014/main" id="{4B604B8F-C110-4416-813A-ACDD1772FAF1}"/>
              </a:ext>
            </a:extLst>
          </p:cNvPr>
          <p:cNvSpPr>
            <a:spLocks noGrp="1"/>
          </p:cNvSpPr>
          <p:nvPr>
            <p:ph type="ftr" sz="quarter" idx="11"/>
          </p:nvPr>
        </p:nvSpPr>
        <p:spPr>
          <a:xfrm>
            <a:off x="1798820" y="6248400"/>
            <a:ext cx="6202180" cy="457200"/>
          </a:xfrm>
        </p:spPr>
        <p:txBody>
          <a:body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theme/theme1.xml><?xml version="1.0" encoding="utf-8"?>
<a:theme xmlns:a="http://schemas.openxmlformats.org/drawingml/2006/main" name="Network">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000000"/>
        </a:dk1>
        <a:lt1>
          <a:srgbClr val="FFFFFF"/>
        </a:lt1>
        <a:dk2>
          <a:srgbClr val="A50021"/>
        </a:dk2>
        <a:lt2>
          <a:srgbClr val="808080"/>
        </a:lt2>
        <a:accent1>
          <a:srgbClr val="006699"/>
        </a:accent1>
        <a:accent2>
          <a:srgbClr val="DDDDDD"/>
        </a:accent2>
        <a:accent3>
          <a:srgbClr val="FFFFFF"/>
        </a:accent3>
        <a:accent4>
          <a:srgbClr val="000000"/>
        </a:accent4>
        <a:accent5>
          <a:srgbClr val="AAB8CA"/>
        </a:accent5>
        <a:accent6>
          <a:srgbClr val="C8C8C8"/>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C:\WINDOWS\Application Data\Microsoft\Templates\template2ndEdS&amp;C.pot</Template>
  <TotalTime>5557</TotalTime>
  <Words>3099</Words>
  <Application>Microsoft Office PowerPoint</Application>
  <PresentationFormat>On-screen Show (4:3)</PresentationFormat>
  <Paragraphs>240</Paragraphs>
  <Slides>30</Slides>
  <Notes>29</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30</vt:i4>
      </vt:variant>
    </vt:vector>
  </HeadingPairs>
  <TitlesOfParts>
    <vt:vector size="36" baseType="lpstr">
      <vt:lpstr>Arial</vt:lpstr>
      <vt:lpstr>Times New Roman</vt:lpstr>
      <vt:lpstr>Wingdings</vt:lpstr>
      <vt:lpstr>Network</vt:lpstr>
      <vt:lpstr>Equation</vt:lpstr>
      <vt:lpstr>Document</vt:lpstr>
      <vt:lpstr>Chapter Twenty-Two</vt:lpstr>
      <vt:lpstr>Interest Rate Risk</vt:lpstr>
      <vt:lpstr>Interest Rate Risk Measurement and Management</vt:lpstr>
      <vt:lpstr>Repricing Model</vt:lpstr>
      <vt:lpstr>Repricing Model Continued</vt:lpstr>
      <vt:lpstr>Repricing Model Concluded</vt:lpstr>
      <vt:lpstr>Change in Net Interest Income</vt:lpstr>
      <vt:lpstr>CGAP</vt:lpstr>
      <vt:lpstr>Spread Effect</vt:lpstr>
      <vt:lpstr>Repricing Gap</vt:lpstr>
      <vt:lpstr>Limitations of the Repricing Model</vt:lpstr>
      <vt:lpstr>The Duration Model</vt:lpstr>
      <vt:lpstr>Duration Example</vt:lpstr>
      <vt:lpstr>The Duration Model Continued</vt:lpstr>
      <vt:lpstr>The Duration Model Concluded</vt:lpstr>
      <vt:lpstr>Effects of Interest Rate Changes on Net Worth</vt:lpstr>
      <vt:lpstr>Fannie Mae Duration Gap</vt:lpstr>
      <vt:lpstr>Limitations of the Duration Model</vt:lpstr>
      <vt:lpstr>Duration Estimated versus True Bond Price</vt:lpstr>
      <vt:lpstr>Insolvency Risk Management</vt:lpstr>
      <vt:lpstr>Insolvency Risk Management Continued</vt:lpstr>
      <vt:lpstr>Capital</vt:lpstr>
      <vt:lpstr>Market Value of Capital</vt:lpstr>
      <vt:lpstr>Interest Rate Changes and  Equity Value</vt:lpstr>
      <vt:lpstr>The Book Value of Capital</vt:lpstr>
      <vt:lpstr>Discrepancy between MV and BV</vt:lpstr>
      <vt:lpstr>Market Value versus Book Value</vt:lpstr>
      <vt:lpstr>Market-to-Book Value Ratios for U.S. DIs </vt:lpstr>
      <vt:lpstr>Arguments Against MV Accounting</vt:lpstr>
      <vt:lpstr>Arguments Against MV Accounting Continued</vt:lpstr>
    </vt:vector>
  </TitlesOfParts>
  <Company>University at Buffalo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MARKETS AND INSTITIUTIONS: A Modern Perspective</dc:title>
  <dc:creator>Joseph Ogden</dc:creator>
  <cp:lastModifiedBy>Woo, Dana</cp:lastModifiedBy>
  <cp:revision>427</cp:revision>
  <dcterms:created xsi:type="dcterms:W3CDTF">2000-07-01T19:33:32Z</dcterms:created>
  <dcterms:modified xsi:type="dcterms:W3CDTF">2018-02-23T20:07:00Z</dcterms:modified>
</cp:coreProperties>
</file>