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83" r:id="rId1"/>
  </p:sldMasterIdLst>
  <p:notesMasterIdLst>
    <p:notesMasterId r:id="rId28"/>
  </p:notesMasterIdLst>
  <p:handoutMasterIdLst>
    <p:handoutMasterId r:id="rId29"/>
  </p:handoutMasterIdLst>
  <p:sldIdLst>
    <p:sldId id="330" r:id="rId2"/>
    <p:sldId id="291" r:id="rId3"/>
    <p:sldId id="290" r:id="rId4"/>
    <p:sldId id="311" r:id="rId5"/>
    <p:sldId id="292" r:id="rId6"/>
    <p:sldId id="293" r:id="rId7"/>
    <p:sldId id="331" r:id="rId8"/>
    <p:sldId id="318" r:id="rId9"/>
    <p:sldId id="316" r:id="rId10"/>
    <p:sldId id="334" r:id="rId11"/>
    <p:sldId id="298" r:id="rId12"/>
    <p:sldId id="297" r:id="rId13"/>
    <p:sldId id="335" r:id="rId14"/>
    <p:sldId id="317" r:id="rId15"/>
    <p:sldId id="300" r:id="rId16"/>
    <p:sldId id="302" r:id="rId17"/>
    <p:sldId id="301" r:id="rId18"/>
    <p:sldId id="306" r:id="rId19"/>
    <p:sldId id="326" r:id="rId20"/>
    <p:sldId id="336" r:id="rId21"/>
    <p:sldId id="327" r:id="rId22"/>
    <p:sldId id="329" r:id="rId23"/>
    <p:sldId id="304" r:id="rId24"/>
    <p:sldId id="307" r:id="rId25"/>
    <p:sldId id="308" r:id="rId26"/>
    <p:sldId id="310" r:id="rId2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7FBE"/>
    <a:srgbClr val="CC0000"/>
    <a:srgbClr val="FFCC00"/>
    <a:srgbClr val="000066"/>
    <a:srgbClr val="663300"/>
    <a:srgbClr val="1C1C1C"/>
    <a:srgbClr val="CC9900"/>
    <a:srgbClr val="FEED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185" autoAdjust="0"/>
    <p:restoredTop sz="90976" autoAdjust="0"/>
  </p:normalViewPr>
  <p:slideViewPr>
    <p:cSldViewPr snapToGrid="0">
      <p:cViewPr varScale="1">
        <p:scale>
          <a:sx n="66" d="100"/>
          <a:sy n="66" d="100"/>
        </p:scale>
        <p:origin x="1314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47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47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1B3A2632-A5B0-4823-8898-1C182C7EA1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2377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89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7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37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37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7F24B1EA-C3D3-4646-BC14-31B039A847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21987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fld id="{DF399E5F-E349-470D-8117-F0379986BD98}" type="slidenum">
              <a:rPr lang="en-US" altLang="en-US" sz="1200"/>
              <a:pPr algn="r"/>
              <a:t>2</a:t>
            </a:fld>
            <a:endParaRPr lang="en-US" altLang="en-US" sz="1200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CF0E71BD-6601-4177-A4F3-4157EE72924D}" type="slidenum">
              <a:rPr lang="en-US" altLang="en-US" sz="1200" smtClean="0"/>
              <a:pPr/>
              <a:t>3</a:t>
            </a:fld>
            <a:endParaRPr lang="en-US" altLang="en-US" sz="1200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6501CFA6-A551-4DE1-80BD-3D39EB7250CD}" type="slidenum">
              <a:rPr lang="en-US" altLang="en-US" sz="1200" smtClean="0"/>
              <a:pPr/>
              <a:t>4</a:t>
            </a:fld>
            <a:endParaRPr lang="en-US" altLang="en-US" sz="1200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fld id="{0B6AA65C-D113-44AA-B125-90C5A1D0FB48}" type="slidenum">
              <a:rPr lang="en-US" altLang="en-US" sz="1200"/>
              <a:pPr algn="r"/>
              <a:t>5</a:t>
            </a:fld>
            <a:endParaRPr lang="en-US" altLang="en-US" sz="1200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fld id="{2BDCCFAD-E659-4607-B5A5-9F8B2EDE9686}" type="slidenum">
              <a:rPr lang="en-US" altLang="en-US" sz="1200"/>
              <a:pPr algn="r"/>
              <a:t>6</a:t>
            </a:fld>
            <a:endParaRPr lang="en-US" altLang="en-US" sz="1200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fld id="{8B275BB8-ABD9-4693-AF1C-65985817FA0B}" type="slidenum">
              <a:rPr lang="en-US" altLang="en-US" sz="1200"/>
              <a:pPr algn="r"/>
              <a:t>7</a:t>
            </a:fld>
            <a:endParaRPr lang="en-US" altLang="en-US" sz="1200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fld id="{2DB264F4-B060-4585-9E06-9B2458788CC3}" type="slidenum">
              <a:rPr lang="en-US" altLang="en-US" sz="1200"/>
              <a:pPr algn="r"/>
              <a:t>8</a:t>
            </a:fld>
            <a:endParaRPr lang="en-US" altLang="en-US" sz="1200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fld id="{3279C781-8613-4BE4-8F76-71E1C94E0C5C}" type="slidenum">
              <a:rPr lang="en-US" altLang="en-US" sz="1200"/>
              <a:pPr algn="r"/>
              <a:t>9</a:t>
            </a:fld>
            <a:endParaRPr lang="en-US" altLang="en-US" sz="120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fld id="{498FE1CF-A00A-4369-8DF0-3B90E7822767}" type="slidenum">
              <a:rPr lang="en-US" altLang="en-US" sz="1200"/>
              <a:pPr algn="r"/>
              <a:t>10</a:t>
            </a:fld>
            <a:endParaRPr lang="en-US" altLang="en-US" sz="1200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/>
              <a:t>Note: buying a call is a good strategy if interest rates are expected to fall.</a:t>
            </a:r>
          </a:p>
        </p:txBody>
      </p:sp>
    </p:spTree>
    <p:extLst>
      <p:ext uri="{BB962C8B-B14F-4D97-AF65-F5344CB8AC3E}">
        <p14:creationId xmlns:p14="http://schemas.microsoft.com/office/powerpoint/2010/main" val="3040418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fld id="{498FE1CF-A00A-4369-8DF0-3B90E7822767}" type="slidenum">
              <a:rPr lang="en-US" altLang="en-US" sz="1200"/>
              <a:pPr algn="r"/>
              <a:t>11</a:t>
            </a:fld>
            <a:endParaRPr lang="en-US" altLang="en-US" sz="1200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/>
              <a:t>Note: writing a call option if a good strategy if interest rates are expected to rise.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fld id="{E270E1CB-FC02-44A9-9DB2-36EC3FEA83DF}" type="slidenum">
              <a:rPr lang="en-US" altLang="en-US" sz="1200"/>
              <a:pPr algn="r"/>
              <a:t>12</a:t>
            </a:fld>
            <a:endParaRPr lang="en-US" altLang="en-US" sz="1200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dirty="0"/>
              <a:t>Note: buying a put option is a strategy to take when interest rates are expected to rise.</a:t>
            </a:r>
          </a:p>
          <a:p>
            <a:endParaRPr lang="en-US" alt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fld id="{E270E1CB-FC02-44A9-9DB2-36EC3FEA83DF}" type="slidenum">
              <a:rPr lang="en-US" altLang="en-US" sz="1200"/>
              <a:pPr algn="r"/>
              <a:t>13</a:t>
            </a:fld>
            <a:endParaRPr lang="en-US" altLang="en-US" sz="1200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/>
              <a:t>Note: writing a put option is a strategy to take when interest rates are expected to fall.</a:t>
            </a:r>
          </a:p>
        </p:txBody>
      </p:sp>
    </p:spTree>
    <p:extLst>
      <p:ext uri="{BB962C8B-B14F-4D97-AF65-F5344CB8AC3E}">
        <p14:creationId xmlns:p14="http://schemas.microsoft.com/office/powerpoint/2010/main" val="10504933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fld id="{76D5B94C-08E9-45C5-A8B0-1B7BFAED9A0A}" type="slidenum">
              <a:rPr lang="en-US" altLang="en-US" sz="1200"/>
              <a:pPr algn="r"/>
              <a:t>15</a:t>
            </a:fld>
            <a:endParaRPr lang="en-US" altLang="en-US" sz="1200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fld id="{03B7E802-14BD-407B-82DE-9E6AE55454EB}" type="slidenum">
              <a:rPr lang="en-US" altLang="en-US" sz="1200"/>
              <a:pPr algn="r"/>
              <a:t>16</a:t>
            </a:fld>
            <a:endParaRPr lang="en-US" altLang="en-US" sz="1200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fld id="{A547DCF4-98B8-4258-896F-044AF0909FCB}" type="slidenum">
              <a:rPr lang="en-US" altLang="en-US" sz="1200"/>
              <a:pPr algn="r"/>
              <a:t>17</a:t>
            </a:fld>
            <a:endParaRPr lang="en-US" altLang="en-US" sz="1200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fld id="{06D7CF6A-656A-4999-8FE0-9B208CBD87A2}" type="slidenum">
              <a:rPr lang="en-US" altLang="en-US" sz="1200"/>
              <a:pPr algn="r"/>
              <a:t>18</a:t>
            </a:fld>
            <a:endParaRPr lang="en-US" altLang="en-US" sz="1200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fld id="{751EBE0E-8C26-49F6-B362-5F1258BBB8E8}" type="slidenum">
              <a:rPr lang="en-US" altLang="en-US" sz="1200"/>
              <a:pPr algn="r"/>
              <a:t>19</a:t>
            </a:fld>
            <a:endParaRPr lang="en-US" altLang="en-US" sz="1200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fld id="{A547DCF4-98B8-4258-896F-044AF0909FCB}" type="slidenum">
              <a:rPr lang="en-US" altLang="en-US" sz="1200"/>
              <a:pPr algn="r"/>
              <a:t>20</a:t>
            </a:fld>
            <a:endParaRPr lang="en-US" altLang="en-US" sz="1200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3560420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fld id="{4BFA9A2F-96A0-4977-8D5C-5D0486C67849}" type="slidenum">
              <a:rPr lang="en-US" altLang="en-US" sz="1200"/>
              <a:pPr algn="r"/>
              <a:t>21</a:t>
            </a:fld>
            <a:endParaRPr lang="en-US" altLang="en-US" sz="1200"/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fld id="{BEDF8FBD-FF4C-47D5-8C66-F17E432F5E71}" type="slidenum">
              <a:rPr lang="en-US" altLang="en-US" sz="1200"/>
              <a:pPr algn="r"/>
              <a:t>22</a:t>
            </a:fld>
            <a:endParaRPr lang="en-US" altLang="en-US" sz="1200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fld id="{27D66879-3B97-4DD0-B656-4A106C41114E}" type="slidenum">
              <a:rPr lang="en-US" altLang="en-US" sz="1200"/>
              <a:pPr algn="r"/>
              <a:t>23</a:t>
            </a:fld>
            <a:endParaRPr lang="en-US" altLang="en-US" sz="1200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fld id="{BA2DE58A-DFC5-4218-AF8E-D8E793586D10}" type="slidenum">
              <a:rPr lang="en-US" altLang="en-US" sz="1200"/>
              <a:pPr algn="r"/>
              <a:t>24</a:t>
            </a:fld>
            <a:endParaRPr lang="en-US" altLang="en-US" sz="1200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fld id="{48F4C2EC-801B-4358-9061-1CCC2150FF38}" type="slidenum">
              <a:rPr lang="en-US" altLang="en-US" sz="1200"/>
              <a:pPr algn="r"/>
              <a:t>25</a:t>
            </a:fld>
            <a:endParaRPr lang="en-US" altLang="en-US" sz="1200"/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fld id="{4F91F7BF-F4A3-491E-90D8-1BD59EFD6CEC}" type="slidenum">
              <a:rPr lang="en-US" altLang="en-US" sz="1200"/>
              <a:pPr algn="r"/>
              <a:t>26</a:t>
            </a:fld>
            <a:endParaRPr lang="en-US" altLang="en-US" sz="1200"/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200" dirty="0"/>
              <a:t>The Dodd-Frank Act also requires OTC derivatives be regulated by the SEC and/or the CFTC</a:t>
            </a:r>
          </a:p>
          <a:p>
            <a:endParaRPr lang="en-US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2"/>
          <p:cNvSpPr>
            <a:spLocks noChangeShapeType="1"/>
          </p:cNvSpPr>
          <p:nvPr/>
        </p:nvSpPr>
        <p:spPr bwMode="auto">
          <a:xfrm>
            <a:off x="7315200" y="1066800"/>
            <a:ext cx="0" cy="449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7493000" y="2992438"/>
            <a:ext cx="1338263" cy="2189162"/>
            <a:chOff x="4704" y="1885"/>
            <a:chExt cx="843" cy="1379"/>
          </a:xfrm>
        </p:grpSpPr>
        <p:sp>
          <p:nvSpPr>
            <p:cNvPr id="6" name="Oval 9"/>
            <p:cNvSpPr>
              <a:spLocks noChangeArrowheads="1"/>
            </p:cNvSpPr>
            <p:nvPr/>
          </p:nvSpPr>
          <p:spPr bwMode="auto">
            <a:xfrm>
              <a:off x="4704" y="1885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7" name="Oval 10"/>
            <p:cNvSpPr>
              <a:spLocks noChangeArrowheads="1"/>
            </p:cNvSpPr>
            <p:nvPr/>
          </p:nvSpPr>
          <p:spPr bwMode="auto">
            <a:xfrm>
              <a:off x="4883" y="1885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8" name="Oval 11"/>
            <p:cNvSpPr>
              <a:spLocks noChangeArrowheads="1"/>
            </p:cNvSpPr>
            <p:nvPr/>
          </p:nvSpPr>
          <p:spPr bwMode="auto">
            <a:xfrm>
              <a:off x="5062" y="1885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9" name="Oval 12"/>
            <p:cNvSpPr>
              <a:spLocks noChangeArrowheads="1"/>
            </p:cNvSpPr>
            <p:nvPr/>
          </p:nvSpPr>
          <p:spPr bwMode="auto">
            <a:xfrm>
              <a:off x="4704" y="2064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" name="Oval 13"/>
            <p:cNvSpPr>
              <a:spLocks noChangeArrowheads="1"/>
            </p:cNvSpPr>
            <p:nvPr/>
          </p:nvSpPr>
          <p:spPr bwMode="auto">
            <a:xfrm>
              <a:off x="4883" y="2064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1" name="Oval 14"/>
            <p:cNvSpPr>
              <a:spLocks noChangeArrowheads="1"/>
            </p:cNvSpPr>
            <p:nvPr/>
          </p:nvSpPr>
          <p:spPr bwMode="auto">
            <a:xfrm>
              <a:off x="5062" y="2064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2" name="Oval 15"/>
            <p:cNvSpPr>
              <a:spLocks noChangeArrowheads="1"/>
            </p:cNvSpPr>
            <p:nvPr/>
          </p:nvSpPr>
          <p:spPr bwMode="auto">
            <a:xfrm>
              <a:off x="5241" y="2064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3" name="Oval 16"/>
            <p:cNvSpPr>
              <a:spLocks noChangeArrowheads="1"/>
            </p:cNvSpPr>
            <p:nvPr/>
          </p:nvSpPr>
          <p:spPr bwMode="auto">
            <a:xfrm>
              <a:off x="4704" y="2243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4" name="Oval 17"/>
            <p:cNvSpPr>
              <a:spLocks noChangeArrowheads="1"/>
            </p:cNvSpPr>
            <p:nvPr/>
          </p:nvSpPr>
          <p:spPr bwMode="auto">
            <a:xfrm>
              <a:off x="4883" y="2243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5" name="Oval 18"/>
            <p:cNvSpPr>
              <a:spLocks noChangeArrowheads="1"/>
            </p:cNvSpPr>
            <p:nvPr/>
          </p:nvSpPr>
          <p:spPr bwMode="auto">
            <a:xfrm>
              <a:off x="5062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6" name="Oval 19"/>
            <p:cNvSpPr>
              <a:spLocks noChangeArrowheads="1"/>
            </p:cNvSpPr>
            <p:nvPr/>
          </p:nvSpPr>
          <p:spPr bwMode="auto">
            <a:xfrm>
              <a:off x="5241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7" name="Oval 20"/>
            <p:cNvSpPr>
              <a:spLocks noChangeArrowheads="1"/>
            </p:cNvSpPr>
            <p:nvPr/>
          </p:nvSpPr>
          <p:spPr bwMode="auto">
            <a:xfrm>
              <a:off x="5420" y="2243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8" name="Oval 21"/>
            <p:cNvSpPr>
              <a:spLocks noChangeArrowheads="1"/>
            </p:cNvSpPr>
            <p:nvPr/>
          </p:nvSpPr>
          <p:spPr bwMode="auto">
            <a:xfrm>
              <a:off x="4704" y="2421"/>
              <a:ext cx="127" cy="12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9" name="Oval 22"/>
            <p:cNvSpPr>
              <a:spLocks noChangeArrowheads="1"/>
            </p:cNvSpPr>
            <p:nvPr/>
          </p:nvSpPr>
          <p:spPr bwMode="auto">
            <a:xfrm>
              <a:off x="4883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0" name="Oval 23"/>
            <p:cNvSpPr>
              <a:spLocks noChangeArrowheads="1"/>
            </p:cNvSpPr>
            <p:nvPr/>
          </p:nvSpPr>
          <p:spPr bwMode="auto">
            <a:xfrm>
              <a:off x="5062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1" name="Oval 24"/>
            <p:cNvSpPr>
              <a:spLocks noChangeArrowheads="1"/>
            </p:cNvSpPr>
            <p:nvPr/>
          </p:nvSpPr>
          <p:spPr bwMode="auto">
            <a:xfrm>
              <a:off x="5241" y="2421"/>
              <a:ext cx="127" cy="1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2" name="Oval 25"/>
            <p:cNvSpPr>
              <a:spLocks noChangeArrowheads="1"/>
            </p:cNvSpPr>
            <p:nvPr/>
          </p:nvSpPr>
          <p:spPr bwMode="auto">
            <a:xfrm>
              <a:off x="4704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3" name="Oval 26"/>
            <p:cNvSpPr>
              <a:spLocks noChangeArrowheads="1"/>
            </p:cNvSpPr>
            <p:nvPr/>
          </p:nvSpPr>
          <p:spPr bwMode="auto">
            <a:xfrm>
              <a:off x="4883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4" name="Oval 27"/>
            <p:cNvSpPr>
              <a:spLocks noChangeArrowheads="1"/>
            </p:cNvSpPr>
            <p:nvPr/>
          </p:nvSpPr>
          <p:spPr bwMode="auto">
            <a:xfrm>
              <a:off x="5062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5" name="Oval 28"/>
            <p:cNvSpPr>
              <a:spLocks noChangeArrowheads="1"/>
            </p:cNvSpPr>
            <p:nvPr/>
          </p:nvSpPr>
          <p:spPr bwMode="auto">
            <a:xfrm>
              <a:off x="5241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6" name="Oval 29"/>
            <p:cNvSpPr>
              <a:spLocks noChangeArrowheads="1"/>
            </p:cNvSpPr>
            <p:nvPr/>
          </p:nvSpPr>
          <p:spPr bwMode="auto">
            <a:xfrm>
              <a:off x="5420" y="2600"/>
              <a:ext cx="127" cy="128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7" name="Oval 30"/>
            <p:cNvSpPr>
              <a:spLocks noChangeArrowheads="1"/>
            </p:cNvSpPr>
            <p:nvPr/>
          </p:nvSpPr>
          <p:spPr bwMode="auto">
            <a:xfrm>
              <a:off x="4704" y="2779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8" name="Oval 31"/>
            <p:cNvSpPr>
              <a:spLocks noChangeArrowheads="1"/>
            </p:cNvSpPr>
            <p:nvPr/>
          </p:nvSpPr>
          <p:spPr bwMode="auto">
            <a:xfrm>
              <a:off x="4883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9" name="Oval 32"/>
            <p:cNvSpPr>
              <a:spLocks noChangeArrowheads="1"/>
            </p:cNvSpPr>
            <p:nvPr/>
          </p:nvSpPr>
          <p:spPr bwMode="auto">
            <a:xfrm>
              <a:off x="5062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30" name="Oval 33"/>
            <p:cNvSpPr>
              <a:spLocks noChangeArrowheads="1"/>
            </p:cNvSpPr>
            <p:nvPr/>
          </p:nvSpPr>
          <p:spPr bwMode="auto">
            <a:xfrm>
              <a:off x="5241" y="2779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31" name="Oval 34"/>
            <p:cNvSpPr>
              <a:spLocks noChangeArrowheads="1"/>
            </p:cNvSpPr>
            <p:nvPr/>
          </p:nvSpPr>
          <p:spPr bwMode="auto">
            <a:xfrm>
              <a:off x="4704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32" name="Oval 35"/>
            <p:cNvSpPr>
              <a:spLocks noChangeArrowheads="1"/>
            </p:cNvSpPr>
            <p:nvPr/>
          </p:nvSpPr>
          <p:spPr bwMode="auto">
            <a:xfrm>
              <a:off x="4883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33" name="Oval 36"/>
            <p:cNvSpPr>
              <a:spLocks noChangeArrowheads="1"/>
            </p:cNvSpPr>
            <p:nvPr/>
          </p:nvSpPr>
          <p:spPr bwMode="auto">
            <a:xfrm>
              <a:off x="5062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34" name="Oval 37"/>
            <p:cNvSpPr>
              <a:spLocks noChangeArrowheads="1"/>
            </p:cNvSpPr>
            <p:nvPr/>
          </p:nvSpPr>
          <p:spPr bwMode="auto">
            <a:xfrm>
              <a:off x="5241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35" name="Oval 38"/>
            <p:cNvSpPr>
              <a:spLocks noChangeArrowheads="1"/>
            </p:cNvSpPr>
            <p:nvPr/>
          </p:nvSpPr>
          <p:spPr bwMode="auto">
            <a:xfrm>
              <a:off x="4883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36" name="Oval 39"/>
            <p:cNvSpPr>
              <a:spLocks noChangeArrowheads="1"/>
            </p:cNvSpPr>
            <p:nvPr/>
          </p:nvSpPr>
          <p:spPr bwMode="auto">
            <a:xfrm>
              <a:off x="5241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sp>
        <p:nvSpPr>
          <p:cNvPr id="37" name="Line 40"/>
          <p:cNvSpPr>
            <a:spLocks noChangeShapeType="1"/>
          </p:cNvSpPr>
          <p:nvPr/>
        </p:nvSpPr>
        <p:spPr bwMode="auto">
          <a:xfrm>
            <a:off x="304800" y="2819400"/>
            <a:ext cx="82296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15913" y="466725"/>
            <a:ext cx="6781800" cy="2133600"/>
          </a:xfrm>
        </p:spPr>
        <p:txBody>
          <a:bodyPr/>
          <a:lstStyle>
            <a:lvl1pPr algn="r">
              <a:defRPr sz="4800"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9933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849313" y="3049588"/>
            <a:ext cx="6248400" cy="2362200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 sz="3200"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39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ED5AAF3-4E4C-420E-A441-BAEA95D66C22}" type="datetime1">
              <a:rPr lang="en-US" smtClean="0"/>
              <a:t>2/23/2018</a:t>
            </a:fld>
            <a:endParaRPr lang="en-US" altLang="en-US"/>
          </a:p>
        </p:txBody>
      </p:sp>
      <p:sp>
        <p:nvSpPr>
          <p:cNvPr id="40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en-US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  <p:sp>
        <p:nvSpPr>
          <p:cNvPr id="41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9816429-4378-491D-BA69-823E0A42F9D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533115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80BD50-51E6-422F-80B0-0200F6DE163F}" type="datetime1">
              <a:rPr lang="en-US" smtClean="0"/>
              <a:t>2/23/2018</a:t>
            </a:fld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1-</a:t>
            </a:r>
            <a:fld id="{62FA128F-A8CA-4E63-BFBB-B3EB7E911C7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113178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26CE6C-1567-4C6D-B15C-43C29850A4AB}" type="datetime1">
              <a:rPr lang="en-US" smtClean="0"/>
              <a:t>2/23/2018</a:t>
            </a:fld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1-</a:t>
            </a:r>
            <a:fld id="{0CE63BC0-D270-4032-982E-2CBB1591108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166277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E150DB-D182-464E-B97A-53E5C18485C5}" type="datetime1">
              <a:rPr lang="en-US" smtClean="0"/>
              <a:t>2/23/2018</a:t>
            </a:fld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1-</a:t>
            </a:r>
            <a:fld id="{DBC5C6F3-BCDD-4129-B06B-03D77324184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030593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2D122A-A665-4288-8DF1-FB6D16D10EE5}" type="datetime1">
              <a:rPr lang="en-US" smtClean="0"/>
              <a:t>2/23/2018</a:t>
            </a:fld>
            <a:endParaRPr lang="en-US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1-</a:t>
            </a:r>
            <a:fld id="{6C4C9FB3-F25D-464B-AB74-33B7D0628C0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179745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28A0DE-4995-4F27-ADF8-0787D661F4B4}" type="datetime1">
              <a:rPr lang="en-US" smtClean="0"/>
              <a:t>2/23/2018</a:t>
            </a:fld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1-</a:t>
            </a:r>
            <a:fld id="{E3C34826-E4D1-4FAD-9F57-6826CEB5EFA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350102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EA1B03-34C5-4737-B499-9C6FAC75DD5D}" type="datetime1">
              <a:rPr lang="en-US" smtClean="0"/>
              <a:t>2/23/2018</a:t>
            </a:fld>
            <a:endParaRPr lang="en-US" alt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1-</a:t>
            </a:r>
            <a:fld id="{C762B4D9-C615-4F02-978B-A4EBB62BDE5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12592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F9FCAA-650A-490F-8838-88F801303F70}" type="datetime1">
              <a:rPr lang="en-US" smtClean="0"/>
              <a:t>2/23/2018</a:t>
            </a:fld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1-</a:t>
            </a:r>
            <a:fld id="{D50C5ED0-6E05-4374-B341-2590120CD1F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402061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E28785-39B9-414D-A543-30ACA9C4517B}" type="datetime1">
              <a:rPr lang="en-US" smtClean="0"/>
              <a:t>2/23/2018</a:t>
            </a:fld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1-</a:t>
            </a:r>
            <a:fld id="{5D0E61D6-118D-49BA-A385-5820FACBF82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335102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E78657-EDC3-4D44-9685-7BDA437375A3}" type="datetime1">
              <a:rPr lang="en-US" smtClean="0"/>
              <a:t>2/23/2018</a:t>
            </a:fld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1-</a:t>
            </a:r>
            <a:fld id="{DB321E6E-53B1-48CD-8F9C-695521453D0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485099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2238"/>
            <a:ext cx="2057400" cy="600868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22238"/>
            <a:ext cx="6019800" cy="600868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84B192-A199-4CE1-A023-02A332CBA30C}" type="datetime1">
              <a:rPr lang="en-US" smtClean="0"/>
              <a:t>2/23/2018</a:t>
            </a:fld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1-</a:t>
            </a:r>
            <a:fld id="{738B9FBC-FB3C-46C5-95D0-A8FA9853B51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1737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Line 2"/>
          <p:cNvSpPr>
            <a:spLocks noChangeShapeType="1"/>
          </p:cNvSpPr>
          <p:nvPr/>
        </p:nvSpPr>
        <p:spPr bwMode="auto">
          <a:xfrm>
            <a:off x="7962900" y="152400"/>
            <a:ext cx="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2238"/>
            <a:ext cx="7543800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19263"/>
            <a:ext cx="8229600" cy="4411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9830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smtClean="0">
                <a:latin typeface="+mn-lt"/>
              </a:defRPr>
            </a:lvl1pPr>
          </a:lstStyle>
          <a:p>
            <a:pPr>
              <a:defRPr/>
            </a:pPr>
            <a:fld id="{9DE4854E-1F3E-4006-B44A-3CAD43B99143}" type="datetime1">
              <a:rPr lang="en-US" smtClean="0"/>
              <a:t>2/23/2018</a:t>
            </a:fld>
            <a:endParaRPr lang="en-US" altLang="en-US"/>
          </a:p>
        </p:txBody>
      </p:sp>
      <p:sp>
        <p:nvSpPr>
          <p:cNvPr id="9831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smtClean="0">
                <a:latin typeface="+mn-lt"/>
              </a:defRPr>
            </a:lvl1pPr>
          </a:lstStyle>
          <a:p>
            <a:pPr>
              <a:defRPr/>
            </a:pPr>
            <a:r>
              <a:rPr lang="en-US" altLang="en-US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  <p:sp>
        <p:nvSpPr>
          <p:cNvPr id="9831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smtClean="0">
                <a:latin typeface="+mn-lt"/>
              </a:defRPr>
            </a:lvl1pPr>
          </a:lstStyle>
          <a:p>
            <a:pPr>
              <a:defRPr/>
            </a:pPr>
            <a:r>
              <a:rPr lang="en-US" altLang="en-US"/>
              <a:t>1-</a:t>
            </a:r>
            <a:fld id="{AC111155-2B98-402D-B85C-71167CD7609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grpSp>
        <p:nvGrpSpPr>
          <p:cNvPr id="1032" name="Group 8"/>
          <p:cNvGrpSpPr>
            <a:grpSpLocks/>
          </p:cNvGrpSpPr>
          <p:nvPr/>
        </p:nvGrpSpPr>
        <p:grpSpPr bwMode="auto">
          <a:xfrm>
            <a:off x="8153400" y="152400"/>
            <a:ext cx="792163" cy="1295400"/>
            <a:chOff x="5136" y="960"/>
            <a:chExt cx="528" cy="864"/>
          </a:xfrm>
        </p:grpSpPr>
        <p:sp>
          <p:nvSpPr>
            <p:cNvPr id="1033" name="Oval 9"/>
            <p:cNvSpPr>
              <a:spLocks noChangeArrowheads="1"/>
            </p:cNvSpPr>
            <p:nvPr/>
          </p:nvSpPr>
          <p:spPr bwMode="auto">
            <a:xfrm>
              <a:off x="5136" y="960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34" name="Oval 10"/>
            <p:cNvSpPr>
              <a:spLocks noChangeArrowheads="1"/>
            </p:cNvSpPr>
            <p:nvPr/>
          </p:nvSpPr>
          <p:spPr bwMode="auto">
            <a:xfrm>
              <a:off x="5248" y="960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35" name="Oval 11"/>
            <p:cNvSpPr>
              <a:spLocks noChangeArrowheads="1"/>
            </p:cNvSpPr>
            <p:nvPr/>
          </p:nvSpPr>
          <p:spPr bwMode="auto">
            <a:xfrm>
              <a:off x="5360" y="960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36" name="Oval 12"/>
            <p:cNvSpPr>
              <a:spLocks noChangeArrowheads="1"/>
            </p:cNvSpPr>
            <p:nvPr/>
          </p:nvSpPr>
          <p:spPr bwMode="auto">
            <a:xfrm>
              <a:off x="5136" y="1072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37" name="Oval 13"/>
            <p:cNvSpPr>
              <a:spLocks noChangeArrowheads="1"/>
            </p:cNvSpPr>
            <p:nvPr/>
          </p:nvSpPr>
          <p:spPr bwMode="auto">
            <a:xfrm>
              <a:off x="5248" y="1072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38" name="Oval 14"/>
            <p:cNvSpPr>
              <a:spLocks noChangeArrowheads="1"/>
            </p:cNvSpPr>
            <p:nvPr/>
          </p:nvSpPr>
          <p:spPr bwMode="auto">
            <a:xfrm>
              <a:off x="5360" y="1072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39" name="Oval 15"/>
            <p:cNvSpPr>
              <a:spLocks noChangeArrowheads="1"/>
            </p:cNvSpPr>
            <p:nvPr/>
          </p:nvSpPr>
          <p:spPr bwMode="auto">
            <a:xfrm>
              <a:off x="5472" y="1072"/>
              <a:ext cx="80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40" name="Oval 16"/>
            <p:cNvSpPr>
              <a:spLocks noChangeArrowheads="1"/>
            </p:cNvSpPr>
            <p:nvPr/>
          </p:nvSpPr>
          <p:spPr bwMode="auto">
            <a:xfrm>
              <a:off x="5136" y="1184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41" name="Oval 17"/>
            <p:cNvSpPr>
              <a:spLocks noChangeArrowheads="1"/>
            </p:cNvSpPr>
            <p:nvPr/>
          </p:nvSpPr>
          <p:spPr bwMode="auto">
            <a:xfrm>
              <a:off x="5248" y="1184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42" name="Oval 18"/>
            <p:cNvSpPr>
              <a:spLocks noChangeArrowheads="1"/>
            </p:cNvSpPr>
            <p:nvPr/>
          </p:nvSpPr>
          <p:spPr bwMode="auto">
            <a:xfrm>
              <a:off x="5360" y="1184"/>
              <a:ext cx="80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43" name="Oval 19"/>
            <p:cNvSpPr>
              <a:spLocks noChangeArrowheads="1"/>
            </p:cNvSpPr>
            <p:nvPr/>
          </p:nvSpPr>
          <p:spPr bwMode="auto">
            <a:xfrm>
              <a:off x="5472" y="1184"/>
              <a:ext cx="80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44" name="Oval 20"/>
            <p:cNvSpPr>
              <a:spLocks noChangeArrowheads="1"/>
            </p:cNvSpPr>
            <p:nvPr/>
          </p:nvSpPr>
          <p:spPr bwMode="auto">
            <a:xfrm>
              <a:off x="5584" y="1184"/>
              <a:ext cx="80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45" name="Oval 21"/>
            <p:cNvSpPr>
              <a:spLocks noChangeArrowheads="1"/>
            </p:cNvSpPr>
            <p:nvPr/>
          </p:nvSpPr>
          <p:spPr bwMode="auto">
            <a:xfrm>
              <a:off x="5136" y="1296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46" name="Oval 22"/>
            <p:cNvSpPr>
              <a:spLocks noChangeArrowheads="1"/>
            </p:cNvSpPr>
            <p:nvPr/>
          </p:nvSpPr>
          <p:spPr bwMode="auto">
            <a:xfrm>
              <a:off x="5248" y="1296"/>
              <a:ext cx="80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47" name="Oval 23"/>
            <p:cNvSpPr>
              <a:spLocks noChangeArrowheads="1"/>
            </p:cNvSpPr>
            <p:nvPr/>
          </p:nvSpPr>
          <p:spPr bwMode="auto">
            <a:xfrm>
              <a:off x="5360" y="1296"/>
              <a:ext cx="80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48" name="Oval 24"/>
            <p:cNvSpPr>
              <a:spLocks noChangeArrowheads="1"/>
            </p:cNvSpPr>
            <p:nvPr/>
          </p:nvSpPr>
          <p:spPr bwMode="auto">
            <a:xfrm>
              <a:off x="5472" y="1296"/>
              <a:ext cx="80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49" name="Oval 25"/>
            <p:cNvSpPr>
              <a:spLocks noChangeArrowheads="1"/>
            </p:cNvSpPr>
            <p:nvPr/>
          </p:nvSpPr>
          <p:spPr bwMode="auto">
            <a:xfrm>
              <a:off x="5136" y="1408"/>
              <a:ext cx="80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50" name="Oval 26"/>
            <p:cNvSpPr>
              <a:spLocks noChangeArrowheads="1"/>
            </p:cNvSpPr>
            <p:nvPr/>
          </p:nvSpPr>
          <p:spPr bwMode="auto">
            <a:xfrm>
              <a:off x="5248" y="1408"/>
              <a:ext cx="80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51" name="Oval 27"/>
            <p:cNvSpPr>
              <a:spLocks noChangeArrowheads="1"/>
            </p:cNvSpPr>
            <p:nvPr/>
          </p:nvSpPr>
          <p:spPr bwMode="auto">
            <a:xfrm>
              <a:off x="5360" y="1408"/>
              <a:ext cx="80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52" name="Oval 28"/>
            <p:cNvSpPr>
              <a:spLocks noChangeArrowheads="1"/>
            </p:cNvSpPr>
            <p:nvPr/>
          </p:nvSpPr>
          <p:spPr bwMode="auto">
            <a:xfrm>
              <a:off x="5472" y="1408"/>
              <a:ext cx="80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53" name="Oval 29"/>
            <p:cNvSpPr>
              <a:spLocks noChangeArrowheads="1"/>
            </p:cNvSpPr>
            <p:nvPr/>
          </p:nvSpPr>
          <p:spPr bwMode="auto">
            <a:xfrm>
              <a:off x="5584" y="1408"/>
              <a:ext cx="80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54" name="Oval 30"/>
            <p:cNvSpPr>
              <a:spLocks noChangeArrowheads="1"/>
            </p:cNvSpPr>
            <p:nvPr/>
          </p:nvSpPr>
          <p:spPr bwMode="auto">
            <a:xfrm>
              <a:off x="5136" y="1520"/>
              <a:ext cx="80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55" name="Oval 31"/>
            <p:cNvSpPr>
              <a:spLocks noChangeArrowheads="1"/>
            </p:cNvSpPr>
            <p:nvPr/>
          </p:nvSpPr>
          <p:spPr bwMode="auto">
            <a:xfrm>
              <a:off x="5248" y="1520"/>
              <a:ext cx="80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56" name="Oval 32"/>
            <p:cNvSpPr>
              <a:spLocks noChangeArrowheads="1"/>
            </p:cNvSpPr>
            <p:nvPr/>
          </p:nvSpPr>
          <p:spPr bwMode="auto">
            <a:xfrm>
              <a:off x="5360" y="1520"/>
              <a:ext cx="80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57" name="Oval 33"/>
            <p:cNvSpPr>
              <a:spLocks noChangeArrowheads="1"/>
            </p:cNvSpPr>
            <p:nvPr/>
          </p:nvSpPr>
          <p:spPr bwMode="auto">
            <a:xfrm>
              <a:off x="5472" y="1520"/>
              <a:ext cx="80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58" name="Oval 34"/>
            <p:cNvSpPr>
              <a:spLocks noChangeArrowheads="1"/>
            </p:cNvSpPr>
            <p:nvPr/>
          </p:nvSpPr>
          <p:spPr bwMode="auto">
            <a:xfrm>
              <a:off x="5136" y="1632"/>
              <a:ext cx="80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59" name="Oval 35"/>
            <p:cNvSpPr>
              <a:spLocks noChangeArrowheads="1"/>
            </p:cNvSpPr>
            <p:nvPr/>
          </p:nvSpPr>
          <p:spPr bwMode="auto">
            <a:xfrm>
              <a:off x="5248" y="1632"/>
              <a:ext cx="80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60" name="Oval 36"/>
            <p:cNvSpPr>
              <a:spLocks noChangeArrowheads="1"/>
            </p:cNvSpPr>
            <p:nvPr/>
          </p:nvSpPr>
          <p:spPr bwMode="auto">
            <a:xfrm>
              <a:off x="5360" y="1632"/>
              <a:ext cx="80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61" name="Oval 37"/>
            <p:cNvSpPr>
              <a:spLocks noChangeArrowheads="1"/>
            </p:cNvSpPr>
            <p:nvPr/>
          </p:nvSpPr>
          <p:spPr bwMode="auto">
            <a:xfrm>
              <a:off x="5472" y="1632"/>
              <a:ext cx="80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62" name="Oval 38"/>
            <p:cNvSpPr>
              <a:spLocks noChangeArrowheads="1"/>
            </p:cNvSpPr>
            <p:nvPr/>
          </p:nvSpPr>
          <p:spPr bwMode="auto">
            <a:xfrm>
              <a:off x="5248" y="1744"/>
              <a:ext cx="80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63" name="Oval 39"/>
            <p:cNvSpPr>
              <a:spLocks noChangeArrowheads="1"/>
            </p:cNvSpPr>
            <p:nvPr/>
          </p:nvSpPr>
          <p:spPr bwMode="auto">
            <a:xfrm>
              <a:off x="5472" y="1744"/>
              <a:ext cx="80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l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92150" indent="-3476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l"/>
        <a:defRPr sz="2600">
          <a:solidFill>
            <a:schemeClr val="tx1"/>
          </a:solidFill>
          <a:latin typeface="+mn-lt"/>
        </a:defRPr>
      </a:lvl2pPr>
      <a:lvl3pPr marL="987425" indent="-2936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l"/>
        <a:defRPr sz="2300">
          <a:solidFill>
            <a:schemeClr val="tx1"/>
          </a:solidFill>
          <a:latin typeface="+mn-lt"/>
        </a:defRPr>
      </a:lvl3pPr>
      <a:lvl4pPr marL="1281113" indent="-2921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4pPr>
      <a:lvl5pPr marL="1598613" indent="-315913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0558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130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29702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4274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Chapter Twenty-Three</a:t>
            </a:r>
          </a:p>
        </p:txBody>
      </p:sp>
      <p:sp>
        <p:nvSpPr>
          <p:cNvPr id="3075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altLang="en-US" sz="4800"/>
              <a:t>Managing Risk off the Balance Sheet with Derivative Securities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4"/>
          <p:cNvSpPr txBox="1">
            <a:spLocks noGrp="1"/>
          </p:cNvSpPr>
          <p:nvPr/>
        </p:nvSpPr>
        <p:spPr bwMode="auto">
          <a:xfrm>
            <a:off x="3733800" y="6477000"/>
            <a:ext cx="838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endParaRPr lang="en-US" altLang="en-US" sz="2000" b="1" dirty="0"/>
          </a:p>
        </p:txBody>
      </p:sp>
      <p:sp>
        <p:nvSpPr>
          <p:cNvPr id="410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altLang="en-US" sz="3500" dirty="0"/>
              <a:t>Derivative Securities Used to Manage Risk</a:t>
            </a:r>
          </a:p>
        </p:txBody>
      </p:sp>
      <p:sp>
        <p:nvSpPr>
          <p:cNvPr id="4101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719263"/>
            <a:ext cx="8148638" cy="4411662"/>
          </a:xfrm>
          <a:solidFill>
            <a:schemeClr val="bg1"/>
          </a:solidFill>
          <a:ln w="31750">
            <a:solidFill>
              <a:srgbClr val="007FBE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/>
            <a:r>
              <a:rPr lang="en-US" altLang="en-US" sz="2400" dirty="0"/>
              <a:t>Managers are increasingly turning to </a:t>
            </a:r>
            <a:r>
              <a:rPr lang="en-US" altLang="en-US" sz="2400" b="1" dirty="0"/>
              <a:t>off-balance-sheet (OBS)</a:t>
            </a:r>
            <a:r>
              <a:rPr lang="en-US" altLang="en-US" sz="2400" dirty="0"/>
              <a:t> instruments such as forwards, futures, options, and swaps to hedge the risks their financial institutions (FIs) face</a:t>
            </a:r>
          </a:p>
          <a:p>
            <a:pPr lvl="1" eaLnBrk="1" hangingPunct="1"/>
            <a:r>
              <a:rPr lang="en-US" altLang="en-US" sz="2400" dirty="0"/>
              <a:t>Interest rate risk</a:t>
            </a:r>
          </a:p>
          <a:p>
            <a:pPr lvl="1" eaLnBrk="1" hangingPunct="1"/>
            <a:r>
              <a:rPr lang="en-US" altLang="en-US" sz="2400" dirty="0"/>
              <a:t>Foreign exchange risk</a:t>
            </a:r>
          </a:p>
          <a:p>
            <a:pPr lvl="1" eaLnBrk="1" hangingPunct="1"/>
            <a:r>
              <a:rPr lang="en-US" altLang="en-US" sz="2400" dirty="0"/>
              <a:t>Credit risk</a:t>
            </a:r>
          </a:p>
          <a:p>
            <a:pPr lvl="1" eaLnBrk="1" hangingPunct="1"/>
            <a:endParaRPr lang="en-US" altLang="en-US" sz="2400" dirty="0"/>
          </a:p>
          <a:p>
            <a:pPr eaLnBrk="1" hangingPunct="1"/>
            <a:r>
              <a:rPr lang="en-US" altLang="en-US" sz="2400" dirty="0"/>
              <a:t>FIs also </a:t>
            </a:r>
            <a:r>
              <a:rPr lang="en-US" altLang="en-US" sz="2400" b="1" dirty="0"/>
              <a:t>generate fee income</a:t>
            </a:r>
            <a:r>
              <a:rPr lang="en-US" altLang="en-US" sz="2400" dirty="0"/>
              <a:t> from derivative securities transactions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470A73A-D5B6-409B-AC6E-C2311197B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378857" y="6248400"/>
            <a:ext cx="6357257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altLang="en-US" sz="3500" dirty="0"/>
              <a:t>Forward and Futures Contracts</a:t>
            </a:r>
          </a:p>
        </p:txBody>
      </p:sp>
      <p:sp>
        <p:nvSpPr>
          <p:cNvPr id="5125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719262"/>
            <a:ext cx="8148638" cy="4599159"/>
          </a:xfrm>
          <a:solidFill>
            <a:schemeClr val="bg1"/>
          </a:solidFill>
          <a:ln w="31750">
            <a:solidFill>
              <a:srgbClr val="007FBE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/>
            <a:r>
              <a:rPr lang="en-US" altLang="en-US" sz="2400" dirty="0"/>
              <a:t>A </a:t>
            </a:r>
            <a:r>
              <a:rPr lang="en-US" altLang="en-US" sz="2400" b="1" dirty="0"/>
              <a:t>spot contract</a:t>
            </a:r>
            <a:r>
              <a:rPr lang="en-US" altLang="en-US" sz="2400" dirty="0"/>
              <a:t> is an agreement to transact involving the immediate exchange of assets and funds</a:t>
            </a:r>
          </a:p>
          <a:p>
            <a:pPr eaLnBrk="1" hangingPunct="1"/>
            <a:r>
              <a:rPr lang="en-US" altLang="en-US" sz="2400" dirty="0"/>
              <a:t>A </a:t>
            </a:r>
            <a:r>
              <a:rPr lang="en-US" altLang="en-US" sz="2400" b="1" dirty="0"/>
              <a:t>forward contract</a:t>
            </a:r>
            <a:r>
              <a:rPr lang="en-US" altLang="en-US" sz="2400" dirty="0"/>
              <a:t> is a contractual agreement between a buyer and a seller, at time 0, to exchange a prespecified asset for cash at some later date at a price set at time 0</a:t>
            </a:r>
          </a:p>
          <a:p>
            <a:pPr lvl="1" eaLnBrk="1" hangingPunct="1"/>
            <a:r>
              <a:rPr lang="en-US" altLang="en-US" sz="2200" dirty="0"/>
              <a:t>Often involve underlying assets that are </a:t>
            </a:r>
            <a:r>
              <a:rPr lang="en-US" altLang="en-US" sz="2200" dirty="0" err="1"/>
              <a:t>nonstandardized</a:t>
            </a:r>
            <a:r>
              <a:rPr lang="en-US" altLang="en-US" sz="2200" dirty="0"/>
              <a:t> (e.g., six-month pure discount bonds)</a:t>
            </a:r>
          </a:p>
          <a:p>
            <a:pPr lvl="1" eaLnBrk="1" hangingPunct="1"/>
            <a:r>
              <a:rPr lang="en-US" altLang="en-US" sz="2200" dirty="0"/>
              <a:t>Buyer and seller must locate and deal directly with each other to set terms of contract</a:t>
            </a:r>
          </a:p>
          <a:p>
            <a:pPr lvl="1" eaLnBrk="1" hangingPunct="1"/>
            <a:r>
              <a:rPr lang="en-US" altLang="en-US" sz="2200" dirty="0"/>
              <a:t>Once a party has agreed to a forward position, canceling the deal prior to expiration is generally difficult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55A0655-E45D-4D85-93B2-A2F1BDBB8D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86857" y="6248400"/>
            <a:ext cx="6226629" cy="457200"/>
          </a:xfrm>
        </p:spPr>
        <p:txBody>
          <a:bodyPr/>
          <a:lstStyle/>
          <a:p>
            <a:pPr>
              <a:defRPr/>
            </a:pPr>
            <a:endParaRPr lang="en-US" altLang="en-US" dirty="0"/>
          </a:p>
          <a:p>
            <a:pPr>
              <a:defRPr/>
            </a:pPr>
            <a:r>
              <a:rPr lang="en-US" altLang="en-US" dirty="0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altLang="en-US" sz="3500" dirty="0"/>
              <a:t>Forward and Futures Contracts Continued</a:t>
            </a:r>
          </a:p>
        </p:txBody>
      </p:sp>
      <p:sp>
        <p:nvSpPr>
          <p:cNvPr id="6149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719263"/>
            <a:ext cx="8148638" cy="4411662"/>
          </a:xfrm>
          <a:solidFill>
            <a:schemeClr val="bg1"/>
          </a:solidFill>
          <a:ln w="31750">
            <a:solidFill>
              <a:srgbClr val="007FBE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/>
            <a:r>
              <a:rPr lang="en-US" altLang="en-US" sz="2400" dirty="0"/>
              <a:t>A </a:t>
            </a:r>
            <a:r>
              <a:rPr lang="en-US" altLang="en-US" sz="2400" b="1" dirty="0"/>
              <a:t>futures contract</a:t>
            </a:r>
            <a:r>
              <a:rPr lang="en-US" altLang="en-US" sz="2400" dirty="0"/>
              <a:t> is an exchange-traded agreement to transact involving the future exchange of a set amount of assets for a price that is settled daily</a:t>
            </a:r>
          </a:p>
          <a:p>
            <a:pPr lvl="1" eaLnBrk="1" hangingPunct="1"/>
            <a:r>
              <a:rPr lang="en-US" altLang="en-US" sz="2200" dirty="0"/>
              <a:t>Futures are liquid, most traders close their position before the delivery date so the underlying transaction may never take place</a:t>
            </a:r>
          </a:p>
          <a:p>
            <a:pPr lvl="1" eaLnBrk="1" hangingPunct="1"/>
            <a:r>
              <a:rPr lang="en-US" altLang="en-US" sz="2200" dirty="0"/>
              <a:t>Futures contracts are </a:t>
            </a:r>
            <a:r>
              <a:rPr lang="en-US" altLang="en-US" sz="2200" b="1" dirty="0"/>
              <a:t>marked to market </a:t>
            </a:r>
            <a:r>
              <a:rPr lang="en-US" altLang="en-US" sz="2200" dirty="0"/>
              <a:t>daily—i.e., the traders’ gains and losses on outstanding futures contracts are realized each day as futures prices change</a:t>
            </a:r>
          </a:p>
          <a:p>
            <a:pPr lvl="1" eaLnBrk="1" hangingPunct="1"/>
            <a:r>
              <a:rPr lang="en-US" altLang="en-US" sz="2200" dirty="0"/>
              <a:t>Exchange clearinghouse stands behind all contracts so there is no counterparty default risk and trading is anonymous</a:t>
            </a:r>
          </a:p>
          <a:p>
            <a:pPr eaLnBrk="1" hangingPunct="1"/>
            <a:endParaRPr lang="en-US" altLang="en-US" sz="220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354ACA6-466B-45BD-935B-AA3AA238E0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72343" y="6248400"/>
            <a:ext cx="6128657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4"/>
          <p:cNvSpPr txBox="1">
            <a:spLocks noGrp="1"/>
          </p:cNvSpPr>
          <p:nvPr/>
        </p:nvSpPr>
        <p:spPr bwMode="auto">
          <a:xfrm>
            <a:off x="3733800" y="6477000"/>
            <a:ext cx="838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endParaRPr lang="en-US" altLang="en-US" sz="2000" b="1" dirty="0"/>
          </a:p>
        </p:txBody>
      </p:sp>
      <p:sp>
        <p:nvSpPr>
          <p:cNvPr id="717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77672" y="204715"/>
            <a:ext cx="7659853" cy="1266897"/>
          </a:xfrm>
        </p:spPr>
        <p:txBody>
          <a:bodyPr anchor="ctr"/>
          <a:lstStyle/>
          <a:p>
            <a:pPr eaLnBrk="1" hangingPunct="1"/>
            <a:r>
              <a:rPr lang="en-US" altLang="en-US" sz="3500" dirty="0"/>
              <a:t>Hedging with Forward Contracts</a:t>
            </a:r>
          </a:p>
        </p:txBody>
      </p:sp>
      <p:sp>
        <p:nvSpPr>
          <p:cNvPr id="7173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719263"/>
            <a:ext cx="8448675" cy="4411662"/>
          </a:xfrm>
          <a:solidFill>
            <a:schemeClr val="bg1"/>
          </a:solidFill>
          <a:ln w="31750">
            <a:solidFill>
              <a:srgbClr val="007FBE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/>
            <a:r>
              <a:rPr lang="en-US" altLang="en-US" sz="2400" dirty="0"/>
              <a:t>A </a:t>
            </a:r>
            <a:r>
              <a:rPr lang="en-US" altLang="en-US" sz="2400" b="1" dirty="0"/>
              <a:t>naïve hedge</a:t>
            </a:r>
            <a:r>
              <a:rPr lang="en-US" altLang="en-US" sz="2400" dirty="0"/>
              <a:t> is a hedge of a cash asset on a direct dollar-for-dollar basis with a forward (or futures) contract</a:t>
            </a:r>
          </a:p>
          <a:p>
            <a:pPr eaLnBrk="1" hangingPunct="1"/>
            <a:r>
              <a:rPr lang="en-US" altLang="en-US" sz="2400" dirty="0"/>
              <a:t>Managers can predict capital loss (</a:t>
            </a:r>
            <a:r>
              <a:rPr lang="el-GR" altLang="en-US" sz="2400" dirty="0">
                <a:cs typeface="Times New Roman" pitchFamily="18" charset="0"/>
              </a:rPr>
              <a:t>Δ</a:t>
            </a:r>
            <a:r>
              <a:rPr lang="en-US" altLang="en-US" sz="2400" i="1" dirty="0">
                <a:cs typeface="Times New Roman" pitchFamily="18" charset="0"/>
              </a:rPr>
              <a:t>P</a:t>
            </a:r>
            <a:r>
              <a:rPr lang="en-US" altLang="en-US" sz="2400" dirty="0">
                <a:cs typeface="Times New Roman" pitchFamily="18" charset="0"/>
              </a:rPr>
              <a:t>)</a:t>
            </a:r>
            <a:r>
              <a:rPr lang="en-US" altLang="en-US" sz="2400" i="1" dirty="0">
                <a:cs typeface="Times New Roman" pitchFamily="18" charset="0"/>
              </a:rPr>
              <a:t> </a:t>
            </a:r>
            <a:r>
              <a:rPr lang="en-US" altLang="en-US" sz="2400" dirty="0"/>
              <a:t>using the duration formula:</a:t>
            </a:r>
          </a:p>
          <a:p>
            <a:pPr eaLnBrk="1" hangingPunct="1">
              <a:buFont typeface="Wingdings" pitchFamily="2" charset="2"/>
              <a:buNone/>
            </a:pPr>
            <a:endParaRPr lang="en-US" altLang="en-US" sz="2200" dirty="0"/>
          </a:p>
          <a:p>
            <a:pPr eaLnBrk="1" hangingPunct="1">
              <a:buNone/>
            </a:pPr>
            <a:r>
              <a:rPr lang="en-US" altLang="en-US" sz="1900" dirty="0"/>
              <a:t>where 		</a:t>
            </a:r>
            <a:r>
              <a:rPr lang="el-GR" altLang="en-US" sz="1900" dirty="0">
                <a:cs typeface="Times New Roman" pitchFamily="18" charset="0"/>
              </a:rPr>
              <a:t>Δ</a:t>
            </a:r>
            <a:r>
              <a:rPr lang="en-US" altLang="en-US" sz="1900" i="1" dirty="0"/>
              <a:t>P</a:t>
            </a:r>
            <a:r>
              <a:rPr lang="en-US" altLang="en-US" sz="1900" dirty="0"/>
              <a:t> = capital loss on portfolio = ?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en-US" sz="2200" i="1" dirty="0"/>
              <a:t>			</a:t>
            </a:r>
            <a:r>
              <a:rPr lang="en-US" altLang="en-US" sz="1900" i="1" dirty="0"/>
              <a:t>P</a:t>
            </a:r>
            <a:r>
              <a:rPr lang="en-US" altLang="en-US" sz="1900" dirty="0"/>
              <a:t> = the initial value of portfolio</a:t>
            </a:r>
          </a:p>
          <a:p>
            <a:pPr lvl="2" eaLnBrk="1" hangingPunct="1">
              <a:buFont typeface="Wingdings" pitchFamily="2" charset="2"/>
              <a:buNone/>
            </a:pPr>
            <a:r>
              <a:rPr lang="en-US" altLang="en-US" sz="1900" dirty="0"/>
              <a:t>		</a:t>
            </a:r>
            <a:r>
              <a:rPr lang="en-US" altLang="en-US" sz="1900" i="1" dirty="0"/>
              <a:t>D</a:t>
            </a:r>
            <a:r>
              <a:rPr lang="en-US" altLang="en-US" sz="1900" dirty="0"/>
              <a:t> = the duration of the portfolio</a:t>
            </a:r>
          </a:p>
          <a:p>
            <a:pPr lvl="2" eaLnBrk="1" hangingPunct="1">
              <a:buFont typeface="Wingdings" pitchFamily="2" charset="2"/>
              <a:buNone/>
            </a:pPr>
            <a:r>
              <a:rPr lang="en-US" altLang="en-US" sz="1900" dirty="0"/>
              <a:t>		</a:t>
            </a:r>
            <a:r>
              <a:rPr lang="en-US" altLang="en-US" sz="1900" i="1" dirty="0"/>
              <a:t>R</a:t>
            </a:r>
            <a:r>
              <a:rPr lang="en-US" altLang="en-US" sz="1900" dirty="0"/>
              <a:t> = the interest rate (and thus </a:t>
            </a:r>
            <a:r>
              <a:rPr lang="el-GR" altLang="en-US" sz="1900" dirty="0">
                <a:cs typeface="Times New Roman" pitchFamily="18" charset="0"/>
              </a:rPr>
              <a:t>Δ</a:t>
            </a:r>
            <a:r>
              <a:rPr lang="en-US" altLang="en-US" sz="1900" dirty="0">
                <a:cs typeface="Times New Roman" pitchFamily="18" charset="0"/>
              </a:rPr>
              <a:t>R is the change in interest)</a:t>
            </a:r>
            <a:endParaRPr lang="en-US" altLang="en-US" sz="2400" dirty="0"/>
          </a:p>
          <a:p>
            <a:pPr eaLnBrk="1" hangingPunct="1"/>
            <a:r>
              <a:rPr lang="en-US" altLang="en-US" sz="2400" dirty="0"/>
              <a:t>FIs can </a:t>
            </a:r>
            <a:r>
              <a:rPr lang="en-US" altLang="en-US" sz="2400" b="1" dirty="0"/>
              <a:t>immunize </a:t>
            </a:r>
            <a:r>
              <a:rPr lang="en-US" altLang="en-US" sz="2400" dirty="0"/>
              <a:t>assets against risk by using hedging to fully protect against adverse movements in interest rates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5CC22E5-7487-429A-8BE0-F3ED3951E5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5560" y="2985723"/>
            <a:ext cx="2124075" cy="733425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7636B7-8B18-4D01-8A55-41A4E8182D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70743" y="6248400"/>
            <a:ext cx="6212114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Number Placeholder 4"/>
          <p:cNvSpPr txBox="1">
            <a:spLocks noGrp="1"/>
          </p:cNvSpPr>
          <p:nvPr/>
        </p:nvSpPr>
        <p:spPr bwMode="auto">
          <a:xfrm>
            <a:off x="3733800" y="6477000"/>
            <a:ext cx="838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endParaRPr lang="en-US" altLang="en-US" sz="2000" b="1" dirty="0"/>
          </a:p>
        </p:txBody>
      </p:sp>
      <p:sp>
        <p:nvSpPr>
          <p:cNvPr id="8197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719263"/>
            <a:ext cx="8148638" cy="4411662"/>
          </a:xfrm>
          <a:solidFill>
            <a:schemeClr val="bg1"/>
          </a:solidFill>
          <a:ln w="31750">
            <a:solidFill>
              <a:srgbClr val="007FBE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400" b="1" dirty="0" err="1"/>
              <a:t>Microhedging</a:t>
            </a:r>
            <a:r>
              <a:rPr lang="en-US" altLang="en-US" sz="2400" dirty="0"/>
              <a:t> is using a derivative securities contract to hedge a specific asset or liability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b="1" dirty="0"/>
              <a:t>Basis risk</a:t>
            </a:r>
            <a:r>
              <a:rPr lang="en-US" altLang="en-US" sz="2400" dirty="0"/>
              <a:t> is a residual risk that occurs in a hedged position because the movement in an asset’s spot price is not perfectly correlated with the movement in the price of the asset delivered under a futures (or forwards) contract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dirty="0"/>
              <a:t>Firms use short positions in futures contracts to hedge an asset that declines in value as interest rates rise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b="1" dirty="0" err="1"/>
              <a:t>Macrohedging</a:t>
            </a:r>
            <a:r>
              <a:rPr lang="en-US" altLang="en-US" sz="2400" b="1" dirty="0"/>
              <a:t> </a:t>
            </a:r>
            <a:r>
              <a:rPr lang="en-US" altLang="en-US" sz="2400" dirty="0"/>
              <a:t>is hedging the entire (leverage-adjusted) duration gap of an FI</a:t>
            </a: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477672" y="204715"/>
            <a:ext cx="7659853" cy="12668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500" kern="0" dirty="0"/>
              <a:t>Hedging with Futures Contracts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F8E9187-1989-4213-BF7F-908E888C5C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88457" y="6248400"/>
            <a:ext cx="6149068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Number Placeholder 4"/>
          <p:cNvSpPr txBox="1">
            <a:spLocks noGrp="1"/>
          </p:cNvSpPr>
          <p:nvPr/>
        </p:nvSpPr>
        <p:spPr bwMode="auto">
          <a:xfrm>
            <a:off x="3733800" y="6477000"/>
            <a:ext cx="838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endParaRPr lang="en-US" altLang="en-US" sz="2000" b="1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8A29919-03C1-436E-9C6A-187FFD887F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Futures Contracts on Interest Rates, August 3, 2016</a:t>
            </a: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62FD356D-53DD-4029-B3BF-C7E58CE8DD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57200" y="1799771"/>
            <a:ext cx="7171943" cy="4201513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459F2BF-3639-4F82-8ABD-0A42649158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69143" y="6248400"/>
            <a:ext cx="6331857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477672" y="204715"/>
            <a:ext cx="7659853" cy="12668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500" kern="0" dirty="0"/>
              <a:t>Futures Gain and Loss and Hedging with Futures</a:t>
            </a:r>
          </a:p>
        </p:txBody>
      </p:sp>
      <p:sp>
        <p:nvSpPr>
          <p:cNvPr id="10242" name="Slide Number Placeholder 4"/>
          <p:cNvSpPr txBox="1">
            <a:spLocks noGrp="1"/>
          </p:cNvSpPr>
          <p:nvPr/>
        </p:nvSpPr>
        <p:spPr bwMode="auto">
          <a:xfrm>
            <a:off x="3733800" y="6477000"/>
            <a:ext cx="838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endParaRPr lang="en-US" altLang="en-US" sz="2000" b="1" dirty="0"/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B50C05CA-C9A2-4774-9E2B-B786206CB5E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457200" y="1973944"/>
            <a:ext cx="4038600" cy="3381827"/>
          </a:xfrm>
          <a:prstGeom prst="rect">
            <a:avLst/>
          </a:prstGeom>
        </p:spPr>
      </p:pic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F8CA263-82A2-4E01-91CB-9870235B160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4648200" y="2090056"/>
            <a:ext cx="4038600" cy="3383167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C7FA9CE-9531-4868-B27B-1B1EBCC69E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72343" y="6248400"/>
            <a:ext cx="6139543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Number Placeholder 4"/>
          <p:cNvSpPr txBox="1">
            <a:spLocks noGrp="1"/>
          </p:cNvSpPr>
          <p:nvPr/>
        </p:nvSpPr>
        <p:spPr bwMode="auto">
          <a:xfrm>
            <a:off x="3733800" y="6477000"/>
            <a:ext cx="838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endParaRPr lang="en-US" altLang="en-US" sz="2000" b="1" dirty="0"/>
          </a:p>
        </p:txBody>
      </p:sp>
      <p:sp>
        <p:nvSpPr>
          <p:cNvPr id="1843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altLang="en-US" sz="3500"/>
              <a:t>Options</a:t>
            </a:r>
          </a:p>
        </p:txBody>
      </p:sp>
      <p:sp>
        <p:nvSpPr>
          <p:cNvPr id="18437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719263"/>
            <a:ext cx="8148638" cy="4411662"/>
          </a:xfrm>
          <a:solidFill>
            <a:schemeClr val="bg1"/>
          </a:solidFill>
          <a:ln w="31750">
            <a:solidFill>
              <a:srgbClr val="007FBE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300" dirty="0"/>
              <a:t>Many types of </a:t>
            </a:r>
            <a:r>
              <a:rPr lang="en-US" altLang="en-US" sz="2300" b="1" dirty="0"/>
              <a:t>options</a:t>
            </a:r>
            <a:r>
              <a:rPr lang="en-US" altLang="en-US" sz="2300" dirty="0"/>
              <a:t> are used by FIs to hedge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200" dirty="0"/>
              <a:t>Exchange-traded options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200" dirty="0"/>
              <a:t>Over-the-counter (OTC) options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200" dirty="0"/>
              <a:t>Options embedded in securities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200" dirty="0"/>
              <a:t>Caps, collars, and floors</a:t>
            </a:r>
          </a:p>
          <a:p>
            <a:pPr marL="344487" lvl="1" indent="0" eaLnBrk="1" hangingPunct="1">
              <a:lnSpc>
                <a:spcPct val="80000"/>
              </a:lnSpc>
              <a:buNone/>
            </a:pPr>
            <a:endParaRPr lang="en-US" altLang="en-US" sz="2200" dirty="0"/>
          </a:p>
          <a:p>
            <a:pPr eaLnBrk="1" hangingPunct="1">
              <a:lnSpc>
                <a:spcPct val="80000"/>
              </a:lnSpc>
            </a:pPr>
            <a:r>
              <a:rPr lang="en-US" altLang="en-US" sz="2300" dirty="0"/>
              <a:t>Four basic option strategies that FIs might employ to hedge interest rate risk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200" dirty="0"/>
              <a:t>Consider options in which the underlying the futures contracts are bonds whose payoff values are inversely linked to interest rate movements in a manner similar to bond prices and interest rates in general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3E0AA6B-CF91-4D45-A3C3-6231C0710B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70743" y="6248400"/>
            <a:ext cx="6230257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4"/>
          <p:cNvSpPr txBox="1">
            <a:spLocks noGrp="1"/>
          </p:cNvSpPr>
          <p:nvPr/>
        </p:nvSpPr>
        <p:spPr bwMode="auto">
          <a:xfrm>
            <a:off x="3733800" y="6477000"/>
            <a:ext cx="838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endParaRPr lang="en-US" altLang="en-US" sz="2000" b="1" dirty="0"/>
          </a:p>
        </p:txBody>
      </p:sp>
      <p:sp>
        <p:nvSpPr>
          <p:cNvPr id="13316" name="Rectangle 2"/>
          <p:cNvSpPr>
            <a:spLocks noGrp="1" noChangeArrowheads="1"/>
          </p:cNvSpPr>
          <p:nvPr>
            <p:ph type="title"/>
          </p:nvPr>
        </p:nvSpPr>
        <p:spPr/>
        <p:txBody>
          <a:bodyPr anchor="ctr"/>
          <a:lstStyle/>
          <a:p>
            <a:pPr eaLnBrk="1" hangingPunct="1"/>
            <a:r>
              <a:rPr lang="en-US" altLang="en-US" sz="3500" dirty="0"/>
              <a:t>#1 - Buying a Call Option </a:t>
            </a:r>
          </a:p>
        </p:txBody>
      </p:sp>
      <p:sp>
        <p:nvSpPr>
          <p:cNvPr id="13317" name="Rectangle 3"/>
          <p:cNvSpPr>
            <a:spLocks noGrp="1" noChangeArrowheads="1"/>
          </p:cNvSpPr>
          <p:nvPr>
            <p:ph sz="half" idx="1"/>
          </p:nvPr>
        </p:nvSpPr>
        <p:spPr>
          <a:solidFill>
            <a:schemeClr val="bg1"/>
          </a:solidFill>
          <a:ln w="31750">
            <a:solidFill>
              <a:srgbClr val="007FBE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400" b="1" dirty="0"/>
              <a:t>Buying a call </a:t>
            </a:r>
            <a:r>
              <a:rPr lang="en-US" altLang="en-US" sz="2400" dirty="0"/>
              <a:t>option on a bond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300" dirty="0"/>
              <a:t>As interest rates fall, bond prices rise, and the call option buyer has a large profit potential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300" dirty="0"/>
              <a:t>As interest rates rise, bond prices fall, and the potential for a negative payoff (loss) for the buyer of the call increases</a:t>
            </a:r>
          </a:p>
        </p:txBody>
      </p:sp>
      <p:pic>
        <p:nvPicPr>
          <p:cNvPr id="6" name="Picture 9">
            <a:extLst>
              <a:ext uri="{FF2B5EF4-FFF2-40B4-BE49-F238E27FC236}">
                <a16:creationId xmlns:a16="http://schemas.microsoft.com/office/drawing/2014/main" id="{D46236E4-652D-4165-BA53-EA77E155A937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2" y="2446638"/>
            <a:ext cx="4370675" cy="27481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A01939A-D31F-4A45-8472-CB2BACF680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65943" y="6248400"/>
            <a:ext cx="6197599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3658925920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4"/>
          <p:cNvSpPr txBox="1">
            <a:spLocks noGrp="1"/>
          </p:cNvSpPr>
          <p:nvPr/>
        </p:nvSpPr>
        <p:spPr bwMode="auto">
          <a:xfrm>
            <a:off x="3733800" y="6477000"/>
            <a:ext cx="838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endParaRPr lang="en-US" altLang="en-US" sz="2000" b="1" dirty="0"/>
          </a:p>
        </p:txBody>
      </p:sp>
      <p:sp>
        <p:nvSpPr>
          <p:cNvPr id="13316" name="Rectangle 2"/>
          <p:cNvSpPr>
            <a:spLocks noGrp="1" noChangeArrowheads="1"/>
          </p:cNvSpPr>
          <p:nvPr>
            <p:ph type="title"/>
          </p:nvPr>
        </p:nvSpPr>
        <p:spPr/>
        <p:txBody>
          <a:bodyPr anchor="ctr"/>
          <a:lstStyle/>
          <a:p>
            <a:pPr eaLnBrk="1" hangingPunct="1"/>
            <a:r>
              <a:rPr lang="en-US" altLang="en-US" sz="3500" dirty="0"/>
              <a:t>#2 - Writing a Call Option</a:t>
            </a:r>
          </a:p>
        </p:txBody>
      </p:sp>
      <p:sp>
        <p:nvSpPr>
          <p:cNvPr id="13317" name="Rectangle 3"/>
          <p:cNvSpPr>
            <a:spLocks noGrp="1" noChangeArrowheads="1"/>
          </p:cNvSpPr>
          <p:nvPr>
            <p:ph sz="half" idx="1"/>
          </p:nvPr>
        </p:nvSpPr>
        <p:spPr>
          <a:solidFill>
            <a:schemeClr val="bg1"/>
          </a:solidFill>
          <a:ln w="31750">
            <a:solidFill>
              <a:srgbClr val="007FBE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400" b="1" dirty="0"/>
              <a:t>Writing a call </a:t>
            </a:r>
            <a:r>
              <a:rPr lang="en-US" altLang="en-US" sz="2400" dirty="0"/>
              <a:t>option on a bond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300" dirty="0"/>
              <a:t>When interest rates fall, bond prices rise, and the call option writer will take a loss increase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300" dirty="0"/>
              <a:t>When interest rates rise, bond prices fall, and the potential for the writer of the call to receive a positive payoff or profit increases</a:t>
            </a: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F600F387-65AA-4207-B824-54B43D784EC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648202" y="2567294"/>
            <a:ext cx="4413422" cy="2715600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F19C459-1CDF-4E66-8F51-8B3C15E706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98171" y="6248400"/>
            <a:ext cx="6139543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4"/>
          <p:cNvSpPr txBox="1">
            <a:spLocks noGrp="1"/>
          </p:cNvSpPr>
          <p:nvPr/>
        </p:nvSpPr>
        <p:spPr bwMode="auto">
          <a:xfrm>
            <a:off x="3733800" y="6477000"/>
            <a:ext cx="838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endParaRPr lang="en-US" altLang="en-US" sz="2000" b="1" dirty="0"/>
          </a:p>
        </p:txBody>
      </p:sp>
      <p:sp>
        <p:nvSpPr>
          <p:cNvPr id="16388" name="Rectangle 2"/>
          <p:cNvSpPr>
            <a:spLocks noGrp="1" noChangeArrowheads="1"/>
          </p:cNvSpPr>
          <p:nvPr>
            <p:ph type="title"/>
          </p:nvPr>
        </p:nvSpPr>
        <p:spPr/>
        <p:txBody>
          <a:bodyPr anchor="ctr"/>
          <a:lstStyle/>
          <a:p>
            <a:pPr eaLnBrk="1" hangingPunct="1"/>
            <a:r>
              <a:rPr lang="en-US" altLang="en-US" sz="3500" dirty="0"/>
              <a:t>#3 - Buying a Put Option</a:t>
            </a:r>
          </a:p>
        </p:txBody>
      </p:sp>
      <p:sp>
        <p:nvSpPr>
          <p:cNvPr id="16389" name="Rectangle 3"/>
          <p:cNvSpPr>
            <a:spLocks noGrp="1" noChangeArrowheads="1"/>
          </p:cNvSpPr>
          <p:nvPr>
            <p:ph sz="half" idx="1"/>
          </p:nvPr>
        </p:nvSpPr>
        <p:spPr>
          <a:solidFill>
            <a:schemeClr val="bg1"/>
          </a:solidFill>
          <a:ln w="31750">
            <a:solidFill>
              <a:srgbClr val="007FBE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400" b="1" dirty="0"/>
              <a:t>Buying a put option</a:t>
            </a:r>
            <a:r>
              <a:rPr lang="en-US" altLang="en-US" sz="2400" dirty="0"/>
              <a:t> on a bond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dirty="0"/>
              <a:t>When interest rates rise, bond prices fall, and the buyer of the put will make a profit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dirty="0"/>
              <a:t>When interest rates fall, bond prices rise, and the probability the buyer of a put has a loss increases</a:t>
            </a: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1364470F-773C-4DF4-B2F0-589113FC22D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648199" y="2504303"/>
            <a:ext cx="4482207" cy="2585676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F2C6F26-74EF-4BDD-A75B-17B092B854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32000" y="6248400"/>
            <a:ext cx="6197600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4"/>
          <p:cNvSpPr txBox="1">
            <a:spLocks noGrp="1"/>
          </p:cNvSpPr>
          <p:nvPr/>
        </p:nvSpPr>
        <p:spPr bwMode="auto">
          <a:xfrm>
            <a:off x="3733800" y="6477000"/>
            <a:ext cx="838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endParaRPr lang="en-US" altLang="en-US" sz="2000" b="1" dirty="0"/>
          </a:p>
        </p:txBody>
      </p:sp>
      <p:sp>
        <p:nvSpPr>
          <p:cNvPr id="16388" name="Rectangle 2"/>
          <p:cNvSpPr>
            <a:spLocks noGrp="1" noChangeArrowheads="1"/>
          </p:cNvSpPr>
          <p:nvPr>
            <p:ph type="title"/>
          </p:nvPr>
        </p:nvSpPr>
        <p:spPr/>
        <p:txBody>
          <a:bodyPr anchor="ctr"/>
          <a:lstStyle/>
          <a:p>
            <a:pPr eaLnBrk="1" hangingPunct="1"/>
            <a:r>
              <a:rPr lang="en-US" altLang="en-US" sz="3500" dirty="0"/>
              <a:t>#4 - Writing a Put Option</a:t>
            </a:r>
          </a:p>
        </p:txBody>
      </p:sp>
      <p:sp>
        <p:nvSpPr>
          <p:cNvPr id="16389" name="Rectangle 3"/>
          <p:cNvSpPr>
            <a:spLocks noGrp="1" noChangeArrowheads="1"/>
          </p:cNvSpPr>
          <p:nvPr>
            <p:ph sz="half" idx="1"/>
          </p:nvPr>
        </p:nvSpPr>
        <p:spPr>
          <a:solidFill>
            <a:schemeClr val="bg1"/>
          </a:solidFill>
          <a:ln w="31750">
            <a:solidFill>
              <a:srgbClr val="007FBE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400" b="1" dirty="0"/>
              <a:t>Writing a put option</a:t>
            </a:r>
            <a:r>
              <a:rPr lang="en-US" altLang="en-US" sz="2400" dirty="0"/>
              <a:t> on a bond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dirty="0"/>
              <a:t>When interest rates rise, bond prices fall, and the put option writer has large potential losses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dirty="0"/>
              <a:t>As interest rates fall, bond prices rise, the writer has an enhanced probability of making a profit</a:t>
            </a: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A574DBF0-EC55-4ECF-9C7E-A869807B356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648200" y="2693773"/>
            <a:ext cx="4310340" cy="2316595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AE4C1A6-E5A9-402E-B7BA-C72A139F2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306285" y="6248400"/>
            <a:ext cx="6560457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1163752349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altLang="en-US" sz="3500" dirty="0"/>
              <a:t>Hedging with Put Options</a:t>
            </a:r>
          </a:p>
        </p:txBody>
      </p:sp>
      <p:sp>
        <p:nvSpPr>
          <p:cNvPr id="220163" name="Text Box 3"/>
          <p:cNvSpPr txBox="1">
            <a:spLocks noChangeArrowheads="1"/>
          </p:cNvSpPr>
          <p:nvPr/>
        </p:nvSpPr>
        <p:spPr bwMode="auto">
          <a:xfrm>
            <a:off x="304800" y="1841500"/>
            <a:ext cx="8531225" cy="4505325"/>
          </a:xfrm>
          <a:prstGeom prst="rect">
            <a:avLst/>
          </a:prstGeom>
          <a:solidFill>
            <a:schemeClr val="bg1"/>
          </a:solidFill>
          <a:ln w="31750">
            <a:solidFill>
              <a:srgbClr val="007FBE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b="1" dirty="0">
                <a:latin typeface="+mj-lt"/>
              </a:rPr>
              <a:t>Payoff                                                    </a:t>
            </a:r>
            <a:endParaRPr lang="en-US" b="1" dirty="0">
              <a:solidFill>
                <a:srgbClr val="C00000"/>
              </a:solidFill>
              <a:latin typeface="+mj-lt"/>
            </a:endParaRPr>
          </a:p>
          <a:p>
            <a:pPr eaLnBrk="0" hangingPunct="0">
              <a:defRPr/>
            </a:pPr>
            <a:r>
              <a:rPr lang="en-US" b="1" dirty="0">
                <a:latin typeface="+mj-lt"/>
              </a:rPr>
              <a:t>Gain 					</a:t>
            </a:r>
            <a:endParaRPr lang="en-US" b="1" dirty="0">
              <a:solidFill>
                <a:srgbClr val="C00000"/>
              </a:solidFill>
              <a:latin typeface="+mj-lt"/>
            </a:endParaRPr>
          </a:p>
          <a:p>
            <a:pPr eaLnBrk="0" hangingPunct="0">
              <a:defRPr/>
            </a:pPr>
            <a:r>
              <a:rPr lang="en-US" b="1" dirty="0">
                <a:latin typeface="+mj-lt"/>
              </a:rPr>
              <a:t>						</a:t>
            </a:r>
          </a:p>
          <a:p>
            <a:pPr eaLnBrk="0" hangingPunct="0">
              <a:defRPr/>
            </a:pPr>
            <a:r>
              <a:rPr lang="en-US" b="1" dirty="0">
                <a:latin typeface="+mj-lt"/>
              </a:rPr>
              <a:t>						</a:t>
            </a:r>
          </a:p>
          <a:p>
            <a:pPr eaLnBrk="0" hangingPunct="0">
              <a:defRPr/>
            </a:pPr>
            <a:r>
              <a:rPr lang="en-US" b="1" dirty="0">
                <a:latin typeface="+mj-lt"/>
              </a:rPr>
              <a:t>                                                                            </a:t>
            </a:r>
          </a:p>
          <a:p>
            <a:pPr eaLnBrk="0" hangingPunct="0">
              <a:defRPr/>
            </a:pPr>
            <a:r>
              <a:rPr lang="en-US" b="1" dirty="0">
                <a:latin typeface="+mj-lt"/>
              </a:rPr>
              <a:t>       0							    Bond price</a:t>
            </a:r>
          </a:p>
          <a:p>
            <a:pPr eaLnBrk="0" hangingPunct="0">
              <a:defRPr/>
            </a:pPr>
            <a:r>
              <a:rPr lang="en-US" b="1" dirty="0">
                <a:latin typeface="+mj-lt"/>
              </a:rPr>
              <a:t>                                               X</a:t>
            </a:r>
          </a:p>
          <a:p>
            <a:pPr eaLnBrk="0" hangingPunct="0">
              <a:defRPr/>
            </a:pPr>
            <a:r>
              <a:rPr lang="en-US" b="1" dirty="0">
                <a:latin typeface="+mj-lt"/>
              </a:rPr>
              <a:t>                                               </a:t>
            </a:r>
          </a:p>
          <a:p>
            <a:pPr eaLnBrk="0" hangingPunct="0">
              <a:defRPr/>
            </a:pPr>
            <a:r>
              <a:rPr lang="en-US" b="1" dirty="0">
                <a:latin typeface="+mj-lt"/>
              </a:rPr>
              <a:t>      -P                                                                 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Payoff from </a:t>
            </a:r>
          </a:p>
          <a:p>
            <a:pPr eaLnBrk="0" hangingPunct="0">
              <a:defRPr/>
            </a:pPr>
            <a:r>
              <a:rPr lang="en-US" b="1" dirty="0">
                <a:latin typeface="+mj-lt"/>
              </a:rPr>
              <a:t>						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    buying a put</a:t>
            </a:r>
          </a:p>
          <a:p>
            <a:pPr eaLnBrk="0" hangingPunct="0">
              <a:defRPr/>
            </a:pPr>
            <a:r>
              <a:rPr lang="en-US" b="1" dirty="0">
                <a:latin typeface="+mj-lt"/>
              </a:rPr>
              <a:t>Payoff                                                                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on a bond</a:t>
            </a:r>
          </a:p>
          <a:p>
            <a:pPr eaLnBrk="0" hangingPunct="0">
              <a:defRPr/>
            </a:pPr>
            <a:r>
              <a:rPr lang="en-US" b="1" dirty="0">
                <a:latin typeface="+mj-lt"/>
              </a:rPr>
              <a:t>Loss</a:t>
            </a:r>
          </a:p>
        </p:txBody>
      </p:sp>
      <p:sp>
        <p:nvSpPr>
          <p:cNvPr id="19460" name="Line 4"/>
          <p:cNvSpPr>
            <a:spLocks noChangeShapeType="1"/>
          </p:cNvSpPr>
          <p:nvPr/>
        </p:nvSpPr>
        <p:spPr bwMode="auto">
          <a:xfrm>
            <a:off x="1371600" y="1993900"/>
            <a:ext cx="1588" cy="42052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61" name="Line 5"/>
          <p:cNvSpPr>
            <a:spLocks noChangeShapeType="1"/>
          </p:cNvSpPr>
          <p:nvPr/>
        </p:nvSpPr>
        <p:spPr bwMode="auto">
          <a:xfrm>
            <a:off x="1371600" y="3962400"/>
            <a:ext cx="5638800" cy="15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62" name="Line 6"/>
          <p:cNvSpPr>
            <a:spLocks noChangeShapeType="1"/>
          </p:cNvSpPr>
          <p:nvPr/>
        </p:nvSpPr>
        <p:spPr bwMode="auto">
          <a:xfrm>
            <a:off x="4114800" y="3733800"/>
            <a:ext cx="1588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0167" name="Line 7"/>
          <p:cNvSpPr>
            <a:spLocks noChangeShapeType="1"/>
          </p:cNvSpPr>
          <p:nvPr/>
        </p:nvSpPr>
        <p:spPr bwMode="auto">
          <a:xfrm flipV="1">
            <a:off x="1409700" y="2789238"/>
            <a:ext cx="4743450" cy="2735262"/>
          </a:xfrm>
          <a:prstGeom prst="line">
            <a:avLst/>
          </a:prstGeom>
          <a:noFill/>
          <a:ln w="50800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0168" name="Line 8"/>
          <p:cNvSpPr>
            <a:spLocks noChangeShapeType="1"/>
          </p:cNvSpPr>
          <p:nvPr/>
        </p:nvSpPr>
        <p:spPr bwMode="auto">
          <a:xfrm>
            <a:off x="1371600" y="5181600"/>
            <a:ext cx="2667000" cy="1588"/>
          </a:xfrm>
          <a:prstGeom prst="line">
            <a:avLst/>
          </a:prstGeom>
          <a:noFill/>
          <a:ln w="50800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0169" name="Line 9"/>
          <p:cNvSpPr>
            <a:spLocks noChangeShapeType="1"/>
          </p:cNvSpPr>
          <p:nvPr/>
        </p:nvSpPr>
        <p:spPr bwMode="auto">
          <a:xfrm flipV="1">
            <a:off x="4073525" y="3536950"/>
            <a:ext cx="2860675" cy="1644650"/>
          </a:xfrm>
          <a:prstGeom prst="line">
            <a:avLst/>
          </a:prstGeom>
          <a:noFill/>
          <a:ln w="50800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0170" name="Line 10"/>
          <p:cNvSpPr>
            <a:spLocks noChangeShapeType="1"/>
          </p:cNvSpPr>
          <p:nvPr/>
        </p:nvSpPr>
        <p:spPr bwMode="auto">
          <a:xfrm flipH="1" flipV="1">
            <a:off x="1371600" y="2514600"/>
            <a:ext cx="2667000" cy="2667000"/>
          </a:xfrm>
          <a:prstGeom prst="line">
            <a:avLst/>
          </a:prstGeom>
          <a:noFill/>
          <a:ln w="50800">
            <a:solidFill>
              <a:schemeClr val="accent6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20171" name="Line 11"/>
          <p:cNvSpPr>
            <a:spLocks noChangeShapeType="1"/>
          </p:cNvSpPr>
          <p:nvPr/>
        </p:nvSpPr>
        <p:spPr bwMode="auto">
          <a:xfrm>
            <a:off x="4038600" y="5181600"/>
            <a:ext cx="2057400" cy="1588"/>
          </a:xfrm>
          <a:prstGeom prst="line">
            <a:avLst/>
          </a:prstGeom>
          <a:noFill/>
          <a:ln w="50800">
            <a:solidFill>
              <a:schemeClr val="accent6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9469" name="Slide Number Placeholder 4"/>
          <p:cNvSpPr txBox="1">
            <a:spLocks noGrp="1"/>
          </p:cNvSpPr>
          <p:nvPr/>
        </p:nvSpPr>
        <p:spPr bwMode="auto">
          <a:xfrm>
            <a:off x="3733800" y="6477000"/>
            <a:ext cx="838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endParaRPr lang="en-US" altLang="en-US" sz="2000" b="1" dirty="0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5913174" y="2947988"/>
            <a:ext cx="298671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b="1" dirty="0">
                <a:latin typeface="+mj-lt"/>
              </a:rPr>
              <a:t>Net payoff function</a:t>
            </a:r>
            <a:endParaRPr lang="en-US" altLang="en-US" dirty="0">
              <a:latin typeface="+mj-lt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5864225" y="1841500"/>
            <a:ext cx="279756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b="1">
                <a:solidFill>
                  <a:srgbClr val="C00000"/>
                </a:solidFill>
                <a:latin typeface="+mj-lt"/>
              </a:rPr>
              <a:t>Payoff for a bond </a:t>
            </a:r>
            <a:br>
              <a:rPr lang="en-US" altLang="en-US" b="1">
                <a:solidFill>
                  <a:srgbClr val="C00000"/>
                </a:solidFill>
                <a:latin typeface="+mj-lt"/>
              </a:rPr>
            </a:br>
            <a:r>
              <a:rPr lang="en-US" altLang="en-US" b="1">
                <a:solidFill>
                  <a:srgbClr val="C00000"/>
                </a:solidFill>
                <a:latin typeface="+mj-lt"/>
              </a:rPr>
              <a:t>held as an asset</a:t>
            </a:r>
            <a:endParaRPr lang="en-US" altLang="en-US">
              <a:latin typeface="+mj-lt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3D81681-17D9-4682-9A64-1E9324BCEA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27200" y="6248400"/>
            <a:ext cx="6273800" cy="457200"/>
          </a:xfrm>
        </p:spPr>
        <p:txBody>
          <a:bodyPr/>
          <a:lstStyle/>
          <a:p>
            <a:pPr>
              <a:defRPr/>
            </a:pPr>
            <a:endParaRPr lang="en-US" altLang="en-US" dirty="0"/>
          </a:p>
          <a:p>
            <a:pPr>
              <a:defRPr/>
            </a:pPr>
            <a:r>
              <a:rPr lang="en-US" altLang="en-US" dirty="0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0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220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220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7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20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20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0167" grpId="0" animBg="1"/>
      <p:bldP spid="220168" grpId="0" animBg="1"/>
      <p:bldP spid="220169" grpId="0" animBg="1"/>
      <p:bldP spid="15" grpId="0"/>
      <p:bldP spid="1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Number Placeholder 4"/>
          <p:cNvSpPr txBox="1">
            <a:spLocks noGrp="1"/>
          </p:cNvSpPr>
          <p:nvPr/>
        </p:nvSpPr>
        <p:spPr bwMode="auto">
          <a:xfrm>
            <a:off x="3733800" y="6477000"/>
            <a:ext cx="838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endParaRPr lang="en-US" altLang="en-US" sz="2000" b="1" dirty="0"/>
          </a:p>
        </p:txBody>
      </p:sp>
      <p:sp>
        <p:nvSpPr>
          <p:cNvPr id="2048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altLang="en-US" sz="3500"/>
              <a:t>Caps, Floors, and Collars</a:t>
            </a:r>
          </a:p>
        </p:txBody>
      </p:sp>
      <p:sp>
        <p:nvSpPr>
          <p:cNvPr id="20485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719262"/>
            <a:ext cx="8148638" cy="4689775"/>
          </a:xfrm>
          <a:solidFill>
            <a:schemeClr val="bg1"/>
          </a:solidFill>
          <a:ln w="31750">
            <a:solidFill>
              <a:srgbClr val="007FBE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400" dirty="0"/>
              <a:t>Buying a </a:t>
            </a:r>
            <a:r>
              <a:rPr lang="en-US" altLang="en-US" sz="2400" b="1" dirty="0"/>
              <a:t>cap</a:t>
            </a:r>
            <a:r>
              <a:rPr lang="en-US" altLang="en-US" sz="2400" dirty="0"/>
              <a:t> means buying a call option, or a succession of call options, on interest rates rather than on bond prices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200" dirty="0"/>
              <a:t>Like buying insurance against an (excessive) increase in interest rates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400" dirty="0"/>
              <a:t>Buying a </a:t>
            </a:r>
            <a:r>
              <a:rPr lang="en-US" altLang="en-US" sz="2400" b="1" dirty="0"/>
              <a:t>floor</a:t>
            </a:r>
            <a:r>
              <a:rPr lang="en-US" altLang="en-US" sz="2400" dirty="0"/>
              <a:t> is akin to buying a put option on interest rates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200" dirty="0"/>
              <a:t>Seller compensates the buyer should interest rates fall below the floor rate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200" dirty="0"/>
              <a:t>Like caps, floors can have one or a succession of exercise dates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400" dirty="0"/>
              <a:t>A </a:t>
            </a:r>
            <a:r>
              <a:rPr lang="en-US" altLang="en-US" sz="2400" b="1" dirty="0"/>
              <a:t>collar</a:t>
            </a:r>
            <a:r>
              <a:rPr lang="en-US" altLang="en-US" sz="2400" dirty="0"/>
              <a:t> amounts to a simultaneous position in a cap and a floor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200" dirty="0"/>
              <a:t>Usually involves buying a cap and selling a floor to offset cost of cap</a:t>
            </a:r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Number Placeholder 4"/>
          <p:cNvSpPr txBox="1">
            <a:spLocks noGrp="1"/>
          </p:cNvSpPr>
          <p:nvPr/>
        </p:nvSpPr>
        <p:spPr bwMode="auto">
          <a:xfrm>
            <a:off x="3733800" y="6477000"/>
            <a:ext cx="838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endParaRPr lang="en-US" altLang="en-US" sz="2000" b="1" dirty="0"/>
          </a:p>
        </p:txBody>
      </p:sp>
      <p:sp>
        <p:nvSpPr>
          <p:cNvPr id="2150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altLang="en-US" sz="3500" dirty="0"/>
              <a:t>Risks Associated with Futures, Forwards, and Options</a:t>
            </a:r>
          </a:p>
        </p:txBody>
      </p:sp>
      <p:sp>
        <p:nvSpPr>
          <p:cNvPr id="21509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719263"/>
            <a:ext cx="8148638" cy="4411662"/>
          </a:xfrm>
          <a:solidFill>
            <a:schemeClr val="bg1"/>
          </a:solidFill>
          <a:ln w="31750">
            <a:solidFill>
              <a:srgbClr val="007FBE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400" dirty="0"/>
              <a:t>Contingent credit risk is likely to be present when FIs expand their positions in forward, futures, and option contracts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altLang="en-US" sz="2400" dirty="0"/>
          </a:p>
          <a:p>
            <a:pPr eaLnBrk="1" hangingPunct="1">
              <a:lnSpc>
                <a:spcPct val="90000"/>
              </a:lnSpc>
            </a:pPr>
            <a:r>
              <a:rPr lang="en-US" altLang="en-US" sz="2400" b="1" dirty="0"/>
              <a:t>Contingent credit risk</a:t>
            </a:r>
            <a:r>
              <a:rPr lang="en-US" altLang="en-US" sz="2400" dirty="0"/>
              <a:t> is the risk that the counterparty defaults on payment obligations, leaving the FI unhedged and having to replace the contract at today’s interest rates, prices, or exchange rates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200" dirty="0"/>
              <a:t>Forward contracts and all OTC derivatives are exposed to counterparty default risk, as they are nonstandard contracts entered into bilaterally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1129958-179A-442A-8EC3-79496BAEF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65943" y="6248400"/>
            <a:ext cx="6342743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Number Placeholder 4"/>
          <p:cNvSpPr txBox="1">
            <a:spLocks noGrp="1"/>
          </p:cNvSpPr>
          <p:nvPr/>
        </p:nvSpPr>
        <p:spPr bwMode="auto">
          <a:xfrm>
            <a:off x="3733800" y="6477000"/>
            <a:ext cx="838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endParaRPr lang="en-US" altLang="en-US" sz="2000" b="1" dirty="0"/>
          </a:p>
        </p:txBody>
      </p:sp>
      <p:sp>
        <p:nvSpPr>
          <p:cNvPr id="2253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altLang="en-US" sz="3500" dirty="0"/>
              <a:t>Interest Rate and Currency Swaps</a:t>
            </a:r>
          </a:p>
        </p:txBody>
      </p:sp>
      <p:sp>
        <p:nvSpPr>
          <p:cNvPr id="22533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719263"/>
            <a:ext cx="8148638" cy="4411662"/>
          </a:xfrm>
          <a:solidFill>
            <a:schemeClr val="bg1"/>
          </a:solidFill>
          <a:ln w="31750">
            <a:solidFill>
              <a:srgbClr val="007FBE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400" b="1" dirty="0"/>
              <a:t>Swap agreements</a:t>
            </a:r>
            <a:r>
              <a:rPr lang="en-US" altLang="en-US" sz="2400" dirty="0"/>
              <a:t> are contracts where two parties agree to exchange a series of payments over time</a:t>
            </a:r>
          </a:p>
          <a:p>
            <a:pPr eaLnBrk="1" hangingPunct="1">
              <a:lnSpc>
                <a:spcPct val="80000"/>
              </a:lnSpc>
            </a:pPr>
            <a:endParaRPr lang="en-US" altLang="en-US" sz="2400" dirty="0"/>
          </a:p>
          <a:p>
            <a:pPr eaLnBrk="1" hangingPunct="1">
              <a:lnSpc>
                <a:spcPct val="80000"/>
              </a:lnSpc>
            </a:pPr>
            <a:r>
              <a:rPr lang="en-US" altLang="en-US" sz="2400" dirty="0"/>
              <a:t>There are several types of swaps: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200" b="1" dirty="0"/>
              <a:t>Interest rate swaps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en-US" sz="2000" dirty="0"/>
              <a:t>Parties agree to swap interest payments on a stated notional principal amount for a set period of time (some more than 5 years), and no principal is usually exchanged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200" b="1" dirty="0"/>
              <a:t>Currency swaps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en-US" sz="2000" dirty="0"/>
              <a:t>Used to hedge against foreign exchange rate risk from mismatched currencies on assets and liabilities</a:t>
            </a:r>
          </a:p>
          <a:p>
            <a:pPr marL="693737" lvl="2" indent="0" eaLnBrk="1" hangingPunct="1">
              <a:lnSpc>
                <a:spcPct val="80000"/>
              </a:lnSpc>
              <a:buNone/>
            </a:pPr>
            <a:endParaRPr lang="en-US" altLang="en-US" sz="200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FAD1C85-DBAA-4CA0-A92A-E487C15C14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17487" y="6248400"/>
            <a:ext cx="6125028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Number Placeholder 4"/>
          <p:cNvSpPr txBox="1">
            <a:spLocks noGrp="1"/>
          </p:cNvSpPr>
          <p:nvPr/>
        </p:nvSpPr>
        <p:spPr bwMode="auto">
          <a:xfrm>
            <a:off x="3733800" y="6477000"/>
            <a:ext cx="838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endParaRPr lang="en-US" altLang="en-US" sz="2000" b="1" dirty="0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altLang="en-US" sz="3500" dirty="0"/>
              <a:t>Currency Swap Example</a:t>
            </a:r>
          </a:p>
        </p:txBody>
      </p:sp>
      <p:sp>
        <p:nvSpPr>
          <p:cNvPr id="30725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719263"/>
            <a:ext cx="8148638" cy="4411662"/>
          </a:xfrm>
          <a:solidFill>
            <a:schemeClr val="bg1"/>
          </a:solidFill>
          <a:ln w="31750">
            <a:solidFill>
              <a:srgbClr val="007FBE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400" dirty="0"/>
              <a:t>Consider a U.S. FI with fixed-rate $ denominated assets and fixed-rate </a:t>
            </a:r>
            <a:r>
              <a:rPr lang="en-US" altLang="en-US" sz="2400" dirty="0">
                <a:cs typeface="Times New Roman" pitchFamily="18" charset="0"/>
              </a:rPr>
              <a:t>£</a:t>
            </a:r>
            <a:r>
              <a:rPr lang="en-US" altLang="en-US" sz="2400" dirty="0"/>
              <a:t> denominated liabilities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400" dirty="0"/>
              <a:t>Also, consider a U.K. FI with fixed-rate </a:t>
            </a:r>
            <a:r>
              <a:rPr lang="en-US" altLang="en-US" sz="2400" dirty="0">
                <a:cs typeface="Times New Roman" pitchFamily="18" charset="0"/>
              </a:rPr>
              <a:t>£</a:t>
            </a:r>
            <a:r>
              <a:rPr lang="en-US" altLang="en-US" sz="2400" dirty="0"/>
              <a:t> denominated assets and fixed-rate $ denominated liabilities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400" dirty="0"/>
              <a:t>The FIs can engage in a currency swap to hedge their foreign exchange exposure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200" dirty="0"/>
              <a:t>That is, the FIs agree on a fixed exchange rate at the inception of the swap agreement for the exchange of cash flows at some point in the future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200" dirty="0"/>
              <a:t>Both FIs have effectively hedged their foreign exchange exposure by matching the denominations of their cash flows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080B100-66FF-4233-B110-C1C2D0FC8C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53029" y="6248400"/>
            <a:ext cx="6284685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Slide Number Placeholder 4"/>
          <p:cNvSpPr txBox="1">
            <a:spLocks noGrp="1"/>
          </p:cNvSpPr>
          <p:nvPr/>
        </p:nvSpPr>
        <p:spPr bwMode="auto">
          <a:xfrm>
            <a:off x="3733800" y="6477000"/>
            <a:ext cx="838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endParaRPr lang="en-US" altLang="en-US" sz="2000" b="1" dirty="0"/>
          </a:p>
        </p:txBody>
      </p:sp>
      <p:pic>
        <p:nvPicPr>
          <p:cNvPr id="31749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5450" y="1552566"/>
            <a:ext cx="5753100" cy="2352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750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5900" y="4024308"/>
            <a:ext cx="6172200" cy="2390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457200" y="122238"/>
            <a:ext cx="7543800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500" kern="0" dirty="0"/>
              <a:t>Currency Swap Hedging Example Illustrated</a:t>
            </a:r>
          </a:p>
        </p:txBody>
      </p:sp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Number Placeholder 4"/>
          <p:cNvSpPr txBox="1">
            <a:spLocks noGrp="1"/>
          </p:cNvSpPr>
          <p:nvPr/>
        </p:nvSpPr>
        <p:spPr bwMode="auto">
          <a:xfrm>
            <a:off x="3733800" y="6477000"/>
            <a:ext cx="838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endParaRPr lang="en-US" altLang="en-US" sz="2000" b="1" dirty="0"/>
          </a:p>
        </p:txBody>
      </p:sp>
      <p:sp>
        <p:nvSpPr>
          <p:cNvPr id="2253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altLang="en-US" sz="3500" dirty="0"/>
              <a:t>Credit Default Swaps (CDSs)</a:t>
            </a:r>
          </a:p>
        </p:txBody>
      </p:sp>
      <p:sp>
        <p:nvSpPr>
          <p:cNvPr id="22533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719263"/>
            <a:ext cx="8148638" cy="4411662"/>
          </a:xfrm>
          <a:solidFill>
            <a:schemeClr val="bg1"/>
          </a:solidFill>
          <a:ln w="31750">
            <a:solidFill>
              <a:srgbClr val="007FBE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400" b="1" dirty="0"/>
              <a:t>Total Return Swap (TRS): 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200" dirty="0"/>
              <a:t>Swap involving an obligation to pay interest at a specified fixed or floating rate for payments representing the total return on a specified amount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200" dirty="0"/>
              <a:t>Can be designed to cover any change in value of the principal as well as just the interest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en-US" sz="1900" dirty="0"/>
              <a:t>Often used when there is exposure to a change in the credit risk of the counterparty</a:t>
            </a:r>
          </a:p>
          <a:p>
            <a:pPr eaLnBrk="1" hangingPunct="1">
              <a:lnSpc>
                <a:spcPct val="80000"/>
              </a:lnSpc>
            </a:pPr>
            <a:endParaRPr lang="en-US" altLang="en-US" sz="2400" dirty="0"/>
          </a:p>
          <a:p>
            <a:pPr eaLnBrk="1" hangingPunct="1">
              <a:lnSpc>
                <a:spcPct val="80000"/>
              </a:lnSpc>
            </a:pPr>
            <a:r>
              <a:rPr lang="en-US" altLang="en-US" sz="2400" b="1" dirty="0"/>
              <a:t>Pure Credit Swap (PCS):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200" dirty="0"/>
              <a:t>Swap in which an FI receives the par value of the loan on default in return for paying a periodic swap fee</a:t>
            </a:r>
          </a:p>
          <a:p>
            <a:pPr marL="344487" lvl="1" indent="0" eaLnBrk="1" hangingPunct="1">
              <a:lnSpc>
                <a:spcPct val="80000"/>
              </a:lnSpc>
              <a:buNone/>
            </a:pPr>
            <a:endParaRPr lang="en-US" altLang="en-US" sz="2200" dirty="0"/>
          </a:p>
          <a:p>
            <a:pPr marL="344487" lvl="1" indent="0" eaLnBrk="1" hangingPunct="1">
              <a:lnSpc>
                <a:spcPct val="80000"/>
              </a:lnSpc>
              <a:buNone/>
            </a:pPr>
            <a:endParaRPr lang="en-US" altLang="en-US" sz="200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DB68563-BB81-4D39-AF6D-3746057E92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24000" y="6248400"/>
            <a:ext cx="6477000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4168423653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Number Placeholder 4"/>
          <p:cNvSpPr txBox="1">
            <a:spLocks noGrp="1"/>
          </p:cNvSpPr>
          <p:nvPr/>
        </p:nvSpPr>
        <p:spPr bwMode="auto">
          <a:xfrm>
            <a:off x="3733800" y="6477000"/>
            <a:ext cx="838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endParaRPr lang="en-US" altLang="en-US" sz="2000" b="1" dirty="0"/>
          </a:p>
        </p:txBody>
      </p:sp>
      <p:sp>
        <p:nvSpPr>
          <p:cNvPr id="3277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altLang="en-US" sz="3500" dirty="0"/>
              <a:t>Credit Default Swaps (CDSs) Continued</a:t>
            </a:r>
          </a:p>
        </p:txBody>
      </p:sp>
      <p:sp>
        <p:nvSpPr>
          <p:cNvPr id="32773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678675"/>
            <a:ext cx="8148638" cy="4640238"/>
          </a:xfrm>
          <a:solidFill>
            <a:schemeClr val="bg1"/>
          </a:solidFill>
          <a:ln w="31750">
            <a:solidFill>
              <a:srgbClr val="007FBE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en-US" sz="2600" dirty="0"/>
              <a:t>Total Return Swap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altLang="en-US" sz="2600" dirty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altLang="en-US" sz="2600" dirty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altLang="en-US" sz="2600" dirty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altLang="en-US" sz="2600" dirty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altLang="en-US" sz="2600" dirty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en-US" sz="2600" dirty="0"/>
              <a:t>Pure Credit Swap</a:t>
            </a:r>
          </a:p>
        </p:txBody>
      </p:sp>
      <p:pic>
        <p:nvPicPr>
          <p:cNvPr id="32774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354"/>
          <a:stretch>
            <a:fillRect/>
          </a:stretch>
        </p:blipFill>
        <p:spPr bwMode="auto">
          <a:xfrm>
            <a:off x="1556361" y="4434106"/>
            <a:ext cx="5648325" cy="180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775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187"/>
          <a:stretch>
            <a:fillRect/>
          </a:stretch>
        </p:blipFill>
        <p:spPr bwMode="auto">
          <a:xfrm>
            <a:off x="1556361" y="2019300"/>
            <a:ext cx="5186362" cy="1692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Number Placeholder 4"/>
          <p:cNvSpPr txBox="1">
            <a:spLocks noGrp="1"/>
          </p:cNvSpPr>
          <p:nvPr/>
        </p:nvSpPr>
        <p:spPr bwMode="auto">
          <a:xfrm>
            <a:off x="3733800" y="6477000"/>
            <a:ext cx="838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endParaRPr lang="en-US" altLang="en-US" sz="2000" b="1" dirty="0"/>
          </a:p>
        </p:txBody>
      </p:sp>
      <p:sp>
        <p:nvSpPr>
          <p:cNvPr id="2458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altLang="en-US" sz="3500" dirty="0"/>
              <a:t>Swaps and the Financial Crisis</a:t>
            </a:r>
          </a:p>
        </p:txBody>
      </p:sp>
      <p:sp>
        <p:nvSpPr>
          <p:cNvPr id="24581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719263"/>
            <a:ext cx="8148638" cy="4411662"/>
          </a:xfrm>
          <a:solidFill>
            <a:schemeClr val="bg1"/>
          </a:solidFill>
          <a:ln w="31750">
            <a:solidFill>
              <a:srgbClr val="007FBE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300" dirty="0"/>
              <a:t>Lehman Brothers and AIG sold credit default swaps worth billions of dollars in payments insuring mortgage-backed securities (MBS)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300" dirty="0"/>
              <a:t>When mortgage security values collapsed, required outflows at these firms far exceeded capital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300" dirty="0"/>
              <a:t>Other institutions invested more heavily in MBS because they were insured; exposure to mortgage markets was more widespread than it would have been otherwise</a:t>
            </a:r>
          </a:p>
          <a:p>
            <a:pPr eaLnBrk="1" hangingPunct="1">
              <a:lnSpc>
                <a:spcPct val="80000"/>
              </a:lnSpc>
            </a:pPr>
            <a:endParaRPr lang="en-US" altLang="en-US" sz="2300" dirty="0"/>
          </a:p>
          <a:p>
            <a:pPr eaLnBrk="1" hangingPunct="1">
              <a:lnSpc>
                <a:spcPct val="80000"/>
              </a:lnSpc>
            </a:pPr>
            <a:r>
              <a:rPr lang="en-US" altLang="en-US" sz="2300" dirty="0"/>
              <a:t>Credit swaps may cause lenders to make loans they would not otherwise make and earn fee income on other services offered to borrowers.</a:t>
            </a:r>
          </a:p>
          <a:p>
            <a:pPr lvl="1" eaLnBrk="1" hangingPunct="1">
              <a:lnSpc>
                <a:spcPct val="80000"/>
              </a:lnSpc>
            </a:pPr>
            <a:endParaRPr lang="en-US" altLang="en-US" sz="2300" dirty="0"/>
          </a:p>
          <a:p>
            <a:pPr lvl="2" eaLnBrk="1" hangingPunct="1">
              <a:lnSpc>
                <a:spcPct val="80000"/>
              </a:lnSpc>
            </a:pPr>
            <a:endParaRPr lang="en-US" altLang="en-US" sz="250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6591AEF-A3E4-4EEF-89CB-0EDBE61E84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88457" y="6248400"/>
            <a:ext cx="6197600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Number Placeholder 4"/>
          <p:cNvSpPr txBox="1">
            <a:spLocks noGrp="1"/>
          </p:cNvSpPr>
          <p:nvPr/>
        </p:nvSpPr>
        <p:spPr bwMode="auto">
          <a:xfrm>
            <a:off x="3733800" y="6477000"/>
            <a:ext cx="838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endParaRPr lang="en-US" altLang="en-US" sz="2000" b="1" dirty="0"/>
          </a:p>
        </p:txBody>
      </p:sp>
      <p:sp>
        <p:nvSpPr>
          <p:cNvPr id="2765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altLang="en-US" sz="3500" dirty="0"/>
              <a:t>Plain Vanilla Swap</a:t>
            </a:r>
          </a:p>
        </p:txBody>
      </p:sp>
      <p:sp>
        <p:nvSpPr>
          <p:cNvPr id="27653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719263"/>
            <a:ext cx="8148638" cy="4640348"/>
          </a:xfrm>
          <a:solidFill>
            <a:schemeClr val="bg1"/>
          </a:solidFill>
          <a:ln w="31750">
            <a:solidFill>
              <a:srgbClr val="007FBE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/>
            <a:r>
              <a:rPr lang="en-US" altLang="en-US" sz="2400" dirty="0"/>
              <a:t>A </a:t>
            </a:r>
            <a:r>
              <a:rPr lang="en-US" altLang="en-US" sz="2400" b="1" dirty="0"/>
              <a:t>plain vanilla swap </a:t>
            </a:r>
            <a:r>
              <a:rPr lang="en-US" altLang="en-US" sz="2400" dirty="0"/>
              <a:t>is:</a:t>
            </a:r>
          </a:p>
          <a:p>
            <a:pPr lvl="1" eaLnBrk="1" hangingPunct="1"/>
            <a:r>
              <a:rPr lang="en-US" altLang="en-US" sz="2200" dirty="0"/>
              <a:t>A standard agreement where one participant pays a fixed rate of interest and the other party pays a variable rate of interest on a stated notional principal;  no principal is exchanged</a:t>
            </a:r>
          </a:p>
          <a:p>
            <a:pPr eaLnBrk="1" hangingPunct="1"/>
            <a:r>
              <a:rPr lang="en-US" altLang="en-US" sz="2400" dirty="0"/>
              <a:t>The SB sends fixed-rate interest payments to the MCB</a:t>
            </a:r>
          </a:p>
          <a:p>
            <a:pPr lvl="1" eaLnBrk="1" hangingPunct="1"/>
            <a:r>
              <a:rPr lang="en-US" altLang="en-US" sz="2200" dirty="0"/>
              <a:t>Thus, the MCB’s fixed-rate inflows are now matched to its fixed-rate payments</a:t>
            </a:r>
          </a:p>
          <a:p>
            <a:pPr eaLnBrk="1" hangingPunct="1"/>
            <a:r>
              <a:rPr lang="en-US" altLang="en-US" sz="2400" dirty="0"/>
              <a:t>The MCB sends variable-rate interest payments to the SB</a:t>
            </a:r>
          </a:p>
          <a:p>
            <a:pPr lvl="1" eaLnBrk="1" hangingPunct="1"/>
            <a:r>
              <a:rPr lang="en-US" altLang="en-US" sz="2200" dirty="0"/>
              <a:t>Thus, the SB’s variable-rate inflows are now matched to its variable-rate payments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88C1E93-E00B-46F2-BE63-4F17269FB5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23999" y="6248400"/>
            <a:ext cx="6241143" cy="457200"/>
          </a:xfrm>
        </p:spPr>
        <p:txBody>
          <a:bodyPr/>
          <a:lstStyle/>
          <a:p>
            <a:pPr>
              <a:defRPr/>
            </a:pPr>
            <a:endParaRPr lang="en-US" altLang="en-US" dirty="0"/>
          </a:p>
          <a:p>
            <a:pPr>
              <a:defRPr/>
            </a:pPr>
            <a:r>
              <a:rPr lang="en-US" altLang="en-US" dirty="0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Number Placeholder 4"/>
          <p:cNvSpPr txBox="1">
            <a:spLocks noGrp="1"/>
          </p:cNvSpPr>
          <p:nvPr/>
        </p:nvSpPr>
        <p:spPr bwMode="auto">
          <a:xfrm>
            <a:off x="3733800" y="6477000"/>
            <a:ext cx="838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endParaRPr lang="en-US" altLang="en-US" sz="2000" b="1" dirty="0"/>
          </a:p>
        </p:txBody>
      </p:sp>
      <p:sp>
        <p:nvSpPr>
          <p:cNvPr id="3379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altLang="en-US" sz="3500" dirty="0"/>
              <a:t>Credit Risk Concerns with Swaps</a:t>
            </a:r>
          </a:p>
        </p:txBody>
      </p:sp>
      <p:sp>
        <p:nvSpPr>
          <p:cNvPr id="33797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719263"/>
            <a:ext cx="8148638" cy="4411662"/>
          </a:xfrm>
          <a:solidFill>
            <a:schemeClr val="bg1"/>
          </a:solidFill>
          <a:ln w="31750">
            <a:solidFill>
              <a:srgbClr val="007FBE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400" dirty="0"/>
              <a:t>The growth of the over-the-counter swap market was a major factor underlying the imposition of the BIS risk-based capital requirements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200" dirty="0"/>
              <a:t>The fear was that out-of-the-money counterparties would have incentives to default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200" dirty="0"/>
              <a:t>BIS now requires capital to be held against interest rate, currency, and other swaps</a:t>
            </a:r>
          </a:p>
          <a:p>
            <a:pPr marL="344487" lvl="1" indent="0" eaLnBrk="1" hangingPunct="1">
              <a:lnSpc>
                <a:spcPct val="80000"/>
              </a:lnSpc>
              <a:buNone/>
            </a:pPr>
            <a:endParaRPr lang="en-US" altLang="en-US" sz="2200" dirty="0"/>
          </a:p>
          <a:p>
            <a:pPr eaLnBrk="1" hangingPunct="1">
              <a:lnSpc>
                <a:spcPct val="80000"/>
              </a:lnSpc>
            </a:pPr>
            <a:r>
              <a:rPr lang="en-US" altLang="en-US" sz="2400" dirty="0"/>
              <a:t>Credit risk concerns with swaps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200" b="1" dirty="0"/>
              <a:t>Netting</a:t>
            </a:r>
            <a:r>
              <a:rPr lang="en-US" altLang="en-US" sz="2200" dirty="0"/>
              <a:t>:</a:t>
            </a:r>
            <a:r>
              <a:rPr lang="en-US" altLang="en-US" sz="2200" b="1" dirty="0"/>
              <a:t> </a:t>
            </a:r>
            <a:r>
              <a:rPr lang="en-US" altLang="en-US" sz="2200" dirty="0"/>
              <a:t>only the difference between the fixed and the floating payment is exchanged between swap parties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200" b="1" dirty="0"/>
              <a:t>Payment flows are often interest, not principal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200" b="1" dirty="0"/>
              <a:t>Standby letters of credit </a:t>
            </a:r>
            <a:r>
              <a:rPr lang="en-US" altLang="en-US" sz="2200" dirty="0"/>
              <a:t>are required of poor-quality swap participants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48E6AE2-FAC0-405B-BE1D-6E41FAE8D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91771" y="6248400"/>
            <a:ext cx="6386286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Number Placeholder 4"/>
          <p:cNvSpPr txBox="1">
            <a:spLocks noGrp="1"/>
          </p:cNvSpPr>
          <p:nvPr/>
        </p:nvSpPr>
        <p:spPr bwMode="auto">
          <a:xfrm>
            <a:off x="3733800" y="6477000"/>
            <a:ext cx="838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endParaRPr lang="en-US" altLang="en-US" sz="2000" b="1" dirty="0"/>
          </a:p>
        </p:txBody>
      </p:sp>
      <p:sp>
        <p:nvSpPr>
          <p:cNvPr id="3482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altLang="en-US" sz="3500" dirty="0"/>
              <a:t>Comparison of Hedging Methods</a:t>
            </a:r>
          </a:p>
        </p:txBody>
      </p:sp>
      <p:sp>
        <p:nvSpPr>
          <p:cNvPr id="34821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719262"/>
            <a:ext cx="8148638" cy="4467353"/>
          </a:xfrm>
          <a:solidFill>
            <a:schemeClr val="bg1"/>
          </a:solidFill>
          <a:ln w="31750">
            <a:solidFill>
              <a:srgbClr val="007FBE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400" dirty="0"/>
              <a:t>Writing vs. buying options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100" dirty="0"/>
              <a:t>Writing options limits upside profits, but not downside losses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100" dirty="0"/>
              <a:t>Buying options limits downside losses, but not upside profits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100" dirty="0"/>
              <a:t>CBs are prohibited from writing options in some areas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dirty="0"/>
              <a:t>Futures vs. options hedging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100" dirty="0"/>
              <a:t>Futures produce symmetric gains and losses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100" dirty="0"/>
              <a:t>Options protect against losses, but do not fully reduce gains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dirty="0"/>
              <a:t>Swaps vs. forwards, futures, and options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100" dirty="0"/>
              <a:t>Swaps and forwards are OTC contracts, unlike options and futures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100" dirty="0"/>
              <a:t>Futures are marked to market daily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100" dirty="0"/>
              <a:t>Swaps can be written for longer-time horizons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B7D1CC7-1160-466E-865A-F7BA436137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22399" y="6248400"/>
            <a:ext cx="6241144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© 2019 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Number Placeholder 4"/>
          <p:cNvSpPr txBox="1">
            <a:spLocks noGrp="1"/>
          </p:cNvSpPr>
          <p:nvPr/>
        </p:nvSpPr>
        <p:spPr bwMode="auto">
          <a:xfrm>
            <a:off x="3733800" y="6477000"/>
            <a:ext cx="838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endParaRPr lang="en-US" altLang="en-US" sz="2000" b="1" dirty="0"/>
          </a:p>
        </p:txBody>
      </p:sp>
      <p:sp>
        <p:nvSpPr>
          <p:cNvPr id="3584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altLang="en-US" sz="3500"/>
              <a:t>Regulation</a:t>
            </a:r>
          </a:p>
        </p:txBody>
      </p:sp>
      <p:sp>
        <p:nvSpPr>
          <p:cNvPr id="35845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536529"/>
            <a:ext cx="8148638" cy="4821580"/>
          </a:xfrm>
          <a:solidFill>
            <a:schemeClr val="bg1"/>
          </a:solidFill>
          <a:ln w="31750">
            <a:solidFill>
              <a:srgbClr val="007FBE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/>
            <a:r>
              <a:rPr lang="en-US" altLang="en-US" sz="2400" dirty="0"/>
              <a:t>Regulators specify “permissible activities” that FIs may engage in</a:t>
            </a:r>
          </a:p>
          <a:p>
            <a:pPr lvl="1" eaLnBrk="1" hangingPunct="1"/>
            <a:r>
              <a:rPr lang="en-US" altLang="en-US" sz="2000" dirty="0"/>
              <a:t>Institutions engaging in permissible activities are subject to regulatory oversight</a:t>
            </a:r>
          </a:p>
          <a:p>
            <a:pPr lvl="1" eaLnBrk="1" hangingPunct="1"/>
            <a:r>
              <a:rPr lang="en-US" altLang="en-US" sz="2000" dirty="0"/>
              <a:t>Regulators judge the overall integrity of FIs engaging in derivatives activity based on capital adequacy regulation</a:t>
            </a:r>
          </a:p>
          <a:p>
            <a:pPr eaLnBrk="1" hangingPunct="1"/>
            <a:r>
              <a:rPr lang="en-US" altLang="en-US" sz="2400" dirty="0"/>
              <a:t>The </a:t>
            </a:r>
            <a:r>
              <a:rPr lang="en-US" altLang="en-US" sz="2400" b="1" dirty="0"/>
              <a:t>Securities and Exchange Commission (SEC)</a:t>
            </a:r>
            <a:r>
              <a:rPr lang="en-US" altLang="en-US" sz="2400" dirty="0"/>
              <a:t> and the </a:t>
            </a:r>
            <a:r>
              <a:rPr lang="en-US" altLang="en-US" sz="2400" b="1" dirty="0"/>
              <a:t>Commodity Futures Trading Commission (CFTC)</a:t>
            </a:r>
            <a:r>
              <a:rPr lang="en-US" altLang="en-US" sz="2400" dirty="0"/>
              <a:t> are the functional regulators of derivatives securities markets</a:t>
            </a:r>
          </a:p>
          <a:p>
            <a:pPr eaLnBrk="1" hangingPunct="1"/>
            <a:r>
              <a:rPr lang="en-US" altLang="en-US" sz="2400" dirty="0"/>
              <a:t>The Dodd-Frank Act of 2010 requires most OTC derivatives to be exchange-traded to ensure performance by all parties</a:t>
            </a: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Network">
  <a:themeElements>
    <a:clrScheme name="Red Orange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Networ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Network 1">
        <a:dk1>
          <a:srgbClr val="4F747B"/>
        </a:dk1>
        <a:lt1>
          <a:srgbClr val="FFFFFF"/>
        </a:lt1>
        <a:dk2>
          <a:srgbClr val="000000"/>
        </a:dk2>
        <a:lt2>
          <a:srgbClr val="C0C0C0"/>
        </a:lt2>
        <a:accent1>
          <a:srgbClr val="859868"/>
        </a:accent1>
        <a:accent2>
          <a:srgbClr val="5F5F5F"/>
        </a:accent2>
        <a:accent3>
          <a:srgbClr val="AAAAAA"/>
        </a:accent3>
        <a:accent4>
          <a:srgbClr val="DADADA"/>
        </a:accent4>
        <a:accent5>
          <a:srgbClr val="C2CAB9"/>
        </a:accent5>
        <a:accent6>
          <a:srgbClr val="555555"/>
        </a:accent6>
        <a:hlink>
          <a:srgbClr val="5F5F5F"/>
        </a:hlink>
        <a:folHlink>
          <a:srgbClr val="BA121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2">
        <a:dk1>
          <a:srgbClr val="3C0000"/>
        </a:dk1>
        <a:lt1>
          <a:srgbClr val="FFFFFF"/>
        </a:lt1>
        <a:dk2>
          <a:srgbClr val="4D0B0B"/>
        </a:dk2>
        <a:lt2>
          <a:srgbClr val="FFFFFF"/>
        </a:lt2>
        <a:accent1>
          <a:srgbClr val="666633"/>
        </a:accent1>
        <a:accent2>
          <a:srgbClr val="CC3300"/>
        </a:accent2>
        <a:accent3>
          <a:srgbClr val="B2AAAA"/>
        </a:accent3>
        <a:accent4>
          <a:srgbClr val="DADADA"/>
        </a:accent4>
        <a:accent5>
          <a:srgbClr val="B8B8AD"/>
        </a:accent5>
        <a:accent6>
          <a:srgbClr val="B92D00"/>
        </a:accent6>
        <a:hlink>
          <a:srgbClr val="CC9900"/>
        </a:hlink>
        <a:folHlink>
          <a:srgbClr val="CC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3">
        <a:dk1>
          <a:srgbClr val="666699"/>
        </a:dk1>
        <a:lt1>
          <a:srgbClr val="FFFFFF"/>
        </a:lt1>
        <a:dk2>
          <a:srgbClr val="15192B"/>
        </a:dk2>
        <a:lt2>
          <a:srgbClr val="CCCCFF"/>
        </a:lt2>
        <a:accent1>
          <a:srgbClr val="4F893D"/>
        </a:accent1>
        <a:accent2>
          <a:srgbClr val="666699"/>
        </a:accent2>
        <a:accent3>
          <a:srgbClr val="AAABAC"/>
        </a:accent3>
        <a:accent4>
          <a:srgbClr val="DADADA"/>
        </a:accent4>
        <a:accent5>
          <a:srgbClr val="B2C4AF"/>
        </a:accent5>
        <a:accent6>
          <a:srgbClr val="5C5C8A"/>
        </a:accent6>
        <a:hlink>
          <a:srgbClr val="CC9900"/>
        </a:hlink>
        <a:folHlink>
          <a:srgbClr val="4837C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4">
        <a:dk1>
          <a:srgbClr val="666699"/>
        </a:dk1>
        <a:lt1>
          <a:srgbClr val="FFFFFF"/>
        </a:lt1>
        <a:dk2>
          <a:srgbClr val="86001A"/>
        </a:dk2>
        <a:lt2>
          <a:srgbClr val="CCCC66"/>
        </a:lt2>
        <a:accent1>
          <a:srgbClr val="FF3300"/>
        </a:accent1>
        <a:accent2>
          <a:srgbClr val="FF6600"/>
        </a:accent2>
        <a:accent3>
          <a:srgbClr val="C3AAAB"/>
        </a:accent3>
        <a:accent4>
          <a:srgbClr val="DADADA"/>
        </a:accent4>
        <a:accent5>
          <a:srgbClr val="FFADAA"/>
        </a:accent5>
        <a:accent6>
          <a:srgbClr val="E75C00"/>
        </a:accent6>
        <a:hlink>
          <a:srgbClr val="CC9900"/>
        </a:hlink>
        <a:folHlink>
          <a:srgbClr val="FF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5">
        <a:dk1>
          <a:srgbClr val="666699"/>
        </a:dk1>
        <a:lt1>
          <a:srgbClr val="FFFFFF"/>
        </a:lt1>
        <a:dk2>
          <a:srgbClr val="000054"/>
        </a:dk2>
        <a:lt2>
          <a:srgbClr val="FFFFFF"/>
        </a:lt2>
        <a:accent1>
          <a:srgbClr val="3333FF"/>
        </a:accent1>
        <a:accent2>
          <a:srgbClr val="006699"/>
        </a:accent2>
        <a:accent3>
          <a:srgbClr val="AAAAB3"/>
        </a:accent3>
        <a:accent4>
          <a:srgbClr val="DADADA"/>
        </a:accent4>
        <a:accent5>
          <a:srgbClr val="ADADFF"/>
        </a:accent5>
        <a:accent6>
          <a:srgbClr val="005C8A"/>
        </a:accent6>
        <a:hlink>
          <a:srgbClr val="669900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6">
        <a:dk1>
          <a:srgbClr val="808080"/>
        </a:dk1>
        <a:lt1>
          <a:srgbClr val="FFFFFF"/>
        </a:lt1>
        <a:dk2>
          <a:srgbClr val="30054B"/>
        </a:dk2>
        <a:lt2>
          <a:srgbClr val="FFFFFF"/>
        </a:lt2>
        <a:accent1>
          <a:srgbClr val="797B9B"/>
        </a:accent1>
        <a:accent2>
          <a:srgbClr val="6B4FB1"/>
        </a:accent2>
        <a:accent3>
          <a:srgbClr val="ADAAB1"/>
        </a:accent3>
        <a:accent4>
          <a:srgbClr val="DADADA"/>
        </a:accent4>
        <a:accent5>
          <a:srgbClr val="BEBFCB"/>
        </a:accent5>
        <a:accent6>
          <a:srgbClr val="6047A0"/>
        </a:accent6>
        <a:hlink>
          <a:srgbClr val="7AACCE"/>
        </a:hlink>
        <a:folHlink>
          <a:srgbClr val="D8D8E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7">
        <a:dk1>
          <a:srgbClr val="808080"/>
        </a:dk1>
        <a:lt1>
          <a:srgbClr val="FFFFCC"/>
        </a:lt1>
        <a:dk2>
          <a:srgbClr val="29527B"/>
        </a:dk2>
        <a:lt2>
          <a:srgbClr val="FFFFFF"/>
        </a:lt2>
        <a:accent1>
          <a:srgbClr val="CCCC00"/>
        </a:accent1>
        <a:accent2>
          <a:srgbClr val="669999"/>
        </a:accent2>
        <a:accent3>
          <a:srgbClr val="ACB3BF"/>
        </a:accent3>
        <a:accent4>
          <a:srgbClr val="DADAAE"/>
        </a:accent4>
        <a:accent5>
          <a:srgbClr val="E2E2AA"/>
        </a:accent5>
        <a:accent6>
          <a:srgbClr val="5C8A8A"/>
        </a:accent6>
        <a:hlink>
          <a:srgbClr val="D8D8EC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8">
        <a:dk1>
          <a:srgbClr val="666699"/>
        </a:dk1>
        <a:lt1>
          <a:srgbClr val="FFFFFF"/>
        </a:lt1>
        <a:dk2>
          <a:srgbClr val="476949"/>
        </a:dk2>
        <a:lt2>
          <a:srgbClr val="FFFFFF"/>
        </a:lt2>
        <a:accent1>
          <a:srgbClr val="CC6600"/>
        </a:accent1>
        <a:accent2>
          <a:srgbClr val="CC9900"/>
        </a:accent2>
        <a:accent3>
          <a:srgbClr val="B1B9B1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45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9">
        <a:dk1>
          <a:srgbClr val="000000"/>
        </a:dk1>
        <a:lt1>
          <a:srgbClr val="FFFFFF"/>
        </a:lt1>
        <a:dk2>
          <a:srgbClr val="7C1302"/>
        </a:dk2>
        <a:lt2>
          <a:srgbClr val="CC9900"/>
        </a:lt2>
        <a:accent1>
          <a:srgbClr val="CC9900"/>
        </a:accent1>
        <a:accent2>
          <a:srgbClr val="CC3300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B92D00"/>
        </a:accent6>
        <a:hlink>
          <a:srgbClr val="80808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twork 10">
        <a:dk1>
          <a:srgbClr val="000000"/>
        </a:dk1>
        <a:lt1>
          <a:srgbClr val="FFFFFF"/>
        </a:lt1>
        <a:dk2>
          <a:srgbClr val="330066"/>
        </a:dk2>
        <a:lt2>
          <a:srgbClr val="808080"/>
        </a:lt2>
        <a:accent1>
          <a:srgbClr val="CCCC00"/>
        </a:accent1>
        <a:accent2>
          <a:srgbClr val="669999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5C8A8A"/>
        </a:accent6>
        <a:hlink>
          <a:srgbClr val="7E9CE8"/>
        </a:hlink>
        <a:folHlink>
          <a:srgbClr val="D8D8E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twork 11">
        <a:dk1>
          <a:srgbClr val="000000"/>
        </a:dk1>
        <a:lt1>
          <a:srgbClr val="FFFFFF"/>
        </a:lt1>
        <a:dk2>
          <a:srgbClr val="A50021"/>
        </a:dk2>
        <a:lt2>
          <a:srgbClr val="808080"/>
        </a:lt2>
        <a:accent1>
          <a:srgbClr val="006699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AAB8CA"/>
        </a:accent5>
        <a:accent6>
          <a:srgbClr val="C8C8C8"/>
        </a:accent6>
        <a:hlink>
          <a:srgbClr val="7E9CE8"/>
        </a:hlink>
        <a:folHlink>
          <a:srgbClr val="D8D8E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C:\WINDOWS\Application Data\Microsoft\Templates\template2ndEdS&amp;C.pot</Template>
  <TotalTime>5367</TotalTime>
  <Words>2467</Words>
  <Application>Microsoft Office PowerPoint</Application>
  <PresentationFormat>On-screen Show (4:3)</PresentationFormat>
  <Paragraphs>213</Paragraphs>
  <Slides>26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0" baseType="lpstr">
      <vt:lpstr>Arial</vt:lpstr>
      <vt:lpstr>Times New Roman</vt:lpstr>
      <vt:lpstr>Wingdings</vt:lpstr>
      <vt:lpstr>Network</vt:lpstr>
      <vt:lpstr>Chapter Twenty-Three</vt:lpstr>
      <vt:lpstr>Derivative Securities Used to Manage Risk</vt:lpstr>
      <vt:lpstr>Forward and Futures Contracts</vt:lpstr>
      <vt:lpstr>Forward and Futures Contracts Continued</vt:lpstr>
      <vt:lpstr>Hedging with Forward Contracts</vt:lpstr>
      <vt:lpstr>PowerPoint Presentation</vt:lpstr>
      <vt:lpstr>Futures Contracts on Interest Rates, August 3, 2016</vt:lpstr>
      <vt:lpstr>PowerPoint Presentation</vt:lpstr>
      <vt:lpstr>Options</vt:lpstr>
      <vt:lpstr>#1 - Buying a Call Option </vt:lpstr>
      <vt:lpstr>#2 - Writing a Call Option</vt:lpstr>
      <vt:lpstr>#3 - Buying a Put Option</vt:lpstr>
      <vt:lpstr>#4 - Writing a Put Option</vt:lpstr>
      <vt:lpstr>Hedging with Put Options</vt:lpstr>
      <vt:lpstr>Caps, Floors, and Collars</vt:lpstr>
      <vt:lpstr>Risks Associated with Futures, Forwards, and Options</vt:lpstr>
      <vt:lpstr>Interest Rate and Currency Swaps</vt:lpstr>
      <vt:lpstr>Currency Swap Example</vt:lpstr>
      <vt:lpstr>PowerPoint Presentation</vt:lpstr>
      <vt:lpstr>Credit Default Swaps (CDSs)</vt:lpstr>
      <vt:lpstr>Credit Default Swaps (CDSs) Continued</vt:lpstr>
      <vt:lpstr>Swaps and the Financial Crisis</vt:lpstr>
      <vt:lpstr>Plain Vanilla Swap</vt:lpstr>
      <vt:lpstr>Credit Risk Concerns with Swaps</vt:lpstr>
      <vt:lpstr>Comparison of Hedging Methods</vt:lpstr>
      <vt:lpstr>Regulation</vt:lpstr>
    </vt:vector>
  </TitlesOfParts>
  <Company>University at Buffalo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FINANCIAL MARKETS AND INSTITIUTIONS: A Modern Perspective</dc:title>
  <dc:creator>Joseph Ogden</dc:creator>
  <cp:lastModifiedBy>Woo, Dana</cp:lastModifiedBy>
  <cp:revision>386</cp:revision>
  <dcterms:created xsi:type="dcterms:W3CDTF">2000-07-01T19:33:32Z</dcterms:created>
  <dcterms:modified xsi:type="dcterms:W3CDTF">2018-02-23T20:10:33Z</dcterms:modified>
</cp:coreProperties>
</file>