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26"/>
  </p:notesMasterIdLst>
  <p:handoutMasterIdLst>
    <p:handoutMasterId r:id="rId27"/>
  </p:handoutMasterIdLst>
  <p:sldIdLst>
    <p:sldId id="319" r:id="rId2"/>
    <p:sldId id="290" r:id="rId3"/>
    <p:sldId id="291" r:id="rId4"/>
    <p:sldId id="292" r:id="rId5"/>
    <p:sldId id="293" r:id="rId6"/>
    <p:sldId id="295" r:id="rId7"/>
    <p:sldId id="315" r:id="rId8"/>
    <p:sldId id="294" r:id="rId9"/>
    <p:sldId id="296" r:id="rId10"/>
    <p:sldId id="297" r:id="rId11"/>
    <p:sldId id="298" r:id="rId12"/>
    <p:sldId id="299" r:id="rId13"/>
    <p:sldId id="321" r:id="rId14"/>
    <p:sldId id="316" r:id="rId15"/>
    <p:sldId id="302" r:id="rId16"/>
    <p:sldId id="317" r:id="rId17"/>
    <p:sldId id="303" r:id="rId18"/>
    <p:sldId id="304" r:id="rId19"/>
    <p:sldId id="312" r:id="rId20"/>
    <p:sldId id="305" r:id="rId21"/>
    <p:sldId id="307" r:id="rId22"/>
    <p:sldId id="308" r:id="rId23"/>
    <p:sldId id="313" r:id="rId24"/>
    <p:sldId id="318" r:id="rId25"/>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pitchFamily="18" charset="0"/>
        <a:ea typeface="+mn-ea"/>
        <a:cs typeface="+mn-cs"/>
      </a:defRPr>
    </a:lvl1pPr>
    <a:lvl2pPr marL="457200" algn="l" rtl="0" fontAlgn="base">
      <a:spcBef>
        <a:spcPct val="0"/>
      </a:spcBef>
      <a:spcAft>
        <a:spcPct val="0"/>
      </a:spcAft>
      <a:defRPr sz="2400" b="1" kern="1200">
        <a:solidFill>
          <a:schemeClr val="tx1"/>
        </a:solidFill>
        <a:latin typeface="Times New Roman" pitchFamily="18" charset="0"/>
        <a:ea typeface="+mn-ea"/>
        <a:cs typeface="+mn-cs"/>
      </a:defRPr>
    </a:lvl2pPr>
    <a:lvl3pPr marL="914400" algn="l" rtl="0" fontAlgn="base">
      <a:spcBef>
        <a:spcPct val="0"/>
      </a:spcBef>
      <a:spcAft>
        <a:spcPct val="0"/>
      </a:spcAft>
      <a:defRPr sz="2400" b="1" kern="1200">
        <a:solidFill>
          <a:schemeClr val="tx1"/>
        </a:solidFill>
        <a:latin typeface="Times New Roman" pitchFamily="18" charset="0"/>
        <a:ea typeface="+mn-ea"/>
        <a:cs typeface="+mn-cs"/>
      </a:defRPr>
    </a:lvl3pPr>
    <a:lvl4pPr marL="1371600" algn="l" rtl="0" fontAlgn="base">
      <a:spcBef>
        <a:spcPct val="0"/>
      </a:spcBef>
      <a:spcAft>
        <a:spcPct val="0"/>
      </a:spcAft>
      <a:defRPr sz="2400" b="1" kern="1200">
        <a:solidFill>
          <a:schemeClr val="tx1"/>
        </a:solidFill>
        <a:latin typeface="Times New Roman" pitchFamily="18" charset="0"/>
        <a:ea typeface="+mn-ea"/>
        <a:cs typeface="+mn-cs"/>
      </a:defRPr>
    </a:lvl4pPr>
    <a:lvl5pPr marL="1828800" algn="l" rtl="0" fontAlgn="base">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54" autoAdjust="0"/>
    <p:restoredTop sz="91061" autoAdjust="0"/>
  </p:normalViewPr>
  <p:slideViewPr>
    <p:cSldViewPr snapToGrid="0" snapToObjects="1">
      <p:cViewPr varScale="1">
        <p:scale>
          <a:sx n="66" d="100"/>
          <a:sy n="66" d="100"/>
        </p:scale>
        <p:origin x="13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E820E086-9299-42D7-B16A-7AE9ED9C4A55}" type="slidenum">
              <a:rPr lang="en-US"/>
              <a:pPr>
                <a:defRPr/>
              </a:pPr>
              <a:t>‹#›</a:t>
            </a:fld>
            <a:endParaRPr lang="en-US" dirty="0"/>
          </a:p>
        </p:txBody>
      </p:sp>
    </p:spTree>
    <p:extLst>
      <p:ext uri="{BB962C8B-B14F-4D97-AF65-F5344CB8AC3E}">
        <p14:creationId xmlns:p14="http://schemas.microsoft.com/office/powerpoint/2010/main" val="37509129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1177F1A2-234E-4F05-AAAE-9199703C6506}" type="slidenum">
              <a:rPr lang="en-US"/>
              <a:pPr>
                <a:defRPr/>
              </a:pPr>
              <a:t>‹#›</a:t>
            </a:fld>
            <a:endParaRPr lang="en-US" dirty="0"/>
          </a:p>
        </p:txBody>
      </p:sp>
    </p:spTree>
    <p:extLst>
      <p:ext uri="{BB962C8B-B14F-4D97-AF65-F5344CB8AC3E}">
        <p14:creationId xmlns:p14="http://schemas.microsoft.com/office/powerpoint/2010/main" val="41613163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fld id="{16290538-5C2B-439F-A623-444A65F3D375}" type="slidenum">
              <a:rPr lang="en-US" altLang="en-US" sz="1200" b="0" smtClean="0"/>
              <a:pPr/>
              <a:t>2</a:t>
            </a:fld>
            <a:endParaRPr lang="en-US" altLang="en-US" sz="1200" b="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5E103B7-A9CD-4B3D-AE1F-D94ED04C6810}" type="slidenum">
              <a:rPr lang="en-US" altLang="en-US" sz="1200" b="0"/>
              <a:pPr algn="r"/>
              <a:t>3</a:t>
            </a:fld>
            <a:endParaRPr lang="en-US" altLang="en-US" sz="1200" b="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5CEE183-0EDC-4D98-A0F0-2D4634BB556B}" type="slidenum">
              <a:rPr lang="en-US" altLang="en-US" sz="1200" b="0"/>
              <a:pPr algn="r"/>
              <a:t>4</a:t>
            </a:fld>
            <a:endParaRPr lang="en-US" altLang="en-US" sz="1200" b="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55E924C-F41C-4EBF-BF95-7DD9C6676579}" type="slidenum">
              <a:rPr lang="en-US" altLang="en-US" sz="1200" b="0"/>
              <a:pPr algn="r"/>
              <a:t>5</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A98EABA1-836E-4562-AA31-32FA6C38CEA9}" type="slidenum">
              <a:rPr lang="en-US" altLang="en-US" sz="1200" b="0"/>
              <a:pPr algn="r"/>
              <a:t>6</a:t>
            </a:fld>
            <a:endParaRPr lang="en-US" altLang="en-US" sz="1200" b="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U.S. loan sales market has three segments – two involve sales and trading of domestic loans, and the third involves sales of LDC (less developed country) loans.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F930301-5032-4F2C-B827-D00F08D01A05}" type="slidenum">
              <a:rPr lang="en-US" altLang="en-US" sz="1200" b="0"/>
              <a:pPr algn="r"/>
              <a:t>7</a:t>
            </a:fld>
            <a:endParaRPr lang="en-US" altLang="en-US" sz="1200" b="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A1A00CD9-90AD-4702-9E45-19E2C4969A50}" type="slidenum">
              <a:rPr lang="en-US" altLang="en-US" sz="1200" b="0"/>
              <a:pPr algn="r"/>
              <a:t>8</a:t>
            </a:fld>
            <a:endParaRPr lang="en-US" altLang="en-US" sz="1200" b="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9B28336-0906-4755-8852-81FAE324A345}" type="slidenum">
              <a:rPr lang="en-US" altLang="en-US" sz="1200" b="0"/>
              <a:pPr algn="r"/>
              <a:t>9</a:t>
            </a:fld>
            <a:endParaRPr lang="en-US" altLang="en-US" sz="1200" b="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BE529C70-E711-4FDF-8128-26B99E5F9766}" type="slidenum">
              <a:rPr lang="en-US" altLang="en-US" sz="1200" b="0"/>
              <a:pPr algn="r"/>
              <a:t>10</a:t>
            </a:fld>
            <a:endParaRPr lang="en-US" altLang="en-US" sz="1200" b="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1E3B6381-D9FC-497E-BD21-3FC34D7FE617}" type="slidenum">
              <a:rPr lang="en-US" altLang="en-US" sz="1200" b="0"/>
              <a:pPr algn="r"/>
              <a:t>11</a:t>
            </a:fld>
            <a:endParaRPr lang="en-US" altLang="en-US" sz="1200" b="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Fraudulent conveyance means that a loan sale was conducted improperly or illegally according to the terms of the original loan agreement.  In particular, fraudulent conveyance is the transfer of assets at less than fair value made while a firm is insolvent.  This activity is prohibited to protect the interests of creditors.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8D727D2A-32F1-4037-93B2-F119201BBA48}" type="slidenum">
              <a:rPr lang="en-US" altLang="en-US" sz="1200" b="0"/>
              <a:pPr algn="r"/>
              <a:t>12</a:t>
            </a:fld>
            <a:endParaRPr lang="en-US" altLang="en-US" sz="1200" b="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996B34A-4162-4EFA-B2A7-A1D7F7123354}" type="slidenum">
              <a:rPr lang="en-US" altLang="en-US" sz="1200" b="0"/>
              <a:pPr algn="r"/>
              <a:t>13</a:t>
            </a:fld>
            <a:endParaRPr lang="en-US" altLang="en-US" sz="1200" b="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98AF12D-1E33-4E2C-B4B4-477420AF2468}" type="slidenum">
              <a:rPr lang="en-US" altLang="en-US" sz="1200" b="0"/>
              <a:pPr algn="r"/>
              <a:t>14</a:t>
            </a:fld>
            <a:endParaRPr lang="en-US" altLang="en-US" sz="1200" b="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C8689DF2-E18A-46B6-BC6A-8E0A3A8E7869}" type="slidenum">
              <a:rPr lang="en-US" altLang="en-US" sz="1200" b="0"/>
              <a:pPr algn="r"/>
              <a:t>15</a:t>
            </a:fld>
            <a:endParaRPr lang="en-US" altLang="en-US" sz="1200" b="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E8AA9F7A-B7C5-4C8A-A26D-6E82FF28D5E1}" type="slidenum">
              <a:rPr lang="en-US" altLang="en-US" sz="1200" b="0"/>
              <a:pPr algn="r"/>
              <a:t>16</a:t>
            </a:fld>
            <a:endParaRPr lang="en-US" altLang="en-US" sz="1200" b="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B0D58C90-F254-417E-B0DC-2E7ABEA69DB9}" type="slidenum">
              <a:rPr lang="en-US" altLang="en-US" sz="1200" b="0"/>
              <a:pPr algn="r"/>
              <a:t>17</a:t>
            </a:fld>
            <a:endParaRPr lang="en-US" altLang="en-US" sz="1200" b="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46D4BFB9-BCD3-4580-8CC3-66C0160790BF}" type="slidenum">
              <a:rPr lang="en-US" altLang="en-US" sz="1200" b="0"/>
              <a:pPr algn="r"/>
              <a:t>18</a:t>
            </a:fld>
            <a:endParaRPr lang="en-US" altLang="en-US" sz="1200" b="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CMOs may also be creating by packaging and securitizing whole mortgage loans.</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t>Note: each class also receives regular coupon (interest) payments</a:t>
            </a:r>
          </a:p>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F6D915F-258A-4DC4-84F2-9763F07FFFF6}" type="slidenum">
              <a:rPr lang="en-US" altLang="en-US" sz="1200" b="0"/>
              <a:pPr algn="r"/>
              <a:t>19</a:t>
            </a:fld>
            <a:endParaRPr lang="en-US" altLang="en-US" sz="1200" b="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BAA28FA-8F5A-4A64-8D24-E2E8614BB2D8}" type="slidenum">
              <a:rPr lang="en-US" altLang="en-US" sz="1200" b="0"/>
              <a:pPr algn="r"/>
              <a:t>20</a:t>
            </a:fld>
            <a:endParaRPr lang="en-US" altLang="en-US" sz="1200" b="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F8C02A4-9B29-4B9C-B129-90E167E787F6}" type="slidenum">
              <a:rPr lang="en-US" altLang="en-US" sz="1200" b="0"/>
              <a:pPr algn="r"/>
              <a:t>21</a:t>
            </a:fld>
            <a:endParaRPr lang="en-US" altLang="en-US" sz="1200" b="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A955645-C3C6-4D84-879B-2EE4C6DC2143}" type="slidenum">
              <a:rPr lang="en-US" altLang="en-US" sz="1200" b="0"/>
              <a:pPr algn="r"/>
              <a:t>22</a:t>
            </a:fld>
            <a:endParaRPr lang="en-US" altLang="en-US" sz="1200" b="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6072ED5-B8C9-4FF4-A3A5-19C9FD41DFA1}" type="slidenum">
              <a:rPr lang="en-US" altLang="en-US" sz="1200" b="0"/>
              <a:pPr algn="r"/>
              <a:t>23</a:t>
            </a:fld>
            <a:endParaRPr lang="en-US" altLang="en-US" sz="1200" b="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56AFCC2B-18CC-4301-B313-F92E16E0EE45}" type="slidenum">
              <a:rPr lang="en-US" altLang="en-US" sz="1200" b="0"/>
              <a:pPr algn="r"/>
              <a:t>24</a:t>
            </a:fld>
            <a:endParaRPr lang="en-US" altLang="en-US" sz="1200" b="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7"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93188"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3892C3BE-A419-41BD-8FC5-030516746A71}" type="datetime1">
              <a:rPr lang="en-US" smtClean="0"/>
              <a:t>2/22/2018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C62016BF-5404-47B9-8347-2E1DA86EF8E5}" type="slidenum">
              <a:rPr lang="en-US" altLang="en-US"/>
              <a:pPr>
                <a:defRPr/>
              </a:pPr>
              <a:t>‹#›</a:t>
            </a:fld>
            <a:endParaRPr lang="en-US" altLang="en-US"/>
          </a:p>
        </p:txBody>
      </p:sp>
    </p:spTree>
    <p:extLst>
      <p:ext uri="{BB962C8B-B14F-4D97-AF65-F5344CB8AC3E}">
        <p14:creationId xmlns:p14="http://schemas.microsoft.com/office/powerpoint/2010/main" val="2835600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56F9615-33F7-41C8-BD99-D64E03C402E6}"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38A0E75B-EB34-46E9-A214-23A1F35E3FD9}" type="slidenum">
              <a:rPr lang="en-US" altLang="en-US"/>
              <a:pPr>
                <a:defRPr/>
              </a:pPr>
              <a:t>‹#›</a:t>
            </a:fld>
            <a:endParaRPr lang="en-US" altLang="en-US"/>
          </a:p>
        </p:txBody>
      </p:sp>
    </p:spTree>
    <p:extLst>
      <p:ext uri="{BB962C8B-B14F-4D97-AF65-F5344CB8AC3E}">
        <p14:creationId xmlns:p14="http://schemas.microsoft.com/office/powerpoint/2010/main" val="384543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C96F46A4-A8A0-42C7-A220-1DFFFDF5C749}"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C172DFAA-B900-4464-9C4D-363FA8D879DC}" type="slidenum">
              <a:rPr lang="en-US" altLang="en-US"/>
              <a:pPr>
                <a:defRPr/>
              </a:pPr>
              <a:t>‹#›</a:t>
            </a:fld>
            <a:endParaRPr lang="en-US" altLang="en-US"/>
          </a:p>
        </p:txBody>
      </p:sp>
    </p:spTree>
    <p:extLst>
      <p:ext uri="{BB962C8B-B14F-4D97-AF65-F5344CB8AC3E}">
        <p14:creationId xmlns:p14="http://schemas.microsoft.com/office/powerpoint/2010/main" val="3398722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8DADCB18-A289-4033-A27A-E2D0CA7379B8}"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3D06ABD0-9E92-488A-BD3B-4B556876055F}" type="slidenum">
              <a:rPr lang="en-US" altLang="en-US"/>
              <a:pPr>
                <a:defRPr/>
              </a:pPr>
              <a:t>‹#›</a:t>
            </a:fld>
            <a:endParaRPr lang="en-US" altLang="en-US"/>
          </a:p>
        </p:txBody>
      </p:sp>
    </p:spTree>
    <p:extLst>
      <p:ext uri="{BB962C8B-B14F-4D97-AF65-F5344CB8AC3E}">
        <p14:creationId xmlns:p14="http://schemas.microsoft.com/office/powerpoint/2010/main" val="2733802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1003341A-F8B4-4EC1-88F6-8E38034BC807}" type="datetime1">
              <a:rPr lang="en-US" smtClean="0"/>
              <a:t>2/22/2018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8655C501-4687-44F6-A383-667A29F9EBA4}" type="slidenum">
              <a:rPr lang="en-US" altLang="en-US"/>
              <a:pPr>
                <a:defRPr/>
              </a:pPr>
              <a:t>‹#›</a:t>
            </a:fld>
            <a:endParaRPr lang="en-US" altLang="en-US"/>
          </a:p>
        </p:txBody>
      </p:sp>
    </p:spTree>
    <p:extLst>
      <p:ext uri="{BB962C8B-B14F-4D97-AF65-F5344CB8AC3E}">
        <p14:creationId xmlns:p14="http://schemas.microsoft.com/office/powerpoint/2010/main" val="1078062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B6793BC9-1628-4911-B1E2-EC9F25F64C4A}" type="datetime1">
              <a:rPr lang="en-US" smtClean="0"/>
              <a:t>2/22/2018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30EE71A2-D91E-4FFA-B25E-F2C646C0F83D}" type="slidenum">
              <a:rPr lang="en-US" altLang="en-US"/>
              <a:pPr>
                <a:defRPr/>
              </a:pPr>
              <a:t>‹#›</a:t>
            </a:fld>
            <a:endParaRPr lang="en-US" altLang="en-US"/>
          </a:p>
        </p:txBody>
      </p:sp>
    </p:spTree>
    <p:extLst>
      <p:ext uri="{BB962C8B-B14F-4D97-AF65-F5344CB8AC3E}">
        <p14:creationId xmlns:p14="http://schemas.microsoft.com/office/powerpoint/2010/main" val="2061248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71F4EE2A-1258-4D31-978D-716A029A035A}" type="datetime1">
              <a:rPr lang="en-US" smtClean="0"/>
              <a:t>2/22/2018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AFD4A3FA-6245-4737-BE2F-A522AE82A1E1}" type="slidenum">
              <a:rPr lang="en-US" altLang="en-US"/>
              <a:pPr>
                <a:defRPr/>
              </a:pPr>
              <a:t>‹#›</a:t>
            </a:fld>
            <a:endParaRPr lang="en-US" altLang="en-US"/>
          </a:p>
        </p:txBody>
      </p:sp>
    </p:spTree>
    <p:extLst>
      <p:ext uri="{BB962C8B-B14F-4D97-AF65-F5344CB8AC3E}">
        <p14:creationId xmlns:p14="http://schemas.microsoft.com/office/powerpoint/2010/main" val="947633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8E918950-F9E2-4DCB-A2E7-FC937F6697DE}"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A0A6047F-7B97-429D-B23E-291D0FF647DD}" type="slidenum">
              <a:rPr lang="en-US" altLang="en-US"/>
              <a:pPr>
                <a:defRPr/>
              </a:pPr>
              <a:t>‹#›</a:t>
            </a:fld>
            <a:endParaRPr lang="en-US" altLang="en-US"/>
          </a:p>
        </p:txBody>
      </p:sp>
    </p:spTree>
    <p:extLst>
      <p:ext uri="{BB962C8B-B14F-4D97-AF65-F5344CB8AC3E}">
        <p14:creationId xmlns:p14="http://schemas.microsoft.com/office/powerpoint/2010/main" val="2131611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B0FF20CC-7DE5-4762-BBAA-9D3CDD3E724A}"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0F9F8754-7678-4D71-8530-36AE74466E1B}" type="slidenum">
              <a:rPr lang="en-US" altLang="en-US"/>
              <a:pPr>
                <a:defRPr/>
              </a:pPr>
              <a:t>‹#›</a:t>
            </a:fld>
            <a:endParaRPr lang="en-US" altLang="en-US"/>
          </a:p>
        </p:txBody>
      </p:sp>
    </p:spTree>
    <p:extLst>
      <p:ext uri="{BB962C8B-B14F-4D97-AF65-F5344CB8AC3E}">
        <p14:creationId xmlns:p14="http://schemas.microsoft.com/office/powerpoint/2010/main" val="1433436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E481936-B9F2-4E7A-B34A-B3463BE46CE7}"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2066701A-4F24-44B0-94D1-B909F52824CE}" type="slidenum">
              <a:rPr lang="en-US" altLang="en-US"/>
              <a:pPr>
                <a:defRPr/>
              </a:pPr>
              <a:t>‹#›</a:t>
            </a:fld>
            <a:endParaRPr lang="en-US" altLang="en-US"/>
          </a:p>
        </p:txBody>
      </p:sp>
    </p:spTree>
    <p:extLst>
      <p:ext uri="{BB962C8B-B14F-4D97-AF65-F5344CB8AC3E}">
        <p14:creationId xmlns:p14="http://schemas.microsoft.com/office/powerpoint/2010/main" val="2977331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B571EE7E-D4D9-4ADB-BCE8-8E85BCA13072}"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C298F02E-05EB-482F-9AE9-CBBC84C2CCA8}" type="slidenum">
              <a:rPr lang="en-US" altLang="en-US"/>
              <a:pPr>
                <a:defRPr/>
              </a:pPr>
              <a:t>‹#›</a:t>
            </a:fld>
            <a:endParaRPr lang="en-US" altLang="en-US"/>
          </a:p>
        </p:txBody>
      </p:sp>
    </p:spTree>
    <p:extLst>
      <p:ext uri="{BB962C8B-B14F-4D97-AF65-F5344CB8AC3E}">
        <p14:creationId xmlns:p14="http://schemas.microsoft.com/office/powerpoint/2010/main" val="3584112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16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smtClean="0">
                <a:latin typeface="+mn-lt"/>
              </a:defRPr>
            </a:lvl1pPr>
          </a:lstStyle>
          <a:p>
            <a:pPr>
              <a:defRPr/>
            </a:pPr>
            <a:fld id="{5A15E016-2C70-4888-BCD0-6237A1F2BFBC}" type="datetime1">
              <a:rPr lang="en-US" smtClean="0"/>
              <a:t>2/22/2018</a:t>
            </a:fld>
            <a:endParaRPr lang="en-US" altLang="en-US"/>
          </a:p>
        </p:txBody>
      </p:sp>
      <p:sp>
        <p:nvSpPr>
          <p:cNvPr id="9216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216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smtClean="0">
                <a:latin typeface="+mn-lt"/>
              </a:defRPr>
            </a:lvl1pPr>
          </a:lstStyle>
          <a:p>
            <a:pPr>
              <a:defRPr/>
            </a:pPr>
            <a:r>
              <a:rPr lang="en-US" altLang="en-US"/>
              <a:t>1-</a:t>
            </a:r>
            <a:fld id="{5C148400-E9AA-4BBF-92C2-9BD454AB256C}"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06"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Twenty-Four</a:t>
            </a:r>
          </a:p>
        </p:txBody>
      </p:sp>
      <p:sp>
        <p:nvSpPr>
          <p:cNvPr id="3075" name="Rectangle 5"/>
          <p:cNvSpPr>
            <a:spLocks noGrp="1" noChangeArrowheads="1"/>
          </p:cNvSpPr>
          <p:nvPr>
            <p:ph type="subTitle" idx="1"/>
          </p:nvPr>
        </p:nvSpPr>
        <p:spPr/>
        <p:txBody>
          <a:bodyPr/>
          <a:lstStyle/>
          <a:p>
            <a:pPr>
              <a:spcBef>
                <a:spcPct val="50000"/>
              </a:spcBef>
              <a:buClrTx/>
              <a:buSzTx/>
              <a:buFontTx/>
              <a:buNone/>
            </a:pPr>
            <a:r>
              <a:rPr lang="en-US" altLang="en-US" sz="4500"/>
              <a:t>Managing Risk off the Balance Sheet with Loan Sales and Securitization</a:t>
            </a:r>
          </a:p>
          <a:p>
            <a:pPr eaLnBrk="1" hangingPunct="1"/>
            <a:endParaRPr lang="en-US" altLang="en-US" sz="4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p:txBody>
          <a:bodyPr anchor="ctr"/>
          <a:lstStyle/>
          <a:p>
            <a:pPr eaLnBrk="1" hangingPunct="1">
              <a:defRPr/>
            </a:pPr>
            <a:r>
              <a:rPr lang="en-US" sz="3500" dirty="0"/>
              <a:t>Loan Sales and Securitization</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300" dirty="0"/>
              <a:t>FIs use loan sales and securitization to hedge credit, interest rate, and liquidity risk exposure</a:t>
            </a:r>
          </a:p>
          <a:p>
            <a:pPr eaLnBrk="1" hangingPunct="1"/>
            <a:r>
              <a:rPr lang="en-US" altLang="en-US" sz="2300" dirty="0"/>
              <a:t>A </a:t>
            </a:r>
            <a:r>
              <a:rPr lang="en-US" altLang="en-US" sz="2300" b="1" dirty="0"/>
              <a:t>loan sale </a:t>
            </a:r>
            <a:r>
              <a:rPr lang="en-US" altLang="en-US" sz="2300" dirty="0"/>
              <a:t>occurs when an FI originates a loan and then subsequently sells it</a:t>
            </a:r>
          </a:p>
          <a:p>
            <a:pPr eaLnBrk="1" hangingPunct="1"/>
            <a:r>
              <a:rPr lang="en-US" altLang="en-US" sz="2300" b="1" dirty="0"/>
              <a:t>Loan securitization </a:t>
            </a:r>
            <a:r>
              <a:rPr lang="en-US" altLang="en-US" sz="2300" dirty="0"/>
              <a:t>is the packaging and selling of loans and other assets backed by securities issued by an FI</a:t>
            </a:r>
          </a:p>
          <a:p>
            <a:pPr eaLnBrk="1" hangingPunct="1"/>
            <a:r>
              <a:rPr lang="en-US" altLang="en-US" sz="2300" dirty="0"/>
              <a:t>Mortgage securitization generally takes one of three forms:</a:t>
            </a:r>
          </a:p>
          <a:p>
            <a:pPr lvl="1" eaLnBrk="1" hangingPunct="1"/>
            <a:r>
              <a:rPr lang="en-US" altLang="en-US" sz="2200" b="1" dirty="0"/>
              <a:t>Pass-through securities</a:t>
            </a:r>
          </a:p>
          <a:p>
            <a:pPr lvl="1" eaLnBrk="1" hangingPunct="1"/>
            <a:r>
              <a:rPr lang="en-US" altLang="en-US" sz="2200" b="1" dirty="0"/>
              <a:t>Collateralized mortgage obligations (CMOs)</a:t>
            </a:r>
          </a:p>
          <a:p>
            <a:pPr lvl="1" eaLnBrk="1" hangingPunct="1"/>
            <a:r>
              <a:rPr lang="en-US" altLang="en-US" sz="2200" b="1" dirty="0"/>
              <a:t>Mortgage-backed bonds (MBBs)</a:t>
            </a:r>
          </a:p>
        </p:txBody>
      </p:sp>
      <p:sp>
        <p:nvSpPr>
          <p:cNvPr id="2" name="Footer Placeholder 1">
            <a:extLst>
              <a:ext uri="{FF2B5EF4-FFF2-40B4-BE49-F238E27FC236}">
                <a16:creationId xmlns:a16="http://schemas.microsoft.com/office/drawing/2014/main" id="{08C95A98-60F8-4F44-B53E-BE5D691C3D0C}"/>
              </a:ext>
            </a:extLst>
          </p:cNvPr>
          <p:cNvSpPr>
            <a:spLocks noGrp="1"/>
          </p:cNvSpPr>
          <p:nvPr>
            <p:ph type="ftr" sz="quarter" idx="11"/>
          </p:nvPr>
        </p:nvSpPr>
        <p:spPr>
          <a:xfrm>
            <a:off x="972457" y="6248400"/>
            <a:ext cx="613954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03780" name="Rectangle 2"/>
          <p:cNvSpPr>
            <a:spLocks noGrp="1" noChangeArrowheads="1"/>
          </p:cNvSpPr>
          <p:nvPr>
            <p:ph type="title" idx="4294967295"/>
          </p:nvPr>
        </p:nvSpPr>
        <p:spPr/>
        <p:txBody>
          <a:bodyPr anchor="ctr"/>
          <a:lstStyle/>
          <a:p>
            <a:pPr eaLnBrk="1" hangingPunct="1">
              <a:defRPr/>
            </a:pPr>
            <a:r>
              <a:rPr lang="en-US" sz="3500" dirty="0"/>
              <a:t>Loan Sales</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a:t>A large part of </a:t>
            </a:r>
            <a:r>
              <a:rPr lang="en-US" altLang="en-US" sz="2400" b="1"/>
              <a:t>correspondent banking </a:t>
            </a:r>
            <a:r>
              <a:rPr lang="en-US" altLang="en-US" sz="2400"/>
              <a:t>involves small FIs making large loans and selling (or </a:t>
            </a:r>
            <a:r>
              <a:rPr lang="en-US" altLang="en-US" sz="2400" b="1"/>
              <a:t>syndicating</a:t>
            </a:r>
            <a:r>
              <a:rPr lang="en-US" altLang="en-US" sz="2400"/>
              <a:t>) parts of the loans to large banks</a:t>
            </a:r>
          </a:p>
          <a:p>
            <a:pPr lvl="1" eaLnBrk="1" hangingPunct="1"/>
            <a:r>
              <a:rPr lang="en-US" altLang="en-US" sz="2200" b="1"/>
              <a:t>Correspondent banking </a:t>
            </a:r>
            <a:r>
              <a:rPr lang="en-US" altLang="en-US" sz="2200"/>
              <a:t>is a relationship between a small bank and a large bank in which the large bank provides a number of deposit, lending, and other services</a:t>
            </a:r>
          </a:p>
          <a:p>
            <a:pPr eaLnBrk="1" hangingPunct="1"/>
            <a:r>
              <a:rPr lang="en-US" altLang="en-US" sz="2400"/>
              <a:t>Large banks also sell parts of their loans, called </a:t>
            </a:r>
            <a:r>
              <a:rPr lang="en-US" altLang="en-US" sz="2400" b="1"/>
              <a:t>participations</a:t>
            </a:r>
            <a:r>
              <a:rPr lang="en-US" altLang="en-US" sz="2400"/>
              <a:t>, to smaller FIs</a:t>
            </a:r>
          </a:p>
          <a:p>
            <a:pPr eaLnBrk="1" hangingPunct="1"/>
            <a:r>
              <a:rPr lang="en-US" altLang="en-US" sz="2400"/>
              <a:t>The </a:t>
            </a:r>
            <a:r>
              <a:rPr lang="en-US" altLang="en-US" sz="2400" b="1"/>
              <a:t>syndicated loan market </a:t>
            </a:r>
            <a:r>
              <a:rPr lang="en-US" altLang="en-US" sz="2400"/>
              <a:t>is the buying and selling of loans once they have been originated</a:t>
            </a:r>
          </a:p>
        </p:txBody>
      </p:sp>
      <p:sp>
        <p:nvSpPr>
          <p:cNvPr id="2" name="Footer Placeholder 1">
            <a:extLst>
              <a:ext uri="{FF2B5EF4-FFF2-40B4-BE49-F238E27FC236}">
                <a16:creationId xmlns:a16="http://schemas.microsoft.com/office/drawing/2014/main" id="{A17D7559-6AFC-4E67-9E36-C2B7A54E3865}"/>
              </a:ext>
            </a:extLst>
          </p:cNvPr>
          <p:cNvSpPr>
            <a:spLocks noGrp="1"/>
          </p:cNvSpPr>
          <p:nvPr>
            <p:ph type="ftr" sz="quarter" idx="11"/>
          </p:nvPr>
        </p:nvSpPr>
        <p:spPr>
          <a:xfrm>
            <a:off x="1611085" y="6248400"/>
            <a:ext cx="615405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05828" name="Rectangle 2"/>
          <p:cNvSpPr>
            <a:spLocks noGrp="1" noChangeArrowheads="1"/>
          </p:cNvSpPr>
          <p:nvPr>
            <p:ph type="title" idx="4294967295"/>
          </p:nvPr>
        </p:nvSpPr>
        <p:spPr/>
        <p:txBody>
          <a:bodyPr anchor="ctr"/>
          <a:lstStyle/>
          <a:p>
            <a:pPr eaLnBrk="1" hangingPunct="1">
              <a:defRPr/>
            </a:pPr>
            <a:r>
              <a:rPr lang="en-US" sz="3500" dirty="0"/>
              <a:t>Loan Sales Continued</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Syndicated loan market participants</a:t>
            </a:r>
          </a:p>
          <a:p>
            <a:pPr lvl="1" eaLnBrk="1" hangingPunct="1"/>
            <a:r>
              <a:rPr lang="en-US" altLang="en-US" sz="2200" b="1" dirty="0"/>
              <a:t>Market makers</a:t>
            </a:r>
            <a:r>
              <a:rPr lang="en-US" altLang="en-US" sz="2200" dirty="0"/>
              <a:t> </a:t>
            </a:r>
          </a:p>
          <a:p>
            <a:pPr lvl="2" eaLnBrk="1" hangingPunct="1"/>
            <a:r>
              <a:rPr lang="en-US" altLang="en-US" sz="2000" dirty="0"/>
              <a:t>Generally large commercial banks (CBs)</a:t>
            </a:r>
          </a:p>
          <a:p>
            <a:pPr lvl="1" eaLnBrk="1" hangingPunct="1"/>
            <a:r>
              <a:rPr lang="en-US" altLang="en-US" sz="2200" b="1" dirty="0"/>
              <a:t>Active traders </a:t>
            </a:r>
          </a:p>
          <a:p>
            <a:pPr lvl="2" eaLnBrk="1" hangingPunct="1"/>
            <a:r>
              <a:rPr lang="en-US" altLang="en-US" sz="2000" dirty="0"/>
              <a:t>Mainly IBs, CBs, and vulture funds</a:t>
            </a:r>
          </a:p>
          <a:p>
            <a:pPr lvl="1" eaLnBrk="1" hangingPunct="1"/>
            <a:r>
              <a:rPr lang="en-US" altLang="en-US" sz="2200" b="1" dirty="0"/>
              <a:t>Occasional sellers and investors</a:t>
            </a:r>
          </a:p>
          <a:p>
            <a:pPr eaLnBrk="1" hangingPunct="1"/>
            <a:r>
              <a:rPr lang="en-US" altLang="en-US" sz="2400" dirty="0"/>
              <a:t>The syndicated loan market grew rapidly in the early 1980s due to the expansion of </a:t>
            </a:r>
            <a:r>
              <a:rPr lang="en-US" altLang="en-US" sz="2400" b="1" dirty="0"/>
              <a:t>HLT loans</a:t>
            </a:r>
          </a:p>
          <a:p>
            <a:pPr lvl="1" eaLnBrk="1" hangingPunct="1"/>
            <a:r>
              <a:rPr lang="en-US" altLang="en-US" sz="2100" b="1" dirty="0"/>
              <a:t>Highly leveraged transaction (HLT) loans</a:t>
            </a:r>
            <a:r>
              <a:rPr lang="en-US" altLang="en-US" sz="2100" dirty="0"/>
              <a:t> are loans that finance a merger and acquisition; a leveraged buyout results in a high leverage ratio for the borrower</a:t>
            </a:r>
            <a:endParaRPr lang="en-US" altLang="en-US" sz="2100" b="1" dirty="0"/>
          </a:p>
        </p:txBody>
      </p:sp>
      <p:sp>
        <p:nvSpPr>
          <p:cNvPr id="2" name="Footer Placeholder 1">
            <a:extLst>
              <a:ext uri="{FF2B5EF4-FFF2-40B4-BE49-F238E27FC236}">
                <a16:creationId xmlns:a16="http://schemas.microsoft.com/office/drawing/2014/main" id="{B4CCCA62-AA4B-40F7-B589-932942E40C43}"/>
              </a:ext>
            </a:extLst>
          </p:cNvPr>
          <p:cNvSpPr>
            <a:spLocks noGrp="1"/>
          </p:cNvSpPr>
          <p:nvPr>
            <p:ph type="ftr" sz="quarter" idx="11"/>
          </p:nvPr>
        </p:nvSpPr>
        <p:spPr>
          <a:xfrm>
            <a:off x="1901371" y="6248400"/>
            <a:ext cx="62266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07876" name="Rectangle 2"/>
          <p:cNvSpPr>
            <a:spLocks noGrp="1" noChangeArrowheads="1"/>
          </p:cNvSpPr>
          <p:nvPr>
            <p:ph type="title" idx="4294967295"/>
          </p:nvPr>
        </p:nvSpPr>
        <p:spPr/>
        <p:txBody>
          <a:bodyPr anchor="ctr"/>
          <a:lstStyle/>
          <a:p>
            <a:pPr eaLnBrk="1" hangingPunct="1">
              <a:defRPr/>
            </a:pPr>
            <a:r>
              <a:rPr lang="en-US" sz="3500" dirty="0"/>
              <a:t>Loan Sales Concluded</a:t>
            </a:r>
          </a:p>
        </p:txBody>
      </p:sp>
      <p:sp>
        <p:nvSpPr>
          <p:cNvPr id="7173" name="Rectangle 3"/>
          <p:cNvSpPr>
            <a:spLocks noGrp="1" noChangeArrowheads="1"/>
          </p:cNvSpPr>
          <p:nvPr>
            <p:ph type="body" sz="half" idx="4294967295"/>
          </p:nvPr>
        </p:nvSpPr>
        <p:spPr>
          <a:xfrm>
            <a:off x="457200" y="1719263"/>
            <a:ext cx="8148638" cy="452501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A </a:t>
            </a:r>
            <a:r>
              <a:rPr lang="en-US" altLang="en-US" sz="2400" b="1" dirty="0"/>
              <a:t>loan sale </a:t>
            </a:r>
            <a:r>
              <a:rPr lang="en-US" altLang="en-US" sz="2400" dirty="0"/>
              <a:t>is the sale of a loan originated by a bank with or without recourse</a:t>
            </a:r>
          </a:p>
          <a:p>
            <a:pPr lvl="1" eaLnBrk="1" hangingPunct="1"/>
            <a:r>
              <a:rPr lang="en-US" altLang="en-US" sz="2200" b="1" dirty="0"/>
              <a:t>Recourse </a:t>
            </a:r>
            <a:r>
              <a:rPr lang="en-US" altLang="en-US" sz="2200" dirty="0"/>
              <a:t>is the ability of a loan buyer to sell the loan back to the originator should it go bad</a:t>
            </a:r>
            <a:br>
              <a:rPr lang="en-US" altLang="en-US" sz="2000" dirty="0"/>
            </a:br>
            <a:endParaRPr lang="en-US" altLang="en-US" sz="2000" dirty="0"/>
          </a:p>
          <a:p>
            <a:pPr eaLnBrk="1" hangingPunct="1"/>
            <a:r>
              <a:rPr lang="en-US" altLang="en-US" sz="2400" dirty="0"/>
              <a:t>Two basic types of loan sale contracts</a:t>
            </a:r>
          </a:p>
          <a:p>
            <a:pPr marL="801687" lvl="1" indent="-457200" eaLnBrk="1" hangingPunct="1">
              <a:buClrTx/>
              <a:buFont typeface="+mj-lt"/>
              <a:buAutoNum type="arabicPeriod"/>
            </a:pPr>
            <a:r>
              <a:rPr lang="en-US" altLang="en-US" sz="2200" dirty="0"/>
              <a:t>A </a:t>
            </a:r>
            <a:r>
              <a:rPr lang="en-US" altLang="en-US" sz="2200" b="1" dirty="0"/>
              <a:t>participation </a:t>
            </a:r>
            <a:r>
              <a:rPr lang="en-US" altLang="en-US" sz="2200" dirty="0"/>
              <a:t>in a loan is the act of buying a share in a loan syndication with limited contractual control and rights over the borrower</a:t>
            </a:r>
          </a:p>
          <a:p>
            <a:pPr marL="801687" lvl="1" indent="-457200" eaLnBrk="1" hangingPunct="1">
              <a:buClrTx/>
              <a:buFont typeface="+mj-lt"/>
              <a:buAutoNum type="arabicPeriod"/>
            </a:pPr>
            <a:r>
              <a:rPr lang="en-US" altLang="en-US" sz="2200" dirty="0"/>
              <a:t>An </a:t>
            </a:r>
            <a:r>
              <a:rPr lang="en-US" altLang="en-US" sz="2200" b="1" dirty="0"/>
              <a:t>assignment </a:t>
            </a:r>
            <a:r>
              <a:rPr lang="en-US" altLang="en-US" sz="2200" dirty="0"/>
              <a:t>is the purchase of a share in a loan syndication with some contractual control and rights over the borrower</a:t>
            </a:r>
          </a:p>
        </p:txBody>
      </p:sp>
      <p:sp>
        <p:nvSpPr>
          <p:cNvPr id="2" name="Footer Placeholder 1">
            <a:extLst>
              <a:ext uri="{FF2B5EF4-FFF2-40B4-BE49-F238E27FC236}">
                <a16:creationId xmlns:a16="http://schemas.microsoft.com/office/drawing/2014/main" id="{F89BACE2-0F58-4519-8D32-637610F0634B}"/>
              </a:ext>
            </a:extLst>
          </p:cNvPr>
          <p:cNvSpPr>
            <a:spLocks noGrp="1"/>
          </p:cNvSpPr>
          <p:nvPr>
            <p:ph type="ftr" sz="quarter" idx="11"/>
          </p:nvPr>
        </p:nvSpPr>
        <p:spPr>
          <a:xfrm>
            <a:off x="1306286" y="6248400"/>
            <a:ext cx="613954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11972" name="Rectangle 2"/>
          <p:cNvSpPr>
            <a:spLocks noGrp="1" noChangeArrowheads="1"/>
          </p:cNvSpPr>
          <p:nvPr>
            <p:ph type="title" idx="4294967295"/>
          </p:nvPr>
        </p:nvSpPr>
        <p:spPr/>
        <p:txBody>
          <a:bodyPr anchor="ctr"/>
          <a:lstStyle/>
          <a:p>
            <a:pPr eaLnBrk="1" hangingPunct="1">
              <a:defRPr/>
            </a:pPr>
            <a:r>
              <a:rPr lang="en-US" sz="3500" dirty="0"/>
              <a:t>The Loan Sales Market</a:t>
            </a:r>
          </a:p>
        </p:txBody>
      </p:sp>
      <p:sp>
        <p:nvSpPr>
          <p:cNvPr id="8197" name="Rectangle 3"/>
          <p:cNvSpPr>
            <a:spLocks noGrp="1" noChangeArrowheads="1"/>
          </p:cNvSpPr>
          <p:nvPr>
            <p:ph type="body" sz="half" idx="4294967295"/>
          </p:nvPr>
        </p:nvSpPr>
        <p:spPr>
          <a:xfrm>
            <a:off x="457200" y="1719262"/>
            <a:ext cx="8148638" cy="456620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300" b="1" dirty="0"/>
              <a:t>Traditional short-term segment</a:t>
            </a:r>
          </a:p>
          <a:p>
            <a:pPr lvl="1" eaLnBrk="1" hangingPunct="1">
              <a:lnSpc>
                <a:spcPct val="80000"/>
              </a:lnSpc>
            </a:pPr>
            <a:r>
              <a:rPr lang="en-US" altLang="en-US" sz="2000" dirty="0"/>
              <a:t>Loans are secured by assets of the borrower</a:t>
            </a:r>
          </a:p>
          <a:p>
            <a:pPr lvl="1" eaLnBrk="1" hangingPunct="1">
              <a:lnSpc>
                <a:spcPct val="80000"/>
              </a:lnSpc>
            </a:pPr>
            <a:r>
              <a:rPr lang="en-US" altLang="en-US" sz="2000" dirty="0"/>
              <a:t>Borrowers are investment-grade</a:t>
            </a:r>
          </a:p>
          <a:p>
            <a:pPr lvl="1" eaLnBrk="1" hangingPunct="1">
              <a:lnSpc>
                <a:spcPct val="80000"/>
              </a:lnSpc>
            </a:pPr>
            <a:r>
              <a:rPr lang="en-US" altLang="en-US" sz="2000" dirty="0"/>
              <a:t>Original maturities of 90 days or less</a:t>
            </a:r>
          </a:p>
          <a:p>
            <a:pPr lvl="1" eaLnBrk="1" hangingPunct="1">
              <a:lnSpc>
                <a:spcPct val="80000"/>
              </a:lnSpc>
            </a:pPr>
            <a:r>
              <a:rPr lang="en-US" altLang="en-US" sz="2000" dirty="0"/>
              <a:t>Sold in units of $1 million and up</a:t>
            </a:r>
          </a:p>
          <a:p>
            <a:pPr lvl="1" eaLnBrk="1" hangingPunct="1">
              <a:lnSpc>
                <a:spcPct val="80000"/>
              </a:lnSpc>
            </a:pPr>
            <a:r>
              <a:rPr lang="en-US" altLang="en-US" sz="2000" dirty="0"/>
              <a:t>Loan rates are closely tied to commercial paper rates</a:t>
            </a:r>
          </a:p>
          <a:p>
            <a:pPr eaLnBrk="1" hangingPunct="1">
              <a:lnSpc>
                <a:spcPct val="80000"/>
              </a:lnSpc>
            </a:pPr>
            <a:r>
              <a:rPr lang="en-US" altLang="en-US" sz="2300" b="1" dirty="0"/>
              <a:t>Highly leveraged transactions (HLTs) loan sales</a:t>
            </a:r>
          </a:p>
          <a:p>
            <a:pPr lvl="1" eaLnBrk="1" hangingPunct="1">
              <a:lnSpc>
                <a:spcPct val="80000"/>
              </a:lnSpc>
            </a:pPr>
            <a:r>
              <a:rPr lang="en-US" altLang="en-US" sz="2000" dirty="0"/>
              <a:t>Secured by assets of borrower</a:t>
            </a:r>
          </a:p>
          <a:p>
            <a:pPr lvl="1" eaLnBrk="1" hangingPunct="1">
              <a:lnSpc>
                <a:spcPct val="80000"/>
              </a:lnSpc>
            </a:pPr>
            <a:r>
              <a:rPr lang="en-US" altLang="en-US" sz="2000" dirty="0"/>
              <a:t>Long maturity - often 3 to 6 years</a:t>
            </a:r>
          </a:p>
          <a:p>
            <a:pPr lvl="1" eaLnBrk="1" hangingPunct="1">
              <a:lnSpc>
                <a:spcPct val="80000"/>
              </a:lnSpc>
            </a:pPr>
            <a:r>
              <a:rPr lang="en-US" altLang="en-US" sz="2000" dirty="0"/>
              <a:t>Interest rates are floating</a:t>
            </a:r>
          </a:p>
          <a:p>
            <a:pPr lvl="1" eaLnBrk="1" hangingPunct="1">
              <a:lnSpc>
                <a:spcPct val="80000"/>
              </a:lnSpc>
            </a:pPr>
            <a:r>
              <a:rPr lang="en-US" altLang="en-US" sz="2000" dirty="0"/>
              <a:t>Have strong covenant protection</a:t>
            </a:r>
          </a:p>
          <a:p>
            <a:pPr lvl="1" eaLnBrk="1" hangingPunct="1">
              <a:lnSpc>
                <a:spcPct val="80000"/>
              </a:lnSpc>
            </a:pPr>
            <a:r>
              <a:rPr lang="en-US" altLang="en-US" sz="2000" dirty="0"/>
              <a:t>May be distressed or </a:t>
            </a:r>
            <a:r>
              <a:rPr lang="en-US" altLang="en-US" sz="2000" dirty="0" err="1"/>
              <a:t>nondistressed</a:t>
            </a:r>
            <a:endParaRPr lang="en-US" altLang="en-US" sz="2000" dirty="0"/>
          </a:p>
          <a:p>
            <a:pPr eaLnBrk="1" hangingPunct="1">
              <a:lnSpc>
                <a:spcPct val="80000"/>
              </a:lnSpc>
            </a:pPr>
            <a:r>
              <a:rPr lang="en-US" altLang="en-US" sz="2300" b="1" dirty="0"/>
              <a:t>Less developed country (LDC) loan sales</a:t>
            </a:r>
          </a:p>
          <a:p>
            <a:pPr lvl="1" eaLnBrk="1" hangingPunct="1">
              <a:lnSpc>
                <a:spcPct val="80000"/>
              </a:lnSpc>
            </a:pPr>
            <a:r>
              <a:rPr lang="en-US" altLang="en-US" sz="2000" dirty="0"/>
              <a:t>LDC loans are loans made to less developed countries</a:t>
            </a:r>
          </a:p>
        </p:txBody>
      </p:sp>
      <p:sp>
        <p:nvSpPr>
          <p:cNvPr id="2" name="Footer Placeholder 1">
            <a:extLst>
              <a:ext uri="{FF2B5EF4-FFF2-40B4-BE49-F238E27FC236}">
                <a16:creationId xmlns:a16="http://schemas.microsoft.com/office/drawing/2014/main" id="{8D1285E0-FEE8-4706-9CF0-C502348F08F0}"/>
              </a:ext>
            </a:extLst>
          </p:cNvPr>
          <p:cNvSpPr>
            <a:spLocks noGrp="1"/>
          </p:cNvSpPr>
          <p:nvPr>
            <p:ph type="ftr" sz="quarter" idx="11"/>
          </p:nvPr>
        </p:nvSpPr>
        <p:spPr>
          <a:xfrm>
            <a:off x="1117601" y="6248400"/>
            <a:ext cx="612502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11972" name="Rectangle 2"/>
          <p:cNvSpPr>
            <a:spLocks noGrp="1" noChangeArrowheads="1"/>
          </p:cNvSpPr>
          <p:nvPr>
            <p:ph type="title"/>
          </p:nvPr>
        </p:nvSpPr>
        <p:spPr/>
        <p:txBody>
          <a:bodyPr anchor="ctr"/>
          <a:lstStyle/>
          <a:p>
            <a:pPr eaLnBrk="1" hangingPunct="1">
              <a:defRPr/>
            </a:pPr>
            <a:r>
              <a:rPr lang="en-US" sz="3500" dirty="0"/>
              <a:t>Recent Trends in the Loan Sales Market</a:t>
            </a:r>
          </a:p>
        </p:txBody>
      </p:sp>
      <p:pic>
        <p:nvPicPr>
          <p:cNvPr id="4" name="Content Placeholder 3">
            <a:extLst>
              <a:ext uri="{FF2B5EF4-FFF2-40B4-BE49-F238E27FC236}">
                <a16:creationId xmlns:a16="http://schemas.microsoft.com/office/drawing/2014/main" id="{BF209349-DFFC-41DF-B192-D1CD826FCC72}"/>
              </a:ext>
            </a:extLst>
          </p:cNvPr>
          <p:cNvPicPr>
            <a:picLocks noGrp="1" noChangeAspect="1"/>
          </p:cNvPicPr>
          <p:nvPr>
            <p:ph idx="1"/>
          </p:nvPr>
        </p:nvPicPr>
        <p:blipFill>
          <a:blip r:embed="rId3"/>
          <a:stretch>
            <a:fillRect/>
          </a:stretch>
        </p:blipFill>
        <p:spPr>
          <a:xfrm>
            <a:off x="580571" y="1646239"/>
            <a:ext cx="7153334" cy="4083618"/>
          </a:xfrm>
          <a:prstGeom prst="rect">
            <a:avLst/>
          </a:prstGeom>
        </p:spPr>
      </p:pic>
      <p:sp>
        <p:nvSpPr>
          <p:cNvPr id="3" name="Footer Placeholder 2">
            <a:extLst>
              <a:ext uri="{FF2B5EF4-FFF2-40B4-BE49-F238E27FC236}">
                <a16:creationId xmlns:a16="http://schemas.microsoft.com/office/drawing/2014/main" id="{25186F37-2CA8-4AEA-9CC6-86B19DBA7695}"/>
              </a:ext>
            </a:extLst>
          </p:cNvPr>
          <p:cNvSpPr>
            <a:spLocks noGrp="1"/>
          </p:cNvSpPr>
          <p:nvPr>
            <p:ph type="ftr" sz="quarter" idx="11"/>
          </p:nvPr>
        </p:nvSpPr>
        <p:spPr>
          <a:xfrm>
            <a:off x="1698171" y="6248400"/>
            <a:ext cx="63028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09924" name="Rectangle 2"/>
          <p:cNvSpPr>
            <a:spLocks noGrp="1" noChangeArrowheads="1"/>
          </p:cNvSpPr>
          <p:nvPr>
            <p:ph type="title" idx="4294967295"/>
          </p:nvPr>
        </p:nvSpPr>
        <p:spPr/>
        <p:txBody>
          <a:bodyPr anchor="ctr"/>
          <a:lstStyle/>
          <a:p>
            <a:pPr eaLnBrk="1" hangingPunct="1">
              <a:defRPr/>
            </a:pPr>
            <a:r>
              <a:rPr lang="en-US" sz="3500" dirty="0"/>
              <a:t>The Buyers</a:t>
            </a:r>
          </a:p>
        </p:txBody>
      </p:sp>
      <p:sp>
        <p:nvSpPr>
          <p:cNvPr id="10245" name="Rectangle 3"/>
          <p:cNvSpPr>
            <a:spLocks noGrp="1" noChangeArrowheads="1"/>
          </p:cNvSpPr>
          <p:nvPr>
            <p:ph type="body" sz="half" idx="4294967295"/>
          </p:nvPr>
        </p:nvSpPr>
        <p:spPr>
          <a:xfrm>
            <a:off x="457200" y="1719263"/>
            <a:ext cx="8148638" cy="450854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300" b="1" dirty="0"/>
              <a:t>Investment banks </a:t>
            </a:r>
            <a:r>
              <a:rPr lang="en-US" altLang="en-US" sz="2300" dirty="0"/>
              <a:t>are the predominant buyers of HLT loans</a:t>
            </a:r>
          </a:p>
          <a:p>
            <a:pPr lvl="1" eaLnBrk="1" hangingPunct="1"/>
            <a:r>
              <a:rPr lang="en-US" altLang="en-US" sz="2000" dirty="0"/>
              <a:t>Adept at the analysis required to value these types of loans</a:t>
            </a:r>
          </a:p>
          <a:p>
            <a:pPr lvl="1" eaLnBrk="1" hangingPunct="1"/>
            <a:r>
              <a:rPr lang="en-US" altLang="en-US" sz="2000" dirty="0"/>
              <a:t>Often are closely associated with the HLT borrower</a:t>
            </a:r>
          </a:p>
          <a:p>
            <a:pPr eaLnBrk="1" hangingPunct="1"/>
            <a:r>
              <a:rPr lang="en-US" altLang="en-US" sz="2300" b="1" dirty="0"/>
              <a:t>Vulture funds</a:t>
            </a:r>
            <a:r>
              <a:rPr lang="en-US" altLang="en-US" sz="2300" dirty="0"/>
              <a:t> are specialized funds that invest in distressed loans</a:t>
            </a:r>
          </a:p>
          <a:p>
            <a:pPr eaLnBrk="1" hangingPunct="1"/>
            <a:r>
              <a:rPr lang="en-US" altLang="en-US" sz="2300" dirty="0"/>
              <a:t>Other </a:t>
            </a:r>
            <a:r>
              <a:rPr lang="en-US" altLang="en-US" sz="2300" b="1" dirty="0"/>
              <a:t>domestic banks</a:t>
            </a:r>
          </a:p>
          <a:p>
            <a:pPr lvl="1" eaLnBrk="1" hangingPunct="1"/>
            <a:r>
              <a:rPr lang="en-US" altLang="en-US" sz="2000" dirty="0"/>
              <a:t>Traditional correspondent relationships are breaking down as markets get more competitive</a:t>
            </a:r>
          </a:p>
          <a:p>
            <a:pPr lvl="1" eaLnBrk="1" hangingPunct="1"/>
            <a:r>
              <a:rPr lang="en-US" altLang="en-US" sz="2000" dirty="0"/>
              <a:t>Counterparty risk and moral hazard have increased</a:t>
            </a:r>
          </a:p>
          <a:p>
            <a:pPr lvl="1" eaLnBrk="1" hangingPunct="1"/>
            <a:r>
              <a:rPr lang="en-US" altLang="en-US" sz="2000" dirty="0"/>
              <a:t>Barriers to nationwide banking have eroded and fewer smaller banks exist now than in the past</a:t>
            </a:r>
          </a:p>
          <a:p>
            <a:pPr marL="344487" lvl="1" indent="0" eaLnBrk="1" hangingPunct="1">
              <a:buNone/>
            </a:pPr>
            <a:endParaRPr lang="en-US" altLang="en-US" sz="2000" dirty="0"/>
          </a:p>
        </p:txBody>
      </p:sp>
      <p:sp>
        <p:nvSpPr>
          <p:cNvPr id="2" name="Footer Placeholder 1">
            <a:extLst>
              <a:ext uri="{FF2B5EF4-FFF2-40B4-BE49-F238E27FC236}">
                <a16:creationId xmlns:a16="http://schemas.microsoft.com/office/drawing/2014/main" id="{B3A61497-688D-4D08-BFAB-DC963FB79763}"/>
              </a:ext>
            </a:extLst>
          </p:cNvPr>
          <p:cNvSpPr>
            <a:spLocks noGrp="1"/>
          </p:cNvSpPr>
          <p:nvPr>
            <p:ph type="ftr" sz="quarter" idx="11"/>
          </p:nvPr>
        </p:nvSpPr>
        <p:spPr>
          <a:xfrm>
            <a:off x="1712687" y="6248400"/>
            <a:ext cx="628831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14020" name="Rectangle 2"/>
          <p:cNvSpPr>
            <a:spLocks noGrp="1" noChangeArrowheads="1"/>
          </p:cNvSpPr>
          <p:nvPr>
            <p:ph type="title" idx="4294967295"/>
          </p:nvPr>
        </p:nvSpPr>
        <p:spPr/>
        <p:txBody>
          <a:bodyPr anchor="ctr"/>
          <a:lstStyle/>
          <a:p>
            <a:pPr eaLnBrk="1" hangingPunct="1">
              <a:defRPr/>
            </a:pPr>
            <a:r>
              <a:rPr lang="en-US" sz="3500" dirty="0"/>
              <a:t>The Buyers and Sellers</a:t>
            </a:r>
          </a:p>
        </p:txBody>
      </p:sp>
      <p:sp>
        <p:nvSpPr>
          <p:cNvPr id="1229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100" b="1" dirty="0"/>
              <a:t>Loan buyers (continued)</a:t>
            </a:r>
          </a:p>
          <a:p>
            <a:pPr lvl="1" eaLnBrk="1" hangingPunct="1">
              <a:lnSpc>
                <a:spcPct val="80000"/>
              </a:lnSpc>
            </a:pPr>
            <a:r>
              <a:rPr lang="en-US" altLang="en-US" sz="2100" b="1" dirty="0"/>
              <a:t>Foreign banks </a:t>
            </a:r>
            <a:r>
              <a:rPr lang="en-US" altLang="en-US" sz="2100" dirty="0"/>
              <a:t>are the dominant buyer of U.S. bank loans</a:t>
            </a:r>
          </a:p>
          <a:p>
            <a:pPr lvl="1" eaLnBrk="1" hangingPunct="1">
              <a:lnSpc>
                <a:spcPct val="80000"/>
              </a:lnSpc>
            </a:pPr>
            <a:r>
              <a:rPr lang="en-US" altLang="en-US" sz="2100" b="1" dirty="0"/>
              <a:t>Insurance companies </a:t>
            </a:r>
            <a:r>
              <a:rPr lang="en-US" altLang="en-US" sz="2100" dirty="0"/>
              <a:t>and </a:t>
            </a:r>
            <a:r>
              <a:rPr lang="en-US" altLang="en-US" sz="2100" b="1" dirty="0"/>
              <a:t>pension funds</a:t>
            </a:r>
            <a:r>
              <a:rPr lang="en-US" altLang="en-US" sz="2100" dirty="0"/>
              <a:t> buy long-term loans</a:t>
            </a:r>
          </a:p>
          <a:p>
            <a:pPr lvl="1" eaLnBrk="1" hangingPunct="1">
              <a:lnSpc>
                <a:spcPct val="80000"/>
              </a:lnSpc>
            </a:pPr>
            <a:r>
              <a:rPr lang="en-US" altLang="en-US" sz="2100" b="1" dirty="0"/>
              <a:t>Closed-end bank loan mutual funds</a:t>
            </a:r>
            <a:r>
              <a:rPr lang="en-US" altLang="en-US" sz="2100" dirty="0"/>
              <a:t> buy U.S. bank loans</a:t>
            </a:r>
          </a:p>
          <a:p>
            <a:pPr lvl="1" eaLnBrk="1" hangingPunct="1">
              <a:lnSpc>
                <a:spcPct val="80000"/>
              </a:lnSpc>
            </a:pPr>
            <a:r>
              <a:rPr lang="en-US" altLang="en-US" sz="2100" b="1" dirty="0"/>
              <a:t>Nonfinancial corporations</a:t>
            </a:r>
            <a:r>
              <a:rPr lang="en-US" altLang="en-US" sz="2100" dirty="0"/>
              <a:t>: predominantly financial service arms of the very largest companies</a:t>
            </a:r>
          </a:p>
          <a:p>
            <a:pPr eaLnBrk="1" hangingPunct="1">
              <a:lnSpc>
                <a:spcPct val="80000"/>
              </a:lnSpc>
            </a:pPr>
            <a:r>
              <a:rPr lang="en-US" altLang="en-US" sz="2100" b="1" dirty="0"/>
              <a:t>Loan Sellers</a:t>
            </a:r>
          </a:p>
          <a:p>
            <a:pPr lvl="1" eaLnBrk="1" hangingPunct="1">
              <a:lnSpc>
                <a:spcPct val="80000"/>
              </a:lnSpc>
            </a:pPr>
            <a:r>
              <a:rPr lang="en-US" altLang="en-US" sz="2100" b="1" dirty="0"/>
              <a:t>Major money center banks </a:t>
            </a:r>
            <a:r>
              <a:rPr lang="en-US" altLang="en-US" sz="2100" dirty="0"/>
              <a:t>dominate loan sales</a:t>
            </a:r>
          </a:p>
          <a:p>
            <a:pPr lvl="1" eaLnBrk="1" hangingPunct="1">
              <a:lnSpc>
                <a:spcPct val="80000"/>
              </a:lnSpc>
            </a:pPr>
            <a:r>
              <a:rPr lang="en-US" altLang="en-US" sz="2100" b="1" dirty="0"/>
              <a:t>Small regional</a:t>
            </a:r>
            <a:r>
              <a:rPr lang="en-US" altLang="en-US" sz="2100" dirty="0"/>
              <a:t> or </a:t>
            </a:r>
            <a:r>
              <a:rPr lang="en-US" altLang="en-US" sz="2100" b="1" dirty="0"/>
              <a:t>community banks </a:t>
            </a:r>
            <a:r>
              <a:rPr lang="en-US" altLang="en-US" sz="2100" dirty="0"/>
              <a:t>sell loans to diversify credit risk</a:t>
            </a:r>
          </a:p>
          <a:p>
            <a:pPr lvl="1" eaLnBrk="1" hangingPunct="1">
              <a:lnSpc>
                <a:spcPct val="80000"/>
              </a:lnSpc>
            </a:pPr>
            <a:r>
              <a:rPr lang="en-US" altLang="en-US" sz="2100" b="1" dirty="0"/>
              <a:t>Foreign banks</a:t>
            </a:r>
          </a:p>
          <a:p>
            <a:pPr lvl="1" eaLnBrk="1" hangingPunct="1">
              <a:lnSpc>
                <a:spcPct val="80000"/>
              </a:lnSpc>
            </a:pPr>
            <a:r>
              <a:rPr lang="en-US" altLang="en-US" sz="2100" b="1" dirty="0"/>
              <a:t>Investment banks </a:t>
            </a:r>
            <a:r>
              <a:rPr lang="en-US" altLang="en-US" sz="2100" dirty="0"/>
              <a:t>act as loan sellers </a:t>
            </a:r>
          </a:p>
          <a:p>
            <a:pPr lvl="1" eaLnBrk="1" hangingPunct="1">
              <a:lnSpc>
                <a:spcPct val="80000"/>
              </a:lnSpc>
            </a:pPr>
            <a:r>
              <a:rPr lang="en-US" altLang="en-US" sz="2100" b="1" dirty="0"/>
              <a:t>U.S. government and agencies</a:t>
            </a:r>
          </a:p>
        </p:txBody>
      </p:sp>
      <p:sp>
        <p:nvSpPr>
          <p:cNvPr id="2" name="Footer Placeholder 1">
            <a:extLst>
              <a:ext uri="{FF2B5EF4-FFF2-40B4-BE49-F238E27FC236}">
                <a16:creationId xmlns:a16="http://schemas.microsoft.com/office/drawing/2014/main" id="{7BB1DA7E-54E0-462C-ABB1-5D266171BC0F}"/>
              </a:ext>
            </a:extLst>
          </p:cNvPr>
          <p:cNvSpPr>
            <a:spLocks noGrp="1"/>
          </p:cNvSpPr>
          <p:nvPr>
            <p:ph type="ftr" sz="quarter" idx="11"/>
          </p:nvPr>
        </p:nvSpPr>
        <p:spPr>
          <a:xfrm>
            <a:off x="1843314" y="6248400"/>
            <a:ext cx="6299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16068" name="Rectangle 2"/>
          <p:cNvSpPr>
            <a:spLocks noGrp="1" noChangeArrowheads="1"/>
          </p:cNvSpPr>
          <p:nvPr>
            <p:ph type="title" idx="4294967295"/>
          </p:nvPr>
        </p:nvSpPr>
        <p:spPr/>
        <p:txBody>
          <a:bodyPr anchor="ctr"/>
          <a:lstStyle/>
          <a:p>
            <a:pPr eaLnBrk="1" hangingPunct="1">
              <a:defRPr/>
            </a:pPr>
            <a:r>
              <a:rPr lang="en-US" sz="3500" dirty="0"/>
              <a:t>Less Developed Country (LDC) Debt</a:t>
            </a:r>
          </a:p>
        </p:txBody>
      </p:sp>
      <p:sp>
        <p:nvSpPr>
          <p:cNvPr id="9011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ln>
          <a:effectLst>
            <a:outerShdw dist="107763" dir="2700000" algn="ctr" rotWithShape="0">
              <a:schemeClr val="bg2"/>
            </a:outerShdw>
          </a:effectLst>
        </p:spPr>
        <p:txBody>
          <a:bodyPr>
            <a:normAutofit lnSpcReduction="10000"/>
          </a:bodyPr>
          <a:lstStyle/>
          <a:p>
            <a:pPr marL="0" indent="0" eaLnBrk="1" hangingPunct="1">
              <a:buFont typeface="Wingdings" pitchFamily="2" charset="2"/>
              <a:buNone/>
              <a:defRPr/>
            </a:pPr>
            <a:r>
              <a:rPr lang="en-US" sz="2800" i="1" dirty="0"/>
              <a:t>In recent years, three market segments of sovereign debt have emerged</a:t>
            </a:r>
          </a:p>
          <a:p>
            <a:pPr marL="0" indent="0" eaLnBrk="1" hangingPunct="1">
              <a:buFont typeface="Wingdings" pitchFamily="2" charset="2"/>
              <a:buNone/>
              <a:defRPr/>
            </a:pPr>
            <a:endParaRPr lang="en-US" sz="2800" i="1" dirty="0"/>
          </a:p>
          <a:p>
            <a:pPr marL="457200" indent="-457200" eaLnBrk="1" hangingPunct="1">
              <a:buFont typeface="+mj-lt"/>
              <a:buAutoNum type="arabicPeriod"/>
              <a:defRPr/>
            </a:pPr>
            <a:r>
              <a:rPr lang="en-US" sz="2400" b="1" dirty="0"/>
              <a:t>Sovereign bonds </a:t>
            </a:r>
            <a:r>
              <a:rPr lang="en-US" sz="2400" dirty="0"/>
              <a:t>(i.e., government-issued debt)</a:t>
            </a:r>
          </a:p>
          <a:p>
            <a:pPr marL="457200" indent="-457200" eaLnBrk="1" hangingPunct="1">
              <a:buFont typeface="+mj-lt"/>
              <a:buAutoNum type="arabicPeriod"/>
              <a:defRPr/>
            </a:pPr>
            <a:r>
              <a:rPr lang="en-US" sz="2400" b="1" dirty="0"/>
              <a:t>Performing loans </a:t>
            </a:r>
            <a:r>
              <a:rPr lang="en-US" sz="2400" dirty="0"/>
              <a:t>are original or restructured outstanding sovereign loans on which the sovereign country is currently maintaining promised payments</a:t>
            </a:r>
          </a:p>
          <a:p>
            <a:pPr marL="457200" indent="-457200" eaLnBrk="1" hangingPunct="1">
              <a:buFont typeface="+mj-lt"/>
              <a:buAutoNum type="arabicPeriod"/>
              <a:defRPr/>
            </a:pPr>
            <a:r>
              <a:rPr lang="en-US" sz="2400" b="1" dirty="0"/>
              <a:t>Nonperforming loans </a:t>
            </a:r>
            <a:r>
              <a:rPr lang="en-US" sz="2400" dirty="0"/>
              <a:t>reflect the secondary market prices for the sovereign loans of countries where there are no interest or principal payments currently being made</a:t>
            </a:r>
          </a:p>
          <a:p>
            <a:pPr marL="0" indent="0" eaLnBrk="1" hangingPunct="1">
              <a:lnSpc>
                <a:spcPct val="80000"/>
              </a:lnSpc>
              <a:buNone/>
              <a:defRPr/>
            </a:pPr>
            <a:endParaRPr lang="en-US" sz="2700" dirty="0"/>
          </a:p>
        </p:txBody>
      </p:sp>
      <p:sp>
        <p:nvSpPr>
          <p:cNvPr id="2" name="Footer Placeholder 1">
            <a:extLst>
              <a:ext uri="{FF2B5EF4-FFF2-40B4-BE49-F238E27FC236}">
                <a16:creationId xmlns:a16="http://schemas.microsoft.com/office/drawing/2014/main" id="{A6CDA158-08AD-4C5A-A146-AA913F8202CB}"/>
              </a:ext>
            </a:extLst>
          </p:cNvPr>
          <p:cNvSpPr>
            <a:spLocks noGrp="1"/>
          </p:cNvSpPr>
          <p:nvPr>
            <p:ph type="ftr" sz="quarter" idx="11"/>
          </p:nvPr>
        </p:nvSpPr>
        <p:spPr>
          <a:xfrm>
            <a:off x="1756229" y="6248400"/>
            <a:ext cx="62447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18116" name="Rectangle 2"/>
          <p:cNvSpPr>
            <a:spLocks noGrp="1" noChangeArrowheads="1"/>
          </p:cNvSpPr>
          <p:nvPr>
            <p:ph type="title"/>
          </p:nvPr>
        </p:nvSpPr>
        <p:spPr/>
        <p:txBody>
          <a:bodyPr anchor="ctr"/>
          <a:lstStyle/>
          <a:p>
            <a:pPr eaLnBrk="1" hangingPunct="1">
              <a:defRPr/>
            </a:pPr>
            <a:r>
              <a:rPr lang="en-US" sz="3500" dirty="0"/>
              <a:t>Future Loan Sales Growth</a:t>
            </a:r>
          </a:p>
        </p:txBody>
      </p:sp>
      <p:sp>
        <p:nvSpPr>
          <p:cNvPr id="15365" name="Rectangle 3"/>
          <p:cNvSpPr>
            <a:spLocks noGrp="1" noChangeArrowheads="1"/>
          </p:cNvSpPr>
          <p:nvPr>
            <p:ph sz="half" idx="1"/>
          </p:nvPr>
        </p:nvSpPr>
        <p:spPr>
          <a:xfrm>
            <a:off x="189470" y="1655805"/>
            <a:ext cx="4209535" cy="4687330"/>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Factors encouraging future loan sales growth</a:t>
            </a:r>
          </a:p>
          <a:p>
            <a:pPr lvl="1" eaLnBrk="1" hangingPunct="1">
              <a:lnSpc>
                <a:spcPct val="90000"/>
              </a:lnSpc>
            </a:pPr>
            <a:r>
              <a:rPr lang="en-US" altLang="en-US" sz="1900" b="1" dirty="0"/>
              <a:t>Fee income </a:t>
            </a:r>
            <a:r>
              <a:rPr lang="en-US" altLang="en-US" sz="1900" dirty="0"/>
              <a:t>– originating and quickly selling loans can boost an FI’s reported income</a:t>
            </a:r>
          </a:p>
          <a:p>
            <a:pPr lvl="1" eaLnBrk="1" hangingPunct="1">
              <a:lnSpc>
                <a:spcPct val="90000"/>
              </a:lnSpc>
            </a:pPr>
            <a:r>
              <a:rPr lang="en-US" altLang="en-US" sz="1900" b="1" dirty="0"/>
              <a:t>Liquidity risk </a:t>
            </a:r>
            <a:r>
              <a:rPr lang="en-US" altLang="en-US" sz="1900" dirty="0"/>
              <a:t>- secondary market for loans reduces their illiquidity </a:t>
            </a:r>
          </a:p>
          <a:p>
            <a:pPr lvl="1" eaLnBrk="1" hangingPunct="1">
              <a:lnSpc>
                <a:spcPct val="90000"/>
              </a:lnSpc>
            </a:pPr>
            <a:r>
              <a:rPr lang="en-US" altLang="en-US" sz="1900" b="1" dirty="0"/>
              <a:t>Capital costs</a:t>
            </a:r>
            <a:r>
              <a:rPr lang="en-US" altLang="en-US" sz="1900" dirty="0"/>
              <a:t>: regulatory capital ratios can be increased by reducing the overall size of the balance sheet</a:t>
            </a:r>
          </a:p>
          <a:p>
            <a:pPr lvl="1" eaLnBrk="1" hangingPunct="1">
              <a:lnSpc>
                <a:spcPct val="90000"/>
              </a:lnSpc>
            </a:pPr>
            <a:r>
              <a:rPr lang="en-US" altLang="en-US" sz="1900" b="1" dirty="0"/>
              <a:t>Reserve requirements</a:t>
            </a:r>
            <a:r>
              <a:rPr lang="en-US" altLang="en-US" sz="1900" dirty="0"/>
              <a:t>: represents a form of tax that adds to the cost of funding the loan portfolio</a:t>
            </a:r>
          </a:p>
        </p:txBody>
      </p:sp>
      <p:sp>
        <p:nvSpPr>
          <p:cNvPr id="10" name="Rectangle 3">
            <a:extLst>
              <a:ext uri="{FF2B5EF4-FFF2-40B4-BE49-F238E27FC236}">
                <a16:creationId xmlns:a16="http://schemas.microsoft.com/office/drawing/2014/main" id="{B9B9D22C-E5EB-4E7E-B5AC-1B3D35FA72BD}"/>
              </a:ext>
            </a:extLst>
          </p:cNvPr>
          <p:cNvSpPr txBox="1">
            <a:spLocks noChangeArrowheads="1"/>
          </p:cNvSpPr>
          <p:nvPr/>
        </p:nvSpPr>
        <p:spPr bwMode="auto">
          <a:xfrm>
            <a:off x="4648200" y="1655804"/>
            <a:ext cx="4209535" cy="4761472"/>
          </a:xfrm>
          <a:prstGeom prst="rect">
            <a:avLst/>
          </a:prstGeom>
          <a:solidFill>
            <a:schemeClr val="bg1"/>
          </a:solidFill>
          <a:ln w="31750">
            <a:solidFill>
              <a:srgbClr val="007FBE"/>
            </a:solidFill>
            <a:miter lim="800000"/>
            <a:headEnd/>
            <a:tailEnd/>
          </a:ln>
          <a:effectLst>
            <a:outerShdw dist="107763" dir="2700000" algn="ctr" rotWithShape="0">
              <a:schemeClr val="bg2"/>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4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0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18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18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1800">
                <a:solidFill>
                  <a:schemeClr val="tx1"/>
                </a:solidFill>
                <a:latin typeface="+mn-lt"/>
              </a:defRPr>
            </a:lvl9pPr>
          </a:lstStyle>
          <a:p>
            <a:pPr eaLnBrk="1" hangingPunct="1">
              <a:lnSpc>
                <a:spcPct val="90000"/>
              </a:lnSpc>
            </a:pPr>
            <a:r>
              <a:rPr lang="en-US" altLang="en-US" sz="2200" b="0" dirty="0"/>
              <a:t>Factors discouraging future loan sales growth</a:t>
            </a:r>
          </a:p>
          <a:p>
            <a:pPr lvl="1" eaLnBrk="1" hangingPunct="1">
              <a:lnSpc>
                <a:spcPct val="90000"/>
              </a:lnSpc>
            </a:pPr>
            <a:r>
              <a:rPr lang="en-US" altLang="en-US" sz="1900" dirty="0"/>
              <a:t>Access to the commercial paper (CP) market</a:t>
            </a:r>
            <a:r>
              <a:rPr lang="en-US" altLang="en-US" sz="1900" b="0" dirty="0"/>
              <a:t>:</a:t>
            </a:r>
            <a:r>
              <a:rPr lang="en-US" altLang="en-US" sz="1900" dirty="0"/>
              <a:t> </a:t>
            </a:r>
            <a:r>
              <a:rPr lang="en-US" altLang="en-US" sz="1900" b="0" dirty="0"/>
              <a:t>many firms now rely on CP rather than bank loans</a:t>
            </a:r>
          </a:p>
          <a:p>
            <a:pPr lvl="1" eaLnBrk="1" hangingPunct="1">
              <a:lnSpc>
                <a:spcPct val="90000"/>
              </a:lnSpc>
            </a:pPr>
            <a:r>
              <a:rPr lang="en-US" altLang="en-US" sz="1900" dirty="0"/>
              <a:t>Customer relationship effects</a:t>
            </a:r>
            <a:r>
              <a:rPr lang="en-US" altLang="en-US" sz="1900" b="0" dirty="0"/>
              <a:t>: loan sales can harm revenues generated by the FI as current and potential future customers take their business elsewhere</a:t>
            </a:r>
          </a:p>
          <a:p>
            <a:pPr lvl="1" eaLnBrk="1" hangingPunct="1">
              <a:lnSpc>
                <a:spcPct val="90000"/>
              </a:lnSpc>
            </a:pPr>
            <a:r>
              <a:rPr lang="en-US" altLang="en-US" sz="1900" dirty="0"/>
              <a:t>Legal concerns </a:t>
            </a:r>
            <a:r>
              <a:rPr lang="en-US" altLang="en-US" sz="1900" b="0" dirty="0"/>
              <a:t>such as fraudulent conveyance</a:t>
            </a:r>
          </a:p>
        </p:txBody>
      </p:sp>
      <p:sp>
        <p:nvSpPr>
          <p:cNvPr id="2" name="Footer Placeholder 1">
            <a:extLst>
              <a:ext uri="{FF2B5EF4-FFF2-40B4-BE49-F238E27FC236}">
                <a16:creationId xmlns:a16="http://schemas.microsoft.com/office/drawing/2014/main" id="{80C6ADE8-0E65-4A0C-9B85-3FC42F3CBE43}"/>
              </a:ext>
            </a:extLst>
          </p:cNvPr>
          <p:cNvSpPr>
            <a:spLocks noGrp="1"/>
          </p:cNvSpPr>
          <p:nvPr>
            <p:ph type="ftr" sz="quarter" idx="11"/>
          </p:nvPr>
        </p:nvSpPr>
        <p:spPr>
          <a:xfrm>
            <a:off x="1451429" y="6248400"/>
            <a:ext cx="629919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0164" name="Rectangle 2"/>
          <p:cNvSpPr>
            <a:spLocks noGrp="1" noChangeArrowheads="1"/>
          </p:cNvSpPr>
          <p:nvPr>
            <p:ph type="title" idx="4294967295"/>
          </p:nvPr>
        </p:nvSpPr>
        <p:spPr/>
        <p:txBody>
          <a:bodyPr anchor="ctr"/>
          <a:lstStyle/>
          <a:p>
            <a:pPr eaLnBrk="1" hangingPunct="1">
              <a:defRPr/>
            </a:pPr>
            <a:r>
              <a:rPr lang="en-US" sz="3500"/>
              <a:t>Loan Securitization</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b="1" dirty="0"/>
              <a:t>Securitization</a:t>
            </a:r>
            <a:r>
              <a:rPr lang="en-US" altLang="en-US" sz="2400" dirty="0"/>
              <a:t> is the process of transforming loans (or other debt instruments) into marketable securities</a:t>
            </a:r>
          </a:p>
          <a:p>
            <a:pPr eaLnBrk="1" hangingPunct="1">
              <a:lnSpc>
                <a:spcPct val="80000"/>
              </a:lnSpc>
            </a:pPr>
            <a:r>
              <a:rPr lang="en-US" altLang="en-US" sz="2400" b="1" dirty="0"/>
              <a:t>Pass-through mortgage securities</a:t>
            </a:r>
            <a:r>
              <a:rPr lang="en-US" altLang="en-US" sz="2400" dirty="0"/>
              <a:t> “pass-through” promised payments by households of principal and interest on pools of mortgages created by FIs to secondary market investors holding an interest in these pools</a:t>
            </a:r>
          </a:p>
          <a:p>
            <a:pPr eaLnBrk="1" hangingPunct="1">
              <a:lnSpc>
                <a:spcPct val="80000"/>
              </a:lnSpc>
            </a:pPr>
            <a:r>
              <a:rPr lang="en-US" altLang="en-US" sz="2400" dirty="0"/>
              <a:t>Each </a:t>
            </a:r>
            <a:r>
              <a:rPr lang="en-US" altLang="en-US" sz="2400" b="1" dirty="0"/>
              <a:t>pass-through security</a:t>
            </a:r>
            <a:r>
              <a:rPr lang="en-US" altLang="en-US" sz="2400" dirty="0"/>
              <a:t> represents a </a:t>
            </a:r>
            <a:r>
              <a:rPr lang="en-US" altLang="en-US" sz="2400" b="1" dirty="0"/>
              <a:t>fractional ownership</a:t>
            </a:r>
            <a:r>
              <a:rPr lang="en-US" altLang="en-US" sz="2400" dirty="0"/>
              <a:t> share in a mortgage pool</a:t>
            </a:r>
          </a:p>
          <a:p>
            <a:pPr eaLnBrk="1" hangingPunct="1">
              <a:lnSpc>
                <a:spcPct val="80000"/>
              </a:lnSpc>
            </a:pPr>
            <a:r>
              <a:rPr lang="en-US" altLang="en-US" sz="2400" dirty="0"/>
              <a:t>Pass-through securitization was originally developed by government-sponsored programs to enhance the liquidity of residential mortgages</a:t>
            </a:r>
          </a:p>
          <a:p>
            <a:pPr lvl="1" eaLnBrk="1" hangingPunct="1">
              <a:lnSpc>
                <a:spcPct val="80000"/>
              </a:lnSpc>
            </a:pPr>
            <a:r>
              <a:rPr lang="en-US" altLang="en-US" sz="2200" b="1" dirty="0" err="1"/>
              <a:t>Ginnie</a:t>
            </a:r>
            <a:r>
              <a:rPr lang="en-US" altLang="en-US" sz="2200" b="1" dirty="0"/>
              <a:t> Mae (GNMA), Fannie Mae (FNMA), </a:t>
            </a:r>
            <a:r>
              <a:rPr lang="en-US" altLang="en-US" sz="2200" dirty="0"/>
              <a:t>and</a:t>
            </a:r>
            <a:r>
              <a:rPr lang="en-US" altLang="en-US" sz="2200" b="1" dirty="0"/>
              <a:t> Freddie Mac (FHLMC)</a:t>
            </a:r>
          </a:p>
        </p:txBody>
      </p:sp>
      <p:sp>
        <p:nvSpPr>
          <p:cNvPr id="2" name="Footer Placeholder 1">
            <a:extLst>
              <a:ext uri="{FF2B5EF4-FFF2-40B4-BE49-F238E27FC236}">
                <a16:creationId xmlns:a16="http://schemas.microsoft.com/office/drawing/2014/main" id="{3E630544-F531-4203-85F8-C958713EC2E1}"/>
              </a:ext>
            </a:extLst>
          </p:cNvPr>
          <p:cNvSpPr>
            <a:spLocks noGrp="1"/>
          </p:cNvSpPr>
          <p:nvPr>
            <p:ph type="ftr" sz="quarter" idx="11"/>
          </p:nvPr>
        </p:nvSpPr>
        <p:spPr>
          <a:xfrm>
            <a:off x="1872343" y="6248400"/>
            <a:ext cx="6128657" cy="457200"/>
          </a:xfrm>
        </p:spPr>
        <p:txBody>
          <a:body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4260" name="Rectangle 2"/>
          <p:cNvSpPr>
            <a:spLocks noGrp="1" noChangeArrowheads="1"/>
          </p:cNvSpPr>
          <p:nvPr>
            <p:ph type="title" idx="4294967295"/>
          </p:nvPr>
        </p:nvSpPr>
        <p:spPr/>
        <p:txBody>
          <a:bodyPr anchor="ctr"/>
          <a:lstStyle/>
          <a:p>
            <a:pPr eaLnBrk="1" hangingPunct="1">
              <a:defRPr/>
            </a:pPr>
            <a:r>
              <a:rPr lang="en-US" sz="3500" dirty="0"/>
              <a:t>Pass-Through Mortgage Security</a:t>
            </a:r>
          </a:p>
        </p:txBody>
      </p:sp>
      <p:sp>
        <p:nvSpPr>
          <p:cNvPr id="2150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57150" indent="0" eaLnBrk="1" hangingPunct="1">
              <a:buFont typeface="Wingdings" pitchFamily="2" charset="2"/>
              <a:buNone/>
            </a:pPr>
            <a:r>
              <a:rPr lang="en-US" altLang="en-US" sz="3300" dirty="0"/>
              <a:t> </a:t>
            </a:r>
          </a:p>
        </p:txBody>
      </p:sp>
      <p:pic>
        <p:nvPicPr>
          <p:cNvPr id="215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88" y="1982788"/>
            <a:ext cx="7820025"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EC0E40BC-48F8-4408-A4B5-28E40EF8C0EA}"/>
              </a:ext>
            </a:extLst>
          </p:cNvPr>
          <p:cNvSpPr>
            <a:spLocks noGrp="1"/>
          </p:cNvSpPr>
          <p:nvPr>
            <p:ph type="ftr" sz="quarter" idx="11"/>
          </p:nvPr>
        </p:nvSpPr>
        <p:spPr>
          <a:xfrm>
            <a:off x="1741714" y="6248400"/>
            <a:ext cx="625928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4260" name="Rectangle 2"/>
          <p:cNvSpPr>
            <a:spLocks noGrp="1" noChangeArrowheads="1"/>
          </p:cNvSpPr>
          <p:nvPr>
            <p:ph type="title" idx="4294967295"/>
          </p:nvPr>
        </p:nvSpPr>
        <p:spPr/>
        <p:txBody>
          <a:bodyPr anchor="ctr"/>
          <a:lstStyle/>
          <a:p>
            <a:pPr eaLnBrk="1" hangingPunct="1">
              <a:defRPr/>
            </a:pPr>
            <a:r>
              <a:rPr lang="en-US" sz="3500" dirty="0"/>
              <a:t>Summary of a GNMA Pass-Through</a:t>
            </a:r>
          </a:p>
        </p:txBody>
      </p:sp>
      <p:pic>
        <p:nvPicPr>
          <p:cNvPr id="2048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006" y="1401763"/>
            <a:ext cx="5233988" cy="509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6308" name="Rectangle 2"/>
          <p:cNvSpPr>
            <a:spLocks noGrp="1" noChangeArrowheads="1"/>
          </p:cNvSpPr>
          <p:nvPr>
            <p:ph type="title" idx="4294967295"/>
          </p:nvPr>
        </p:nvSpPr>
        <p:spPr/>
        <p:txBody>
          <a:bodyPr anchor="ctr"/>
          <a:lstStyle/>
          <a:p>
            <a:pPr eaLnBrk="1" hangingPunct="1">
              <a:defRPr/>
            </a:pPr>
            <a:r>
              <a:rPr lang="en-US" sz="3500" dirty="0"/>
              <a:t>Prepayment Risk on GNMA Pass-Throughs</a:t>
            </a:r>
          </a:p>
        </p:txBody>
      </p:sp>
      <p:sp>
        <p:nvSpPr>
          <p:cNvPr id="2253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Most fixed-rate mortgages are fully amortized</a:t>
            </a:r>
          </a:p>
          <a:p>
            <a:pPr lvl="1" eaLnBrk="1" hangingPunct="1">
              <a:lnSpc>
                <a:spcPct val="90000"/>
              </a:lnSpc>
            </a:pPr>
            <a:r>
              <a:rPr lang="en-US" altLang="en-US" sz="2400" b="1" dirty="0"/>
              <a:t>Full amortization</a:t>
            </a:r>
            <a:r>
              <a:rPr lang="en-US" altLang="en-US" sz="2400" dirty="0"/>
              <a:t> is the equal, periodic repayment on a loan that reflects part interest and part principal over the life of the loan</a:t>
            </a:r>
          </a:p>
          <a:p>
            <a:pPr eaLnBrk="1" hangingPunct="1">
              <a:lnSpc>
                <a:spcPct val="90000"/>
              </a:lnSpc>
            </a:pPr>
            <a:endParaRPr lang="en-US" altLang="en-US" sz="2400" dirty="0"/>
          </a:p>
          <a:p>
            <a:pPr eaLnBrk="1" hangingPunct="1">
              <a:lnSpc>
                <a:spcPct val="90000"/>
              </a:lnSpc>
            </a:pPr>
            <a:r>
              <a:rPr lang="en-US" altLang="en-US" sz="2400" dirty="0"/>
              <a:t>Most mortgages are paid off prior to maturity because borrowers move or refinance their mortgages</a:t>
            </a:r>
          </a:p>
          <a:p>
            <a:pPr lvl="1" eaLnBrk="1" hangingPunct="1">
              <a:lnSpc>
                <a:spcPct val="90000"/>
              </a:lnSpc>
            </a:pPr>
            <a:r>
              <a:rPr lang="en-US" altLang="en-US" sz="2400" dirty="0"/>
              <a:t>To </a:t>
            </a:r>
            <a:r>
              <a:rPr lang="en-US" altLang="en-US" sz="2400" b="1" dirty="0"/>
              <a:t>prepay </a:t>
            </a:r>
            <a:r>
              <a:rPr lang="en-US" altLang="en-US" sz="2400" dirty="0"/>
              <a:t>is to pay back a loan before its maturity</a:t>
            </a:r>
          </a:p>
          <a:p>
            <a:pPr eaLnBrk="1" hangingPunct="1">
              <a:lnSpc>
                <a:spcPct val="90000"/>
              </a:lnSpc>
            </a:pPr>
            <a:endParaRPr lang="en-US" altLang="en-US" sz="2400" dirty="0"/>
          </a:p>
          <a:p>
            <a:pPr eaLnBrk="1" hangingPunct="1">
              <a:lnSpc>
                <a:spcPct val="90000"/>
              </a:lnSpc>
            </a:pPr>
            <a:r>
              <a:rPr lang="en-US" altLang="en-US" sz="2400" dirty="0"/>
              <a:t>Thus, realized cash flows can deviate from expected cash flows</a:t>
            </a:r>
          </a:p>
        </p:txBody>
      </p:sp>
      <p:sp>
        <p:nvSpPr>
          <p:cNvPr id="2" name="Footer Placeholder 1">
            <a:extLst>
              <a:ext uri="{FF2B5EF4-FFF2-40B4-BE49-F238E27FC236}">
                <a16:creationId xmlns:a16="http://schemas.microsoft.com/office/drawing/2014/main" id="{D971E958-C648-43BB-94FE-2D0169E0EE98}"/>
              </a:ext>
            </a:extLst>
          </p:cNvPr>
          <p:cNvSpPr>
            <a:spLocks noGrp="1"/>
          </p:cNvSpPr>
          <p:nvPr>
            <p:ph type="ftr" sz="quarter" idx="11"/>
          </p:nvPr>
        </p:nvSpPr>
        <p:spPr>
          <a:xfrm>
            <a:off x="1582057" y="6248400"/>
            <a:ext cx="61976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6308" name="Rectangle 2"/>
          <p:cNvSpPr>
            <a:spLocks noGrp="1" noChangeArrowheads="1"/>
          </p:cNvSpPr>
          <p:nvPr>
            <p:ph type="title" idx="4294967295"/>
          </p:nvPr>
        </p:nvSpPr>
        <p:spPr/>
        <p:txBody>
          <a:bodyPr anchor="ctr"/>
          <a:lstStyle/>
          <a:p>
            <a:pPr eaLnBrk="1" hangingPunct="1">
              <a:defRPr/>
            </a:pPr>
            <a:r>
              <a:rPr lang="en-US" sz="3500" dirty="0"/>
              <a:t>Effects of Prepayments on Pass-Through Bond Holders’ Cash Flows</a:t>
            </a:r>
          </a:p>
        </p:txBody>
      </p:sp>
      <p:sp>
        <p:nvSpPr>
          <p:cNvPr id="2355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0" indent="0" eaLnBrk="1" hangingPunct="1">
              <a:lnSpc>
                <a:spcPct val="90000"/>
              </a:lnSpc>
              <a:buFont typeface="Wingdings" pitchFamily="2" charset="2"/>
              <a:buNone/>
            </a:pPr>
            <a:r>
              <a:rPr lang="en-US" altLang="en-US" sz="3500" dirty="0"/>
              <a:t> </a:t>
            </a:r>
          </a:p>
        </p:txBody>
      </p:sp>
      <p:pic>
        <p:nvPicPr>
          <p:cNvPr id="2355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 y="2688325"/>
            <a:ext cx="7810500"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22C3F0E0-05C6-445C-9D08-2FEF1E5682A6}"/>
              </a:ext>
            </a:extLst>
          </p:cNvPr>
          <p:cNvSpPr>
            <a:spLocks noGrp="1"/>
          </p:cNvSpPr>
          <p:nvPr>
            <p:ph type="ftr" sz="quarter" idx="11"/>
          </p:nvPr>
        </p:nvSpPr>
        <p:spPr>
          <a:xfrm>
            <a:off x="1567543" y="6248400"/>
            <a:ext cx="643345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8356" name="Rectangle 2"/>
          <p:cNvSpPr>
            <a:spLocks noGrp="1" noChangeArrowheads="1"/>
          </p:cNvSpPr>
          <p:nvPr>
            <p:ph type="title" idx="4294967295"/>
          </p:nvPr>
        </p:nvSpPr>
        <p:spPr/>
        <p:txBody>
          <a:bodyPr anchor="ctr"/>
          <a:lstStyle/>
          <a:p>
            <a:pPr eaLnBrk="1" hangingPunct="1">
              <a:defRPr/>
            </a:pPr>
            <a:r>
              <a:rPr lang="en-US" sz="3500" dirty="0"/>
              <a:t>Collateralized Mortgage Obligations (CMOs)</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Collateralized mortgage obligations (CMOs) </a:t>
            </a:r>
            <a:r>
              <a:rPr lang="en-US" altLang="en-US" sz="2600" dirty="0"/>
              <a:t>are mortgage-backed securities issued in multiple classes, or tranches, to provide prepayment protection</a:t>
            </a:r>
          </a:p>
          <a:p>
            <a:pPr lvl="1" eaLnBrk="1" hangingPunct="1">
              <a:lnSpc>
                <a:spcPct val="90000"/>
              </a:lnSpc>
            </a:pPr>
            <a:r>
              <a:rPr lang="en-US" altLang="en-US" sz="2400" dirty="0"/>
              <a:t>In a </a:t>
            </a:r>
            <a:r>
              <a:rPr lang="en-US" altLang="en-US" sz="2400" b="1" dirty="0"/>
              <a:t>sequential pay CMO,</a:t>
            </a:r>
            <a:r>
              <a:rPr lang="en-US" altLang="en-US" sz="2400" dirty="0"/>
              <a:t> tranches are differentiated by the order in which each class is paid off</a:t>
            </a:r>
          </a:p>
          <a:p>
            <a:pPr lvl="1" eaLnBrk="1" hangingPunct="1">
              <a:lnSpc>
                <a:spcPct val="90000"/>
              </a:lnSpc>
            </a:pPr>
            <a:r>
              <a:rPr lang="en-US" altLang="en-US" sz="2400" dirty="0"/>
              <a:t>Each class has a guaranteed coupon payment, but prepayment of principal occurs sequentially to only one class of bondholder at a time</a:t>
            </a:r>
          </a:p>
          <a:p>
            <a:pPr lvl="2" eaLnBrk="1" hangingPunct="1">
              <a:lnSpc>
                <a:spcPct val="90000"/>
              </a:lnSpc>
            </a:pPr>
            <a:r>
              <a:rPr lang="en-US" altLang="en-US" sz="2200" dirty="0"/>
              <a:t>Thus, some classes of bondholders are more protected against prepayment risk than others</a:t>
            </a:r>
          </a:p>
        </p:txBody>
      </p:sp>
      <p:sp>
        <p:nvSpPr>
          <p:cNvPr id="2" name="Footer Placeholder 1">
            <a:extLst>
              <a:ext uri="{FF2B5EF4-FFF2-40B4-BE49-F238E27FC236}">
                <a16:creationId xmlns:a16="http://schemas.microsoft.com/office/drawing/2014/main" id="{F60E1856-7595-4358-8AC3-5F312D2A80B4}"/>
              </a:ext>
            </a:extLst>
          </p:cNvPr>
          <p:cNvSpPr>
            <a:spLocks noGrp="1"/>
          </p:cNvSpPr>
          <p:nvPr>
            <p:ph type="ftr" sz="quarter" idx="11"/>
          </p:nvPr>
        </p:nvSpPr>
        <p:spPr>
          <a:xfrm>
            <a:off x="2031999" y="6248400"/>
            <a:ext cx="61250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0404" name="Rectangle 2"/>
          <p:cNvSpPr>
            <a:spLocks noGrp="1" noChangeArrowheads="1"/>
          </p:cNvSpPr>
          <p:nvPr>
            <p:ph type="title" idx="4294967295"/>
          </p:nvPr>
        </p:nvSpPr>
        <p:spPr/>
        <p:txBody>
          <a:bodyPr anchor="ctr"/>
          <a:lstStyle/>
          <a:p>
            <a:pPr eaLnBrk="1" hangingPunct="1">
              <a:defRPr/>
            </a:pPr>
            <a:r>
              <a:rPr lang="en-US" sz="3500" dirty="0"/>
              <a:t>Creation of CMOs</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CMOs are usually created by placing existing pass-through securities in a trust off-the-balance-sheet</a:t>
            </a:r>
          </a:p>
          <a:p>
            <a:pPr eaLnBrk="1" hangingPunct="1">
              <a:lnSpc>
                <a:spcPct val="90000"/>
              </a:lnSpc>
            </a:pPr>
            <a:r>
              <a:rPr lang="en-US" altLang="en-US" sz="2400" dirty="0"/>
              <a:t>The trust issues three different classes, each with a different level of prepayment risk</a:t>
            </a:r>
          </a:p>
          <a:p>
            <a:pPr lvl="1" eaLnBrk="1" hangingPunct="1">
              <a:lnSpc>
                <a:spcPct val="90000"/>
              </a:lnSpc>
            </a:pPr>
            <a:r>
              <a:rPr lang="en-US" altLang="en-US" sz="2200" b="1" dirty="0"/>
              <a:t>Class A </a:t>
            </a:r>
            <a:r>
              <a:rPr lang="en-US" altLang="en-US" sz="2200" dirty="0"/>
              <a:t>CMO holders have the least prepayment protection, and are of great interest to investors seeking short-duration mortgage-backed assets to reduce the duration of their mortgage-related asset portfolios</a:t>
            </a:r>
          </a:p>
          <a:p>
            <a:pPr lvl="1" eaLnBrk="1" hangingPunct="1">
              <a:lnSpc>
                <a:spcPct val="90000"/>
              </a:lnSpc>
            </a:pPr>
            <a:r>
              <a:rPr lang="en-US" altLang="en-US" sz="2200" dirty="0"/>
              <a:t>After all Class A CMOs have been retired, </a:t>
            </a:r>
            <a:r>
              <a:rPr lang="en-US" altLang="en-US" sz="2200" b="1" dirty="0"/>
              <a:t>Class B</a:t>
            </a:r>
            <a:r>
              <a:rPr lang="en-US" altLang="en-US" sz="2200" dirty="0"/>
              <a:t> CMO holders receive principal prepayment cash flows</a:t>
            </a:r>
          </a:p>
          <a:p>
            <a:pPr lvl="1" eaLnBrk="1" hangingPunct="1">
              <a:lnSpc>
                <a:spcPct val="90000"/>
              </a:lnSpc>
            </a:pPr>
            <a:r>
              <a:rPr lang="en-US" altLang="en-US" sz="2200" dirty="0"/>
              <a:t>Finally, </a:t>
            </a:r>
            <a:r>
              <a:rPr lang="en-US" altLang="en-US" sz="2200" b="1" dirty="0"/>
              <a:t>Class C</a:t>
            </a:r>
            <a:r>
              <a:rPr lang="en-US" altLang="en-US" sz="2200" dirty="0"/>
              <a:t> has the most prepayment protection, and are attractive to insurance companies and pension funds</a:t>
            </a:r>
          </a:p>
        </p:txBody>
      </p:sp>
      <p:sp>
        <p:nvSpPr>
          <p:cNvPr id="2" name="Footer Placeholder 1">
            <a:extLst>
              <a:ext uri="{FF2B5EF4-FFF2-40B4-BE49-F238E27FC236}">
                <a16:creationId xmlns:a16="http://schemas.microsoft.com/office/drawing/2014/main" id="{ED599846-64AE-4888-9259-FD0C4D37A7BE}"/>
              </a:ext>
            </a:extLst>
          </p:cNvPr>
          <p:cNvSpPr>
            <a:spLocks noGrp="1"/>
          </p:cNvSpPr>
          <p:nvPr>
            <p:ph type="ftr" sz="quarter" idx="11"/>
          </p:nvPr>
        </p:nvSpPr>
        <p:spPr>
          <a:xfrm>
            <a:off x="1640114" y="6248400"/>
            <a:ext cx="61976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0404" name="Rectangle 2"/>
          <p:cNvSpPr>
            <a:spLocks noGrp="1" noChangeArrowheads="1"/>
          </p:cNvSpPr>
          <p:nvPr>
            <p:ph type="title" idx="4294967295"/>
          </p:nvPr>
        </p:nvSpPr>
        <p:spPr/>
        <p:txBody>
          <a:bodyPr anchor="ctr"/>
          <a:lstStyle/>
          <a:p>
            <a:pPr eaLnBrk="1" hangingPunct="1">
              <a:defRPr/>
            </a:pPr>
            <a:r>
              <a:rPr lang="en-US" sz="3500" dirty="0"/>
              <a:t>Initial Payments on a Three-Class Agency CMO</a:t>
            </a:r>
          </a:p>
        </p:txBody>
      </p:sp>
      <p:graphicFrame>
        <p:nvGraphicFramePr>
          <p:cNvPr id="2" name="Table 1"/>
          <p:cNvGraphicFramePr>
            <a:graphicFrameLocks noGrp="1"/>
          </p:cNvGraphicFramePr>
          <p:nvPr>
            <p:extLst>
              <p:ext uri="{D42A27DB-BD31-4B8C-83A1-F6EECF244321}">
                <p14:modId xmlns:p14="http://schemas.microsoft.com/office/powerpoint/2010/main" val="4066791250"/>
              </p:ext>
            </p:extLst>
          </p:nvPr>
        </p:nvGraphicFramePr>
        <p:xfrm>
          <a:off x="285750" y="1847850"/>
          <a:ext cx="8532813" cy="4135438"/>
        </p:xfrm>
        <a:graphic>
          <a:graphicData uri="http://schemas.openxmlformats.org/drawingml/2006/table">
            <a:tbl>
              <a:tblPr/>
              <a:tblGrid>
                <a:gridCol w="1049338">
                  <a:extLst>
                    <a:ext uri="{9D8B030D-6E8A-4147-A177-3AD203B41FA5}">
                      <a16:colId xmlns:a16="http://schemas.microsoft.com/office/drawing/2014/main" val="20000"/>
                    </a:ext>
                  </a:extLst>
                </a:gridCol>
                <a:gridCol w="1662112">
                  <a:extLst>
                    <a:ext uri="{9D8B030D-6E8A-4147-A177-3AD203B41FA5}">
                      <a16:colId xmlns:a16="http://schemas.microsoft.com/office/drawing/2014/main" val="20001"/>
                    </a:ext>
                  </a:extLst>
                </a:gridCol>
                <a:gridCol w="1403350">
                  <a:extLst>
                    <a:ext uri="{9D8B030D-6E8A-4147-A177-3AD203B41FA5}">
                      <a16:colId xmlns:a16="http://schemas.microsoft.com/office/drawing/2014/main" val="20002"/>
                    </a:ext>
                  </a:extLst>
                </a:gridCol>
                <a:gridCol w="3006725">
                  <a:extLst>
                    <a:ext uri="{9D8B030D-6E8A-4147-A177-3AD203B41FA5}">
                      <a16:colId xmlns:a16="http://schemas.microsoft.com/office/drawing/2014/main" val="20003"/>
                    </a:ext>
                  </a:extLst>
                </a:gridCol>
                <a:gridCol w="1411288">
                  <a:extLst>
                    <a:ext uri="{9D8B030D-6E8A-4147-A177-3AD203B41FA5}">
                      <a16:colId xmlns:a16="http://schemas.microsoft.com/office/drawing/2014/main" val="20004"/>
                    </a:ext>
                  </a:extLst>
                </a:gridCol>
              </a:tblGrid>
              <a:tr h="276225">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Month 1</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Amount paid into pool in Month 1:</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$2 million</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9275">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Class</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Beginning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Balance</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Interest Due</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&amp; Paid</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Actual Principal reduction</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End Balance</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276225">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A</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a:ln>
                            <a:noFill/>
                          </a:ln>
                          <a:solidFill>
                            <a:schemeClr val="tx1"/>
                          </a:solidFill>
                          <a:effectLst/>
                          <a:latin typeface="Arial" charset="0"/>
                          <a:cs typeface="Times New Roman" pitchFamily="18" charset="0"/>
                        </a:rPr>
                        <a:t>	$375,000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$2 mill - $1,125,000 =$875,000 </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$49,125,000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76225">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B</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a:ln>
                            <a:noFill/>
                          </a:ln>
                          <a:solidFill>
                            <a:schemeClr val="tx1"/>
                          </a:solidFill>
                          <a:effectLst/>
                          <a:latin typeface="Arial" charset="0"/>
                          <a:cs typeface="Times New Roman" pitchFamily="18" charset="0"/>
                        </a:rPr>
                        <a:t>	$375,000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90488" marR="0" lvl="0" indent="-90488"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76225">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C</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dirty="0">
                          <a:ln>
                            <a:noFill/>
                          </a:ln>
                          <a:solidFill>
                            <a:schemeClr val="tx1"/>
                          </a:solidFill>
                          <a:effectLst/>
                          <a:latin typeface="Arial" charset="0"/>
                          <a:cs typeface="Times New Roman" pitchFamily="18" charset="0"/>
                        </a:rPr>
                        <a:t>	$375,000</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76225">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Total</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a:ln>
                            <a:noFill/>
                          </a:ln>
                          <a:solidFill>
                            <a:schemeClr val="tx1"/>
                          </a:solidFill>
                          <a:effectLst/>
                          <a:latin typeface="Arial" charset="0"/>
                          <a:cs typeface="Times New Roman" pitchFamily="18" charset="0"/>
                        </a:rPr>
                        <a:t>	$1,125,000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74638">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6225">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Month 2</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Amount paid into pool in Month 2:</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$3 million</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52450">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Class</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Beginning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Balance</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Interest Due</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&amp; Paid</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Actual Principal reduction</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End Balance</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8"/>
                  </a:ext>
                </a:extLst>
              </a:tr>
              <a:tr h="276225">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A</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$49,125,000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a:ln>
                            <a:noFill/>
                          </a:ln>
                          <a:solidFill>
                            <a:schemeClr val="tx1"/>
                          </a:solidFill>
                          <a:effectLst/>
                          <a:latin typeface="Arial" charset="0"/>
                          <a:cs typeface="Times New Roman" pitchFamily="18" charset="0"/>
                        </a:rPr>
                        <a:t>	$368,437</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$3 mill - $1,118,437 =$1,881,563</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$47,243,437</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73050">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B</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$50,000,000</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a:ln>
                            <a:noFill/>
                          </a:ln>
                          <a:solidFill>
                            <a:schemeClr val="tx1"/>
                          </a:solidFill>
                          <a:effectLst/>
                          <a:latin typeface="Arial" charset="0"/>
                          <a:cs typeface="Times New Roman" pitchFamily="18" charset="0"/>
                        </a:rPr>
                        <a:t>	$375,000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76225">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C</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dirty="0">
                          <a:ln>
                            <a:noFill/>
                          </a:ln>
                          <a:solidFill>
                            <a:schemeClr val="tx1"/>
                          </a:solidFill>
                          <a:effectLst/>
                          <a:latin typeface="Arial" charset="0"/>
                          <a:cs typeface="Times New Roman" pitchFamily="18" charset="0"/>
                        </a:rPr>
                        <a:t>	$375,000</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 </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a:ln>
                            <a:noFill/>
                          </a:ln>
                          <a:solidFill>
                            <a:schemeClr val="tx1"/>
                          </a:solidFill>
                          <a:effectLst/>
                          <a:latin typeface="Arial" charset="0"/>
                          <a:cs typeface="Times New Roman" pitchFamily="18" charset="0"/>
                        </a:rPr>
                        <a:t>$50,000,000</a:t>
                      </a:r>
                      <a:endParaRPr kumimoji="0" lang="en-US" sz="1500" b="0" i="0" u="none" strike="noStrike" cap="none" normalizeH="0" baseline="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276225">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Total</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tab pos="768350" algn="r"/>
                        </a:tabLst>
                      </a:pPr>
                      <a:r>
                        <a:rPr kumimoji="0" lang="en-US" sz="1300" b="0" i="0" u="none" strike="noStrike" cap="none" normalizeH="0" baseline="0" dirty="0">
                          <a:ln>
                            <a:noFill/>
                          </a:ln>
                          <a:solidFill>
                            <a:schemeClr val="tx1"/>
                          </a:solidFill>
                          <a:effectLst/>
                          <a:latin typeface="Arial" charset="0"/>
                          <a:cs typeface="Times New Roman" pitchFamily="18" charset="0"/>
                        </a:rPr>
                        <a:t>	$1,118,437</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en-US" sz="1300" b="0" i="0" u="none" strike="noStrike" cap="none" normalizeH="0" baseline="0" dirty="0">
                          <a:ln>
                            <a:noFill/>
                          </a:ln>
                          <a:solidFill>
                            <a:schemeClr val="tx1"/>
                          </a:solidFill>
                          <a:effectLst/>
                          <a:latin typeface="Arial" charset="0"/>
                          <a:cs typeface="Times New Roman" pitchFamily="18" charset="0"/>
                        </a:rPr>
                        <a:t> </a:t>
                      </a:r>
                      <a:endParaRPr kumimoji="0" lang="en-US" sz="1500" b="0" i="0" u="none" strike="noStrike" cap="none" normalizeH="0" baseline="0" dirty="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3" name="Footer Placeholder 2">
            <a:extLst>
              <a:ext uri="{FF2B5EF4-FFF2-40B4-BE49-F238E27FC236}">
                <a16:creationId xmlns:a16="http://schemas.microsoft.com/office/drawing/2014/main" id="{98BED041-679D-40E1-ADBB-59EE5A66027B}"/>
              </a:ext>
            </a:extLst>
          </p:cNvPr>
          <p:cNvSpPr>
            <a:spLocks noGrp="1"/>
          </p:cNvSpPr>
          <p:nvPr>
            <p:ph type="ftr" sz="quarter" idx="11"/>
          </p:nvPr>
        </p:nvSpPr>
        <p:spPr>
          <a:xfrm>
            <a:off x="1407886" y="6248400"/>
            <a:ext cx="638628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2452" name="Rectangle 2"/>
          <p:cNvSpPr>
            <a:spLocks noGrp="1" noChangeArrowheads="1"/>
          </p:cNvSpPr>
          <p:nvPr>
            <p:ph type="title" idx="4294967295"/>
          </p:nvPr>
        </p:nvSpPr>
        <p:spPr/>
        <p:txBody>
          <a:bodyPr anchor="ctr"/>
          <a:lstStyle/>
          <a:p>
            <a:pPr eaLnBrk="1" hangingPunct="1">
              <a:defRPr/>
            </a:pPr>
            <a:r>
              <a:rPr lang="en-US" sz="3500" dirty="0"/>
              <a:t>Collateralized Mortgage Obligations (CMOs) Continued</a:t>
            </a:r>
          </a:p>
        </p:txBody>
      </p:sp>
      <p:sp>
        <p:nvSpPr>
          <p:cNvPr id="2765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dirty="0"/>
              <a:t>The sum of the prices at which CMO classes can be sold normally exceeds that of the original pass-through</a:t>
            </a:r>
          </a:p>
          <a:p>
            <a:pPr lvl="1" eaLnBrk="1" hangingPunct="1">
              <a:lnSpc>
                <a:spcPct val="80000"/>
              </a:lnSpc>
            </a:pPr>
            <a:r>
              <a:rPr lang="en-US" altLang="en-US" sz="2200" dirty="0"/>
              <a:t>The CMO’s restructured prepayment risk makes each class more attractive to specific classes of investors</a:t>
            </a:r>
          </a:p>
          <a:p>
            <a:pPr lvl="1" eaLnBrk="1" hangingPunct="1">
              <a:lnSpc>
                <a:spcPct val="80000"/>
              </a:lnSpc>
            </a:pPr>
            <a:r>
              <a:rPr lang="en-US" altLang="en-US" sz="2200" dirty="0"/>
              <a:t>CMOs with up to 17 different classes have been created</a:t>
            </a:r>
          </a:p>
          <a:p>
            <a:pPr eaLnBrk="1" hangingPunct="1">
              <a:lnSpc>
                <a:spcPct val="80000"/>
              </a:lnSpc>
            </a:pPr>
            <a:r>
              <a:rPr lang="en-US" altLang="en-US" sz="2200" dirty="0"/>
              <a:t>CMOs often contain a </a:t>
            </a:r>
            <a:r>
              <a:rPr lang="en-US" altLang="en-US" sz="2200" b="1" dirty="0"/>
              <a:t>Z class </a:t>
            </a:r>
            <a:r>
              <a:rPr lang="en-US" altLang="en-US" sz="2200" dirty="0"/>
              <a:t>that accrues, but does not pay, interest (or principal) until all other classes have been fully retired</a:t>
            </a:r>
          </a:p>
          <a:p>
            <a:pPr eaLnBrk="1" hangingPunct="1">
              <a:lnSpc>
                <a:spcPct val="80000"/>
              </a:lnSpc>
            </a:pPr>
            <a:r>
              <a:rPr lang="en-US" altLang="en-US" sz="2200" dirty="0"/>
              <a:t>Another special CMO class is a </a:t>
            </a:r>
            <a:r>
              <a:rPr lang="en-US" altLang="en-US" sz="2200" b="1" dirty="0"/>
              <a:t>planned amortization class (PAC)</a:t>
            </a:r>
          </a:p>
          <a:p>
            <a:pPr lvl="1" eaLnBrk="1" hangingPunct="1">
              <a:lnSpc>
                <a:spcPct val="80000"/>
              </a:lnSpc>
            </a:pPr>
            <a:r>
              <a:rPr lang="en-US" altLang="en-US" sz="2200" dirty="0"/>
              <a:t>Produces a constant cash flow within a band of prepayment rates</a:t>
            </a:r>
          </a:p>
          <a:p>
            <a:pPr lvl="1" eaLnBrk="1" hangingPunct="1">
              <a:lnSpc>
                <a:spcPct val="80000"/>
              </a:lnSpc>
            </a:pPr>
            <a:r>
              <a:rPr lang="en-US" altLang="en-US" sz="2200" dirty="0"/>
              <a:t>Offers greater predictability of cash flows</a:t>
            </a:r>
          </a:p>
          <a:p>
            <a:pPr lvl="1" eaLnBrk="1" hangingPunct="1">
              <a:lnSpc>
                <a:spcPct val="80000"/>
              </a:lnSpc>
            </a:pPr>
            <a:r>
              <a:rPr lang="en-US" altLang="en-US" sz="2200" dirty="0"/>
              <a:t>Has priority in receiving principal payments</a:t>
            </a:r>
          </a:p>
        </p:txBody>
      </p:sp>
      <p:sp>
        <p:nvSpPr>
          <p:cNvPr id="2" name="Footer Placeholder 1">
            <a:extLst>
              <a:ext uri="{FF2B5EF4-FFF2-40B4-BE49-F238E27FC236}">
                <a16:creationId xmlns:a16="http://schemas.microsoft.com/office/drawing/2014/main" id="{B40834FD-CDCC-4F61-A852-CEBEF6CE4EB4}"/>
              </a:ext>
            </a:extLst>
          </p:cNvPr>
          <p:cNvSpPr>
            <a:spLocks noGrp="1"/>
          </p:cNvSpPr>
          <p:nvPr>
            <p:ph type="ftr" sz="quarter" idx="11"/>
          </p:nvPr>
        </p:nvSpPr>
        <p:spPr>
          <a:xfrm>
            <a:off x="1582057" y="6248400"/>
            <a:ext cx="625565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6548" name="Rectangle 2"/>
          <p:cNvSpPr>
            <a:spLocks noGrp="1" noChangeArrowheads="1"/>
          </p:cNvSpPr>
          <p:nvPr>
            <p:ph type="title" idx="4294967295"/>
          </p:nvPr>
        </p:nvSpPr>
        <p:spPr/>
        <p:txBody>
          <a:bodyPr anchor="ctr"/>
          <a:lstStyle/>
          <a:p>
            <a:pPr eaLnBrk="1" hangingPunct="1">
              <a:defRPr/>
            </a:pPr>
            <a:r>
              <a:rPr lang="en-US" sz="3500" dirty="0"/>
              <a:t>Mortgage-Backed Bond</a:t>
            </a:r>
          </a:p>
        </p:txBody>
      </p:sp>
      <p:sp>
        <p:nvSpPr>
          <p:cNvPr id="30725" name="Rectangle 3"/>
          <p:cNvSpPr>
            <a:spLocks noGrp="1" noChangeArrowheads="1"/>
          </p:cNvSpPr>
          <p:nvPr>
            <p:ph type="body" sz="half" idx="4294967295"/>
          </p:nvPr>
        </p:nvSpPr>
        <p:spPr>
          <a:xfrm>
            <a:off x="457200" y="1719262"/>
            <a:ext cx="8148638" cy="4673299"/>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000" b="1" dirty="0"/>
              <a:t>Mortgage- (asset-) backed bonds (MBBs)</a:t>
            </a:r>
            <a:r>
              <a:rPr lang="en-US" altLang="en-US" sz="2000" dirty="0"/>
              <a:t> are bonds collateralized by a pool of assets</a:t>
            </a:r>
          </a:p>
          <a:p>
            <a:pPr eaLnBrk="1" hangingPunct="1">
              <a:lnSpc>
                <a:spcPct val="90000"/>
              </a:lnSpc>
            </a:pPr>
            <a:r>
              <a:rPr lang="en-US" altLang="en-US" sz="2000" dirty="0"/>
              <a:t>MBBs differ from pass-throughs and CMOs</a:t>
            </a:r>
          </a:p>
          <a:p>
            <a:pPr lvl="1" eaLnBrk="1" hangingPunct="1">
              <a:lnSpc>
                <a:spcPct val="90000"/>
              </a:lnSpc>
            </a:pPr>
            <a:r>
              <a:rPr lang="en-US" altLang="en-US" sz="1900" dirty="0"/>
              <a:t>Mortgages remain on the balance sheet</a:t>
            </a:r>
          </a:p>
          <a:p>
            <a:pPr lvl="1" eaLnBrk="1" hangingPunct="1">
              <a:lnSpc>
                <a:spcPct val="90000"/>
              </a:lnSpc>
            </a:pPr>
            <a:r>
              <a:rPr lang="en-US" altLang="en-US" sz="1900" dirty="0"/>
              <a:t>Mortgages collateralize MBBs, but are not directly related to the associated cash flows</a:t>
            </a:r>
          </a:p>
          <a:p>
            <a:pPr eaLnBrk="1" hangingPunct="1">
              <a:lnSpc>
                <a:spcPct val="90000"/>
              </a:lnSpc>
            </a:pPr>
            <a:r>
              <a:rPr lang="en-US" altLang="en-US" sz="2000" dirty="0"/>
              <a:t>FIs usually back MBBs with excess collateral, which results in a higher investment rating for the MBB than for the issuing FI</a:t>
            </a:r>
          </a:p>
          <a:p>
            <a:pPr eaLnBrk="1" hangingPunct="1">
              <a:lnSpc>
                <a:spcPct val="90000"/>
              </a:lnSpc>
            </a:pPr>
            <a:r>
              <a:rPr lang="en-US" altLang="en-US" sz="2000" dirty="0"/>
              <a:t>MBB costs</a:t>
            </a:r>
          </a:p>
          <a:p>
            <a:pPr lvl="1" eaLnBrk="1" hangingPunct="1">
              <a:lnSpc>
                <a:spcPct val="90000"/>
              </a:lnSpc>
            </a:pPr>
            <a:r>
              <a:rPr lang="en-US" altLang="en-US" sz="1900" dirty="0"/>
              <a:t>MBBs tie up mortgages on the balance sheet for long periods of time</a:t>
            </a:r>
          </a:p>
          <a:p>
            <a:pPr lvl="1" eaLnBrk="1" hangingPunct="1">
              <a:lnSpc>
                <a:spcPct val="90000"/>
              </a:lnSpc>
            </a:pPr>
            <a:r>
              <a:rPr lang="en-US" altLang="en-US" sz="1900" dirty="0"/>
              <a:t>The FI is subject to prepayment risk on the underlying mortgages</a:t>
            </a:r>
          </a:p>
          <a:p>
            <a:pPr lvl="1" eaLnBrk="1" hangingPunct="1">
              <a:lnSpc>
                <a:spcPct val="90000"/>
              </a:lnSpc>
            </a:pPr>
            <a:r>
              <a:rPr lang="en-US" altLang="en-US" sz="1900" dirty="0"/>
              <a:t>The FI continues to face capital adequacy and reserve requirement taxes as the mortgages remain on the balance sheet</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8596" name="Rectangle 2"/>
          <p:cNvSpPr>
            <a:spLocks noGrp="1" noChangeArrowheads="1"/>
          </p:cNvSpPr>
          <p:nvPr>
            <p:ph type="title" idx="4294967295"/>
          </p:nvPr>
        </p:nvSpPr>
        <p:spPr/>
        <p:txBody>
          <a:bodyPr anchor="ctr"/>
          <a:lstStyle/>
          <a:p>
            <a:pPr eaLnBrk="1" hangingPunct="1">
              <a:defRPr/>
            </a:pPr>
            <a:r>
              <a:rPr lang="en-US" sz="3500"/>
              <a:t>Securitization of Other Assets</a:t>
            </a:r>
          </a:p>
        </p:txBody>
      </p:sp>
      <p:sp>
        <p:nvSpPr>
          <p:cNvPr id="317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same securitization techniques applied to mortgages have been used to securitize other assets:</a:t>
            </a:r>
          </a:p>
          <a:p>
            <a:pPr lvl="1" eaLnBrk="1" hangingPunct="1">
              <a:lnSpc>
                <a:spcPct val="90000"/>
              </a:lnSpc>
            </a:pPr>
            <a:r>
              <a:rPr lang="en-US" altLang="en-US" sz="2200" dirty="0"/>
              <a:t>Automobile loans</a:t>
            </a:r>
          </a:p>
          <a:p>
            <a:pPr lvl="1" eaLnBrk="1" hangingPunct="1">
              <a:lnSpc>
                <a:spcPct val="90000"/>
              </a:lnSpc>
            </a:pPr>
            <a:r>
              <a:rPr lang="en-US" altLang="en-US" sz="2200" dirty="0"/>
              <a:t>Credit card receivables (CARDs)</a:t>
            </a:r>
          </a:p>
          <a:p>
            <a:pPr lvl="1" eaLnBrk="1" hangingPunct="1">
              <a:lnSpc>
                <a:spcPct val="90000"/>
              </a:lnSpc>
            </a:pPr>
            <a:r>
              <a:rPr lang="en-US" altLang="en-US" sz="2200" dirty="0"/>
              <a:t>Small-business loans guaranteed by the Small Business Administration</a:t>
            </a:r>
          </a:p>
          <a:p>
            <a:pPr lvl="1" eaLnBrk="1" hangingPunct="1">
              <a:lnSpc>
                <a:spcPct val="90000"/>
              </a:lnSpc>
            </a:pPr>
            <a:r>
              <a:rPr lang="en-US" altLang="en-US" sz="2200" dirty="0"/>
              <a:t>Commercial and industrial loans</a:t>
            </a:r>
          </a:p>
          <a:p>
            <a:pPr lvl="1" eaLnBrk="1" hangingPunct="1">
              <a:lnSpc>
                <a:spcPct val="90000"/>
              </a:lnSpc>
            </a:pPr>
            <a:r>
              <a:rPr lang="en-US" altLang="en-US" sz="2200" dirty="0"/>
              <a:t>Student loans</a:t>
            </a:r>
          </a:p>
          <a:p>
            <a:pPr lvl="1" eaLnBrk="1" hangingPunct="1">
              <a:lnSpc>
                <a:spcPct val="90000"/>
              </a:lnSpc>
            </a:pPr>
            <a:r>
              <a:rPr lang="en-US" altLang="en-US" sz="2200" dirty="0"/>
              <a:t>Equipment loans</a:t>
            </a:r>
          </a:p>
          <a:p>
            <a:pPr lvl="1" eaLnBrk="1" hangingPunct="1">
              <a:lnSpc>
                <a:spcPct val="90000"/>
              </a:lnSpc>
            </a:pPr>
            <a:r>
              <a:rPr lang="en-US" altLang="en-US" sz="2200" dirty="0"/>
              <a:t>Junk bonds</a:t>
            </a:r>
          </a:p>
          <a:p>
            <a:pPr lvl="1" eaLnBrk="1" hangingPunct="1">
              <a:lnSpc>
                <a:spcPct val="90000"/>
              </a:lnSpc>
            </a:pPr>
            <a:r>
              <a:rPr lang="en-US" altLang="en-US" sz="2200" dirty="0"/>
              <a:t>Adjustable-rate mortgages</a:t>
            </a:r>
          </a:p>
        </p:txBody>
      </p:sp>
      <p:sp>
        <p:nvSpPr>
          <p:cNvPr id="2" name="Footer Placeholder 1">
            <a:extLst>
              <a:ext uri="{FF2B5EF4-FFF2-40B4-BE49-F238E27FC236}">
                <a16:creationId xmlns:a16="http://schemas.microsoft.com/office/drawing/2014/main" id="{7FA5CC3B-AD81-4920-BB81-C1CF735BB5C4}"/>
              </a:ext>
            </a:extLst>
          </p:cNvPr>
          <p:cNvSpPr>
            <a:spLocks noGrp="1"/>
          </p:cNvSpPr>
          <p:nvPr>
            <p:ph type="ftr" sz="quarter" idx="11"/>
          </p:nvPr>
        </p:nvSpPr>
        <p:spPr>
          <a:xfrm>
            <a:off x="1857829" y="6248400"/>
            <a:ext cx="61431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8596" name="Rectangle 2"/>
          <p:cNvSpPr>
            <a:spLocks noGrp="1" noChangeArrowheads="1"/>
          </p:cNvSpPr>
          <p:nvPr>
            <p:ph type="title" idx="4294967295"/>
          </p:nvPr>
        </p:nvSpPr>
        <p:spPr/>
        <p:txBody>
          <a:bodyPr anchor="ctr"/>
          <a:lstStyle/>
          <a:p>
            <a:pPr eaLnBrk="1" hangingPunct="1">
              <a:defRPr/>
            </a:pPr>
            <a:r>
              <a:rPr lang="en-US" sz="3500" dirty="0"/>
              <a:t>Can All Assets be Securitized?</a:t>
            </a:r>
          </a:p>
        </p:txBody>
      </p:sp>
      <p:sp>
        <p:nvSpPr>
          <p:cNvPr id="327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Can all assets and loans eventually be securitized?</a:t>
            </a:r>
          </a:p>
          <a:p>
            <a:pPr lvl="1" eaLnBrk="1" hangingPunct="1">
              <a:lnSpc>
                <a:spcPct val="80000"/>
              </a:lnSpc>
            </a:pPr>
            <a:r>
              <a:rPr lang="en-US" altLang="en-US" sz="2200" dirty="0"/>
              <a:t>In theory – yes, so long as doing so is profitable or the benefits to the FI from securitization outweigh its costs</a:t>
            </a:r>
          </a:p>
          <a:p>
            <a:pPr marL="344487" lvl="1" indent="0" eaLnBrk="1" hangingPunct="1">
              <a:lnSpc>
                <a:spcPct val="80000"/>
              </a:lnSpc>
              <a:buNone/>
            </a:pPr>
            <a:endParaRPr lang="en-US" altLang="en-US" sz="1800" dirty="0"/>
          </a:p>
          <a:p>
            <a:pPr eaLnBrk="1" hangingPunct="1">
              <a:lnSpc>
                <a:spcPct val="80000"/>
              </a:lnSpc>
            </a:pPr>
            <a:r>
              <a:rPr lang="en-US" altLang="en-US" sz="2400" dirty="0"/>
              <a:t>With heterogeneous loans, the salient features should be standardized, default risks should be reduced via diversification, and expected maturities should be reasonably similar</a:t>
            </a:r>
          </a:p>
          <a:p>
            <a:pPr eaLnBrk="1" hangingPunct="1">
              <a:lnSpc>
                <a:spcPct val="80000"/>
              </a:lnSpc>
            </a:pPr>
            <a:endParaRPr lang="en-US" altLang="en-US" sz="2400" dirty="0"/>
          </a:p>
          <a:p>
            <a:pPr marL="0" indent="0" eaLnBrk="1" hangingPunct="1">
              <a:lnSpc>
                <a:spcPct val="80000"/>
              </a:lnSpc>
              <a:buNone/>
            </a:pPr>
            <a:endParaRPr lang="en-US" altLang="en-US" sz="2400" dirty="0"/>
          </a:p>
          <a:p>
            <a:pPr eaLnBrk="1" hangingPunct="1">
              <a:lnSpc>
                <a:spcPct val="80000"/>
              </a:lnSpc>
            </a:pPr>
            <a:endParaRPr lang="en-US" altLang="en-US" sz="2200" dirty="0"/>
          </a:p>
          <a:p>
            <a:pPr lvl="1" eaLnBrk="1" hangingPunct="1">
              <a:lnSpc>
                <a:spcPct val="80000"/>
              </a:lnSpc>
            </a:pPr>
            <a:endParaRPr lang="en-US" altLang="en-US" sz="2200" dirty="0"/>
          </a:p>
        </p:txBody>
      </p:sp>
      <p:sp>
        <p:nvSpPr>
          <p:cNvPr id="2" name="Footer Placeholder 1">
            <a:extLst>
              <a:ext uri="{FF2B5EF4-FFF2-40B4-BE49-F238E27FC236}">
                <a16:creationId xmlns:a16="http://schemas.microsoft.com/office/drawing/2014/main" id="{D66800A8-484F-4191-B826-5B402E597001}"/>
              </a:ext>
            </a:extLst>
          </p:cNvPr>
          <p:cNvSpPr>
            <a:spLocks noGrp="1"/>
          </p:cNvSpPr>
          <p:nvPr>
            <p:ph type="ftr" sz="quarter" idx="11"/>
          </p:nvPr>
        </p:nvSpPr>
        <p:spPr>
          <a:xfrm>
            <a:off x="1843315" y="6248400"/>
            <a:ext cx="615768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8596" name="Rectangle 2"/>
          <p:cNvSpPr>
            <a:spLocks noGrp="1" noChangeArrowheads="1"/>
          </p:cNvSpPr>
          <p:nvPr>
            <p:ph type="title" idx="4294967295"/>
          </p:nvPr>
        </p:nvSpPr>
        <p:spPr/>
        <p:txBody>
          <a:bodyPr anchor="ctr"/>
          <a:lstStyle/>
          <a:p>
            <a:pPr eaLnBrk="1" hangingPunct="1">
              <a:defRPr/>
            </a:pPr>
            <a:r>
              <a:rPr lang="en-US" sz="3500" dirty="0"/>
              <a:t>Benefits versus Costs of Securitization</a:t>
            </a:r>
          </a:p>
        </p:txBody>
      </p:sp>
      <p:sp>
        <p:nvSpPr>
          <p:cNvPr id="337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57150" indent="0" eaLnBrk="1" hangingPunct="1">
              <a:lnSpc>
                <a:spcPct val="90000"/>
              </a:lnSpc>
              <a:buFont typeface="Wingdings" pitchFamily="2" charset="2"/>
              <a:buNone/>
            </a:pPr>
            <a:r>
              <a:rPr lang="en-US" altLang="en-US" dirty="0"/>
              <a:t> </a:t>
            </a:r>
          </a:p>
        </p:txBody>
      </p:sp>
      <p:pic>
        <p:nvPicPr>
          <p:cNvPr id="3379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838" y="2712565"/>
            <a:ext cx="793432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C113B33A-2AF8-4C05-8295-4DDBD448A306}"/>
              </a:ext>
            </a:extLst>
          </p:cNvPr>
          <p:cNvSpPr>
            <a:spLocks noGrp="1"/>
          </p:cNvSpPr>
          <p:nvPr>
            <p:ph type="ftr" sz="quarter" idx="11"/>
          </p:nvPr>
        </p:nvSpPr>
        <p:spPr>
          <a:xfrm>
            <a:off x="1248229" y="6248400"/>
            <a:ext cx="653142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5096</TotalTime>
  <Words>2390</Words>
  <Application>Microsoft Office PowerPoint</Application>
  <PresentationFormat>On-screen Show (4:3)</PresentationFormat>
  <Paragraphs>277</Paragraphs>
  <Slides>24</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Times New Roman</vt:lpstr>
      <vt:lpstr>Wingdings</vt:lpstr>
      <vt:lpstr>Network</vt:lpstr>
      <vt:lpstr>Chapter Twenty-Four</vt:lpstr>
      <vt:lpstr>Loan Sales and Securitization</vt:lpstr>
      <vt:lpstr>Loan Sales</vt:lpstr>
      <vt:lpstr>Loan Sales Continued</vt:lpstr>
      <vt:lpstr>Loan Sales Concluded</vt:lpstr>
      <vt:lpstr>The Loan Sales Market</vt:lpstr>
      <vt:lpstr>Recent Trends in the Loan Sales Market</vt:lpstr>
      <vt:lpstr>The Buyers</vt:lpstr>
      <vt:lpstr>The Buyers and Sellers</vt:lpstr>
      <vt:lpstr>Less Developed Country (LDC) Debt</vt:lpstr>
      <vt:lpstr>Future Loan Sales Growth</vt:lpstr>
      <vt:lpstr>Loan Securitization</vt:lpstr>
      <vt:lpstr>Pass-Through Mortgage Security</vt:lpstr>
      <vt:lpstr>Summary of a GNMA Pass-Through</vt:lpstr>
      <vt:lpstr>Prepayment Risk on GNMA Pass-Throughs</vt:lpstr>
      <vt:lpstr>Effects of Prepayments on Pass-Through Bond Holders’ Cash Flows</vt:lpstr>
      <vt:lpstr>Collateralized Mortgage Obligations (CMOs)</vt:lpstr>
      <vt:lpstr>Creation of CMOs</vt:lpstr>
      <vt:lpstr>Initial Payments on a Three-Class Agency CMO</vt:lpstr>
      <vt:lpstr>Collateralized Mortgage Obligations (CMOs) Continued</vt:lpstr>
      <vt:lpstr>Mortgage-Backed Bond</vt:lpstr>
      <vt:lpstr>Securitization of Other Assets</vt:lpstr>
      <vt:lpstr>Can All Assets be Securitized?</vt:lpstr>
      <vt:lpstr>Benefits versus Costs of Securitization</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386</cp:revision>
  <dcterms:created xsi:type="dcterms:W3CDTF">2000-07-01T19:33:32Z</dcterms:created>
  <dcterms:modified xsi:type="dcterms:W3CDTF">2018-02-23T02:52:09Z</dcterms:modified>
</cp:coreProperties>
</file>