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5" r:id="rId1"/>
    <p:sldMasterId id="2147483706" r:id="rId2"/>
  </p:sldMasterIdLst>
  <p:notesMasterIdLst>
    <p:notesMasterId r:id="rId38"/>
  </p:notesMasterIdLst>
  <p:handoutMasterIdLst>
    <p:handoutMasterId r:id="rId39"/>
  </p:handoutMasterIdLst>
  <p:sldIdLst>
    <p:sldId id="365" r:id="rId3"/>
    <p:sldId id="375" r:id="rId4"/>
    <p:sldId id="376" r:id="rId5"/>
    <p:sldId id="377" r:id="rId6"/>
    <p:sldId id="378" r:id="rId7"/>
    <p:sldId id="379" r:id="rId8"/>
    <p:sldId id="380" r:id="rId9"/>
    <p:sldId id="381" r:id="rId10"/>
    <p:sldId id="382" r:id="rId11"/>
    <p:sldId id="383" r:id="rId12"/>
    <p:sldId id="384" r:id="rId13"/>
    <p:sldId id="385" r:id="rId14"/>
    <p:sldId id="386" r:id="rId15"/>
    <p:sldId id="387" r:id="rId16"/>
    <p:sldId id="388" r:id="rId17"/>
    <p:sldId id="389" r:id="rId18"/>
    <p:sldId id="390" r:id="rId19"/>
    <p:sldId id="391" r:id="rId20"/>
    <p:sldId id="392" r:id="rId21"/>
    <p:sldId id="393" r:id="rId22"/>
    <p:sldId id="394" r:id="rId23"/>
    <p:sldId id="395" r:id="rId24"/>
    <p:sldId id="396" r:id="rId25"/>
    <p:sldId id="397" r:id="rId26"/>
    <p:sldId id="398" r:id="rId27"/>
    <p:sldId id="399" r:id="rId28"/>
    <p:sldId id="400" r:id="rId29"/>
    <p:sldId id="401" r:id="rId30"/>
    <p:sldId id="405" r:id="rId31"/>
    <p:sldId id="406" r:id="rId32"/>
    <p:sldId id="402" r:id="rId33"/>
    <p:sldId id="403" r:id="rId34"/>
    <p:sldId id="404" r:id="rId35"/>
    <p:sldId id="407" r:id="rId36"/>
    <p:sldId id="408" r:id="rId37"/>
  </p:sldIdLst>
  <p:sldSz cx="9144000" cy="6858000" type="screen4x3"/>
  <p:notesSz cx="9144000" cy="6858000"/>
  <p:custDataLst>
    <p:tags r:id="rId40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84C22"/>
    <a:srgbClr val="F6D0CC"/>
    <a:srgbClr val="FFFFCC"/>
    <a:srgbClr val="FFCC00"/>
    <a:srgbClr val="CC0000"/>
    <a:srgbClr val="000066"/>
    <a:srgbClr val="663300"/>
    <a:srgbClr val="1C1C1C"/>
    <a:srgbClr val="CC9900"/>
    <a:srgbClr val="007F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6" autoAdjust="0"/>
    <p:restoredTop sz="86380" autoAdjust="0"/>
  </p:normalViewPr>
  <p:slideViewPr>
    <p:cSldViewPr snapToGrid="0">
      <p:cViewPr varScale="1">
        <p:scale>
          <a:sx n="83" d="100"/>
          <a:sy n="83" d="100"/>
        </p:scale>
        <p:origin x="96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46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B7026F9-3819-437D-B98A-C97A06042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30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2627243-4FD6-484B-925E-03A32A5E2E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686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987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Note that </a:t>
            </a:r>
            <a:r>
              <a:rPr lang="en-US" altLang="en-US" dirty="0" err="1"/>
              <a:t>i</a:t>
            </a:r>
            <a:r>
              <a:rPr lang="en-US" altLang="en-US" baseline="-25000" dirty="0" err="1"/>
              <a:t>bey</a:t>
            </a:r>
            <a:r>
              <a:rPr lang="en-US" altLang="en-US" dirty="0"/>
              <a:t> is an APR.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866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Notice the two differences with the BEY – 1) the denominator is P0 rather than the face value and 2) the calculation uses 365 rather than 360 days.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177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During the financial crisis, not only did the supply of T-bills increase, but demand for Treasuries as a safe haven investment soared.  Demand increased so much that for the first time ever, yields on 3 month bills fell below zero.  In essence, investors paid the U.S. government to take their money.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87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The repo rate is typically lower than the Fed funds rate because repos are collateralized loans.</a:t>
            </a:r>
          </a:p>
          <a:p>
            <a:endParaRPr lang="en-US" altLang="en-US" dirty="0"/>
          </a:p>
          <a:p>
            <a:r>
              <a:rPr lang="en-US" altLang="en-US" dirty="0"/>
              <a:t>If risky securities are pledged as collateral, the fund’s lender may require a larger ‘haircut,’ i.e. repos normally have to be slightly </a:t>
            </a:r>
            <a:r>
              <a:rPr lang="en-US" altLang="en-US" dirty="0" err="1"/>
              <a:t>overcollateralized</a:t>
            </a:r>
            <a:r>
              <a:rPr lang="en-US" altLang="en-US" dirty="0"/>
              <a:t>.  For instance, to borrow $100 the repo seller would have to sell securities currently worth $102, for a $2 haircut. </a:t>
            </a:r>
          </a:p>
          <a:p>
            <a:endParaRPr lang="en-US" altLang="en-US" dirty="0"/>
          </a:p>
          <a:p>
            <a:r>
              <a:rPr lang="en-US" altLang="en-US" dirty="0"/>
              <a:t>Bank of America (</a:t>
            </a:r>
            <a:r>
              <a:rPr lang="en-US" altLang="en-US" dirty="0" err="1"/>
              <a:t>BofA</a:t>
            </a:r>
            <a:r>
              <a:rPr lang="en-US" altLang="en-US" dirty="0"/>
              <a:t>) used repos to hide about $10.7 billion of debt from the public from 2007 to 2009.  Under accounting rules if the value of the securities pledged on the repo are worth 105% of the cash received the borrowing firm (</a:t>
            </a:r>
            <a:r>
              <a:rPr lang="en-US" altLang="en-US" dirty="0" err="1"/>
              <a:t>BofA</a:t>
            </a:r>
            <a:r>
              <a:rPr lang="en-US" altLang="en-US" dirty="0"/>
              <a:t>) can book the transaction as an asset sale rather than as a loan.  So for the term of the repo the borrower can report lower leverage ratios (i.e., it will have a higher equity to asset ratio).  If these transactions occur a few days before a financial report date such as the end of a quarter, the firm can appear to be safer than it actually is.  The strategy is called a ‘Repo 105’ strategy because of the 105% collateral requirement.  It is actually not allowed under U.S. law but may be allowed for European subsidiaries under British laws. Lehman Brothers used a similar strategy to hide debt amounts of between $8 billion and $15 billion in 2007 and 2008.</a:t>
            </a:r>
          </a:p>
          <a:p>
            <a:r>
              <a:rPr lang="en-US" altLang="en-US" dirty="0"/>
              <a:t> Merced, M and J. </a:t>
            </a:r>
            <a:r>
              <a:rPr lang="en-US" altLang="en-US" dirty="0" err="1"/>
              <a:t>Werdigier</a:t>
            </a:r>
            <a:r>
              <a:rPr lang="en-US" altLang="en-US" dirty="0"/>
              <a:t>. The Origins of </a:t>
            </a:r>
            <a:r>
              <a:rPr lang="en-US" altLang="en-US" dirty="0" err="1"/>
              <a:t>Lehmans</a:t>
            </a:r>
            <a:r>
              <a:rPr lang="en-US" altLang="en-US" dirty="0"/>
              <a:t> Repo 105.  Investment Banking, NY Times </a:t>
            </a:r>
            <a:r>
              <a:rPr lang="en-US" altLang="en-US" dirty="0" err="1"/>
              <a:t>Dealbook</a:t>
            </a:r>
            <a:r>
              <a:rPr lang="en-US" altLang="en-US" dirty="0"/>
              <a:t>, March 12, 2010.</a:t>
            </a:r>
          </a:p>
          <a:p>
            <a:endParaRPr lang="en-US" altLang="en-US" dirty="0"/>
          </a:p>
          <a:p>
            <a:r>
              <a:rPr lang="en-US" altLang="en-US" dirty="0"/>
              <a:t>Inability to roll over their repo financing of their extensive mortgage holdings was one factor that led to the collapse of Bear Stearns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2945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/>
              <a:t>The repo rate is typically lower than the Fed funds rate because repos are collateralized loans.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00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9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E3C34-246D-4864-B730-E0C35E1E1E9B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43" name="Content Placeholder 2"/>
          <p:cNvSpPr txBox="1">
            <a:spLocks/>
          </p:cNvSpPr>
          <p:nvPr userDrawn="1"/>
        </p:nvSpPr>
        <p:spPr>
          <a:xfrm>
            <a:off x="3632200" y="6501383"/>
            <a:ext cx="1879600" cy="21674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9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altLang="en-US" kern="0" dirty="0"/>
              <a:t>© 2019 McGraw-Hill Education. </a:t>
            </a:r>
            <a:endParaRPr lang="en-IN" kern="0" dirty="0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CB4170C2-2BCD-4EE9-940C-15A2525D2C1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9473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7865F-7D74-42C0-AB83-BF5D1A04ED89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785CE35C-1C9F-4188-92C1-63770C0A267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663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F2B39-88C4-4FC2-9DB2-8D0FB3EE7B2B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E937DF0A-01D5-43B5-86A9-B4D1563225D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31499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9B517-D048-4E5E-B499-77B784AB5219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DE53716D-4E9B-4CE0-B041-3AE37BD6424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4831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FF823-31DA-4151-9EA8-D52D57A53BC3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27B36733-6429-48EB-8343-85CD06A5878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98199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E6F67-B13E-410A-B073-2BBADF595C87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4694F11F-2697-4F92-A2C8-1AA177B7321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93102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9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C5D9B-226B-4D93-B5F0-C2044775D11D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590800" y="6248400"/>
            <a:ext cx="4724400" cy="457200"/>
          </a:xfrm>
        </p:spPr>
        <p:txBody>
          <a:bodyPr/>
          <a:lstStyle/>
          <a:p>
            <a:pPr lvl="0"/>
            <a:endParaRPr lang="en-IN" dirty="0"/>
          </a:p>
        </p:txBody>
      </p:sp>
      <p:sp>
        <p:nvSpPr>
          <p:cNvPr id="4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4435" y="6483260"/>
            <a:ext cx="984019" cy="365125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Ch. 1     </a:t>
            </a:r>
            <a:fld id="{0FD03E7E-EA82-497A-8F5F-7A09E0EB97C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3" hasCustomPrompt="1"/>
          </p:nvPr>
        </p:nvSpPr>
        <p:spPr>
          <a:xfrm>
            <a:off x="7777163" y="5627688"/>
            <a:ext cx="1270000" cy="403225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altLang="en-US" dirty="0"/>
              <a:t>Ch. 1     </a:t>
            </a:r>
            <a:fld id="{0FD03E7E-EA82-497A-8F5F-7A09E0EB97C0}" type="slidenum">
              <a:rPr lang="en-US" altLang="en-US" smtClean="0"/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None/>
                <a:tabLst/>
                <a:defRPr/>
              </a:pPr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86937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858E4-F21C-4180-AA0D-9040A3B374D5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37"/>
          <p:cNvSpPr>
            <a:spLocks noGrp="1"/>
          </p:cNvSpPr>
          <p:nvPr>
            <p:ph sz="quarter" idx="13" hasCustomPrompt="1"/>
          </p:nvPr>
        </p:nvSpPr>
        <p:spPr>
          <a:xfrm>
            <a:off x="7777163" y="5627688"/>
            <a:ext cx="1270000" cy="403225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altLang="en-US" dirty="0"/>
              <a:t>Ch. 1     </a:t>
            </a:r>
            <a:fld id="{0FD03E7E-EA82-497A-8F5F-7A09E0EB97C0}" type="slidenum">
              <a:rPr lang="en-US" altLang="en-US" smtClean="0"/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None/>
                <a:tabLst/>
                <a:defRPr/>
              </a:pPr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27718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9F5F3-9234-4342-8044-104FE994707B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50628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1F1EC-246C-42EF-938B-2FE72DD37D77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74131" y="505037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18493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48204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	</a:t>
            </a:r>
            <a:fld id="{8BB0FD75-3385-4923-86EC-9C87541581F7}" type="datetime1">
              <a:rPr lang="en-US" smtClean="0"/>
              <a:t>9/8/2018</a:t>
            </a:fld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227261"/>
            <a:ext cx="8229600" cy="435507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2794530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82596" y="3412596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74128" y="4022194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7"/>
          </p:nvPr>
        </p:nvSpPr>
        <p:spPr>
          <a:xfrm>
            <a:off x="474129" y="4589468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8"/>
          </p:nvPr>
        </p:nvSpPr>
        <p:spPr>
          <a:xfrm>
            <a:off x="474127" y="5156741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9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41F33-6559-49BD-8BD3-AC60C6DBAEA3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45891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5C69C-AD60-49A7-88AC-3D3578931539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B8643C53-5634-46E8-9866-13612EB8B71C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6190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CDD2D-76FF-4CC7-A424-0A19616B9D36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7905E196-56C6-4301-8665-BC2965E2E4F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48608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F6BD0-0C89-4E15-9DBE-4FAED4F1ACEA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83911F2D-A79E-49A4-B269-8A3F2982665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486299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B6044-0B16-49F0-ABE0-F63B10958073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4764DE9E-DF0F-4589-A115-EE7338EDF10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7173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30788-5D78-44FC-9092-98EA888FE71D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785CE35C-1C9F-4188-92C1-63770C0A267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274042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857C3-8742-4D0B-A1F5-B9A970969250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E937DF0A-01D5-43B5-86A9-B4D1563225D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167633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41D04-5BF9-41A3-B222-F879F076EC4F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DE53716D-4E9B-4CE0-B041-3AE37BD6424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739351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EBBFA-37A6-4978-8394-19BD4ABFD03C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27B36733-6429-48EB-8343-85CD06A5878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264578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1565D-96C1-415A-ABCA-E287D94093CC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4694F11F-2697-4F92-A2C8-1AA177B7321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5442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17FC7-FE95-4459-8C9F-40E761EFE3D2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03878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5BDE8-1ABD-44AE-B4E9-30CC323DDD49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74131" y="505037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7581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48204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	</a:t>
            </a:r>
            <a:fld id="{4DF4189F-2DF9-458D-8A54-86CC637D91DA}" type="datetime1">
              <a:rPr lang="en-US" smtClean="0"/>
              <a:t>9/8/2018</a:t>
            </a:fld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227261"/>
            <a:ext cx="8229600" cy="435507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2794530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82596" y="3412596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74128" y="4022194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7"/>
          </p:nvPr>
        </p:nvSpPr>
        <p:spPr>
          <a:xfrm>
            <a:off x="474129" y="4589468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8"/>
          </p:nvPr>
        </p:nvSpPr>
        <p:spPr>
          <a:xfrm>
            <a:off x="474127" y="5156741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719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C7F07-1068-45CC-AAD1-E774FB5024FF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B8643C53-5634-46E8-9866-13612EB8B71C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74996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6BFDE-13A6-435B-9839-F4C4CEDE2959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7905E196-56C6-4301-8665-BC2965E2E4F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0117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9C59E-EDA4-4ABD-8856-5E7765A95CDF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83911F2D-A79E-49A4-B269-8A3F2982665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1480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0D180-4644-4282-B8E5-8C35577277B4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4764DE9E-DF0F-4589-A115-EE7338EDF10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51639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8244"/>
            <a:ext cx="7543800" cy="929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fld id="{A7769854-2EBF-4898-8B6C-C638197F2BA6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CB4170C2-2BCD-4EE9-940C-15A2525D2C1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40" name="Content Placeholder 2"/>
          <p:cNvSpPr txBox="1">
            <a:spLocks/>
          </p:cNvSpPr>
          <p:nvPr userDrawn="1"/>
        </p:nvSpPr>
        <p:spPr>
          <a:xfrm>
            <a:off x="370249" y="6501383"/>
            <a:ext cx="1879600" cy="21674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9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altLang="en-US" kern="0" dirty="0"/>
              <a:t>© 2019 McGraw-Hill Education. </a:t>
            </a:r>
            <a:endParaRPr lang="en-IN" kern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2" r:id="rId2"/>
    <p:sldLayoutId id="2147483703" r:id="rId3"/>
    <p:sldLayoutId id="2147483705" r:id="rId4"/>
    <p:sldLayoutId id="2147483704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8244"/>
            <a:ext cx="7543800" cy="929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fld id="{E75CCBE1-5528-4645-85CF-EBB8F61A25A9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altLang="en-US" dirty="0"/>
              <a:t>5-</a:t>
            </a:r>
            <a:fld id="{CB4170C2-2BCD-4EE9-940C-15A2525D2C1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39" name="Content Placeholder 37"/>
          <p:cNvSpPr txBox="1">
            <a:spLocks/>
          </p:cNvSpPr>
          <p:nvPr userDrawn="1"/>
        </p:nvSpPr>
        <p:spPr>
          <a:xfrm>
            <a:off x="7777163" y="5627688"/>
            <a:ext cx="1270000" cy="4032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/>
              <a:t>Ch. 1     </a:t>
            </a:r>
            <a:fld id="{0FD03E7E-EA82-497A-8F5F-7A09E0EB97C0}" type="slidenum">
              <a:rPr lang="en-US" altLang="en-US" kern="0" smtClean="0"/>
              <a:pPr/>
              <a:t>‹#›</a:t>
            </a:fld>
            <a:endParaRPr lang="en-IN" kern="0" dirty="0"/>
          </a:p>
        </p:txBody>
      </p:sp>
    </p:spTree>
    <p:extLst>
      <p:ext uri="{BB962C8B-B14F-4D97-AF65-F5344CB8AC3E}">
        <p14:creationId xmlns:p14="http://schemas.microsoft.com/office/powerpoint/2010/main" val="3129078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6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Chapter Five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38605" y="2955318"/>
            <a:ext cx="5759107" cy="3275798"/>
          </a:xfrm>
        </p:spPr>
        <p:txBody>
          <a:bodyPr/>
          <a:lstStyle/>
          <a:p>
            <a:pPr eaLnBrk="1" hangingPunct="1"/>
            <a:r>
              <a:rPr lang="en-US" altLang="en-US" sz="5500" dirty="0">
                <a:latin typeface="Calibri" panose="020F0502020204030204" pitchFamily="34" charset="0"/>
                <a:cs typeface="Calibri" panose="020F0502020204030204" pitchFamily="34" charset="0"/>
              </a:rPr>
              <a:t>Money Markets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>
          <a:xfrm>
            <a:off x="315913" y="6392777"/>
            <a:ext cx="8617072" cy="325655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latin typeface="Calibri" panose="020F0502020204030204" pitchFamily="34" charset="0"/>
              </a:rPr>
              <a:t>©2019 McGraw-Hill Education. All rights reserved. Authorized only for instructor use in the classroom. 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373664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Money Market Instruments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3868737"/>
          </a:xfrm>
        </p:spPr>
        <p:txBody>
          <a:bodyPr/>
          <a:lstStyle/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dirty="0"/>
              <a:t>Treasury bills (T-bills).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dirty="0"/>
              <a:t>Federal funds (fed funds).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dirty="0"/>
              <a:t>Repurchase agreements (repos or R</a:t>
            </a:r>
            <a:r>
              <a:rPr lang="en-US" altLang="en-US" sz="100" dirty="0"/>
              <a:t> </a:t>
            </a:r>
            <a:r>
              <a:rPr lang="en-US" altLang="en-US" dirty="0"/>
              <a:t>P).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dirty="0"/>
              <a:t>Commercial paper (C</a:t>
            </a:r>
            <a:r>
              <a:rPr lang="en-US" altLang="en-US" sz="100" dirty="0"/>
              <a:t> </a:t>
            </a:r>
            <a:r>
              <a:rPr lang="en-US" altLang="en-US" dirty="0"/>
              <a:t>P).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dirty="0"/>
              <a:t>Negotiable certificates of deposit (C</a:t>
            </a:r>
            <a:r>
              <a:rPr lang="en-US" altLang="en-US" sz="100" dirty="0"/>
              <a:t> </a:t>
            </a:r>
            <a:r>
              <a:rPr lang="en-US" altLang="en-US" dirty="0"/>
              <a:t>D).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dirty="0"/>
              <a:t>Banker’s acceptances (B</a:t>
            </a:r>
            <a:r>
              <a:rPr lang="en-US" altLang="en-US" sz="100" dirty="0"/>
              <a:t> </a:t>
            </a:r>
            <a:r>
              <a:rPr lang="en-US" altLang="en-US" dirty="0"/>
              <a:t>A).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5445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Treasury Bills (T-Bills)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7658100" cy="4411662"/>
          </a:xfrm>
        </p:spPr>
        <p:txBody>
          <a:bodyPr/>
          <a:lstStyle/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b="1" dirty="0"/>
              <a:t>T-Bills </a:t>
            </a:r>
            <a:r>
              <a:rPr lang="en-US" altLang="en-US" dirty="0"/>
              <a:t>are short-term debt obligations issued by the U.S. government.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dirty="0"/>
              <a:t>T-bills are virtually default risk free, are highly liquid, and have little interest rate risk.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dirty="0"/>
              <a:t>The Federal Reserve buys and sells T-bills to implement monetary policy.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dirty="0"/>
              <a:t>Strong international demand for T-bills as safe haven investment.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457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T-Bill Auctions </a:t>
            </a:r>
            <a:r>
              <a:rPr lang="en-US" altLang="en-US" sz="1000" dirty="0"/>
              <a:t>1</a:t>
            </a:r>
            <a:endParaRPr lang="en-US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19263"/>
            <a:ext cx="7861301" cy="411956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600" dirty="0"/>
              <a:t>13- and 26-week T-bills are auctioned weekly, other maturities available.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600" dirty="0"/>
              <a:t>Bids are submitted by government securities dealers, financial and nonfinancial corporations, and individuals.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600" dirty="0"/>
              <a:t>Bids can be competitive or noncompetitive.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Competitive bids specify the amount of par value of bills desired and the discount yield, rather than the price.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Noncompetitive bidders get preferential allocation and agree to pay the lowest price of the winning competitive bids.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2545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T-Bill Auctions </a:t>
            </a:r>
            <a:r>
              <a:rPr lang="en-US" altLang="en-US" sz="1000" dirty="0"/>
              <a:t>2</a:t>
            </a:r>
            <a:endParaRPr lang="en-US" sz="1000" dirty="0"/>
          </a:p>
        </p:txBody>
      </p:sp>
      <p:pic>
        <p:nvPicPr>
          <p:cNvPr id="4" name="Picture 3" descr="Graph showing the Bid price as a function of the quantity of T-bills.&#10;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87" y="2052637"/>
            <a:ext cx="7896225" cy="36671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6949" y="6147557"/>
            <a:ext cx="1970102" cy="279317"/>
          </a:xfrm>
        </p:spPr>
        <p:txBody>
          <a:bodyPr/>
          <a:lstStyle/>
          <a:p>
            <a:pPr marL="0" indent="0" algn="ctr">
              <a:buNone/>
            </a:pPr>
            <a:r>
              <a:rPr lang="en-US" sz="900" u="sng" dirty="0">
                <a:hlinkClick r:id="rId3" action="ppaction://hlinksldjump"/>
              </a:rPr>
              <a:t>Access the long description slide.</a:t>
            </a:r>
            <a:endParaRPr lang="en-US" sz="900" dirty="0">
              <a:hlinkClick r:id="rId3" action="ppaction://hlinksldjump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2569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The Secondary Market for T-Bills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7772400" cy="214788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dirty="0"/>
              <a:t>The secondary market for T-bills is the largest of any U.S. money market instrument.</a:t>
            </a:r>
          </a:p>
          <a:p>
            <a:pPr marL="0" indent="0" eaLnBrk="1" hangingPunct="1">
              <a:buNone/>
            </a:pPr>
            <a:r>
              <a:rPr lang="en-US" altLang="en-US" sz="2600" dirty="0"/>
              <a:t>23 primary dealers “make” a market in T-bills by buying the majority sold at auction and by creating an active secondary market.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3952802"/>
            <a:ext cx="7763939" cy="1215642"/>
          </a:xfrm>
        </p:spPr>
        <p:txBody>
          <a:bodyPr/>
          <a:lstStyle/>
          <a:p>
            <a:pPr marL="292608" lvl="1" indent="-292608" eaLnBrk="1" hangingPunct="1">
              <a:spcBef>
                <a:spcPts val="1000"/>
              </a:spcBef>
              <a:buSzPct val="100000"/>
            </a:pPr>
            <a:r>
              <a:rPr lang="en-US" altLang="en-US" sz="2200" dirty="0"/>
              <a:t>Primary dealers trade for themselves and for customers.</a:t>
            </a:r>
          </a:p>
          <a:p>
            <a:pPr marL="292608" lvl="1" indent="-292608" eaLnBrk="1" hangingPunct="1">
              <a:spcBef>
                <a:spcPts val="1000"/>
              </a:spcBef>
              <a:buSzPct val="100000"/>
            </a:pPr>
            <a:r>
              <a:rPr lang="en-US" altLang="en-US" sz="2200" dirty="0"/>
              <a:t>T-bill purchases and sales are book-entry transactions conducted over Fedwire.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5284167"/>
            <a:ext cx="8229600" cy="646298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dirty="0"/>
              <a:t>T-Bills are sold on a discount basis.</a:t>
            </a:r>
            <a:endParaRPr lang="en-US" sz="2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8013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T-Bill Prices</a:t>
            </a:r>
            <a:endParaRPr lang="en-US" sz="3500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7200" y="1728578"/>
            <a:ext cx="7277100" cy="1099463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200" dirty="0"/>
              <a:t>T-Bill prices can be calculated from quotes (e.g., from </a:t>
            </a:r>
            <a:r>
              <a:rPr lang="en-US" altLang="en-US" sz="2200" i="1" dirty="0"/>
              <a:t>The Wall Street Journal</a:t>
            </a:r>
            <a:r>
              <a:rPr lang="en-US" altLang="en-US" sz="2200" dirty="0"/>
              <a:t>) by rearranging the discount yield equation.</a:t>
            </a:r>
            <a:endParaRPr lang="en-US" sz="2200" dirty="0"/>
          </a:p>
        </p:txBody>
      </p:sp>
      <p:graphicFrame>
        <p:nvGraphicFramePr>
          <p:cNvPr id="8" name="Content Placeholder 7"/>
          <p:cNvGraphicFramePr>
            <a:graphicFrameLocks noGrp="1" noChangeAspect="1"/>
          </p:cNvGraphicFramePr>
          <p:nvPr>
            <p:ph idx="15"/>
            <p:extLst>
              <p:ext uri="{D42A27DB-BD31-4B8C-83A1-F6EECF244321}">
                <p14:modId xmlns:p14="http://schemas.microsoft.com/office/powerpoint/2010/main" val="3335858239"/>
              </p:ext>
            </p:extLst>
          </p:nvPr>
        </p:nvGraphicFramePr>
        <p:xfrm>
          <a:off x="2563812" y="3053855"/>
          <a:ext cx="2998788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16" name="Equation" r:id="rId3" imgW="1638000" imgH="431640" progId="Equation.DSMT4">
                  <p:embed/>
                </p:oleObj>
              </mc:Choice>
              <mc:Fallback>
                <p:oleObj name="Equation" r:id="rId3" imgW="163800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63812" y="3053855"/>
                        <a:ext cx="2998788" cy="79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83585" y="4077108"/>
            <a:ext cx="6641115" cy="496321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200" dirty="0"/>
              <a:t>Or, by rearranging the bond equivalent yield equation.</a:t>
            </a:r>
            <a:endParaRPr lang="en-US" sz="2200" dirty="0"/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8179194"/>
              </p:ext>
            </p:extLst>
          </p:nvPr>
        </p:nvGraphicFramePr>
        <p:xfrm>
          <a:off x="3204160" y="4573429"/>
          <a:ext cx="1718092" cy="1677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917" name="Equation" r:id="rId5" imgW="1091880" imgH="1066680" progId="Equation.DSMT4">
                  <p:embed/>
                </p:oleObj>
              </mc:Choice>
              <mc:Fallback>
                <p:oleObj name="Equation" r:id="rId5" imgW="1091880" imgH="1066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04160" y="4573429"/>
                        <a:ext cx="1718092" cy="16771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146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Federal Funds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7448550" cy="4173537"/>
          </a:xfrm>
        </p:spPr>
        <p:txBody>
          <a:bodyPr/>
          <a:lstStyle/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sz="2200" dirty="0"/>
              <a:t>The </a:t>
            </a:r>
            <a:r>
              <a:rPr lang="en-US" altLang="en-US" sz="2200" b="1" dirty="0"/>
              <a:t>federal funds (fed funds) rate</a:t>
            </a:r>
            <a:r>
              <a:rPr lang="en-US" altLang="en-US" sz="2200" dirty="0"/>
              <a:t> is the target rate in the conduct of monetary policy.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sz="2200" dirty="0"/>
              <a:t>Fed fund transactions are short-term (mostly overnight) unsecured loans.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sz="2200" dirty="0"/>
              <a:t>Banks with excess reserves lend fed funds, while banks with deficient reserves borrow fed funds.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sz="2200" dirty="0"/>
              <a:t>Multimillion dollar loans may be arranged in a matter of minutes.</a:t>
            </a:r>
          </a:p>
          <a:p>
            <a:pPr marL="0" indent="0" eaLnBrk="1" hangingPunct="1">
              <a:buNone/>
            </a:pPr>
            <a:r>
              <a:rPr lang="en-US" altLang="en-US" sz="2200" dirty="0"/>
              <a:t>Fed funds are single-payment loans and thus use single-payment yields.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0069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Repurchase Agreement </a:t>
            </a:r>
            <a:r>
              <a:rPr lang="en-US" altLang="en-US" sz="1000" dirty="0"/>
              <a:t>1</a:t>
            </a:r>
            <a:endParaRPr lang="en-US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3088"/>
            <a:ext cx="7905750" cy="3529012"/>
          </a:xfrm>
        </p:spPr>
        <p:txBody>
          <a:bodyPr/>
          <a:lstStyle/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sz="2300" dirty="0"/>
              <a:t>A </a:t>
            </a:r>
            <a:r>
              <a:rPr lang="en-US" altLang="en-US" sz="2300" b="1" dirty="0"/>
              <a:t>repurchase agreement (repo or RP)</a:t>
            </a:r>
            <a:r>
              <a:rPr lang="en-US" altLang="en-US" sz="2300" dirty="0"/>
              <a:t> is the sale of a security with an agreement to buy the security back at a set price in the future.</a:t>
            </a:r>
          </a:p>
          <a:p>
            <a:pPr marL="0" indent="0" eaLnBrk="1" hangingPunct="1">
              <a:buNone/>
            </a:pPr>
            <a:r>
              <a:rPr lang="en-US" altLang="en-US" sz="2300" dirty="0"/>
              <a:t>Repos are short-term collateralized loans (typical collateral is U.S. Treasury securities).</a:t>
            </a:r>
          </a:p>
          <a:p>
            <a:pPr marL="292608" lvl="1" indent="-292608" eaLnBrk="1" hangingPunct="1">
              <a:spcBef>
                <a:spcPts val="1000"/>
              </a:spcBef>
              <a:buSzPct val="100000"/>
            </a:pPr>
            <a:r>
              <a:rPr lang="en-US" altLang="en-US" sz="2200" dirty="0"/>
              <a:t>Similar to a fed fund loan, but collateralized.</a:t>
            </a:r>
          </a:p>
          <a:p>
            <a:pPr marL="292608" lvl="1" indent="-292608" eaLnBrk="1" hangingPunct="1">
              <a:spcBef>
                <a:spcPts val="1000"/>
              </a:spcBef>
              <a:buSzPct val="100000"/>
            </a:pPr>
            <a:r>
              <a:rPr lang="en-US" altLang="en-US" sz="2200" dirty="0"/>
              <a:t>Funds may be transferred over FedWire system.</a:t>
            </a:r>
          </a:p>
          <a:p>
            <a:pPr marL="292608" lvl="1" indent="-292608" eaLnBrk="1" hangingPunct="1">
              <a:spcBef>
                <a:spcPts val="1000"/>
              </a:spcBef>
              <a:buSzPct val="100000"/>
            </a:pPr>
            <a:r>
              <a:rPr lang="en-US" altLang="en-US" sz="2200" dirty="0"/>
              <a:t>If collateralized by risky assets, the repo may involve a ‘haircut’.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4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Repurchase Agreement </a:t>
            </a:r>
            <a:r>
              <a:rPr lang="en-US" altLang="en-US" sz="1000" dirty="0"/>
              <a:t>2</a:t>
            </a:r>
            <a:endParaRPr lang="en-US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719263"/>
            <a:ext cx="7277099" cy="2249422"/>
          </a:xfrm>
        </p:spPr>
        <p:txBody>
          <a:bodyPr/>
          <a:lstStyle/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sz="2300" dirty="0"/>
              <a:t>Typical denominations on repos of one week or less are $25 million and longer term repos usually have $10 million denominations.</a:t>
            </a:r>
          </a:p>
          <a:p>
            <a:pPr marL="0" indent="0" eaLnBrk="1" hangingPunct="1">
              <a:buNone/>
            </a:pPr>
            <a:r>
              <a:rPr lang="en-US" altLang="en-US" sz="2300" dirty="0"/>
              <a:t>A reverse repurchase agreement is the purchase of a security with an agreement to sell it back in the future.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361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Repurchase Agreement Yield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719262"/>
            <a:ext cx="7219950" cy="1604961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600" dirty="0"/>
              <a:t>The </a:t>
            </a:r>
            <a:r>
              <a:rPr lang="en-US" altLang="en-US" sz="2600" b="1" dirty="0"/>
              <a:t>yield on repurchase agreements (</a:t>
            </a:r>
            <a:r>
              <a:rPr lang="en-US" altLang="en-US" sz="2600" b="1" i="1" dirty="0" err="1"/>
              <a:t>i</a:t>
            </a:r>
            <a:r>
              <a:rPr lang="en-US" altLang="en-US" sz="2600" b="1" i="1" baseline="-25000" dirty="0" err="1"/>
              <a:t>RA</a:t>
            </a:r>
            <a:r>
              <a:rPr lang="en-US" altLang="en-US" sz="2600" b="1" dirty="0"/>
              <a:t>)</a:t>
            </a:r>
            <a:r>
              <a:rPr lang="en-US" altLang="en-US" sz="2600" dirty="0"/>
              <a:t> uses a 360-day year, like the discount rate, but uses the current price in the denominator, like the bond equivalent yield.</a:t>
            </a:r>
            <a:endParaRPr lang="en-US" sz="2600" dirty="0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3"/>
            <p:extLst>
              <p:ext uri="{D42A27DB-BD31-4B8C-83A1-F6EECF244321}">
                <p14:modId xmlns:p14="http://schemas.microsoft.com/office/powerpoint/2010/main" val="2010763672"/>
              </p:ext>
            </p:extLst>
          </p:nvPr>
        </p:nvGraphicFramePr>
        <p:xfrm>
          <a:off x="2731691" y="3427163"/>
          <a:ext cx="2799030" cy="94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9" name="Equation" r:id="rId3" imgW="1358640" imgH="457200" progId="Equation.DSMT4">
                  <p:embed/>
                </p:oleObj>
              </mc:Choice>
              <mc:Fallback>
                <p:oleObj name="Equation" r:id="rId3" imgW="135864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31691" y="3427163"/>
                        <a:ext cx="2799030" cy="941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4537606"/>
            <a:ext cx="6091769" cy="104087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sz="2200" b="1" i="1" dirty="0"/>
              <a:t>P</a:t>
            </a:r>
            <a:r>
              <a:rPr lang="en-US" altLang="en-US" sz="2200" b="1" i="1" baseline="-25000" dirty="0"/>
              <a:t>f</a:t>
            </a:r>
            <a:r>
              <a:rPr lang="en-US" altLang="en-US" sz="2200" dirty="0"/>
              <a:t> = the repurchase price of the security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sz="2200" b="1" i="1" dirty="0"/>
              <a:t>P</a:t>
            </a:r>
            <a:r>
              <a:rPr lang="en-US" altLang="en-US" sz="2200" b="1" baseline="-25000" dirty="0"/>
              <a:t>0</a:t>
            </a:r>
            <a:r>
              <a:rPr lang="en-US" altLang="en-US" sz="2200" dirty="0"/>
              <a:t> = the selling price of the security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sz="2200" b="1" i="1" dirty="0"/>
              <a:t>n</a:t>
            </a:r>
            <a:r>
              <a:rPr lang="en-US" altLang="en-US" sz="2200" dirty="0"/>
              <a:t> = the number of days until the repo matures</a:t>
            </a:r>
            <a:endParaRPr lang="en-US" alt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4591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Money Markets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3256347"/>
          </a:xfrm>
        </p:spPr>
        <p:txBody>
          <a:bodyPr/>
          <a:lstStyle/>
          <a:p>
            <a:pPr marL="0" indent="0" eaLnBrk="1" hangingPunct="1">
              <a:spcBef>
                <a:spcPts val="1000"/>
              </a:spcBef>
              <a:buSzPct val="100000"/>
              <a:buNone/>
            </a:pPr>
            <a:r>
              <a:rPr lang="en-US" altLang="en-US" sz="2200" dirty="0"/>
              <a:t>Money markets involve </a:t>
            </a:r>
            <a:r>
              <a:rPr lang="en-US" altLang="en-US" sz="2200" b="1" dirty="0"/>
              <a:t>debt instruments</a:t>
            </a:r>
            <a:r>
              <a:rPr lang="en-US" altLang="en-US" sz="2200" dirty="0"/>
              <a:t> with </a:t>
            </a:r>
            <a:r>
              <a:rPr lang="en-US" altLang="en-US" sz="2200" b="1" dirty="0"/>
              <a:t>original maturities of one year or less.</a:t>
            </a:r>
          </a:p>
          <a:p>
            <a:pPr marL="0" indent="0" eaLnBrk="1" hangingPunct="1">
              <a:spcBef>
                <a:spcPts val="1000"/>
              </a:spcBef>
              <a:buSzPct val="100000"/>
              <a:buNone/>
            </a:pPr>
            <a:r>
              <a:rPr lang="en-US" altLang="en-US" sz="2200" dirty="0"/>
              <a:t>Money market debt.</a:t>
            </a:r>
          </a:p>
          <a:p>
            <a:pPr marL="292608" lvl="1" indent="-292608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Issued by high-quality (i.e., low default risk) economic units that require short-term funds.</a:t>
            </a:r>
          </a:p>
          <a:p>
            <a:pPr marL="292608" lvl="1" indent="-292608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Purchased by economic units that have excess short-term funds.</a:t>
            </a:r>
          </a:p>
          <a:p>
            <a:pPr marL="292608" lvl="1" indent="-292608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Little or no chance of principal loss.</a:t>
            </a:r>
          </a:p>
          <a:p>
            <a:pPr marL="292608" lvl="1" indent="-292608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Low rates of return.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4975610"/>
            <a:ext cx="8229600" cy="803020"/>
          </a:xfrm>
        </p:spPr>
        <p:txBody>
          <a:bodyPr/>
          <a:lstStyle/>
          <a:p>
            <a:pPr marL="0" indent="0" eaLnBrk="1" hangingPunct="1">
              <a:spcBef>
                <a:spcPts val="1000"/>
              </a:spcBef>
              <a:buSzPct val="100000"/>
              <a:buNone/>
            </a:pPr>
            <a:r>
              <a:rPr lang="en-US" altLang="en-US" sz="2200" dirty="0"/>
              <a:t>Most money market instruments have active secondary markets to provide liquidity.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2826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Commercial Paper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875" y="1719263"/>
            <a:ext cx="7261225" cy="442753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altLang="en-US" sz="2400" dirty="0"/>
              <a:t>Commercial Paper (C</a:t>
            </a:r>
            <a:r>
              <a:rPr lang="en-US" altLang="en-US" sz="100" dirty="0"/>
              <a:t> </a:t>
            </a:r>
            <a:r>
              <a:rPr lang="en-US" altLang="en-US" sz="2400" dirty="0"/>
              <a:t>P) is unsecured short-term corporate debt issued to raise short-term funds (e.g., for working capital).</a:t>
            </a:r>
          </a:p>
          <a:p>
            <a:pPr marL="0" indent="0" eaLnBrk="1" hangingPunct="1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altLang="en-US" sz="2400" dirty="0"/>
              <a:t>Generally sold in large denominations (e.g., $100,000 to $1 million) with maturities between 1 and 270 days.</a:t>
            </a:r>
          </a:p>
          <a:p>
            <a:pPr marL="0" indent="0" eaLnBrk="1" hangingPunct="1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altLang="en-US" sz="2400" dirty="0"/>
              <a:t>C</a:t>
            </a:r>
            <a:r>
              <a:rPr lang="en-US" altLang="en-US" sz="100" dirty="0"/>
              <a:t> </a:t>
            </a:r>
            <a:r>
              <a:rPr lang="en-US" altLang="en-US" sz="2400" dirty="0"/>
              <a:t>P is usually sold to investors indirectly through brokers and dealers.</a:t>
            </a:r>
          </a:p>
          <a:p>
            <a:pPr marL="0" indent="0" eaLnBrk="1" hangingPunct="1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altLang="en-US" sz="2400" dirty="0"/>
              <a:t>C</a:t>
            </a:r>
            <a:r>
              <a:rPr lang="en-US" altLang="en-US" sz="100" dirty="0"/>
              <a:t> </a:t>
            </a:r>
            <a:r>
              <a:rPr lang="en-US" altLang="en-US" sz="2400" dirty="0"/>
              <a:t>P is usually held by investors until maturity and has no active secondary market.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dirty="0"/>
              <a:t>Yields are quoted on a discount basis (like T-bills).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6341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Asset-Backed Commercial Paper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719263"/>
            <a:ext cx="7543800" cy="293846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900"/>
              </a:spcAft>
              <a:buNone/>
            </a:pPr>
            <a:r>
              <a:rPr lang="en-US" altLang="en-US" sz="2500" dirty="0"/>
              <a:t>A type of commercial paper that is backed by assets of the issuing firm.</a:t>
            </a:r>
          </a:p>
          <a:p>
            <a:pPr marL="0" indent="0" eaLnBrk="1" hangingPunct="1">
              <a:lnSpc>
                <a:spcPct val="90000"/>
              </a:lnSpc>
              <a:spcAft>
                <a:spcPts val="900"/>
              </a:spcAft>
              <a:buNone/>
            </a:pPr>
            <a:r>
              <a:rPr lang="en-US" altLang="en-US" sz="2500" dirty="0"/>
              <a:t>Grew very rapidly prior to the financial crisis peaking at $2.16 trillion, much of it was backed by mortgage investments.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500" dirty="0"/>
              <a:t>The market collapsed during the financial crisis.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8740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Negotiable Certificates of Deposit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19263"/>
            <a:ext cx="7820025" cy="383063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altLang="en-US" sz="2600" dirty="0"/>
              <a:t>A </a:t>
            </a:r>
            <a:r>
              <a:rPr lang="en-US" altLang="en-US" sz="2600" b="1" dirty="0"/>
              <a:t>negotiable certificate of deposit (C</a:t>
            </a:r>
            <a:r>
              <a:rPr lang="en-US" altLang="en-US" sz="100" b="1" dirty="0"/>
              <a:t> </a:t>
            </a:r>
            <a:r>
              <a:rPr lang="en-US" altLang="en-US" sz="2600" b="1" dirty="0"/>
              <a:t>D)</a:t>
            </a:r>
            <a:r>
              <a:rPr lang="en-US" altLang="en-US" sz="2600" dirty="0"/>
              <a:t> is a bank-issued, fixed maturity, interest-bearing time deposit that specifies the interest rate and the maturity date.</a:t>
            </a:r>
          </a:p>
          <a:p>
            <a:pPr marL="0" indent="0" eaLnBrk="1" hangingPunct="1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altLang="en-US" sz="2600" dirty="0"/>
              <a:t>C</a:t>
            </a:r>
            <a:r>
              <a:rPr lang="en-US" altLang="en-US" sz="100" dirty="0"/>
              <a:t> </a:t>
            </a:r>
            <a:r>
              <a:rPr lang="en-US" altLang="en-US" sz="2600" dirty="0"/>
              <a:t>Ds are bearer instruments and thus are salable in the secondary market.</a:t>
            </a:r>
          </a:p>
          <a:p>
            <a:pPr marL="0" indent="0" eaLnBrk="1" hangingPunct="1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altLang="en-US" sz="2600" dirty="0"/>
              <a:t>Denominations range from $100,000 to $10 million; $1 million being the most common.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600" dirty="0"/>
              <a:t>Often purchased by money market mutual funds with pools of funds from individual investors.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382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>
              <a:spcAft>
                <a:spcPts val="0"/>
              </a:spcAft>
            </a:pPr>
            <a:r>
              <a:rPr lang="en-US" altLang="en-US" sz="3500" dirty="0"/>
              <a:t>Banker’s Acceptances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7543800" cy="4005262"/>
          </a:xfrm>
        </p:spPr>
        <p:txBody>
          <a:bodyPr/>
          <a:lstStyle/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sz="2300" dirty="0"/>
              <a:t>A </a:t>
            </a:r>
            <a:r>
              <a:rPr lang="en-US" altLang="en-US" sz="2300" b="1" dirty="0"/>
              <a:t>banker’s acceptance (B</a:t>
            </a:r>
            <a:r>
              <a:rPr lang="en-US" altLang="en-US" sz="100" b="1" dirty="0"/>
              <a:t> </a:t>
            </a:r>
            <a:r>
              <a:rPr lang="en-US" altLang="en-US" sz="2300" b="1" dirty="0"/>
              <a:t>A) </a:t>
            </a:r>
            <a:r>
              <a:rPr lang="en-US" altLang="en-US" sz="2300" dirty="0"/>
              <a:t>is a time draft payable to a seller of goods, with payment guaranteed by a bank.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sz="2300" dirty="0"/>
              <a:t>Used in international trade transactions to finance trade in goods that have yet to be shipped from a foreign exporter (seller) to a domestic importer (buyer).</a:t>
            </a:r>
          </a:p>
          <a:p>
            <a:pPr marL="0" indent="0" eaLnBrk="1" hangingPunct="1">
              <a:spcAft>
                <a:spcPts val="800"/>
              </a:spcAft>
              <a:buNone/>
            </a:pPr>
            <a:r>
              <a:rPr lang="en-US" altLang="en-US" sz="2300" dirty="0"/>
              <a:t>Foreign exporters prefer that banks act as payment guarantors before sending goods to importers.</a:t>
            </a:r>
          </a:p>
          <a:p>
            <a:pPr marL="0" indent="0" eaLnBrk="1" hangingPunct="1">
              <a:buNone/>
            </a:pPr>
            <a:r>
              <a:rPr lang="en-US" altLang="en-US" sz="2300" dirty="0"/>
              <a:t>Banker’s acceptances are bearer instruments and thus are salable in secondary markets.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0537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Money Market Participants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7419975" cy="423703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altLang="en-US" sz="2600" dirty="0"/>
              <a:t>The U.S. Treasury.</a:t>
            </a:r>
          </a:p>
          <a:p>
            <a:pPr marL="0" indent="0" eaLnBrk="1" hangingPunct="1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altLang="en-US" sz="2600" dirty="0"/>
              <a:t>The Federal Reserve.</a:t>
            </a:r>
          </a:p>
          <a:p>
            <a:pPr marL="0" indent="0" eaLnBrk="1" hangingPunct="1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altLang="en-US" sz="2600" dirty="0"/>
              <a:t>Commercial banks.</a:t>
            </a:r>
          </a:p>
          <a:p>
            <a:pPr marL="0" indent="0" eaLnBrk="1" hangingPunct="1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altLang="en-US" sz="2600" dirty="0"/>
              <a:t>Money market mutual funds.</a:t>
            </a:r>
          </a:p>
          <a:p>
            <a:pPr marL="0" indent="0" eaLnBrk="1" hangingPunct="1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altLang="en-US" sz="2600" dirty="0"/>
              <a:t>Brokers and dealers.</a:t>
            </a:r>
          </a:p>
          <a:p>
            <a:pPr marL="0" indent="0" eaLnBrk="1" hangingPunct="1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altLang="en-US" sz="2600" dirty="0"/>
              <a:t>Corporations.</a:t>
            </a:r>
          </a:p>
          <a:p>
            <a:pPr marL="0" indent="0" eaLnBrk="1" hangingPunct="1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altLang="en-US" sz="2600" dirty="0"/>
              <a:t>Other financial institutions.</a:t>
            </a:r>
          </a:p>
          <a:p>
            <a:pPr marL="0" indent="0" eaLnBrk="1" hangingPunct="1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altLang="en-US" sz="2600" dirty="0"/>
              <a:t>Individuals.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842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International Money Markets </a:t>
            </a:r>
            <a:r>
              <a:rPr lang="en-US" altLang="en-US" sz="1000" dirty="0"/>
              <a:t>1</a:t>
            </a:r>
            <a:endParaRPr lang="en-US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4"/>
            <a:ext cx="7543800" cy="3474906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None/>
            </a:pPr>
            <a:r>
              <a:rPr lang="en-US" altLang="en-US" sz="2300" dirty="0"/>
              <a:t>U.S. dollars held outside the U.S. are tracked among multinational banks in the </a:t>
            </a:r>
            <a:r>
              <a:rPr lang="en-US" altLang="en-US" sz="2300" b="1" dirty="0"/>
              <a:t>Eurodollar market</a:t>
            </a:r>
            <a:r>
              <a:rPr lang="en-US" altLang="en-US" sz="2300" dirty="0"/>
              <a:t>.</a:t>
            </a:r>
          </a:p>
          <a:p>
            <a:pPr marL="0" indent="0" eaLnBrk="1" hangingPunct="1">
              <a:spcAft>
                <a:spcPts val="600"/>
              </a:spcAft>
              <a:buNone/>
            </a:pPr>
            <a:r>
              <a:rPr lang="en-US" altLang="en-US" sz="2300" dirty="0"/>
              <a:t>The rate offered for sale on Eurodollar funds is the </a:t>
            </a:r>
            <a:r>
              <a:rPr lang="en-US" altLang="en-US" sz="2300" b="1" dirty="0"/>
              <a:t>London Interbank Offered Rate (L</a:t>
            </a:r>
            <a:r>
              <a:rPr lang="en-US" altLang="en-US" sz="100" b="1" dirty="0"/>
              <a:t> </a:t>
            </a:r>
            <a:r>
              <a:rPr lang="en-US" altLang="en-US" sz="2300" b="1" dirty="0"/>
              <a:t>I</a:t>
            </a:r>
            <a:r>
              <a:rPr lang="en-US" altLang="en-US" sz="100" b="1" dirty="0"/>
              <a:t> </a:t>
            </a:r>
            <a:r>
              <a:rPr lang="en-US" altLang="en-US" sz="2300" b="1" dirty="0"/>
              <a:t>B</a:t>
            </a:r>
            <a:r>
              <a:rPr lang="en-US" altLang="en-US" sz="100" b="1" dirty="0"/>
              <a:t> </a:t>
            </a:r>
            <a:r>
              <a:rPr lang="en-US" altLang="en-US" sz="2300" b="1" dirty="0"/>
              <a:t>O</a:t>
            </a:r>
            <a:r>
              <a:rPr lang="en-US" altLang="en-US" sz="100" b="1" dirty="0"/>
              <a:t> </a:t>
            </a:r>
            <a:r>
              <a:rPr lang="en-US" altLang="en-US" sz="2300" b="1" dirty="0"/>
              <a:t>R).</a:t>
            </a:r>
          </a:p>
          <a:p>
            <a:pPr marL="0" indent="0" eaLnBrk="1" hangingPunct="1">
              <a:spcAft>
                <a:spcPts val="600"/>
              </a:spcAft>
              <a:buNone/>
            </a:pPr>
            <a:r>
              <a:rPr lang="en-US" altLang="en-US" sz="2300" b="1" dirty="0"/>
              <a:t>Eurodollar Certificates of Deposit</a:t>
            </a:r>
            <a:r>
              <a:rPr lang="en-US" altLang="en-US" sz="2300" dirty="0"/>
              <a:t> are U.S. dollar-denominated CDs held in foreign banks.</a:t>
            </a:r>
          </a:p>
          <a:p>
            <a:pPr marL="0" indent="0" eaLnBrk="1" hangingPunct="1">
              <a:spcAft>
                <a:spcPts val="600"/>
              </a:spcAft>
              <a:buNone/>
            </a:pPr>
            <a:r>
              <a:rPr lang="en-US" altLang="en-US" sz="2300" b="1" dirty="0"/>
              <a:t>Eurocommercial paper (Euro-C</a:t>
            </a:r>
            <a:r>
              <a:rPr lang="en-US" altLang="en-US" sz="100" b="1" dirty="0"/>
              <a:t> </a:t>
            </a:r>
            <a:r>
              <a:rPr lang="en-US" altLang="en-US" sz="2300" b="1" dirty="0"/>
              <a:t>P)</a:t>
            </a:r>
            <a:r>
              <a:rPr lang="en-US" altLang="en-US" sz="2300" dirty="0"/>
              <a:t> is issued in Europe and can be in local currencies or U.S. dollars.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3335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00" y="510675"/>
            <a:ext cx="7543800" cy="884238"/>
          </a:xfrm>
        </p:spPr>
        <p:txBody>
          <a:bodyPr anchor="ctr"/>
          <a:lstStyle/>
          <a:p>
            <a:r>
              <a:rPr lang="en-US" altLang="en-US" sz="3500" dirty="0"/>
              <a:t>Central Bank Interest Rates </a:t>
            </a:r>
            <a:r>
              <a:rPr lang="en-US" altLang="en-US" sz="1000" dirty="0"/>
              <a:t>1</a:t>
            </a:r>
            <a:endParaRPr lang="en-US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5016500" cy="481012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/>
              <a:t>Table 5–8 </a:t>
            </a:r>
            <a:r>
              <a:rPr lang="en-US" sz="1800" b="1" dirty="0">
                <a:solidFill>
                  <a:srgbClr val="0070C0"/>
                </a:solidFill>
              </a:rPr>
              <a:t>Selected Central Bank Interest Rates </a:t>
            </a:r>
            <a:endParaRPr lang="en-US" sz="1800" dirty="0">
              <a:solidFill>
                <a:srgbClr val="0070C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459396275"/>
              </p:ext>
            </p:extLst>
          </p:nvPr>
        </p:nvGraphicFramePr>
        <p:xfrm>
          <a:off x="303905" y="2352675"/>
          <a:ext cx="856387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8720">
                  <a:extLst>
                    <a:ext uri="{9D8B030D-6E8A-4147-A177-3AD203B41FA5}">
                      <a16:colId xmlns:a16="http://schemas.microsoft.com/office/drawing/2014/main" val="1100620028"/>
                    </a:ext>
                  </a:extLst>
                </a:gridCol>
                <a:gridCol w="1123950">
                  <a:extLst>
                    <a:ext uri="{9D8B030D-6E8A-4147-A177-3AD203B41FA5}">
                      <a16:colId xmlns:a16="http://schemas.microsoft.com/office/drawing/2014/main" val="1379358436"/>
                    </a:ext>
                  </a:extLst>
                </a:gridCol>
                <a:gridCol w="1114425">
                  <a:extLst>
                    <a:ext uri="{9D8B030D-6E8A-4147-A177-3AD203B41FA5}">
                      <a16:colId xmlns:a16="http://schemas.microsoft.com/office/drawing/2014/main" val="313672876"/>
                    </a:ext>
                  </a:extLst>
                </a:gridCol>
                <a:gridCol w="1133475">
                  <a:extLst>
                    <a:ext uri="{9D8B030D-6E8A-4147-A177-3AD203B41FA5}">
                      <a16:colId xmlns:a16="http://schemas.microsoft.com/office/drawing/2014/main" val="773019859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91410307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val="1356738098"/>
                    </a:ext>
                  </a:extLst>
                </a:gridCol>
                <a:gridCol w="1123950">
                  <a:extLst>
                    <a:ext uri="{9D8B030D-6E8A-4147-A177-3AD203B41FA5}">
                      <a16:colId xmlns:a16="http://schemas.microsoft.com/office/drawing/2014/main" val="13840217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2007 Rate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b="1" i="0" u="none" strike="noStrike" kern="1200" baseline="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2007 Rate</a:t>
                      </a:r>
                      <a:endParaRPr lang="en-US" sz="500" b="0" i="0" u="none" strike="noStrike" kern="1200" baseline="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2010 Rate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b="1" i="0" u="none" strike="noStrike" kern="1200" baseline="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2010 Rate</a:t>
                      </a:r>
                      <a:endParaRPr lang="en-US" sz="500" b="0" i="0" u="none" strike="noStrike" kern="1200" baseline="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2016 Rate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b="1" i="0" u="none" strike="noStrike" kern="1200" baseline="0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2016 Rate</a:t>
                      </a:r>
                      <a:endParaRPr lang="en-US" sz="500" b="0" i="0" u="none" strike="noStrike" kern="1200" baseline="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3346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Country/Interest Rate 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Percentage per Year 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Applicable From 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Percentage per Year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Applicable From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Percentage per Year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Applicable From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7326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82880" indent="-182880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 EU countries Euro area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June ’07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May ’09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Mar ’16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805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5760" indent="-182880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Denmark Discount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June ’07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Jan. ’10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July ’12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94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5760" indent="-182880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Sweden</a:t>
                      </a:r>
                    </a:p>
                    <a:p>
                      <a:pPr marL="365760" indent="-182880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Deposit rate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Sept. ’07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−0.25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Aug. ’09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−1.25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Feb ’16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6942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5760" marR="0" indent="-18288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Repurchase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Sept. ’07</a:t>
                      </a:r>
                    </a:p>
                    <a:p>
                      <a:pPr algn="ctr"/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July ’10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−0.50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Feb ’16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843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5760" marR="0" indent="-18288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United Kingdom</a:t>
                      </a:r>
                    </a:p>
                    <a:p>
                      <a:pPr marL="365760" marR="0" indent="-18288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Repurchase rate*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July ’07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Mar. ’09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Mar. ’09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766017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890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Central Bank Interest Rates </a:t>
            </a:r>
            <a:r>
              <a:rPr lang="en-US" altLang="en-US" sz="1000" dirty="0"/>
              <a:t>2</a:t>
            </a:r>
            <a:endParaRPr lang="en-US" sz="10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6675661"/>
              </p:ext>
            </p:extLst>
          </p:nvPr>
        </p:nvGraphicFramePr>
        <p:xfrm>
          <a:off x="123825" y="1796062"/>
          <a:ext cx="8867775" cy="3573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7228">
                  <a:extLst>
                    <a:ext uri="{9D8B030D-6E8A-4147-A177-3AD203B41FA5}">
                      <a16:colId xmlns:a16="http://schemas.microsoft.com/office/drawing/2014/main" val="964656745"/>
                    </a:ext>
                  </a:extLst>
                </a:gridCol>
                <a:gridCol w="1163836">
                  <a:extLst>
                    <a:ext uri="{9D8B030D-6E8A-4147-A177-3AD203B41FA5}">
                      <a16:colId xmlns:a16="http://schemas.microsoft.com/office/drawing/2014/main" val="685166069"/>
                    </a:ext>
                  </a:extLst>
                </a:gridCol>
                <a:gridCol w="1153972">
                  <a:extLst>
                    <a:ext uri="{9D8B030D-6E8A-4147-A177-3AD203B41FA5}">
                      <a16:colId xmlns:a16="http://schemas.microsoft.com/office/drawing/2014/main" val="2322823532"/>
                    </a:ext>
                  </a:extLst>
                </a:gridCol>
                <a:gridCol w="1173699">
                  <a:extLst>
                    <a:ext uri="{9D8B030D-6E8A-4147-A177-3AD203B41FA5}">
                      <a16:colId xmlns:a16="http://schemas.microsoft.com/office/drawing/2014/main" val="1783858338"/>
                    </a:ext>
                  </a:extLst>
                </a:gridCol>
                <a:gridCol w="1223013">
                  <a:extLst>
                    <a:ext uri="{9D8B030D-6E8A-4147-A177-3AD203B41FA5}">
                      <a16:colId xmlns:a16="http://schemas.microsoft.com/office/drawing/2014/main" val="486698023"/>
                    </a:ext>
                  </a:extLst>
                </a:gridCol>
                <a:gridCol w="1282191">
                  <a:extLst>
                    <a:ext uri="{9D8B030D-6E8A-4147-A177-3AD203B41FA5}">
                      <a16:colId xmlns:a16="http://schemas.microsoft.com/office/drawing/2014/main" val="1045259630"/>
                    </a:ext>
                  </a:extLst>
                </a:gridCol>
                <a:gridCol w="1163836">
                  <a:extLst>
                    <a:ext uri="{9D8B030D-6E8A-4147-A177-3AD203B41FA5}">
                      <a16:colId xmlns:a16="http://schemas.microsoft.com/office/drawing/2014/main" val="1392727792"/>
                    </a:ext>
                  </a:extLst>
                </a:gridCol>
              </a:tblGrid>
              <a:tr h="3430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2007 Rate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b="1" i="0" u="none" strike="noStrike" kern="1200" baseline="0" dirty="0">
                          <a:solidFill>
                            <a:srgbClr val="E84C2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2007 Rate</a:t>
                      </a:r>
                      <a:endParaRPr lang="en-US" sz="600" b="0" i="0" u="none" strike="noStrike" kern="1200" baseline="0" dirty="0">
                        <a:solidFill>
                          <a:srgbClr val="E84C22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2010 Rate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b="1" i="0" u="none" strike="noStrike" kern="1200" baseline="0" dirty="0">
                          <a:solidFill>
                            <a:srgbClr val="E84C2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2010 Rate</a:t>
                      </a:r>
                      <a:endParaRPr lang="en-US" sz="600" b="0" i="0" u="none" strike="noStrike" kern="1200" baseline="0" dirty="0">
                        <a:solidFill>
                          <a:srgbClr val="E84C22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2016 Rate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b="1" i="0" u="none" strike="noStrike" kern="1200" baseline="0" dirty="0">
                          <a:solidFill>
                            <a:srgbClr val="E84C2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2016 Rate</a:t>
                      </a:r>
                      <a:endParaRPr lang="en-US" sz="600" b="0" i="0" u="none" strike="noStrike" kern="1200" baseline="0" dirty="0">
                        <a:solidFill>
                          <a:srgbClr val="E84C22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673147"/>
                  </a:ext>
                </a:extLst>
              </a:tr>
              <a:tr h="4936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Country/Interest Rate 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Percentage per Year 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Applicable From 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Percentage per Year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Applicable From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Percentage per Year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Applicable From</a:t>
                      </a:r>
                      <a:endParaRPr lang="en-US" sz="1400" b="0" i="0" u="none" strike="noStrike" kern="12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2769723"/>
                  </a:ext>
                </a:extLst>
              </a:tr>
              <a:tr h="696850">
                <a:tc>
                  <a:txBody>
                    <a:bodyPr/>
                    <a:lstStyle/>
                    <a:p>
                      <a:pPr marL="182880" indent="-182880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 Switzerland Three-month LIBOR 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2.25–3.25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Sept. ’07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May ’09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−1.25 to −0.25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Jan ’15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60494"/>
                  </a:ext>
                </a:extLst>
              </a:tr>
              <a:tr h="696850">
                <a:tc>
                  <a:txBody>
                    <a:bodyPr/>
                    <a:lstStyle/>
                    <a:p>
                      <a:pPr marL="182880" indent="-182880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 Non-European countries Canada</a:t>
                      </a:r>
                      <a:r>
                        <a:rPr lang="en-US" sz="1400" b="0" i="0" u="none" strike="noStrike" kern="1200" baseline="300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†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Discount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July ’07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June. ’10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July ’15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5634278"/>
                  </a:ext>
                </a:extLst>
              </a:tr>
              <a:tr h="493602">
                <a:tc>
                  <a:txBody>
                    <a:bodyPr/>
                    <a:lstStyle/>
                    <a:p>
                      <a:pPr marL="365760" indent="-182880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Japan Discount rate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Feb. ’07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Nov. ’08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−0.10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Jan ’16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422789"/>
                  </a:ext>
                </a:extLst>
              </a:tr>
              <a:tr h="696850">
                <a:tc>
                  <a:txBody>
                    <a:bodyPr/>
                    <a:lstStyle/>
                    <a:p>
                      <a:pPr marL="365760" indent="-182880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United States Federal funds rate</a:t>
                      </a:r>
                      <a:r>
                        <a:rPr lang="en-US" sz="1400" b="0" i="0" u="none" strike="noStrike" kern="1200" baseline="300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‡</a:t>
                      </a: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Sept. ’07</a:t>
                      </a:r>
                    </a:p>
                    <a:p>
                      <a:pPr algn="ctr"/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Dec. ’08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Dec ’15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388099"/>
                  </a:ext>
                </a:extLst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5444906"/>
            <a:ext cx="8229600" cy="927319"/>
          </a:xfrm>
        </p:spPr>
        <p:txBody>
          <a:bodyPr/>
          <a:lstStyle/>
          <a:p>
            <a:pPr marL="0" indent="0">
              <a:buNone/>
            </a:pPr>
            <a:r>
              <a:rPr lang="en-US" sz="1200" baseline="30000" dirty="0"/>
              <a:t>*</a:t>
            </a:r>
            <a:r>
              <a:rPr lang="en-US" sz="1200" dirty="0"/>
              <a:t>Bank of England key rate. </a:t>
            </a:r>
          </a:p>
          <a:p>
            <a:pPr marL="0" indent="0">
              <a:buNone/>
            </a:pPr>
            <a:r>
              <a:rPr lang="en-US" sz="1200" baseline="30000" dirty="0"/>
              <a:t>†</a:t>
            </a:r>
            <a:r>
              <a:rPr lang="en-US" sz="1200" dirty="0"/>
              <a:t>Bank of Canada’s ceiling rate for call money. </a:t>
            </a:r>
          </a:p>
          <a:p>
            <a:pPr marL="0" indent="0">
              <a:buNone/>
            </a:pPr>
            <a:r>
              <a:rPr lang="en-US" sz="1200" baseline="30000" dirty="0"/>
              <a:t>‡</a:t>
            </a:r>
            <a:r>
              <a:rPr lang="en-US" sz="1200" dirty="0"/>
              <a:t>Rate targeted for interbank trade in central bank money. </a:t>
            </a:r>
          </a:p>
          <a:p>
            <a:pPr marL="0" indent="0">
              <a:buNone/>
            </a:pPr>
            <a:r>
              <a:rPr lang="en-US" sz="1200" b="1" dirty="0"/>
              <a:t>Source: </a:t>
            </a:r>
            <a:r>
              <a:rPr lang="en-US" sz="1200" dirty="0"/>
              <a:t>Authors’ research.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7687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500" dirty="0"/>
              <a:t>Eurocommercial Paper Outstanding, 1995 – 2016 </a:t>
            </a:r>
            <a:r>
              <a:rPr lang="en-US" altLang="en-US" sz="1000" dirty="0"/>
              <a:t>1</a:t>
            </a:r>
            <a:endParaRPr lang="en-US" sz="1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465661" y="1850495"/>
            <a:ext cx="8229600" cy="422805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/>
              <a:t>Table 5–9 </a:t>
            </a:r>
            <a:r>
              <a:rPr lang="en-US" sz="1800" b="1" dirty="0">
                <a:solidFill>
                  <a:srgbClr val="0070C0"/>
                </a:solidFill>
              </a:rPr>
              <a:t>Eurocommercial Paper Outstanding, 1995–2016 </a:t>
            </a:r>
            <a:r>
              <a:rPr lang="en-US" sz="1800" i="1" dirty="0">
                <a:solidFill>
                  <a:srgbClr val="0070C0"/>
                </a:solidFill>
              </a:rPr>
              <a:t>(in billions of U.S. dollars)</a:t>
            </a:r>
            <a:r>
              <a:rPr lang="en-US" sz="1800" i="1" dirty="0"/>
              <a:t> </a:t>
            </a:r>
            <a:endParaRPr lang="en-US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8448733"/>
              </p:ext>
            </p:extLst>
          </p:nvPr>
        </p:nvGraphicFramePr>
        <p:xfrm>
          <a:off x="457200" y="2620724"/>
          <a:ext cx="8229602" cy="340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9348">
                  <a:extLst>
                    <a:ext uri="{9D8B030D-6E8A-4147-A177-3AD203B41FA5}">
                      <a16:colId xmlns:a16="http://schemas.microsoft.com/office/drawing/2014/main" val="2777733055"/>
                    </a:ext>
                  </a:extLst>
                </a:gridCol>
                <a:gridCol w="813713">
                  <a:extLst>
                    <a:ext uri="{9D8B030D-6E8A-4147-A177-3AD203B41FA5}">
                      <a16:colId xmlns:a16="http://schemas.microsoft.com/office/drawing/2014/main" val="988023068"/>
                    </a:ext>
                  </a:extLst>
                </a:gridCol>
                <a:gridCol w="684259">
                  <a:extLst>
                    <a:ext uri="{9D8B030D-6E8A-4147-A177-3AD203B41FA5}">
                      <a16:colId xmlns:a16="http://schemas.microsoft.com/office/drawing/2014/main" val="3408710478"/>
                    </a:ext>
                  </a:extLst>
                </a:gridCol>
                <a:gridCol w="924674">
                  <a:extLst>
                    <a:ext uri="{9D8B030D-6E8A-4147-A177-3AD203B41FA5}">
                      <a16:colId xmlns:a16="http://schemas.microsoft.com/office/drawing/2014/main" val="3471894047"/>
                    </a:ext>
                  </a:extLst>
                </a:gridCol>
                <a:gridCol w="896934">
                  <a:extLst>
                    <a:ext uri="{9D8B030D-6E8A-4147-A177-3AD203B41FA5}">
                      <a16:colId xmlns:a16="http://schemas.microsoft.com/office/drawing/2014/main" val="451294967"/>
                    </a:ext>
                  </a:extLst>
                </a:gridCol>
                <a:gridCol w="776726">
                  <a:extLst>
                    <a:ext uri="{9D8B030D-6E8A-4147-A177-3AD203B41FA5}">
                      <a16:colId xmlns:a16="http://schemas.microsoft.com/office/drawing/2014/main" val="3610052619"/>
                    </a:ext>
                  </a:extLst>
                </a:gridCol>
                <a:gridCol w="795220">
                  <a:extLst>
                    <a:ext uri="{9D8B030D-6E8A-4147-A177-3AD203B41FA5}">
                      <a16:colId xmlns:a16="http://schemas.microsoft.com/office/drawing/2014/main" val="1794676710"/>
                    </a:ext>
                  </a:extLst>
                </a:gridCol>
                <a:gridCol w="739739">
                  <a:extLst>
                    <a:ext uri="{9D8B030D-6E8A-4147-A177-3AD203B41FA5}">
                      <a16:colId xmlns:a16="http://schemas.microsoft.com/office/drawing/2014/main" val="3800689214"/>
                    </a:ext>
                  </a:extLst>
                </a:gridCol>
                <a:gridCol w="748989">
                  <a:extLst>
                    <a:ext uri="{9D8B030D-6E8A-4147-A177-3AD203B41FA5}">
                      <a16:colId xmlns:a16="http://schemas.microsoft.com/office/drawing/2014/main" val="19002400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" kern="1200" dirty="0">
                          <a:solidFill>
                            <a:srgbClr val="E84C22"/>
                          </a:solidFill>
                          <a:cs typeface="Calibri" panose="020F0502020204030204" pitchFamily="34" charset="0"/>
                        </a:rPr>
                        <a:t>Amount Outstanding </a:t>
                      </a:r>
                      <a:endParaRPr lang="en-IN" sz="400" dirty="0">
                        <a:solidFill>
                          <a:srgbClr val="E84C22"/>
                        </a:solidFill>
                      </a:endParaRPr>
                    </a:p>
                    <a:p>
                      <a:pPr algn="ctr"/>
                      <a:endParaRPr lang="en-US" sz="400" b="1" dirty="0">
                        <a:solidFill>
                          <a:srgbClr val="E84C2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" kern="1200" dirty="0">
                          <a:solidFill>
                            <a:srgbClr val="E84C22"/>
                          </a:solidFill>
                          <a:cs typeface="Calibri" panose="020F0502020204030204" pitchFamily="34" charset="0"/>
                        </a:rPr>
                        <a:t>Amount Outstanding </a:t>
                      </a:r>
                      <a:endParaRPr lang="en-IN" sz="400" dirty="0">
                        <a:solidFill>
                          <a:srgbClr val="E84C22"/>
                        </a:solidFill>
                      </a:endParaRPr>
                    </a:p>
                  </a:txBody>
                  <a:tcPr marL="88769" marR="8876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" kern="1200" dirty="0">
                          <a:solidFill>
                            <a:srgbClr val="E84C22"/>
                          </a:solidFill>
                          <a:cs typeface="Calibri" panose="020F0502020204030204" pitchFamily="34" charset="0"/>
                        </a:rPr>
                        <a:t>Amount Outstanding </a:t>
                      </a:r>
                      <a:endParaRPr lang="en-IN" sz="400" dirty="0">
                        <a:solidFill>
                          <a:srgbClr val="E84C22"/>
                        </a:solidFill>
                      </a:endParaRPr>
                    </a:p>
                  </a:txBody>
                  <a:tcPr marL="88769" marR="8876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" kern="1200" dirty="0">
                          <a:solidFill>
                            <a:srgbClr val="E84C22"/>
                          </a:solidFill>
                          <a:cs typeface="Calibri" panose="020F0502020204030204" pitchFamily="34" charset="0"/>
                        </a:rPr>
                        <a:t>Amount Outstanding </a:t>
                      </a:r>
                      <a:endParaRPr lang="en-IN" sz="400" dirty="0">
                        <a:solidFill>
                          <a:srgbClr val="E84C22"/>
                        </a:solidFill>
                      </a:endParaRPr>
                    </a:p>
                  </a:txBody>
                  <a:tcPr marL="88769" marR="8876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" kern="1200" dirty="0">
                          <a:solidFill>
                            <a:srgbClr val="E84C22"/>
                          </a:solidFill>
                          <a:cs typeface="Calibri" panose="020F0502020204030204" pitchFamily="34" charset="0"/>
                        </a:rPr>
                        <a:t>Amount Outstanding </a:t>
                      </a:r>
                      <a:endParaRPr lang="en-IN" sz="400" dirty="0">
                        <a:solidFill>
                          <a:srgbClr val="E84C22"/>
                        </a:solidFill>
                      </a:endParaRPr>
                    </a:p>
                  </a:txBody>
                  <a:tcPr marL="88769" marR="8876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" kern="1200" dirty="0">
                          <a:solidFill>
                            <a:srgbClr val="E84C22"/>
                          </a:solidFill>
                          <a:cs typeface="Calibri" panose="020F0502020204030204" pitchFamily="34" charset="0"/>
                        </a:rPr>
                        <a:t>Amount Outstanding </a:t>
                      </a:r>
                      <a:endParaRPr lang="en-IN" sz="400" dirty="0">
                        <a:solidFill>
                          <a:srgbClr val="E84C22"/>
                        </a:solidFill>
                      </a:endParaRPr>
                    </a:p>
                  </a:txBody>
                  <a:tcPr marL="88769" marR="8876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" kern="1200" dirty="0">
                          <a:solidFill>
                            <a:srgbClr val="E84C22"/>
                          </a:solidFill>
                          <a:cs typeface="Calibri" panose="020F0502020204030204" pitchFamily="34" charset="0"/>
                        </a:rPr>
                        <a:t>Amount Outstanding </a:t>
                      </a:r>
                      <a:endParaRPr lang="en-IN" sz="400" dirty="0">
                        <a:solidFill>
                          <a:srgbClr val="E84C22"/>
                        </a:solidFill>
                      </a:endParaRPr>
                    </a:p>
                  </a:txBody>
                  <a:tcPr marL="88769" marR="8876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" kern="1200" dirty="0">
                          <a:solidFill>
                            <a:srgbClr val="E84C22"/>
                          </a:solidFill>
                          <a:cs typeface="Calibri" panose="020F0502020204030204" pitchFamily="34" charset="0"/>
                        </a:rPr>
                        <a:t>Amount Outstanding </a:t>
                      </a:r>
                      <a:endParaRPr lang="en-IN" sz="400" dirty="0">
                        <a:solidFill>
                          <a:srgbClr val="E84C22"/>
                        </a:solidFill>
                      </a:endParaRPr>
                    </a:p>
                  </a:txBody>
                  <a:tcPr marL="88769" marR="8876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5101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1995 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1998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2001</a:t>
                      </a: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2004</a:t>
                      </a: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June 2008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March 2010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June 2010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March 2016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431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400" b="1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Eurocommercial paper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$87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$133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$243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$415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$807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$595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$521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$509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extLst>
                  <a:ext uri="{0D108BD9-81ED-4DB2-BD59-A6C34878D82A}">
                    <a16:rowId xmlns:a16="http://schemas.microsoft.com/office/drawing/2014/main" val="3434490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82880" indent="-182880" algn="l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Currency type U.S. dollar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78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113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208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183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159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217</a:t>
                      </a:r>
                    </a:p>
                  </a:txBody>
                  <a:tcPr marL="88769" marR="88769"/>
                </a:tc>
                <a:extLst>
                  <a:ext uri="{0D108BD9-81ED-4DB2-BD59-A6C34878D82A}">
                    <a16:rowId xmlns:a16="http://schemas.microsoft.com/office/drawing/2014/main" val="2795227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5760" indent="-182880" algn="l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Euro-area currencies*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209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405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295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259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165</a:t>
                      </a:r>
                    </a:p>
                  </a:txBody>
                  <a:tcPr marL="88769" marR="88769"/>
                </a:tc>
                <a:extLst>
                  <a:ext uri="{0D108BD9-81ED-4DB2-BD59-A6C34878D82A}">
                    <a16:rowId xmlns:a16="http://schemas.microsoft.com/office/drawing/2014/main" val="650115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5760" indent="-182880" algn="l" defTabSz="914400" rtl="0" eaLnBrk="1" latinLnBrk="0" hangingPunct="1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Japanese yen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88769" marR="88769"/>
                </a:tc>
                <a:extLst>
                  <a:ext uri="{0D108BD9-81ED-4DB2-BD59-A6C34878D82A}">
                    <a16:rowId xmlns:a16="http://schemas.microsoft.com/office/drawing/2014/main" val="3896679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5760" indent="-182880" algn="l" defTabSz="914400" rtl="0" eaLnBrk="1" latinLnBrk="0" hangingPunct="1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Pound sterling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n.a.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n.a.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62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122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79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68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102</a:t>
                      </a:r>
                    </a:p>
                  </a:txBody>
                  <a:tcPr marL="88769" marR="88769"/>
                </a:tc>
                <a:extLst>
                  <a:ext uri="{0D108BD9-81ED-4DB2-BD59-A6C34878D82A}">
                    <a16:rowId xmlns:a16="http://schemas.microsoft.com/office/drawing/2014/main" val="3444207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5760" indent="-182880" algn="l" defTabSz="914400" rtl="0" eaLnBrk="1" latinLnBrk="0" hangingPunct="1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Other currencies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53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33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</a:p>
                  </a:txBody>
                  <a:tcPr marL="88769" marR="88769"/>
                </a:tc>
                <a:extLst>
                  <a:ext uri="{0D108BD9-81ED-4DB2-BD59-A6C34878D82A}">
                    <a16:rowId xmlns:a16="http://schemas.microsoft.com/office/drawing/2014/main" val="2001931842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4"/>
          </p:nvPr>
        </p:nvSpPr>
        <p:spPr>
          <a:xfrm>
            <a:off x="5033431" y="2629192"/>
            <a:ext cx="1799169" cy="304269"/>
          </a:xfrm>
        </p:spPr>
        <p:txBody>
          <a:bodyPr/>
          <a:lstStyle/>
          <a:p>
            <a:pPr marL="0" indent="0">
              <a:buNone/>
            </a:pPr>
            <a:r>
              <a:rPr lang="en-US" sz="1400" b="1" kern="1200" dirty="0">
                <a:solidFill>
                  <a:schemeClr val="bg1"/>
                </a:solidFill>
                <a:cs typeface="Calibri" panose="020F0502020204030204" pitchFamily="34" charset="0"/>
              </a:rPr>
              <a:t>Amount Outstanding 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564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500" dirty="0"/>
              <a:t>Eurocommercial Paper Outstanding, 1995 – 2016 </a:t>
            </a:r>
            <a:r>
              <a:rPr lang="en-US" altLang="en-US" sz="1000" dirty="0"/>
              <a:t>2</a:t>
            </a:r>
            <a:endParaRPr lang="en-US" sz="1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7840557"/>
              </p:ext>
            </p:extLst>
          </p:nvPr>
        </p:nvGraphicFramePr>
        <p:xfrm>
          <a:off x="457200" y="1960805"/>
          <a:ext cx="8229602" cy="340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9348">
                  <a:extLst>
                    <a:ext uri="{9D8B030D-6E8A-4147-A177-3AD203B41FA5}">
                      <a16:colId xmlns:a16="http://schemas.microsoft.com/office/drawing/2014/main" val="1999689058"/>
                    </a:ext>
                  </a:extLst>
                </a:gridCol>
                <a:gridCol w="813713">
                  <a:extLst>
                    <a:ext uri="{9D8B030D-6E8A-4147-A177-3AD203B41FA5}">
                      <a16:colId xmlns:a16="http://schemas.microsoft.com/office/drawing/2014/main" val="2679518373"/>
                    </a:ext>
                  </a:extLst>
                </a:gridCol>
                <a:gridCol w="684259">
                  <a:extLst>
                    <a:ext uri="{9D8B030D-6E8A-4147-A177-3AD203B41FA5}">
                      <a16:colId xmlns:a16="http://schemas.microsoft.com/office/drawing/2014/main" val="2162700337"/>
                    </a:ext>
                  </a:extLst>
                </a:gridCol>
                <a:gridCol w="924674">
                  <a:extLst>
                    <a:ext uri="{9D8B030D-6E8A-4147-A177-3AD203B41FA5}">
                      <a16:colId xmlns:a16="http://schemas.microsoft.com/office/drawing/2014/main" val="2023990278"/>
                    </a:ext>
                  </a:extLst>
                </a:gridCol>
                <a:gridCol w="896934">
                  <a:extLst>
                    <a:ext uri="{9D8B030D-6E8A-4147-A177-3AD203B41FA5}">
                      <a16:colId xmlns:a16="http://schemas.microsoft.com/office/drawing/2014/main" val="4277481700"/>
                    </a:ext>
                  </a:extLst>
                </a:gridCol>
                <a:gridCol w="776726">
                  <a:extLst>
                    <a:ext uri="{9D8B030D-6E8A-4147-A177-3AD203B41FA5}">
                      <a16:colId xmlns:a16="http://schemas.microsoft.com/office/drawing/2014/main" val="2584222565"/>
                    </a:ext>
                  </a:extLst>
                </a:gridCol>
                <a:gridCol w="795220">
                  <a:extLst>
                    <a:ext uri="{9D8B030D-6E8A-4147-A177-3AD203B41FA5}">
                      <a16:colId xmlns:a16="http://schemas.microsoft.com/office/drawing/2014/main" val="166473638"/>
                    </a:ext>
                  </a:extLst>
                </a:gridCol>
                <a:gridCol w="739739">
                  <a:extLst>
                    <a:ext uri="{9D8B030D-6E8A-4147-A177-3AD203B41FA5}">
                      <a16:colId xmlns:a16="http://schemas.microsoft.com/office/drawing/2014/main" val="1814540508"/>
                    </a:ext>
                  </a:extLst>
                </a:gridCol>
                <a:gridCol w="748989">
                  <a:extLst>
                    <a:ext uri="{9D8B030D-6E8A-4147-A177-3AD203B41FA5}">
                      <a16:colId xmlns:a16="http://schemas.microsoft.com/office/drawing/2014/main" val="4769584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b="0" i="0" u="none" strike="noStrike" kern="1200" baseline="0" dirty="0">
                          <a:solidFill>
                            <a:srgbClr val="E84C2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Amount Outstanding </a:t>
                      </a:r>
                      <a:endParaRPr lang="en-US" sz="300" b="1" dirty="0">
                        <a:solidFill>
                          <a:srgbClr val="E84C2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b="0" i="0" u="none" strike="noStrike" kern="1200" baseline="0" dirty="0">
                          <a:solidFill>
                            <a:srgbClr val="E84C2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Amount Outstanding </a:t>
                      </a:r>
                      <a:endParaRPr lang="en-US" sz="300" b="1" dirty="0">
                        <a:solidFill>
                          <a:srgbClr val="E84C2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b="0" i="0" u="none" strike="noStrike" kern="1200" baseline="0" dirty="0">
                          <a:solidFill>
                            <a:srgbClr val="E84C2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Amount Outstanding </a:t>
                      </a:r>
                      <a:endParaRPr lang="en-US" sz="300" b="1" dirty="0">
                        <a:solidFill>
                          <a:srgbClr val="E84C2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b="0" i="0" u="none" strike="noStrike" kern="1200" baseline="0" dirty="0">
                          <a:solidFill>
                            <a:srgbClr val="E84C2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Amount Outstanding </a:t>
                      </a:r>
                      <a:endParaRPr lang="en-US" sz="300" b="1" dirty="0">
                        <a:solidFill>
                          <a:srgbClr val="E84C2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b="0" i="0" u="none" strike="noStrike" kern="1200" baseline="0" dirty="0">
                          <a:solidFill>
                            <a:srgbClr val="E84C2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Amount Outstanding </a:t>
                      </a:r>
                      <a:endParaRPr lang="en-US" sz="300" b="1" dirty="0">
                        <a:solidFill>
                          <a:srgbClr val="E84C2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b="0" i="0" u="none" strike="noStrike" kern="1200" baseline="0" dirty="0">
                          <a:solidFill>
                            <a:srgbClr val="E84C2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Amount Outstanding </a:t>
                      </a:r>
                      <a:endParaRPr lang="en-US" sz="300" b="1" dirty="0">
                        <a:solidFill>
                          <a:srgbClr val="E84C2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b="0" i="0" u="none" strike="noStrike" kern="1200" baseline="0" dirty="0">
                          <a:solidFill>
                            <a:srgbClr val="E84C2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Amount Outstanding </a:t>
                      </a:r>
                      <a:endParaRPr lang="en-US" sz="300" b="1" dirty="0">
                        <a:solidFill>
                          <a:srgbClr val="E84C2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b="0" i="0" u="none" strike="noStrike" kern="1200" baseline="0" dirty="0">
                          <a:solidFill>
                            <a:srgbClr val="E84C22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Amount Outstanding </a:t>
                      </a:r>
                      <a:endParaRPr lang="en-US" sz="300" b="1" dirty="0">
                        <a:solidFill>
                          <a:srgbClr val="E84C22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40439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1995 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1998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2001</a:t>
                      </a: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2004</a:t>
                      </a: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June 2008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March 2010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June 2010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kern="12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March 2016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554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82880" indent="-182880" algn="l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Issuer nationality Germany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61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109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94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60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73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extLst>
                  <a:ext uri="{0D108BD9-81ED-4DB2-BD59-A6C34878D82A}">
                    <a16:rowId xmlns:a16="http://schemas.microsoft.com/office/drawing/2014/main" val="3994254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5760" indent="-182880" algn="l" defTabSz="914400" rtl="0" eaLnBrk="1" latinLnBrk="0" hangingPunct="1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United Kingdom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26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49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225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149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120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122</a:t>
                      </a:r>
                    </a:p>
                  </a:txBody>
                  <a:tcPr marL="88769" marR="88769"/>
                </a:tc>
                <a:extLst>
                  <a:ext uri="{0D108BD9-81ED-4DB2-BD59-A6C34878D82A}">
                    <a16:rowId xmlns:a16="http://schemas.microsoft.com/office/drawing/2014/main" val="181640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5760" indent="-182880" algn="l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United States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51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63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53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 marL="88769" marR="88769"/>
                </a:tc>
                <a:extLst>
                  <a:ext uri="{0D108BD9-81ED-4DB2-BD59-A6C34878D82A}">
                    <a16:rowId xmlns:a16="http://schemas.microsoft.com/office/drawing/2014/main" val="2687141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5760" indent="-182880" algn="l" defTabSz="914400" rtl="0" eaLnBrk="1" latinLnBrk="0" hangingPunct="1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Japan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88769" marR="88769"/>
                </a:tc>
                <a:extLst>
                  <a:ext uri="{0D108BD9-81ED-4DB2-BD59-A6C34878D82A}">
                    <a16:rowId xmlns:a16="http://schemas.microsoft.com/office/drawing/2014/main" val="1160004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5760" indent="-182880" algn="l" defTabSz="914400" rtl="0" eaLnBrk="1" latinLnBrk="0" hangingPunct="1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Other developed countries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92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176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377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317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277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219</a:t>
                      </a:r>
                    </a:p>
                  </a:txBody>
                  <a:tcPr marL="88769" marR="88769"/>
                </a:tc>
                <a:extLst>
                  <a:ext uri="{0D108BD9-81ED-4DB2-BD59-A6C34878D82A}">
                    <a16:rowId xmlns:a16="http://schemas.microsoft.com/office/drawing/2014/main" val="2892251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65760" indent="-182880" algn="l" defTabSz="914400" rtl="0" eaLnBrk="1" latinLnBrk="0" hangingPunct="1"/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Other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47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</a:p>
                  </a:txBody>
                  <a:tcPr marL="88769" marR="8876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78</a:t>
                      </a:r>
                    </a:p>
                  </a:txBody>
                  <a:tcPr marL="88769" marR="88769"/>
                </a:tc>
                <a:extLst>
                  <a:ext uri="{0D108BD9-81ED-4DB2-BD59-A6C34878D82A}">
                    <a16:rowId xmlns:a16="http://schemas.microsoft.com/office/drawing/2014/main" val="3830354973"/>
                  </a:ext>
                </a:extLst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65661" y="5535171"/>
            <a:ext cx="8229600" cy="813869"/>
          </a:xfrm>
        </p:spPr>
        <p:txBody>
          <a:bodyPr/>
          <a:lstStyle/>
          <a:p>
            <a:pPr marL="0" indent="0">
              <a:buNone/>
            </a:pPr>
            <a:r>
              <a:rPr lang="en-US" sz="1200" baseline="30000" dirty="0"/>
              <a:t>*</a:t>
            </a:r>
            <a:r>
              <a:rPr lang="en-US" sz="1200" dirty="0"/>
              <a:t>The BIS used the deutsche mark in 1995.</a:t>
            </a:r>
          </a:p>
          <a:p>
            <a:pPr marL="0" indent="0">
              <a:buNone/>
            </a:pPr>
            <a:r>
              <a:rPr lang="en-US" sz="1200" b="1" dirty="0"/>
              <a:t>Sources: </a:t>
            </a:r>
            <a:r>
              <a:rPr lang="en-US" sz="1200" dirty="0"/>
              <a:t>Bank for International Settlements, “International Banking and Financial Market</a:t>
            </a:r>
          </a:p>
          <a:p>
            <a:pPr marL="0" indent="0">
              <a:buNone/>
            </a:pPr>
            <a:r>
              <a:rPr lang="en-US" sz="1200" dirty="0"/>
              <a:t>Developments,” </a:t>
            </a:r>
            <a:r>
              <a:rPr lang="en-US" sz="1200" i="1" dirty="0"/>
              <a:t>Quarterly Review, </a:t>
            </a:r>
            <a:r>
              <a:rPr lang="en-US" sz="1200" dirty="0"/>
              <a:t>various issues. www.bis.org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4"/>
          </p:nvPr>
        </p:nvSpPr>
        <p:spPr>
          <a:xfrm>
            <a:off x="4994369" y="1941479"/>
            <a:ext cx="1975775" cy="335898"/>
          </a:xfrm>
        </p:spPr>
        <p:txBody>
          <a:bodyPr/>
          <a:lstStyle/>
          <a:p>
            <a:pPr marL="0" indent="0">
              <a:buNone/>
            </a:pPr>
            <a:r>
              <a:rPr lang="en-US" sz="1400" b="1" kern="1200" dirty="0">
                <a:solidFill>
                  <a:schemeClr val="lt1"/>
                </a:solidFill>
                <a:cs typeface="Calibri" panose="020F0502020204030204" pitchFamily="34" charset="0"/>
              </a:rPr>
              <a:t>Amount Outstanding </a:t>
            </a:r>
            <a:endParaRPr lang="en-IN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097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Money Market Yields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074058" cy="2569934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1000"/>
              </a:spcBef>
              <a:buSzPct val="100000"/>
              <a:buNone/>
            </a:pPr>
            <a:r>
              <a:rPr lang="en-US" altLang="en-US" sz="2400" dirty="0"/>
              <a:t>Money market securities use special rate quoting conventions: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400" dirty="0"/>
              <a:t>Discount yields (</a:t>
            </a:r>
            <a:r>
              <a:rPr lang="en-US" altLang="en-US" sz="2400" i="1" dirty="0"/>
              <a:t>i</a:t>
            </a:r>
            <a:r>
              <a:rPr lang="en-US" altLang="en-US" sz="2400" i="1" baseline="-25000" dirty="0"/>
              <a:t>d</a:t>
            </a:r>
            <a:r>
              <a:rPr lang="en-US" altLang="en-US" sz="2400" dirty="0"/>
              <a:t>):  Interest rate is quoted on an annual basis assuming a 360 day year as a percent of redemption price or face value.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400" dirty="0"/>
              <a:t>Single payment yields (</a:t>
            </a:r>
            <a:r>
              <a:rPr lang="en-US" altLang="en-US" sz="2400" i="1" dirty="0" err="1"/>
              <a:t>i</a:t>
            </a:r>
            <a:r>
              <a:rPr lang="en-US" altLang="en-US" sz="2400" i="1" baseline="-25000" dirty="0" err="1"/>
              <a:t>sp</a:t>
            </a:r>
            <a:r>
              <a:rPr lang="en-US" altLang="en-US" sz="2400" dirty="0"/>
              <a:t>):  Interest rate is quoted on an annual basis assuming a 360 day year as a percent of purchase price.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4504269"/>
            <a:ext cx="8229600" cy="104087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1000"/>
              </a:spcBef>
              <a:buSzPct val="100000"/>
              <a:buNone/>
            </a:pPr>
            <a:r>
              <a:rPr lang="en-US" altLang="en-US" sz="2400" dirty="0"/>
              <a:t>Both may be converted to a bond equivalent yield (</a:t>
            </a:r>
            <a:r>
              <a:rPr lang="en-US" altLang="en-US" sz="2400" i="1" dirty="0" err="1"/>
              <a:t>i</a:t>
            </a:r>
            <a:r>
              <a:rPr lang="en-US" altLang="en-US" sz="2400" i="1" baseline="-25000" dirty="0" err="1"/>
              <a:t>be</a:t>
            </a:r>
            <a:r>
              <a:rPr lang="en-US" altLang="en-US" sz="2400" dirty="0"/>
              <a:t>) for comparison with bonds.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625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6935002" cy="1295400"/>
          </a:xfrm>
        </p:spPr>
        <p:txBody>
          <a:bodyPr/>
          <a:lstStyle/>
          <a:p>
            <a:r>
              <a:rPr lang="en-US" altLang="en-US" sz="3500" dirty="0"/>
              <a:t>Foreign Investments in U.S. Money Market Instruments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157413"/>
            <a:ext cx="8420101" cy="369887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/>
              <a:t>Table 5–7 </a:t>
            </a:r>
            <a:r>
              <a:rPr lang="en-US" sz="1800" b="1" dirty="0">
                <a:solidFill>
                  <a:srgbClr val="0070C0"/>
                </a:solidFill>
              </a:rPr>
              <a:t>Foreign Investments in U.S. Money Market Instruments </a:t>
            </a:r>
            <a:r>
              <a:rPr lang="en-US" sz="1800" i="1" dirty="0">
                <a:solidFill>
                  <a:srgbClr val="0070C0"/>
                </a:solidFill>
              </a:rPr>
              <a:t>(in billions of dollars)</a:t>
            </a:r>
            <a:r>
              <a:rPr lang="en-US" sz="1800" i="1" dirty="0"/>
              <a:t> </a:t>
            </a:r>
            <a:endParaRPr lang="en-US" sz="1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4116073442"/>
              </p:ext>
            </p:extLst>
          </p:nvPr>
        </p:nvGraphicFramePr>
        <p:xfrm>
          <a:off x="465138" y="2711450"/>
          <a:ext cx="8229600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5612">
                  <a:extLst>
                    <a:ext uri="{9D8B030D-6E8A-4147-A177-3AD203B41FA5}">
                      <a16:colId xmlns:a16="http://schemas.microsoft.com/office/drawing/2014/main" val="675599408"/>
                    </a:ext>
                  </a:extLst>
                </a:gridCol>
                <a:gridCol w="904875">
                  <a:extLst>
                    <a:ext uri="{9D8B030D-6E8A-4147-A177-3AD203B41FA5}">
                      <a16:colId xmlns:a16="http://schemas.microsoft.com/office/drawing/2014/main" val="3175346568"/>
                    </a:ext>
                  </a:extLst>
                </a:gridCol>
                <a:gridCol w="819150">
                  <a:extLst>
                    <a:ext uri="{9D8B030D-6E8A-4147-A177-3AD203B41FA5}">
                      <a16:colId xmlns:a16="http://schemas.microsoft.com/office/drawing/2014/main" val="2712795767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604256272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881394941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833208018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31971740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423229447"/>
                    </a:ext>
                  </a:extLst>
                </a:gridCol>
                <a:gridCol w="788988">
                  <a:extLst>
                    <a:ext uri="{9D8B030D-6E8A-4147-A177-3AD203B41FA5}">
                      <a16:colId xmlns:a16="http://schemas.microsoft.com/office/drawing/2014/main" val="30523337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1994</a:t>
                      </a:r>
                      <a:endParaRPr lang="en-US" sz="1400" b="0" i="0" u="none" strike="noStrike" kern="1200" baseline="0" dirty="0">
                        <a:solidFill>
                          <a:schemeClr val="lt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1997</a:t>
                      </a:r>
                      <a:endParaRPr lang="en-US" sz="1400" b="0" i="0" u="none" strike="noStrike" kern="1200" baseline="0" dirty="0">
                        <a:solidFill>
                          <a:schemeClr val="lt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2000</a:t>
                      </a:r>
                      <a:endParaRPr lang="en-US" sz="1400" b="0" i="0" u="none" strike="noStrike" kern="1200" baseline="0" dirty="0">
                        <a:solidFill>
                          <a:schemeClr val="lt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kern="1200" baseline="0" dirty="0">
                          <a:solidFill>
                            <a:schemeClr val="lt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2004</a:t>
                      </a:r>
                      <a:endParaRPr lang="en-US" sz="1400" b="0" i="0" u="none" strike="noStrike" kern="1200" baseline="0" dirty="0">
                        <a:solidFill>
                          <a:schemeClr val="lt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769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Treasury securities</a:t>
                      </a:r>
                      <a:r>
                        <a:rPr lang="en-US" sz="1400" b="0" i="0" u="none" strike="noStrike" kern="1200" baseline="300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$633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$1,252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$1,222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$1,814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$2,376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$4,467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$5,794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$6,118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512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Repurchase agreements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1,109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−46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2113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Negotiable CDs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24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Open market paper</a:t>
                      </a:r>
                      <a:r>
                        <a:rPr lang="en-US" sz="1400" b="0" i="0" u="none" strike="noStrike" kern="1200" baseline="300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7858293"/>
                  </a:ext>
                </a:extLst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65138" y="4771176"/>
            <a:ext cx="8229600" cy="1108924"/>
          </a:xfrm>
        </p:spPr>
        <p:txBody>
          <a:bodyPr/>
          <a:lstStyle/>
          <a:p>
            <a:pPr marL="0" indent="0">
              <a:buNone/>
            </a:pPr>
            <a:r>
              <a:rPr lang="en-US" sz="1600" baseline="30000" dirty="0"/>
              <a:t>*</a:t>
            </a:r>
            <a:r>
              <a:rPr lang="en-US" sz="1600" dirty="0"/>
              <a:t>Includes Treasury bills, notes, and bonds. </a:t>
            </a:r>
          </a:p>
          <a:p>
            <a:pPr marL="0" indent="0">
              <a:buNone/>
            </a:pPr>
            <a:r>
              <a:rPr lang="en-US" sz="1600" baseline="30000" dirty="0"/>
              <a:t>†</a:t>
            </a:r>
            <a:r>
              <a:rPr lang="en-US" sz="1600" dirty="0"/>
              <a:t>Commercial paper and banker’s acceptances. </a:t>
            </a:r>
          </a:p>
          <a:p>
            <a:pPr marL="0" indent="0">
              <a:buNone/>
            </a:pPr>
            <a:r>
              <a:rPr lang="en-US" sz="1600" b="1" dirty="0"/>
              <a:t>Source: </a:t>
            </a:r>
            <a:r>
              <a:rPr lang="en-US" sz="1600" dirty="0"/>
              <a:t>Federal Reserve Board website, “Financial Accounts of the United States.” www.federalreserve.gov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30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535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International Money Markets </a:t>
            </a:r>
            <a:r>
              <a:rPr lang="en-US" altLang="en-US" sz="1000" dirty="0"/>
              <a:t>2</a:t>
            </a:r>
            <a:endParaRPr lang="en-US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7743825" cy="3700462"/>
          </a:xfrm>
        </p:spPr>
        <p:txBody>
          <a:bodyPr/>
          <a:lstStyle/>
          <a:p>
            <a:pPr marL="0" indent="0" eaLnBrk="1" hangingPunct="1">
              <a:spcAft>
                <a:spcPts val="1000"/>
              </a:spcAft>
              <a:buNone/>
              <a:defRPr/>
            </a:pPr>
            <a:r>
              <a:rPr lang="en-US" sz="2400" dirty="0"/>
              <a:t>The London Interbank Offer Rate (L</a:t>
            </a:r>
            <a:r>
              <a:rPr lang="en-US" sz="100" dirty="0"/>
              <a:t> </a:t>
            </a:r>
            <a:r>
              <a:rPr lang="en-US" sz="2400" dirty="0"/>
              <a:t>I</a:t>
            </a:r>
            <a:r>
              <a:rPr lang="en-US" sz="100" dirty="0"/>
              <a:t> </a:t>
            </a:r>
            <a:r>
              <a:rPr lang="en-US" sz="2400" dirty="0"/>
              <a:t>B</a:t>
            </a:r>
            <a:r>
              <a:rPr lang="en-US" sz="100" dirty="0"/>
              <a:t> </a:t>
            </a:r>
            <a:r>
              <a:rPr lang="en-US" sz="2400" dirty="0"/>
              <a:t>O</a:t>
            </a:r>
            <a:r>
              <a:rPr lang="en-US" sz="100" dirty="0"/>
              <a:t> </a:t>
            </a:r>
            <a:r>
              <a:rPr lang="en-US" sz="2400" dirty="0"/>
              <a:t>R) is the rate on interbank loans between British banks.</a:t>
            </a:r>
          </a:p>
          <a:p>
            <a:pPr marL="0" indent="0" eaLnBrk="1" hangingPunct="1">
              <a:spcAft>
                <a:spcPts val="1000"/>
              </a:spcAft>
              <a:buNone/>
              <a:defRPr/>
            </a:pPr>
            <a:r>
              <a:rPr lang="en-US" sz="2400" dirty="0"/>
              <a:t>LIBOR is the base rate on trillions of dollars of derivatives and is the base rate for many loans.</a:t>
            </a:r>
          </a:p>
          <a:p>
            <a:pPr marL="0" indent="0" eaLnBrk="1" hangingPunct="1">
              <a:buNone/>
              <a:defRPr/>
            </a:pPr>
            <a:r>
              <a:rPr lang="en-US" sz="2400" dirty="0"/>
              <a:t>Large banks manipulated L</a:t>
            </a:r>
            <a:r>
              <a:rPr lang="en-US" sz="100" dirty="0"/>
              <a:t> </a:t>
            </a:r>
            <a:r>
              <a:rPr lang="en-US" sz="2400" dirty="0"/>
              <a:t>I</a:t>
            </a:r>
            <a:r>
              <a:rPr lang="en-US" sz="100" dirty="0"/>
              <a:t> </a:t>
            </a:r>
            <a:r>
              <a:rPr lang="en-US" sz="2400" dirty="0"/>
              <a:t>B</a:t>
            </a:r>
            <a:r>
              <a:rPr lang="en-US" sz="100" dirty="0"/>
              <a:t> </a:t>
            </a:r>
            <a:r>
              <a:rPr lang="en-US" sz="2400" dirty="0"/>
              <a:t>O</a:t>
            </a:r>
            <a:r>
              <a:rPr lang="en-US" sz="100" dirty="0"/>
              <a:t> </a:t>
            </a:r>
            <a:r>
              <a:rPr lang="en-US" sz="2400" dirty="0"/>
              <a:t>R to profit on derivatives positions and/or to appear less risky during the crisis. </a:t>
            </a:r>
          </a:p>
          <a:p>
            <a:pPr marL="292608" lvl="1" indent="-292608" eaLnBrk="1" hangingPunct="1">
              <a:spcBef>
                <a:spcPts val="1000"/>
              </a:spcBef>
              <a:buSzPct val="100000"/>
              <a:defRPr/>
            </a:pPr>
            <a:r>
              <a:rPr lang="en-US" sz="2000" dirty="0"/>
              <a:t>Bank profits from misquoting L</a:t>
            </a:r>
            <a:r>
              <a:rPr lang="en-US" sz="100" dirty="0"/>
              <a:t> </a:t>
            </a:r>
            <a:r>
              <a:rPr lang="en-US" sz="2000" dirty="0"/>
              <a:t>I</a:t>
            </a:r>
            <a:r>
              <a:rPr lang="en-US" sz="100" dirty="0"/>
              <a:t> </a:t>
            </a:r>
            <a:r>
              <a:rPr lang="en-US" sz="2000" dirty="0"/>
              <a:t>B</a:t>
            </a:r>
            <a:r>
              <a:rPr lang="en-US" sz="100" dirty="0"/>
              <a:t> </a:t>
            </a:r>
            <a:r>
              <a:rPr lang="en-US" sz="2000" dirty="0"/>
              <a:t>O</a:t>
            </a:r>
            <a:r>
              <a:rPr lang="en-US" sz="100" dirty="0"/>
              <a:t> </a:t>
            </a:r>
            <a:r>
              <a:rPr lang="en-US" sz="2000" dirty="0"/>
              <a:t>R may have exceeded $75 billion.</a:t>
            </a:r>
          </a:p>
          <a:p>
            <a:pPr marL="292608" lvl="1" indent="-292608" eaLnBrk="1" hangingPunct="1">
              <a:spcBef>
                <a:spcPts val="1000"/>
              </a:spcBef>
              <a:buSzPct val="100000"/>
              <a:defRPr/>
            </a:pPr>
            <a:r>
              <a:rPr lang="en-US" sz="2000" dirty="0"/>
              <a:t>Many banks fined, changed L</a:t>
            </a:r>
            <a:r>
              <a:rPr lang="en-US" sz="100" dirty="0"/>
              <a:t> </a:t>
            </a:r>
            <a:r>
              <a:rPr lang="en-US" sz="2000" dirty="0"/>
              <a:t>I</a:t>
            </a:r>
            <a:r>
              <a:rPr lang="en-US" sz="100" dirty="0"/>
              <a:t> </a:t>
            </a:r>
            <a:r>
              <a:rPr lang="en-US" sz="2000" dirty="0"/>
              <a:t>B</a:t>
            </a:r>
            <a:r>
              <a:rPr lang="en-US" sz="100" dirty="0"/>
              <a:t> </a:t>
            </a:r>
            <a:r>
              <a:rPr lang="en-US" sz="2000" dirty="0"/>
              <a:t>O</a:t>
            </a:r>
            <a:r>
              <a:rPr lang="en-US" sz="100" dirty="0"/>
              <a:t> </a:t>
            </a:r>
            <a:r>
              <a:rPr lang="en-US" sz="2000" dirty="0"/>
              <a:t>R reporting process.</a:t>
            </a:r>
            <a:endParaRPr lang="en-US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31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7782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8244"/>
            <a:ext cx="7543800" cy="1180216"/>
          </a:xfrm>
        </p:spPr>
        <p:txBody>
          <a:bodyPr/>
          <a:lstStyle/>
          <a:p>
            <a:r>
              <a:rPr lang="en-US" dirty="0"/>
              <a:t>Single versus Discriminating Price Treasury Auctions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7362"/>
            <a:ext cx="8229600" cy="196003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Single price auction.</a:t>
            </a:r>
          </a:p>
          <a:p>
            <a:pPr marL="292608" lvl="1" indent="-292608">
              <a:spcBef>
                <a:spcPts val="1000"/>
              </a:spcBef>
              <a:buSzPct val="100000"/>
            </a:pPr>
            <a:r>
              <a:rPr lang="en-US" dirty="0"/>
              <a:t>Adopted by the U.S. Treasury in 1998.</a:t>
            </a:r>
          </a:p>
          <a:p>
            <a:pPr marL="292608" lvl="1" indent="-292608">
              <a:spcBef>
                <a:spcPts val="1000"/>
              </a:spcBef>
              <a:buSzPct val="100000"/>
            </a:pPr>
            <a:r>
              <a:rPr lang="en-US" dirty="0"/>
              <a:t>All Treasury security bidders pay the same price for the Treasury security.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65661" y="3755495"/>
            <a:ext cx="8229600" cy="151500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Discriminating auctions.</a:t>
            </a:r>
          </a:p>
          <a:p>
            <a:pPr marL="292608" lvl="1" indent="-292608">
              <a:spcBef>
                <a:spcPts val="1000"/>
              </a:spcBef>
              <a:buSzPct val="100000"/>
            </a:pPr>
            <a:r>
              <a:rPr lang="en-US" dirty="0"/>
              <a:t>Different successful bidders paid different prices (their bid prices).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32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1339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600" dirty="0"/>
              <a:t>Creation of a Banker’s Acceptance</a:t>
            </a:r>
          </a:p>
        </p:txBody>
      </p:sp>
      <p:pic>
        <p:nvPicPr>
          <p:cNvPr id="6" name="Picture 5" descr="Flow chart showing the creating of a banker's acceptance.&#10;&#10;&#10;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109" y="1889703"/>
            <a:ext cx="5308935" cy="4472997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586949" y="6394133"/>
            <a:ext cx="1970102" cy="279317"/>
          </a:xfrm>
        </p:spPr>
        <p:txBody>
          <a:bodyPr/>
          <a:lstStyle/>
          <a:p>
            <a:pPr marL="0" indent="0" algn="ctr">
              <a:buNone/>
            </a:pPr>
            <a:r>
              <a:rPr lang="en-US" sz="900" u="sng" dirty="0">
                <a:hlinkClick r:id="rId3" action="ppaction://hlinksldjump"/>
              </a:rPr>
              <a:t>Access the long description slide.</a:t>
            </a:r>
            <a:endParaRPr lang="en-US" sz="900" dirty="0">
              <a:hlinkClick r:id="rId3" action="ppaction://hlinksldjump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33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7159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T-Bill Auctions </a:t>
            </a:r>
            <a:r>
              <a:rPr lang="en-US" altLang="en-US" sz="1000" dirty="0"/>
              <a:t>2 </a:t>
            </a:r>
            <a:r>
              <a:rPr lang="en-US" altLang="en-US" sz="3500" dirty="0"/>
              <a:t>Long Description</a:t>
            </a:r>
            <a:endParaRPr lang="en-US" sz="3500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65661" y="1896177"/>
            <a:ext cx="8229600" cy="3388092"/>
          </a:xfrm>
        </p:spPr>
        <p:txBody>
          <a:bodyPr/>
          <a:lstStyle/>
          <a:p>
            <a:pPr marL="0" indent="0">
              <a:buNone/>
            </a:pPr>
            <a:r>
              <a:rPr lang="en-IN" sz="2400" dirty="0"/>
              <a:t>The horizontal axis displays the quantity of T-Bills, and the vertical axis displays the bid price. The function graphed is a step function, showing a series of 7 steps (like a descending staircase). The steps are labeled (from the top down) with the numbers 1 through 7. The first horizontal line segment corresponds to a bid price of 99.823%. The 6th step corresponds to a stop out price (low bid accepted = price paid by all bidders) of 99.8129%. This corresponds to a quantity of $25.4b. The total supply (illustrated as a vertical line) has a quantity of $26.0b.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156520"/>
            <a:ext cx="8229600" cy="253916"/>
          </a:xfrm>
        </p:spPr>
        <p:txBody>
          <a:bodyPr/>
          <a:lstStyle/>
          <a:p>
            <a:pPr marL="0" indent="0" algn="ctr">
              <a:buNone/>
            </a:pPr>
            <a:r>
              <a:rPr lang="en-IN" sz="900" dirty="0">
                <a:hlinkClick r:id="rId2" action="ppaction://hlinksldjump"/>
              </a:rPr>
              <a:t>Return to slide containing original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34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6255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8243"/>
            <a:ext cx="7543800" cy="1112769"/>
          </a:xfrm>
        </p:spPr>
        <p:txBody>
          <a:bodyPr anchor="ctr"/>
          <a:lstStyle/>
          <a:p>
            <a:r>
              <a:rPr lang="en-US" sz="3600" dirty="0"/>
              <a:t>Creation of a Banker’s </a:t>
            </a:r>
            <a:r>
              <a:rPr lang="en-US" sz="3600" dirty="0" smtClean="0"/>
              <a:t>Acceptance </a:t>
            </a:r>
            <a:r>
              <a:rPr lang="en-US" altLang="en-US" sz="1000" dirty="0" smtClean="0"/>
              <a:t>2 </a:t>
            </a:r>
            <a:r>
              <a:rPr lang="en-US" altLang="en-US" sz="3500" dirty="0"/>
              <a:t>Long Description</a:t>
            </a:r>
            <a:endParaRPr lang="en-US" sz="3500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65661" y="1896176"/>
            <a:ext cx="8407034" cy="4260343"/>
          </a:xfrm>
        </p:spPr>
        <p:txBody>
          <a:bodyPr/>
          <a:lstStyle/>
          <a:p>
            <a:pPr marL="0" indent="0">
              <a:buNone/>
            </a:pPr>
            <a:r>
              <a:rPr lang="en-IN" sz="2000" dirty="0"/>
              <a:t>1. Purchase order sent by U.S. buyer to Chinese seller.</a:t>
            </a:r>
          </a:p>
          <a:p>
            <a:pPr marL="0" indent="0">
              <a:buNone/>
            </a:pPr>
            <a:r>
              <a:rPr lang="en-IN" sz="2000" dirty="0"/>
              <a:t>2. Chinese seller requests a letter of credit.</a:t>
            </a:r>
          </a:p>
          <a:p>
            <a:pPr marL="0" indent="0">
              <a:buNone/>
            </a:pPr>
            <a:r>
              <a:rPr lang="en-IN" sz="2000" dirty="0"/>
              <a:t>3. Notification of letter of credit and draft authorization.</a:t>
            </a:r>
          </a:p>
          <a:p>
            <a:pPr marL="0" indent="0">
              <a:buNone/>
            </a:pPr>
            <a:r>
              <a:rPr lang="en-IN" sz="2000" dirty="0"/>
              <a:t>4. Order shipped.</a:t>
            </a:r>
          </a:p>
          <a:p>
            <a:pPr marL="0" indent="0">
              <a:buNone/>
            </a:pPr>
            <a:r>
              <a:rPr lang="en-IN" sz="2000" dirty="0"/>
              <a:t>5. Time draft and shipping papers sent to Chinese seller's bank.</a:t>
            </a:r>
          </a:p>
          <a:p>
            <a:pPr marL="0" indent="0">
              <a:buNone/>
            </a:pPr>
            <a:r>
              <a:rPr lang="en-IN" sz="2000" dirty="0"/>
              <a:t>6. Time draft and shipping papers sent to U.S. bank; banker's acceptance created.</a:t>
            </a:r>
          </a:p>
          <a:p>
            <a:pPr marL="0" indent="0">
              <a:buNone/>
            </a:pPr>
            <a:r>
              <a:rPr lang="en-IN" sz="2000" dirty="0"/>
              <a:t>7. Payments sent to foreign bank (immediately if Chinese seller wishes to discount the draft and collect immediately, at maturity if not).</a:t>
            </a:r>
          </a:p>
          <a:p>
            <a:pPr marL="0" indent="0">
              <a:buNone/>
            </a:pPr>
            <a:r>
              <a:rPr lang="en-IN" sz="2000" dirty="0"/>
              <a:t>8. Payments sent to Chinese seller (see number 7).</a:t>
            </a:r>
          </a:p>
          <a:p>
            <a:pPr marL="0" indent="0">
              <a:buNone/>
            </a:pPr>
            <a:r>
              <a:rPr lang="en-IN" sz="2000" dirty="0"/>
              <a:t>9. Payment to U.S. bank by U.S. buyer at maturity, paid in full.</a:t>
            </a:r>
          </a:p>
          <a:p>
            <a:pPr marL="0" indent="0">
              <a:buNone/>
            </a:pPr>
            <a:r>
              <a:rPr lang="en-IN" sz="2000" dirty="0"/>
              <a:t>10. Shipping papers delivered.</a:t>
            </a:r>
            <a:endParaRPr lang="en-IN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775" y="6179670"/>
            <a:ext cx="8229600" cy="253916"/>
          </a:xfrm>
        </p:spPr>
        <p:txBody>
          <a:bodyPr/>
          <a:lstStyle/>
          <a:p>
            <a:pPr marL="0" indent="0" algn="ctr">
              <a:buNone/>
            </a:pPr>
            <a:r>
              <a:rPr lang="en-IN" sz="900" dirty="0">
                <a:hlinkClick r:id="rId2" action="ppaction://hlinksldjump"/>
              </a:rPr>
              <a:t>Return to slide containing original image.</a:t>
            </a:r>
            <a:endParaRPr lang="en-IN" sz="900" dirty="0">
              <a:hlinkClick r:id="rId3" action="ppaction://hlinksldjump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35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8119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Discount Yields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304394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1000"/>
              </a:spcBef>
              <a:buSzPct val="100000"/>
              <a:buNone/>
            </a:pPr>
            <a:r>
              <a:rPr lang="en-US" altLang="en-US" sz="2600" dirty="0"/>
              <a:t>Treasury bills and commercial paper rates are quoted as discount yields.</a:t>
            </a:r>
            <a:endParaRPr lang="en-US" altLang="en-US" sz="2600" b="1" dirty="0"/>
          </a:p>
          <a:p>
            <a:pPr marL="0" indent="0" eaLnBrk="1" hangingPunct="1">
              <a:lnSpc>
                <a:spcPct val="90000"/>
              </a:lnSpc>
              <a:spcBef>
                <a:spcPts val="1000"/>
              </a:spcBef>
              <a:buSzPct val="100000"/>
              <a:buNone/>
            </a:pPr>
            <a:r>
              <a:rPr lang="en-US" altLang="en-US" sz="2600" b="1" dirty="0"/>
              <a:t>Discount yields (</a:t>
            </a:r>
            <a:r>
              <a:rPr lang="en-US" altLang="en-US" sz="2600" b="1" i="1" dirty="0"/>
              <a:t>i</a:t>
            </a:r>
            <a:r>
              <a:rPr lang="en-US" altLang="en-US" sz="2600" b="1" i="1" baseline="-25000" dirty="0"/>
              <a:t>d</a:t>
            </a:r>
            <a:r>
              <a:rPr lang="en-US" altLang="en-US" sz="2600" b="1" dirty="0"/>
              <a:t>) </a:t>
            </a:r>
            <a:r>
              <a:rPr lang="en-US" altLang="en-US" sz="2600" dirty="0"/>
              <a:t>use a 360-day year.</a:t>
            </a:r>
            <a:endParaRPr lang="en-US" sz="2600" dirty="0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3"/>
            <p:extLst>
              <p:ext uri="{D42A27DB-BD31-4B8C-83A1-F6EECF244321}">
                <p14:modId xmlns:p14="http://schemas.microsoft.com/office/powerpoint/2010/main" val="3002828499"/>
              </p:ext>
            </p:extLst>
          </p:nvPr>
        </p:nvGraphicFramePr>
        <p:xfrm>
          <a:off x="3011488" y="3197225"/>
          <a:ext cx="2500312" cy="1011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86" name="Equation" r:id="rId3" imgW="1130040" imgH="457200" progId="Equation.DSMT4">
                  <p:embed/>
                </p:oleObj>
              </mc:Choice>
              <mc:Fallback>
                <p:oleObj name="Equation" r:id="rId3" imgW="113004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11488" y="3197225"/>
                        <a:ext cx="2500312" cy="1011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4356631"/>
            <a:ext cx="8229600" cy="104087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sz="2200" b="1" i="1" dirty="0"/>
              <a:t>P</a:t>
            </a:r>
            <a:r>
              <a:rPr lang="en-US" altLang="en-US" sz="2200" b="1" i="1" baseline="-25000" dirty="0"/>
              <a:t>f</a:t>
            </a:r>
            <a:r>
              <a:rPr lang="en-US" altLang="en-US" sz="2200" dirty="0"/>
              <a:t> = the face value of the security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sz="2200" b="1" i="1" dirty="0"/>
              <a:t>P</a:t>
            </a:r>
            <a:r>
              <a:rPr lang="en-US" altLang="en-US" sz="2200" b="1" baseline="-25000" dirty="0"/>
              <a:t>0</a:t>
            </a:r>
            <a:r>
              <a:rPr lang="en-US" altLang="en-US" sz="2200" dirty="0"/>
              <a:t> = the purchase price of the security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sz="2200" b="1" i="1" dirty="0"/>
              <a:t>n</a:t>
            </a:r>
            <a:r>
              <a:rPr lang="en-US" altLang="en-US" sz="2200" dirty="0"/>
              <a:t> = the number of days until maturity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7855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Bond Equivalent Yields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7725266" cy="1040870"/>
          </a:xfrm>
        </p:spPr>
        <p:txBody>
          <a:bodyPr/>
          <a:lstStyle/>
          <a:p>
            <a:pPr marL="0" indent="0">
              <a:spcBef>
                <a:spcPts val="1000"/>
              </a:spcBef>
              <a:buSzPct val="100000"/>
              <a:buNone/>
            </a:pPr>
            <a:r>
              <a:rPr lang="en-US" altLang="en-US" sz="2600" dirty="0"/>
              <a:t>Compare discount securities to bonds with </a:t>
            </a:r>
            <a:r>
              <a:rPr lang="en-US" altLang="en-US" sz="2600" b="1" dirty="0"/>
              <a:t>bond equivalent yields (</a:t>
            </a:r>
            <a:r>
              <a:rPr lang="en-US" altLang="en-US" sz="2600" b="1" i="1" dirty="0" err="1"/>
              <a:t>i</a:t>
            </a:r>
            <a:r>
              <a:rPr lang="en-US" altLang="en-US" sz="2600" b="1" i="1" baseline="-25000" dirty="0" err="1"/>
              <a:t>be</a:t>
            </a:r>
            <a:r>
              <a:rPr lang="en-US" altLang="en-US" sz="2600" b="1" dirty="0"/>
              <a:t>).</a:t>
            </a:r>
            <a:endParaRPr lang="en-US" sz="2600" dirty="0"/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3"/>
            <p:extLst>
              <p:ext uri="{D42A27DB-BD31-4B8C-83A1-F6EECF244321}">
                <p14:modId xmlns:p14="http://schemas.microsoft.com/office/powerpoint/2010/main" val="3513850566"/>
              </p:ext>
            </p:extLst>
          </p:nvPr>
        </p:nvGraphicFramePr>
        <p:xfrm>
          <a:off x="3251200" y="2709863"/>
          <a:ext cx="2657475" cy="101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908" name="Equation" r:id="rId4" imgW="1168200" imgH="444240" progId="Equation.DSMT4">
                  <p:embed/>
                </p:oleObj>
              </mc:Choice>
              <mc:Fallback>
                <p:oleObj name="Equation" r:id="rId4" imgW="116820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51200" y="2709863"/>
                        <a:ext cx="2657475" cy="1011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3824927"/>
            <a:ext cx="7725266" cy="956594"/>
          </a:xfrm>
        </p:spPr>
        <p:txBody>
          <a:bodyPr/>
          <a:lstStyle/>
          <a:p>
            <a:pPr marL="0" indent="0">
              <a:spcBef>
                <a:spcPts val="1000"/>
              </a:spcBef>
              <a:buSzPct val="100000"/>
              <a:buNone/>
            </a:pPr>
            <a:r>
              <a:rPr lang="en-US" altLang="en-US" sz="2600" dirty="0"/>
              <a:t>Convert bond equivalent yields into </a:t>
            </a:r>
            <a:r>
              <a:rPr lang="en-US" altLang="en-US" sz="2600" b="1" dirty="0"/>
              <a:t>effective annual returns (E</a:t>
            </a:r>
            <a:r>
              <a:rPr lang="en-US" altLang="en-US" sz="100" b="1" dirty="0"/>
              <a:t> </a:t>
            </a:r>
            <a:r>
              <a:rPr lang="en-US" altLang="en-US" sz="2600" b="1" dirty="0"/>
              <a:t>A</a:t>
            </a:r>
            <a:r>
              <a:rPr lang="en-US" altLang="en-US" sz="100" b="1" dirty="0"/>
              <a:t> </a:t>
            </a:r>
            <a:r>
              <a:rPr lang="en-US" altLang="en-US" sz="2600" b="1" dirty="0"/>
              <a:t>R).</a:t>
            </a:r>
            <a:endParaRPr lang="en-US" sz="2600" b="1" dirty="0"/>
          </a:p>
        </p:txBody>
      </p:sp>
      <p:graphicFrame>
        <p:nvGraphicFramePr>
          <p:cNvPr id="8" name="Content Placeholder 7"/>
          <p:cNvGraphicFramePr>
            <a:graphicFrameLocks noGrp="1" noChangeAspect="1"/>
          </p:cNvGraphicFramePr>
          <p:nvPr>
            <p:ph idx="15"/>
            <p:extLst>
              <p:ext uri="{D42A27DB-BD31-4B8C-83A1-F6EECF244321}">
                <p14:modId xmlns:p14="http://schemas.microsoft.com/office/powerpoint/2010/main" val="1127342162"/>
              </p:ext>
            </p:extLst>
          </p:nvPr>
        </p:nvGraphicFramePr>
        <p:xfrm>
          <a:off x="3331125" y="4797779"/>
          <a:ext cx="2515088" cy="1540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909" name="Equation" r:id="rId6" imgW="1409400" imgH="863280" progId="Equation.DSMT4">
                  <p:embed/>
                </p:oleObj>
              </mc:Choice>
              <mc:Fallback>
                <p:oleObj name="Equation" r:id="rId6" imgW="1409400" imgH="863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331125" y="4797779"/>
                        <a:ext cx="2515088" cy="15406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008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en-US" sz="3500" dirty="0"/>
              <a:t>Single-Payment Yields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717717"/>
          </a:xfrm>
        </p:spPr>
        <p:txBody>
          <a:bodyPr/>
          <a:lstStyle/>
          <a:p>
            <a:pPr marL="0" indent="0">
              <a:spcBef>
                <a:spcPts val="1000"/>
              </a:spcBef>
              <a:buNone/>
            </a:pPr>
            <a:r>
              <a:rPr lang="en-US" altLang="en-US" sz="2200" dirty="0"/>
              <a:t>Negotiable CDs and fed funds are money market securities that pay interest only at maturity. These use</a:t>
            </a:r>
            <a:r>
              <a:rPr lang="en-US" altLang="en-US" sz="2200" b="1" dirty="0"/>
              <a:t> single-payment yields (</a:t>
            </a:r>
            <a:r>
              <a:rPr lang="en-US" altLang="en-US" sz="2200" b="1" i="1" dirty="0" err="1"/>
              <a:t>i</a:t>
            </a:r>
            <a:r>
              <a:rPr lang="en-US" altLang="en-US" sz="2200" b="1" i="1" baseline="-25000" dirty="0" err="1"/>
              <a:t>sp</a:t>
            </a:r>
            <a:r>
              <a:rPr lang="en-US" altLang="en-US" sz="2200" b="1" dirty="0"/>
              <a:t>).</a:t>
            </a:r>
            <a:endParaRPr lang="en-US" sz="2200" dirty="0"/>
          </a:p>
        </p:txBody>
      </p:sp>
      <p:graphicFrame>
        <p:nvGraphicFramePr>
          <p:cNvPr id="13" name="Content Placeholder 12"/>
          <p:cNvGraphicFramePr>
            <a:graphicFrameLocks noGrp="1" noChangeAspect="1"/>
          </p:cNvGraphicFramePr>
          <p:nvPr>
            <p:ph idx="13"/>
            <p:extLst>
              <p:ext uri="{D42A27DB-BD31-4B8C-83A1-F6EECF244321}">
                <p14:modId xmlns:p14="http://schemas.microsoft.com/office/powerpoint/2010/main" val="1682029994"/>
              </p:ext>
            </p:extLst>
          </p:nvPr>
        </p:nvGraphicFramePr>
        <p:xfrm>
          <a:off x="3651250" y="2481788"/>
          <a:ext cx="18573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213" name="Equation" r:id="rId3" imgW="1168200" imgH="457200" progId="Equation.DSMT4">
                  <p:embed/>
                </p:oleObj>
              </mc:Choice>
              <mc:Fallback>
                <p:oleObj name="Equation" r:id="rId3" imgW="11682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51250" y="2481788"/>
                        <a:ext cx="1857375" cy="727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3209314"/>
            <a:ext cx="8229600" cy="490536"/>
          </a:xfrm>
        </p:spPr>
        <p:txBody>
          <a:bodyPr/>
          <a:lstStyle/>
          <a:p>
            <a:pPr marL="292608" indent="-292608">
              <a:spcBef>
                <a:spcPts val="500"/>
              </a:spcBef>
            </a:pPr>
            <a:r>
              <a:rPr lang="en-US" altLang="en-US" sz="2000" dirty="0"/>
              <a:t>to convert a single-payment yield to a bond equivalent yield:</a:t>
            </a:r>
            <a:endParaRPr lang="en-US" sz="2000" dirty="0"/>
          </a:p>
        </p:txBody>
      </p:sp>
      <p:graphicFrame>
        <p:nvGraphicFramePr>
          <p:cNvPr id="12" name="Content Placeholder 11"/>
          <p:cNvGraphicFramePr>
            <a:graphicFrameLocks noGrp="1" noChangeAspect="1"/>
          </p:cNvGraphicFramePr>
          <p:nvPr>
            <p:ph idx="15"/>
            <p:extLst>
              <p:ext uri="{D42A27DB-BD31-4B8C-83A1-F6EECF244321}">
                <p14:modId xmlns:p14="http://schemas.microsoft.com/office/powerpoint/2010/main" val="546609061"/>
              </p:ext>
            </p:extLst>
          </p:nvPr>
        </p:nvGraphicFramePr>
        <p:xfrm>
          <a:off x="3795085" y="3753589"/>
          <a:ext cx="1603042" cy="790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214" name="Equation" r:id="rId5" imgW="876240" imgH="431640" progId="Equation.DSMT4">
                  <p:embed/>
                </p:oleObj>
              </mc:Choice>
              <mc:Fallback>
                <p:oleObj name="Equation" r:id="rId5" imgW="87624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95085" y="3753589"/>
                        <a:ext cx="1603042" cy="7900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6"/>
          </p:nvPr>
        </p:nvSpPr>
        <p:spPr>
          <a:xfrm>
            <a:off x="474128" y="4606664"/>
            <a:ext cx="8229600" cy="490536"/>
          </a:xfrm>
        </p:spPr>
        <p:txBody>
          <a:bodyPr/>
          <a:lstStyle/>
          <a:p>
            <a:pPr marL="292608" indent="-292608">
              <a:spcBef>
                <a:spcPts val="500"/>
              </a:spcBef>
            </a:pPr>
            <a:r>
              <a:rPr lang="en-US" altLang="en-US" sz="2000" dirty="0"/>
              <a:t>to directly convert a single payment yield to an E</a:t>
            </a:r>
            <a:r>
              <a:rPr lang="en-US" altLang="en-US" sz="100" dirty="0"/>
              <a:t> </a:t>
            </a:r>
            <a:r>
              <a:rPr lang="en-US" altLang="en-US" sz="2000" dirty="0"/>
              <a:t>A</a:t>
            </a:r>
            <a:r>
              <a:rPr lang="en-US" altLang="en-US" sz="100" dirty="0"/>
              <a:t> </a:t>
            </a:r>
            <a:r>
              <a:rPr lang="en-US" altLang="en-US" sz="2000" dirty="0"/>
              <a:t>R:</a:t>
            </a:r>
            <a:endParaRPr lang="en-US" sz="2000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7"/>
            <p:extLst>
              <p:ext uri="{D42A27DB-BD31-4B8C-83A1-F6EECF244321}">
                <p14:modId xmlns:p14="http://schemas.microsoft.com/office/powerpoint/2010/main" val="2255699984"/>
              </p:ext>
            </p:extLst>
          </p:nvPr>
        </p:nvGraphicFramePr>
        <p:xfrm>
          <a:off x="3455064" y="5142008"/>
          <a:ext cx="2267210" cy="1272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215" name="Equation" r:id="rId7" imgW="1562040" imgH="876240" progId="Equation.DSMT4">
                  <p:embed/>
                </p:oleObj>
              </mc:Choice>
              <mc:Fallback>
                <p:oleObj name="Equation" r:id="rId7" imgW="1562040" imgH="876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55064" y="5142008"/>
                        <a:ext cx="2267210" cy="12720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9207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400"/>
            <a:ext cx="7543800" cy="1076863"/>
          </a:xfrm>
        </p:spPr>
        <p:txBody>
          <a:bodyPr anchor="ctr"/>
          <a:lstStyle/>
          <a:p>
            <a:r>
              <a:rPr lang="en-US" altLang="en-US" sz="3500" dirty="0"/>
              <a:t>Sample Calculations of Money </a:t>
            </a:r>
            <a:br>
              <a:rPr lang="en-US" altLang="en-US" sz="3500" dirty="0"/>
            </a:br>
            <a:r>
              <a:rPr lang="en-US" altLang="en-US" sz="3500" dirty="0"/>
              <a:t>Market Yields </a:t>
            </a:r>
            <a:r>
              <a:rPr lang="en-US" altLang="en-US" sz="1000" dirty="0"/>
              <a:t>1</a:t>
            </a:r>
            <a:r>
              <a:rPr lang="en-US" altLang="en-US" sz="3500" dirty="0"/>
              <a:t> </a:t>
            </a:r>
            <a:endParaRPr lang="en-US" sz="3500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6036" y="1751985"/>
            <a:ext cx="7535339" cy="1366808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200" dirty="0"/>
              <a:t>A $1M investment in 90 day commercial paper has a 2% discount yield. An equivalent size and risk 90 day CD has a 2% single payment yield.  Which security offers the better return?  </a:t>
            </a:r>
            <a:r>
              <a:rPr lang="en-US" altLang="en-US" sz="2200" dirty="0">
                <a:solidFill>
                  <a:srgbClr val="00B050"/>
                </a:solidFill>
              </a:rPr>
              <a:t>For the commercial paper:</a:t>
            </a:r>
            <a:endParaRPr lang="en-US" sz="2200" dirty="0">
              <a:solidFill>
                <a:srgbClr val="00B050"/>
              </a:solidFill>
            </a:endParaRPr>
          </a:p>
        </p:txBody>
      </p:sp>
      <p:graphicFrame>
        <p:nvGraphicFramePr>
          <p:cNvPr id="13" name="Content Placeholder 12"/>
          <p:cNvGraphicFramePr>
            <a:graphicFrameLocks noGrp="1" noChangeAspect="1"/>
          </p:cNvGraphicFramePr>
          <p:nvPr>
            <p:ph idx="14"/>
            <p:extLst>
              <p:ext uri="{D42A27DB-BD31-4B8C-83A1-F6EECF244321}">
                <p14:modId xmlns:p14="http://schemas.microsoft.com/office/powerpoint/2010/main" val="1826569519"/>
              </p:ext>
            </p:extLst>
          </p:nvPr>
        </p:nvGraphicFramePr>
        <p:xfrm>
          <a:off x="967567" y="3281446"/>
          <a:ext cx="1899615" cy="790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2" name="Equation" r:id="rId3" imgW="1130040" imgH="469800" progId="Equation.DSMT4">
                  <p:embed/>
                </p:oleObj>
              </mc:Choice>
              <mc:Fallback>
                <p:oleObj name="Equation" r:id="rId3" imgW="113004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7567" y="3281446"/>
                        <a:ext cx="1899615" cy="7900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Content Placeholder 11"/>
          <p:cNvGraphicFramePr>
            <a:graphicFrameLocks noGrp="1" noChangeAspect="1"/>
          </p:cNvGraphicFramePr>
          <p:nvPr>
            <p:ph idx="15"/>
            <p:extLst>
              <p:ext uri="{D42A27DB-BD31-4B8C-83A1-F6EECF244321}">
                <p14:modId xmlns:p14="http://schemas.microsoft.com/office/powerpoint/2010/main" val="4031032879"/>
              </p:ext>
            </p:extLst>
          </p:nvPr>
        </p:nvGraphicFramePr>
        <p:xfrm>
          <a:off x="3598293" y="3353053"/>
          <a:ext cx="3713898" cy="646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3" name="Equation" r:id="rId5" imgW="2336760" imgH="406080" progId="Equation.DSMT4">
                  <p:embed/>
                </p:oleObj>
              </mc:Choice>
              <mc:Fallback>
                <p:oleObj name="Equation" r:id="rId5" imgW="233676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98293" y="3353053"/>
                        <a:ext cx="3713898" cy="6468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6"/>
            <p:extLst>
              <p:ext uri="{D42A27DB-BD31-4B8C-83A1-F6EECF244321}">
                <p14:modId xmlns:p14="http://schemas.microsoft.com/office/powerpoint/2010/main" val="3221863809"/>
              </p:ext>
            </p:extLst>
          </p:nvPr>
        </p:nvGraphicFramePr>
        <p:xfrm>
          <a:off x="907482" y="4247350"/>
          <a:ext cx="2019782" cy="790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4" name="Equation" r:id="rId7" imgW="1168200" imgH="457200" progId="Equation.DSMT4">
                  <p:embed/>
                </p:oleObj>
              </mc:Choice>
              <mc:Fallback>
                <p:oleObj name="Equation" r:id="rId7" imgW="116820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07482" y="4247350"/>
                        <a:ext cx="2019782" cy="7900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Content Placeholder 9"/>
          <p:cNvGraphicFramePr>
            <a:graphicFrameLocks noGrp="1" noChangeAspect="1"/>
          </p:cNvGraphicFramePr>
          <p:nvPr>
            <p:ph idx="17"/>
            <p:extLst>
              <p:ext uri="{D42A27DB-BD31-4B8C-83A1-F6EECF244321}">
                <p14:modId xmlns:p14="http://schemas.microsoft.com/office/powerpoint/2010/main" val="3513535747"/>
              </p:ext>
            </p:extLst>
          </p:nvPr>
        </p:nvGraphicFramePr>
        <p:xfrm>
          <a:off x="3624575" y="4291844"/>
          <a:ext cx="4002088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5" name="Equation" r:id="rId9" imgW="2361960" imgH="419040" progId="Equation.DSMT4">
                  <p:embed/>
                </p:oleObj>
              </mc:Choice>
              <mc:Fallback>
                <p:oleObj name="Equation" r:id="rId9" imgW="236196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624575" y="4291844"/>
                        <a:ext cx="4002088" cy="709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idx="18"/>
          </p:nvPr>
        </p:nvSpPr>
        <p:spPr>
          <a:xfrm>
            <a:off x="474127" y="5420692"/>
            <a:ext cx="8229600" cy="490536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200" dirty="0"/>
              <a:t>The bond equivalent yield for the commercial paper is 2.038%.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462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8300"/>
            <a:ext cx="7543800" cy="1049338"/>
          </a:xfrm>
        </p:spPr>
        <p:txBody>
          <a:bodyPr anchor="ctr"/>
          <a:lstStyle/>
          <a:p>
            <a:r>
              <a:rPr lang="en-US" altLang="en-US" sz="3500" dirty="0"/>
              <a:t>Sample Calculations of Money </a:t>
            </a:r>
            <a:br>
              <a:rPr lang="en-US" altLang="en-US" sz="3500" dirty="0"/>
            </a:br>
            <a:r>
              <a:rPr lang="en-US" altLang="en-US" sz="3500" dirty="0"/>
              <a:t>Market Yields </a:t>
            </a:r>
            <a:r>
              <a:rPr lang="en-US" altLang="en-US" sz="1000" dirty="0"/>
              <a:t>2</a:t>
            </a:r>
            <a:endParaRPr lang="en-US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7362"/>
            <a:ext cx="7543800" cy="1505821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200" dirty="0"/>
              <a:t>A $1M investment in 90 day commercial paper has a 2% discount yield. An equivalent size and risk 90 day CD has a 2% single payment yield.  Which security offers the better return?  </a:t>
            </a:r>
            <a:r>
              <a:rPr lang="en-US" altLang="en-US" sz="2200" dirty="0">
                <a:solidFill>
                  <a:srgbClr val="00B050"/>
                </a:solidFill>
              </a:rPr>
              <a:t>For the CD:</a:t>
            </a:r>
            <a:endParaRPr lang="en-US" sz="2200" dirty="0">
              <a:solidFill>
                <a:srgbClr val="00B05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3"/>
            <p:extLst>
              <p:ext uri="{D42A27DB-BD31-4B8C-83A1-F6EECF244321}">
                <p14:modId xmlns:p14="http://schemas.microsoft.com/office/powerpoint/2010/main" val="1413019181"/>
              </p:ext>
            </p:extLst>
          </p:nvPr>
        </p:nvGraphicFramePr>
        <p:xfrm>
          <a:off x="1643360" y="3417136"/>
          <a:ext cx="1585115" cy="781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930" name="Equation" r:id="rId3" imgW="876240" imgH="431640" progId="Equation.DSMT4">
                  <p:embed/>
                </p:oleObj>
              </mc:Choice>
              <mc:Fallback>
                <p:oleObj name="Equation" r:id="rId3" imgW="87624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43360" y="3417136"/>
                        <a:ext cx="1585115" cy="7812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Content Placeholder 7"/>
          <p:cNvGraphicFramePr>
            <a:graphicFrameLocks noGrp="1" noChangeAspect="1"/>
          </p:cNvGraphicFramePr>
          <p:nvPr>
            <p:ph idx="14"/>
            <p:extLst>
              <p:ext uri="{D42A27DB-BD31-4B8C-83A1-F6EECF244321}">
                <p14:modId xmlns:p14="http://schemas.microsoft.com/office/powerpoint/2010/main" val="371045462"/>
              </p:ext>
            </p:extLst>
          </p:nvPr>
        </p:nvGraphicFramePr>
        <p:xfrm>
          <a:off x="3884511" y="3407788"/>
          <a:ext cx="3255962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931" name="Equation" r:id="rId5" imgW="1777680" imgH="431640" progId="Equation.DSMT4">
                  <p:embed/>
                </p:oleObj>
              </mc:Choice>
              <mc:Fallback>
                <p:oleObj name="Equation" r:id="rId5" imgW="17776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84511" y="3407788"/>
                        <a:ext cx="3255962" cy="79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5"/>
          </p:nvPr>
        </p:nvSpPr>
        <p:spPr>
          <a:xfrm>
            <a:off x="474131" y="4381066"/>
            <a:ext cx="8229600" cy="1524433"/>
          </a:xfrm>
        </p:spPr>
        <p:txBody>
          <a:bodyPr/>
          <a:lstStyle/>
          <a:p>
            <a:pPr marL="0" indent="0" eaLnBrk="1" hangingPunct="1">
              <a:spcAft>
                <a:spcPts val="1200"/>
              </a:spcAft>
              <a:buNone/>
            </a:pPr>
            <a:r>
              <a:rPr lang="en-US" altLang="en-US" sz="2200" dirty="0"/>
              <a:t>The bond equivalent yield for the CD is 2.0278%.</a:t>
            </a:r>
          </a:p>
          <a:p>
            <a:pPr marL="0" indent="0" eaLnBrk="1" hangingPunct="1">
              <a:buNone/>
            </a:pPr>
            <a:r>
              <a:rPr lang="en-US" altLang="en-US" sz="2200" dirty="0"/>
              <a:t>The commercial paper has the better return since its bond equivalent yield is 2.038%.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5875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375"/>
            <a:ext cx="7543800" cy="1036638"/>
          </a:xfrm>
        </p:spPr>
        <p:txBody>
          <a:bodyPr anchor="ctr"/>
          <a:lstStyle/>
          <a:p>
            <a:r>
              <a:rPr lang="en-US" altLang="en-US" sz="3500" dirty="0"/>
              <a:t>Sample Calculations of Money </a:t>
            </a:r>
            <a:br>
              <a:rPr lang="en-US" altLang="en-US" sz="3500" dirty="0"/>
            </a:br>
            <a:r>
              <a:rPr lang="en-US" altLang="en-US" sz="3500" dirty="0"/>
              <a:t>Market Yields Concluded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5084716" cy="533743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200" dirty="0"/>
              <a:t>What is the commercial paper’s E</a:t>
            </a:r>
            <a:r>
              <a:rPr lang="en-US" altLang="en-US" sz="100" dirty="0"/>
              <a:t> </a:t>
            </a:r>
            <a:r>
              <a:rPr lang="en-US" altLang="en-US" sz="2200" dirty="0"/>
              <a:t>A</a:t>
            </a:r>
            <a:r>
              <a:rPr lang="en-US" altLang="en-US" sz="100" dirty="0"/>
              <a:t> </a:t>
            </a:r>
            <a:r>
              <a:rPr lang="en-US" altLang="en-US" sz="2200" dirty="0"/>
              <a:t>R?</a:t>
            </a:r>
            <a:endParaRPr lang="en-US" sz="2200" dirty="0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3"/>
            <p:extLst>
              <p:ext uri="{D42A27DB-BD31-4B8C-83A1-F6EECF244321}">
                <p14:modId xmlns:p14="http://schemas.microsoft.com/office/powerpoint/2010/main" val="3038737380"/>
              </p:ext>
            </p:extLst>
          </p:nvPr>
        </p:nvGraphicFramePr>
        <p:xfrm>
          <a:off x="1849565" y="2567936"/>
          <a:ext cx="2258758" cy="1383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934" name="Equation" r:id="rId3" imgW="1409400" imgH="863280" progId="Equation.DSMT4">
                  <p:embed/>
                </p:oleObj>
              </mc:Choice>
              <mc:Fallback>
                <p:oleObj name="Equation" r:id="rId3" imgW="1409400" imgH="863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49565" y="2567936"/>
                        <a:ext cx="2258758" cy="13839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4"/>
            <p:extLst>
              <p:ext uri="{D42A27DB-BD31-4B8C-83A1-F6EECF244321}">
                <p14:modId xmlns:p14="http://schemas.microsoft.com/office/powerpoint/2010/main" val="2925910392"/>
              </p:ext>
            </p:extLst>
          </p:nvPr>
        </p:nvGraphicFramePr>
        <p:xfrm>
          <a:off x="1865361" y="4028174"/>
          <a:ext cx="3676555" cy="1386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935" name="Equation" r:id="rId5" imgW="2323800" imgH="876240" progId="Equation.DSMT4">
                  <p:embed/>
                </p:oleObj>
              </mc:Choice>
              <mc:Fallback>
                <p:oleObj name="Equation" r:id="rId5" imgW="2323800" imgH="876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65361" y="4028174"/>
                        <a:ext cx="3676555" cy="13861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5-</a:t>
            </a:r>
            <a:fld id="{4773FF61-F4E9-4123-B6AF-201BC82A0194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472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fddca38ef94f6a5ab55608e279bd8c7a7db1474"/>
</p:tagLst>
</file>

<file path=ppt/theme/theme1.xml><?xml version="1.0" encoding="utf-8"?>
<a:theme xmlns:a="http://schemas.openxmlformats.org/drawingml/2006/main" name="Network">
  <a:themeElements>
    <a:clrScheme name="Custom 7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0000FF"/>
      </a:hlink>
      <a:folHlink>
        <a:srgbClr val="0000FF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1">
        <a:dk1>
          <a:srgbClr val="000000"/>
        </a:dk1>
        <a:lt1>
          <a:srgbClr val="FFFFFF"/>
        </a:lt1>
        <a:dk2>
          <a:srgbClr val="A50021"/>
        </a:dk2>
        <a:lt2>
          <a:srgbClr val="808080"/>
        </a:lt2>
        <a:accent1>
          <a:srgbClr val="006699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CA"/>
        </a:accent5>
        <a:accent6>
          <a:srgbClr val="C8C8C8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Network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1">
        <a:dk1>
          <a:srgbClr val="000000"/>
        </a:dk1>
        <a:lt1>
          <a:srgbClr val="FFFFFF"/>
        </a:lt1>
        <a:dk2>
          <a:srgbClr val="A50021"/>
        </a:dk2>
        <a:lt2>
          <a:srgbClr val="808080"/>
        </a:lt2>
        <a:accent1>
          <a:srgbClr val="006699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CA"/>
        </a:accent5>
        <a:accent6>
          <a:srgbClr val="C8C8C8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6283</TotalTime>
  <Words>2946</Words>
  <Application>Microsoft Office PowerPoint</Application>
  <PresentationFormat>On-screen Show (4:3)</PresentationFormat>
  <Paragraphs>497</Paragraphs>
  <Slides>35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Times New Roman</vt:lpstr>
      <vt:lpstr>Wingdings</vt:lpstr>
      <vt:lpstr>Network</vt:lpstr>
      <vt:lpstr>1_Network</vt:lpstr>
      <vt:lpstr>Equation</vt:lpstr>
      <vt:lpstr>Chapter Five</vt:lpstr>
      <vt:lpstr>Money Markets</vt:lpstr>
      <vt:lpstr>Money Market Yields</vt:lpstr>
      <vt:lpstr>Discount Yields</vt:lpstr>
      <vt:lpstr>Bond Equivalent Yields</vt:lpstr>
      <vt:lpstr>Single-Payment Yields</vt:lpstr>
      <vt:lpstr>Sample Calculations of Money  Market Yields 1 </vt:lpstr>
      <vt:lpstr>Sample Calculations of Money  Market Yields 2</vt:lpstr>
      <vt:lpstr>Sample Calculations of Money  Market Yields Concluded</vt:lpstr>
      <vt:lpstr>Money Market Instruments</vt:lpstr>
      <vt:lpstr>Treasury Bills (T-Bills)</vt:lpstr>
      <vt:lpstr>T-Bill Auctions 1</vt:lpstr>
      <vt:lpstr>T-Bill Auctions 2</vt:lpstr>
      <vt:lpstr>The Secondary Market for T-Bills</vt:lpstr>
      <vt:lpstr>T-Bill Prices</vt:lpstr>
      <vt:lpstr>Federal Funds</vt:lpstr>
      <vt:lpstr>Repurchase Agreement 1</vt:lpstr>
      <vt:lpstr>Repurchase Agreement 2</vt:lpstr>
      <vt:lpstr>Repurchase Agreement Yield</vt:lpstr>
      <vt:lpstr>Commercial Paper</vt:lpstr>
      <vt:lpstr>Asset-Backed Commercial Paper</vt:lpstr>
      <vt:lpstr>Negotiable Certificates of Deposit</vt:lpstr>
      <vt:lpstr>Banker’s Acceptances</vt:lpstr>
      <vt:lpstr>Money Market Participants</vt:lpstr>
      <vt:lpstr>International Money Markets 1</vt:lpstr>
      <vt:lpstr>Central Bank Interest Rates 1</vt:lpstr>
      <vt:lpstr>Central Bank Interest Rates 2</vt:lpstr>
      <vt:lpstr>Eurocommercial Paper Outstanding, 1995 – 2016 1</vt:lpstr>
      <vt:lpstr>Eurocommercial Paper Outstanding, 1995 – 2016 2</vt:lpstr>
      <vt:lpstr>Foreign Investments in U.S. Money Market Instruments</vt:lpstr>
      <vt:lpstr>International Money Markets 2</vt:lpstr>
      <vt:lpstr>Single versus Discriminating Price Treasury Auctions</vt:lpstr>
      <vt:lpstr>Creation of a Banker’s Acceptance</vt:lpstr>
      <vt:lpstr>T-Bill Auctions 2 Long Description</vt:lpstr>
      <vt:lpstr>Creation of a Banker’s Acceptance 2 Long Description</vt:lpstr>
    </vt:vector>
  </TitlesOfParts>
  <Company>SPi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Markets and Institutions, 7e</dc:title>
  <dc:subject/>
  <dc:creator>Saunders</dc:creator>
  <cp:lastModifiedBy>R, Nivetha</cp:lastModifiedBy>
  <cp:revision>865</cp:revision>
  <dcterms:created xsi:type="dcterms:W3CDTF">2000-07-01T19:33:32Z</dcterms:created>
  <dcterms:modified xsi:type="dcterms:W3CDTF">2018-09-08T04:15:19Z</dcterms:modified>
</cp:coreProperties>
</file>