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5" r:id="rId1"/>
    <p:sldMasterId id="2147483706" r:id="rId2"/>
  </p:sldMasterIdLst>
  <p:notesMasterIdLst>
    <p:notesMasterId r:id="rId31"/>
  </p:notesMasterIdLst>
  <p:handoutMasterIdLst>
    <p:handoutMasterId r:id="rId32"/>
  </p:handoutMasterIdLst>
  <p:sldIdLst>
    <p:sldId id="365" r:id="rId3"/>
    <p:sldId id="366" r:id="rId4"/>
    <p:sldId id="407" r:id="rId5"/>
    <p:sldId id="304" r:id="rId6"/>
    <p:sldId id="367" r:id="rId7"/>
    <p:sldId id="408" r:id="rId8"/>
    <p:sldId id="409" r:id="rId9"/>
    <p:sldId id="410" r:id="rId10"/>
    <p:sldId id="411" r:id="rId11"/>
    <p:sldId id="412" r:id="rId12"/>
    <p:sldId id="413" r:id="rId13"/>
    <p:sldId id="368" r:id="rId14"/>
    <p:sldId id="369" r:id="rId15"/>
    <p:sldId id="370" r:id="rId16"/>
    <p:sldId id="414" r:id="rId17"/>
    <p:sldId id="415" r:id="rId18"/>
    <p:sldId id="416" r:id="rId19"/>
    <p:sldId id="417" r:id="rId20"/>
    <p:sldId id="418" r:id="rId21"/>
    <p:sldId id="419" r:id="rId22"/>
    <p:sldId id="420" r:id="rId23"/>
    <p:sldId id="421" r:id="rId24"/>
    <p:sldId id="422" r:id="rId25"/>
    <p:sldId id="423" r:id="rId26"/>
    <p:sldId id="424" r:id="rId27"/>
    <p:sldId id="425" r:id="rId28"/>
    <p:sldId id="403" r:id="rId29"/>
    <p:sldId id="426" r:id="rId30"/>
  </p:sldIdLst>
  <p:sldSz cx="9144000" cy="6858000" type="screen4x3"/>
  <p:notesSz cx="9144000" cy="6858000"/>
  <p:custDataLst>
    <p:tags r:id="rId33"/>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0000CC"/>
    <a:srgbClr val="000000"/>
    <a:srgbClr val="007FBE"/>
    <a:srgbClr val="E84C22"/>
    <a:srgbClr val="F6D0CC"/>
    <a:srgbClr val="FFFFCC"/>
    <a:srgbClr val="FFCC00"/>
    <a:srgbClr val="CC0000"/>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30" autoAdjust="0"/>
    <p:restoredTop sz="92593" autoAdjust="0"/>
  </p:normalViewPr>
  <p:slideViewPr>
    <p:cSldViewPr snapToGrid="0">
      <p:cViewPr varScale="1">
        <p:scale>
          <a:sx n="100" d="100"/>
          <a:sy n="100" d="100"/>
        </p:scale>
        <p:origin x="1074" y="84"/>
      </p:cViewPr>
      <p:guideLst>
        <p:guide orient="horz" pos="2160"/>
        <p:guide pos="2880"/>
      </p:guideLst>
    </p:cSldViewPr>
  </p:slideViewPr>
  <p:outlineViewPr>
    <p:cViewPr>
      <p:scale>
        <a:sx n="33" d="100"/>
        <a:sy n="33" d="100"/>
      </p:scale>
      <p:origin x="0" y="-16344"/>
    </p:cViewPr>
  </p:outlineViewPr>
  <p:notesTextViewPr>
    <p:cViewPr>
      <p:scale>
        <a:sx n="100" d="100"/>
        <a:sy n="100" d="100"/>
      </p:scale>
      <p:origin x="0" y="0"/>
    </p:cViewPr>
  </p:notesTextViewPr>
  <p:sorterViewPr>
    <p:cViewPr>
      <p:scale>
        <a:sx n="66" d="100"/>
        <a:sy n="66" d="100"/>
      </p:scale>
      <p:origin x="0" y="10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397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397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397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B7026F9-3819-437D-B98A-C97A0604222E}" type="slidenum">
              <a:rPr lang="en-US"/>
              <a:pPr>
                <a:defRPr/>
              </a:pPr>
              <a:t>‹#›</a:t>
            </a:fld>
            <a:endParaRPr lang="en-US"/>
          </a:p>
        </p:txBody>
      </p:sp>
    </p:spTree>
    <p:extLst>
      <p:ext uri="{BB962C8B-B14F-4D97-AF65-F5344CB8AC3E}">
        <p14:creationId xmlns:p14="http://schemas.microsoft.com/office/powerpoint/2010/main" val="4023830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192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2772"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2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192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2627243-4FD6-484B-925E-03A32A5E2EBF}" type="slidenum">
              <a:rPr lang="en-US"/>
              <a:pPr>
                <a:defRPr/>
              </a:pPr>
              <a:t>‹#›</a:t>
            </a:fld>
            <a:endParaRPr lang="en-US"/>
          </a:p>
        </p:txBody>
      </p:sp>
    </p:spTree>
    <p:extLst>
      <p:ext uri="{BB962C8B-B14F-4D97-AF65-F5344CB8AC3E}">
        <p14:creationId xmlns:p14="http://schemas.microsoft.com/office/powerpoint/2010/main" val="649668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a:t>
            </a:fld>
            <a:endParaRPr lang="en-US"/>
          </a:p>
        </p:txBody>
      </p:sp>
    </p:spTree>
    <p:extLst>
      <p:ext uri="{BB962C8B-B14F-4D97-AF65-F5344CB8AC3E}">
        <p14:creationId xmlns:p14="http://schemas.microsoft.com/office/powerpoint/2010/main" val="2396987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8208F50-EF34-4EFE-ABE5-924E0B99651A}" type="slidenum">
              <a:rPr lang="en-US" altLang="en-US" sz="1200" smtClean="0"/>
              <a:pPr/>
              <a:t>4</a:t>
            </a:fld>
            <a:endParaRPr lang="en-US" alt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3421033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8</a:t>
            </a:fld>
            <a:endParaRPr lang="en-US"/>
          </a:p>
        </p:txBody>
      </p:sp>
    </p:spTree>
    <p:extLst>
      <p:ext uri="{BB962C8B-B14F-4D97-AF65-F5344CB8AC3E}">
        <p14:creationId xmlns:p14="http://schemas.microsoft.com/office/powerpoint/2010/main" val="34459435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19</a:t>
            </a:fld>
            <a:endParaRPr lang="en-US"/>
          </a:p>
        </p:txBody>
      </p:sp>
    </p:spTree>
    <p:extLst>
      <p:ext uri="{BB962C8B-B14F-4D97-AF65-F5344CB8AC3E}">
        <p14:creationId xmlns:p14="http://schemas.microsoft.com/office/powerpoint/2010/main" val="505681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3B647D02-CBA3-4678-B332-D2DCA1563220}" type="datetime1">
              <a:rPr lang="en-US" smtClean="0"/>
              <a:t>9/8/2018</a:t>
            </a:fld>
            <a:endParaRPr lang="en-US" altLang="en-US"/>
          </a:p>
        </p:txBody>
      </p:sp>
      <p:sp>
        <p:nvSpPr>
          <p:cNvPr id="43" name="Content Placeholder 2"/>
          <p:cNvSpPr txBox="1">
            <a:spLocks/>
          </p:cNvSpPr>
          <p:nvPr userDrawn="1"/>
        </p:nvSpPr>
        <p:spPr>
          <a:xfrm>
            <a:off x="3632200"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
        <p:nvSpPr>
          <p:cNvPr id="40"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11-</a:t>
            </a:r>
            <a:fld id="{CB4170C2-2BCD-4EE9-940C-15A2525D2C19}" type="slidenum">
              <a:rPr lang="en-US" altLang="en-US" smtClean="0"/>
              <a:pPr>
                <a:defRPr/>
              </a:pPr>
              <a:t>‹#›</a:t>
            </a:fld>
            <a:endParaRPr lang="en-US" altLang="en-US" dirty="0"/>
          </a:p>
        </p:txBody>
      </p:sp>
    </p:spTree>
    <p:extLst>
      <p:ext uri="{BB962C8B-B14F-4D97-AF65-F5344CB8AC3E}">
        <p14:creationId xmlns:p14="http://schemas.microsoft.com/office/powerpoint/2010/main" val="379473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52D9FFD3-6041-48F0-9F7F-18B02F443C7F}" type="datetime1">
              <a:rPr lang="en-US" smtClean="0"/>
              <a:t>9/8/2018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11-</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2606636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C7805858-BE1E-49B3-A989-A0F326A6DBAD}"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11-</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931499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E930F5A3-1833-46E5-B577-D72D149B361E}"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11-</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2604831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A3CDDCCD-8400-42AD-B88D-5D1C2939AF4F}"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11-</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149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FA366B69-E6D9-4277-9FC8-D4757D7F2CE5}"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11-</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2493102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78886085-B00A-4E2F-9CD9-665789337251}" type="datetime1">
              <a:rPr lang="en-US" smtClean="0"/>
              <a:t>9/8/2018</a:t>
            </a:fld>
            <a:endParaRPr lang="en-US" altLang="en-US"/>
          </a:p>
        </p:txBody>
      </p:sp>
      <p:sp>
        <p:nvSpPr>
          <p:cNvPr id="3" name="Content Placeholder 2"/>
          <p:cNvSpPr>
            <a:spLocks noGrp="1"/>
          </p:cNvSpPr>
          <p:nvPr>
            <p:ph sz="quarter" idx="11"/>
          </p:nvPr>
        </p:nvSpPr>
        <p:spPr>
          <a:xfrm>
            <a:off x="2590800" y="6248400"/>
            <a:ext cx="4724400" cy="457200"/>
          </a:xfrm>
        </p:spPr>
        <p:txBody>
          <a:bodyPr/>
          <a:lstStyle/>
          <a:p>
            <a:pPr lvl="0"/>
            <a:endParaRPr lang="en-IN" dirty="0"/>
          </a:p>
        </p:txBody>
      </p:sp>
      <p:sp>
        <p:nvSpPr>
          <p:cNvPr id="40" name="Slide Number Placeholder 5"/>
          <p:cNvSpPr>
            <a:spLocks noGrp="1"/>
          </p:cNvSpPr>
          <p:nvPr>
            <p:ph type="sldNum" sz="quarter" idx="12"/>
          </p:nvPr>
        </p:nvSpPr>
        <p:spPr>
          <a:xfrm>
            <a:off x="8144435" y="6483260"/>
            <a:ext cx="984019" cy="365125"/>
          </a:xfrm>
        </p:spPr>
        <p:txBody>
          <a:bodyPr/>
          <a:lstStyle/>
          <a:p>
            <a:pPr>
              <a:defRPr/>
            </a:pPr>
            <a:r>
              <a:rPr lang="en-US" altLang="en-US" dirty="0"/>
              <a:t>Ch. 1     </a:t>
            </a:r>
            <a:fld id="{0FD03E7E-EA82-497A-8F5F-7A09E0EB97C0}" type="slidenum">
              <a:rPr lang="en-US" altLang="en-US" smtClean="0"/>
              <a:pPr>
                <a:defRPr/>
              </a:pPr>
              <a:t>‹#›</a:t>
            </a:fld>
            <a:endParaRPr lang="en-US" altLang="en-US" dirty="0"/>
          </a:p>
        </p:txBody>
      </p:sp>
    </p:spTree>
    <p:extLst>
      <p:ext uri="{BB962C8B-B14F-4D97-AF65-F5344CB8AC3E}">
        <p14:creationId xmlns:p14="http://schemas.microsoft.com/office/powerpoint/2010/main" val="248693755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518746" y="1745639"/>
            <a:ext cx="8229600" cy="4411662"/>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104B54C6-1B62-4AC8-8218-61585F9D66AB}" type="datetime1">
              <a:rPr lang="en-US" smtClean="0"/>
              <a:t>9/8/2018</a:t>
            </a:fld>
            <a:endParaRPr lang="en-US" altLang="en-US"/>
          </a:p>
        </p:txBody>
      </p:sp>
    </p:spTree>
    <p:extLst>
      <p:ext uri="{BB962C8B-B14F-4D97-AF65-F5344CB8AC3E}">
        <p14:creationId xmlns:p14="http://schemas.microsoft.com/office/powerpoint/2010/main" val="19277181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24A67AF2-FCC9-464B-BCD3-4C85192CDE2A}"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11-</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5062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7DCA4FE8-C482-45FF-866A-88D02EF7546D}"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11-</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18493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FC217EAB-F67A-47E3-9081-3E2F5ECC9255}" type="datetime1">
              <a:rPr lang="en-US" smtClean="0"/>
              <a:t>9/8/2018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11-</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156949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AA88E6A3-DDBE-4058-8C6F-2902234F35E8}"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11-</a:t>
            </a:r>
            <a:fld id="{4773FF61-F4E9-4123-B6AF-201BC82A0194}" type="slidenum">
              <a:rPr lang="en-US" altLang="en-US" smtClean="0"/>
              <a:pPr>
                <a:defRPr/>
              </a:pPr>
              <a:t>‹#›</a:t>
            </a:fld>
            <a:endParaRPr lang="en-US" altLang="en-US" dirty="0"/>
          </a:p>
        </p:txBody>
      </p:sp>
    </p:spTree>
    <p:extLst>
      <p:ext uri="{BB962C8B-B14F-4D97-AF65-F5344CB8AC3E}">
        <p14:creationId xmlns:p14="http://schemas.microsoft.com/office/powerpoint/2010/main" val="304589193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853964BB-5A4B-4195-985E-9F28ABF4792E}"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11-</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60619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496D1DDF-72C9-4EC2-980E-368895AE81BE}"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11-</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7448608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7BE081C8-18A4-4C0C-A639-F07B5AED1741}" type="datetime1">
              <a:rPr lang="en-US" smtClean="0"/>
              <a:t>9/8/2018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11-</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30486299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D7BA0969-3197-44E8-A010-61E6435F8380}" type="datetime1">
              <a:rPr lang="en-US" smtClean="0"/>
              <a:t>9/8/2018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11-</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7771739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625C20CE-51D3-4A18-8636-D2A00544B0FA}" type="datetime1">
              <a:rPr lang="en-US" smtClean="0"/>
              <a:t>9/8/2018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11-</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37274042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5E5E2E76-0553-4C53-8F5A-D8B7124D58D2}"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11-</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4167633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56A46ACF-4509-4E28-86DF-C25E10BEF581}"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11-</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42739351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0095FE38-CD08-48D2-9107-75AAF66F4BF5}"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11-</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39264578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929F3F48-212B-43D5-A7E9-98256E2A4FE6}"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11-</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455442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F618878C-9657-447E-A504-97A773968D76}"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11-</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38785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58BB4478-E112-493B-870F-FA84BAF64540}"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11-</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675818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4B90C6CC-4278-48ED-A0F0-C3F82040A5B2}" type="datetime1">
              <a:rPr lang="en-US" smtClean="0"/>
              <a:t>9/8/2018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11-</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978719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9E0C19DA-B1EA-405A-8175-CC09066CCA17}"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11-</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1374996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D4BA26C1-5870-42E4-96D5-6C354953D63F}"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11-</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4011742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066FDD9D-9D4E-435C-AC25-7FDF49AFC95B}" type="datetime1">
              <a:rPr lang="en-US" smtClean="0"/>
              <a:t>9/8/2018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11-</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1681480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33E4A3CD-E437-4707-9617-072D581F7628}" type="datetime1">
              <a:rPr lang="en-US" smtClean="0"/>
              <a:t>9/8/2018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11-</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151639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7DC9C7A3-8236-4764-AD0A-1E0D6572F0B6}" type="datetime1">
              <a:rPr lang="en-US" smtClean="0"/>
              <a:t>9/8/2018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11-</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40" name="Content Placeholder 2"/>
          <p:cNvSpPr txBox="1">
            <a:spLocks/>
          </p:cNvSpPr>
          <p:nvPr userDrawn="1"/>
        </p:nvSpPr>
        <p:spPr>
          <a:xfrm>
            <a:off x="370249"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Tree>
  </p:cSld>
  <p:clrMap bg1="lt1" tx1="dk1" bg2="lt2" tx2="dk2" accent1="accent1" accent2="accent2" accent3="accent3" accent4="accent4" accent5="accent5" accent6="accent6" hlink="hlink" folHlink="folHlink"/>
  <p:sldLayoutIdLst>
    <p:sldLayoutId id="2147483702" r:id="rId1"/>
    <p:sldLayoutId id="2147483692" r:id="rId2"/>
    <p:sldLayoutId id="2147483703" r:id="rId3"/>
    <p:sldLayoutId id="2147483705" r:id="rId4"/>
    <p:sldLayoutId id="2147483704"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86C5FB68-765C-43F6-8DA8-2C1C242A4F03}" type="datetime1">
              <a:rPr lang="en-US" smtClean="0"/>
              <a:t>9/8/2018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11-</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Tree>
    <p:extLst>
      <p:ext uri="{BB962C8B-B14F-4D97-AF65-F5344CB8AC3E}">
        <p14:creationId xmlns:p14="http://schemas.microsoft.com/office/powerpoint/2010/main" val="312907898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image" Target="../media/image3.jpg"/><Relationship Id="rId1" Type="http://schemas.openxmlformats.org/officeDocument/2006/relationships/slideLayout" Target="../slideLayouts/slideLayout3.xml"/><Relationship Id="rId4" Type="http://schemas.openxmlformats.org/officeDocument/2006/relationships/slide" Target="slide2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15.xml"/><Relationship Id="rId1" Type="http://schemas.openxmlformats.org/officeDocument/2006/relationships/slideLayout" Target="../slideLayouts/slideLayout3.xml"/><Relationship Id="rId4" Type="http://schemas.openxmlformats.org/officeDocument/2006/relationships/slide" Target="slide27.xml"/></Relationships>
</file>

<file path=ppt/slides/_rels/slide28.xml.rels><?xml version="1.0" encoding="UTF-8" standalone="yes"?>
<Relationships xmlns="http://schemas.openxmlformats.org/package/2006/relationships"><Relationship Id="rId2" Type="http://schemas.openxmlformats.org/officeDocument/2006/relationships/slide" Target="slide2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slide" Target="slide2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altLang="en-US" dirty="0">
                <a:latin typeface="Calibri" panose="020F0502020204030204" pitchFamily="34" charset="0"/>
              </a:rPr>
              <a:t>Chapter Eleven</a:t>
            </a:r>
          </a:p>
        </p:txBody>
      </p:sp>
      <p:sp>
        <p:nvSpPr>
          <p:cNvPr id="3075" name="Rectangle 5"/>
          <p:cNvSpPr>
            <a:spLocks noGrp="1" noChangeArrowheads="1"/>
          </p:cNvSpPr>
          <p:nvPr>
            <p:ph type="subTitle" idx="1"/>
          </p:nvPr>
        </p:nvSpPr>
        <p:spPr>
          <a:xfrm>
            <a:off x="683581" y="3049588"/>
            <a:ext cx="6414132" cy="1788742"/>
          </a:xfrm>
        </p:spPr>
        <p:txBody>
          <a:bodyPr/>
          <a:lstStyle/>
          <a:p>
            <a:pPr eaLnBrk="1" hangingPunct="1"/>
            <a:r>
              <a:rPr lang="en-US" altLang="en-US" sz="5500" dirty="0"/>
              <a:t>Commercial Banks: Industry Overview</a:t>
            </a:r>
          </a:p>
        </p:txBody>
      </p:sp>
      <p:sp>
        <p:nvSpPr>
          <p:cNvPr id="2" name="Content Placeholder 1"/>
          <p:cNvSpPr>
            <a:spLocks noGrp="1"/>
          </p:cNvSpPr>
          <p:nvPr>
            <p:ph sz="quarter" idx="11"/>
          </p:nvPr>
        </p:nvSpPr>
        <p:spPr>
          <a:xfrm>
            <a:off x="315913" y="6392777"/>
            <a:ext cx="8617072" cy="325655"/>
          </a:xfrm>
        </p:spPr>
        <p:txBody>
          <a:bodyPr/>
          <a:lstStyle/>
          <a:p>
            <a:pPr marL="0" indent="0">
              <a:buNone/>
            </a:pPr>
            <a:r>
              <a:rPr lang="en-IN" sz="900" dirty="0">
                <a:latin typeface="Calibri" panose="020F0502020204030204" pitchFamily="34" charset="0"/>
              </a:rPr>
              <a:t>©2019 McGraw-Hill Education. All rights reserved. Authorized only for instructor use in the classroom. No reproduction or further distribution permitted without the prior written consent of McGraw-Hill Education.</a:t>
            </a:r>
          </a:p>
        </p:txBody>
      </p:sp>
    </p:spTree>
    <p:extLst>
      <p:ext uri="{BB962C8B-B14F-4D97-AF65-F5344CB8AC3E}">
        <p14:creationId xmlns:p14="http://schemas.microsoft.com/office/powerpoint/2010/main" val="37366454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sz="4000" dirty="0"/>
              <a:t>Shadow Banking </a:t>
            </a:r>
            <a:r>
              <a:rPr lang="en-US" sz="1000" b="0" dirty="0"/>
              <a:t>1</a:t>
            </a:r>
            <a:endParaRPr lang="en-IN" sz="1000" b="0" dirty="0"/>
          </a:p>
        </p:txBody>
      </p:sp>
      <p:sp>
        <p:nvSpPr>
          <p:cNvPr id="3" name="Content Placeholder 2"/>
          <p:cNvSpPr>
            <a:spLocks noGrp="1"/>
          </p:cNvSpPr>
          <p:nvPr>
            <p:ph idx="1"/>
          </p:nvPr>
        </p:nvSpPr>
        <p:spPr>
          <a:xfrm>
            <a:off x="457199" y="1719262"/>
            <a:ext cx="8340571" cy="908527"/>
          </a:xfrm>
        </p:spPr>
        <p:txBody>
          <a:bodyPr/>
          <a:lstStyle/>
          <a:p>
            <a:pPr marL="0" indent="0">
              <a:buNone/>
            </a:pPr>
            <a:r>
              <a:rPr lang="en-US" sz="2400" b="1" dirty="0"/>
              <a:t>Shadow banking</a:t>
            </a:r>
            <a:r>
              <a:rPr lang="en-US" sz="2400" dirty="0"/>
              <a:t>.</a:t>
            </a:r>
          </a:p>
          <a:p>
            <a:pPr marL="291600" lvl="1" indent="-291600" eaLnBrk="1" hangingPunct="1">
              <a:lnSpc>
                <a:spcPct val="90000"/>
              </a:lnSpc>
              <a:spcBef>
                <a:spcPts val="1000"/>
              </a:spcBef>
              <a:buSzPct val="100000"/>
            </a:pPr>
            <a:r>
              <a:rPr lang="en-US" sz="2000" dirty="0"/>
              <a:t>Activities of nonfinancial service firms that perform banking services.</a:t>
            </a:r>
          </a:p>
        </p:txBody>
      </p:sp>
      <p:sp>
        <p:nvSpPr>
          <p:cNvPr id="8" name="Content Placeholder 7"/>
          <p:cNvSpPr>
            <a:spLocks noGrp="1"/>
          </p:cNvSpPr>
          <p:nvPr>
            <p:ph idx="13"/>
          </p:nvPr>
        </p:nvSpPr>
        <p:spPr>
          <a:xfrm>
            <a:off x="465661" y="2716142"/>
            <a:ext cx="8229600" cy="1487993"/>
          </a:xfrm>
        </p:spPr>
        <p:txBody>
          <a:bodyPr/>
          <a:lstStyle/>
          <a:p>
            <a:pPr marL="0" indent="0">
              <a:buNone/>
            </a:pPr>
            <a:r>
              <a:rPr lang="en-US" sz="2400" dirty="0"/>
              <a:t>How does it work?</a:t>
            </a:r>
          </a:p>
          <a:p>
            <a:pPr marL="291600" lvl="1" indent="-291600" eaLnBrk="1" hangingPunct="1">
              <a:lnSpc>
                <a:spcPct val="90000"/>
              </a:lnSpc>
              <a:spcBef>
                <a:spcPts val="1000"/>
              </a:spcBef>
              <a:buSzPct val="100000"/>
            </a:pPr>
            <a:r>
              <a:rPr lang="en-US" sz="2000" dirty="0"/>
              <a:t>Savers place their funds with M</a:t>
            </a:r>
            <a:r>
              <a:rPr lang="en-US" sz="100" dirty="0"/>
              <a:t> </a:t>
            </a:r>
            <a:r>
              <a:rPr lang="en-US" sz="2000" dirty="0"/>
              <a:t>M</a:t>
            </a:r>
            <a:r>
              <a:rPr lang="en-US" sz="100" dirty="0"/>
              <a:t> </a:t>
            </a:r>
            <a:r>
              <a:rPr lang="en-US" sz="2000" dirty="0"/>
              <a:t>M</a:t>
            </a:r>
            <a:r>
              <a:rPr lang="en-US" sz="100" dirty="0"/>
              <a:t> </a:t>
            </a:r>
            <a:r>
              <a:rPr lang="en-US" sz="2000" dirty="0"/>
              <a:t>F</a:t>
            </a:r>
            <a:r>
              <a:rPr lang="en-US" sz="100" dirty="0"/>
              <a:t> </a:t>
            </a:r>
            <a:r>
              <a:rPr lang="en-US" sz="2000" dirty="0"/>
              <a:t>s and similar funds, which invest those funds in the liabilities of shadow banks. Borrowers get loans and leases from shadow banks rather than from traditional banks.</a:t>
            </a:r>
          </a:p>
        </p:txBody>
      </p:sp>
      <p:sp>
        <p:nvSpPr>
          <p:cNvPr id="9" name="Content Placeholder 8"/>
          <p:cNvSpPr>
            <a:spLocks noGrp="1"/>
          </p:cNvSpPr>
          <p:nvPr>
            <p:ph idx="14"/>
          </p:nvPr>
        </p:nvSpPr>
        <p:spPr>
          <a:xfrm>
            <a:off x="474131" y="4252296"/>
            <a:ext cx="8229600" cy="807872"/>
          </a:xfrm>
        </p:spPr>
        <p:txBody>
          <a:bodyPr/>
          <a:lstStyle/>
          <a:p>
            <a:pPr marL="0" indent="0">
              <a:buNone/>
            </a:pPr>
            <a:r>
              <a:rPr lang="en-US" sz="2400" dirty="0"/>
              <a:t>Shadow banks face significantly less regulation than traditional banks.</a:t>
            </a:r>
          </a:p>
        </p:txBody>
      </p:sp>
      <p:sp>
        <p:nvSpPr>
          <p:cNvPr id="4" name="Slide Number Placeholder 3"/>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10</a:t>
            </a:fld>
            <a:endParaRPr lang="en-US" altLang="en-US" dirty="0"/>
          </a:p>
        </p:txBody>
      </p:sp>
    </p:spTree>
    <p:extLst>
      <p:ext uri="{BB962C8B-B14F-4D97-AF65-F5344CB8AC3E}">
        <p14:creationId xmlns:p14="http://schemas.microsoft.com/office/powerpoint/2010/main" val="33079841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3312"/>
            <a:ext cx="7543800" cy="973253"/>
          </a:xfrm>
        </p:spPr>
        <p:txBody>
          <a:bodyPr anchor="ctr"/>
          <a:lstStyle/>
          <a:p>
            <a:r>
              <a:rPr lang="en-US" sz="4000" dirty="0"/>
              <a:t>Shadow Banking </a:t>
            </a:r>
            <a:r>
              <a:rPr lang="en-US" sz="1000" b="0" dirty="0"/>
              <a:t>2</a:t>
            </a:r>
            <a:endParaRPr lang="en-IN" dirty="0"/>
          </a:p>
        </p:txBody>
      </p:sp>
      <p:sp>
        <p:nvSpPr>
          <p:cNvPr id="3" name="Content Placeholder 2"/>
          <p:cNvSpPr>
            <a:spLocks noGrp="1"/>
          </p:cNvSpPr>
          <p:nvPr>
            <p:ph idx="1"/>
          </p:nvPr>
        </p:nvSpPr>
        <p:spPr>
          <a:xfrm>
            <a:off x="457200" y="1719262"/>
            <a:ext cx="8229600" cy="1414555"/>
          </a:xfrm>
        </p:spPr>
        <p:txBody>
          <a:bodyPr/>
          <a:lstStyle/>
          <a:p>
            <a:pPr marL="0" indent="0" eaLnBrk="1" hangingPunct="1">
              <a:lnSpc>
                <a:spcPct val="80000"/>
              </a:lnSpc>
              <a:buNone/>
            </a:pPr>
            <a:r>
              <a:rPr lang="en-US" altLang="en-US" sz="2400" b="1" dirty="0"/>
              <a:t>Retail banking </a:t>
            </a:r>
            <a:r>
              <a:rPr lang="en-US" altLang="en-US" sz="2400" dirty="0"/>
              <a:t>is consumer-oriented.</a:t>
            </a:r>
          </a:p>
          <a:p>
            <a:pPr marL="291600" lvl="1" indent="-291600" eaLnBrk="1" hangingPunct="1">
              <a:lnSpc>
                <a:spcPct val="80000"/>
              </a:lnSpc>
              <a:spcBef>
                <a:spcPts val="1000"/>
              </a:spcBef>
              <a:buSzPct val="100000"/>
            </a:pPr>
            <a:r>
              <a:rPr lang="en-US" altLang="en-US" sz="2200" dirty="0"/>
              <a:t>Residential and consumer loans are funded by accepting small deposits.</a:t>
            </a:r>
          </a:p>
          <a:p>
            <a:pPr marL="291600" lvl="1" indent="-291600" eaLnBrk="1" hangingPunct="1">
              <a:lnSpc>
                <a:spcPct val="80000"/>
              </a:lnSpc>
              <a:spcBef>
                <a:spcPts val="1000"/>
              </a:spcBef>
              <a:buSzPct val="100000"/>
            </a:pPr>
            <a:r>
              <a:rPr lang="en-US" altLang="en-US" sz="2200" b="1" dirty="0"/>
              <a:t>Community banks </a:t>
            </a:r>
            <a:r>
              <a:rPr lang="en-US" altLang="en-US" sz="2200" dirty="0"/>
              <a:t>specialize in retail banking.</a:t>
            </a:r>
          </a:p>
        </p:txBody>
      </p:sp>
      <p:sp>
        <p:nvSpPr>
          <p:cNvPr id="8" name="Content Placeholder 7"/>
          <p:cNvSpPr>
            <a:spLocks noGrp="1"/>
          </p:cNvSpPr>
          <p:nvPr>
            <p:ph idx="13"/>
          </p:nvPr>
        </p:nvSpPr>
        <p:spPr>
          <a:xfrm>
            <a:off x="465661" y="3334716"/>
            <a:ext cx="8229600" cy="2450459"/>
          </a:xfrm>
        </p:spPr>
        <p:txBody>
          <a:bodyPr/>
          <a:lstStyle/>
          <a:p>
            <a:pPr marL="0" indent="0" eaLnBrk="1" hangingPunct="1">
              <a:lnSpc>
                <a:spcPct val="80000"/>
              </a:lnSpc>
              <a:buNone/>
            </a:pPr>
            <a:r>
              <a:rPr lang="en-US" altLang="en-US" sz="2400" b="1" dirty="0"/>
              <a:t>Wholesale banking </a:t>
            </a:r>
            <a:r>
              <a:rPr lang="en-US" altLang="en-US" sz="2400" dirty="0"/>
              <a:t>is commercial-oriented.</a:t>
            </a:r>
          </a:p>
          <a:p>
            <a:pPr marL="291600" lvl="1" indent="-291600" eaLnBrk="1" hangingPunct="1">
              <a:lnSpc>
                <a:spcPct val="80000"/>
              </a:lnSpc>
              <a:spcBef>
                <a:spcPts val="1000"/>
              </a:spcBef>
              <a:buSzPct val="100000"/>
            </a:pPr>
            <a:r>
              <a:rPr lang="en-US" altLang="en-US" sz="2200" dirty="0"/>
              <a:t>Commercial and industrial loans are often funded with purchased funds.</a:t>
            </a:r>
          </a:p>
          <a:p>
            <a:pPr marL="291600" lvl="1" indent="-291600" eaLnBrk="1" hangingPunct="1">
              <a:lnSpc>
                <a:spcPct val="80000"/>
              </a:lnSpc>
              <a:spcBef>
                <a:spcPts val="1000"/>
              </a:spcBef>
              <a:buSzPct val="100000"/>
            </a:pPr>
            <a:r>
              <a:rPr lang="en-US" altLang="en-US" sz="2200" b="1" dirty="0"/>
              <a:t>Regional or superregional banks </a:t>
            </a:r>
            <a:r>
              <a:rPr lang="en-US" altLang="en-US" sz="2200" dirty="0"/>
              <a:t>engage in a complete array of wholesale banking activities.</a:t>
            </a:r>
          </a:p>
          <a:p>
            <a:pPr marL="291600" lvl="1" indent="-291600" eaLnBrk="1" hangingPunct="1">
              <a:lnSpc>
                <a:spcPct val="80000"/>
              </a:lnSpc>
              <a:spcBef>
                <a:spcPts val="1000"/>
              </a:spcBef>
              <a:buSzPct val="100000"/>
            </a:pPr>
            <a:r>
              <a:rPr lang="en-US" altLang="en-US" sz="2200" b="1" dirty="0"/>
              <a:t>Money center banks </a:t>
            </a:r>
            <a:r>
              <a:rPr lang="en-US" altLang="en-US" sz="2200" dirty="0"/>
              <a:t>rely heavily on nondeposit or borrowed sources of funds, often borrowed in the </a:t>
            </a:r>
            <a:r>
              <a:rPr lang="en-US" altLang="en-US" sz="2200" b="1" dirty="0"/>
              <a:t>federal funds market.</a:t>
            </a:r>
          </a:p>
        </p:txBody>
      </p:sp>
      <p:sp>
        <p:nvSpPr>
          <p:cNvPr id="4" name="Slide Number Placeholder 3"/>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11</a:t>
            </a:fld>
            <a:endParaRPr lang="en-US" altLang="en-US" dirty="0"/>
          </a:p>
        </p:txBody>
      </p:sp>
    </p:spTree>
    <p:extLst>
      <p:ext uri="{BB962C8B-B14F-4D97-AF65-F5344CB8AC3E}">
        <p14:creationId xmlns:p14="http://schemas.microsoft.com/office/powerpoint/2010/main" val="6914735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450853" cy="1295400"/>
          </a:xfrm>
        </p:spPr>
        <p:txBody>
          <a:bodyPr anchor="ctr"/>
          <a:lstStyle/>
          <a:p>
            <a:r>
              <a:rPr lang="en-US" sz="4000" dirty="0"/>
              <a:t>Top Ten U.S. Banks by Asset Size, 2016</a:t>
            </a:r>
            <a:endParaRPr lang="en-IN" dirty="0"/>
          </a:p>
        </p:txBody>
      </p:sp>
      <p:sp>
        <p:nvSpPr>
          <p:cNvPr id="3" name="Content Placeholder 2"/>
          <p:cNvSpPr>
            <a:spLocks noGrp="1"/>
          </p:cNvSpPr>
          <p:nvPr>
            <p:ph idx="1"/>
          </p:nvPr>
        </p:nvSpPr>
        <p:spPr>
          <a:xfrm>
            <a:off x="457200" y="1710385"/>
            <a:ext cx="8229600" cy="375867"/>
          </a:xfrm>
        </p:spPr>
        <p:txBody>
          <a:bodyPr/>
          <a:lstStyle/>
          <a:p>
            <a:pPr marL="0" indent="0">
              <a:buNone/>
            </a:pPr>
            <a:r>
              <a:rPr lang="en-IN" sz="1800" b="1" dirty="0"/>
              <a:t>Table 11-3 </a:t>
            </a:r>
            <a:r>
              <a:rPr lang="en-IN" sz="1800" b="1" dirty="0">
                <a:solidFill>
                  <a:srgbClr val="0070C0"/>
                </a:solidFill>
              </a:rPr>
              <a:t>Top 10 U.S. Banks Listed by Total Asset Size 2016 </a:t>
            </a:r>
            <a:r>
              <a:rPr lang="en-IN" sz="1800" i="1" dirty="0">
                <a:solidFill>
                  <a:srgbClr val="0070C0"/>
                </a:solidFill>
              </a:rPr>
              <a:t>(in billions of dollars)</a:t>
            </a:r>
            <a:endParaRPr lang="en-IN" sz="1800" dirty="0">
              <a:solidFill>
                <a:srgbClr val="0070C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446675178"/>
              </p:ext>
            </p:extLst>
          </p:nvPr>
        </p:nvGraphicFramePr>
        <p:xfrm>
          <a:off x="1109713" y="2302410"/>
          <a:ext cx="6569474" cy="3117367"/>
        </p:xfrm>
        <a:graphic>
          <a:graphicData uri="http://schemas.openxmlformats.org/drawingml/2006/table">
            <a:tbl>
              <a:tblPr firstRow="1">
                <a:tableStyleId>{125E5076-3810-47DD-B79F-674D7AD40C01}</a:tableStyleId>
              </a:tblPr>
              <a:tblGrid>
                <a:gridCol w="2610034">
                  <a:extLst>
                    <a:ext uri="{9D8B030D-6E8A-4147-A177-3AD203B41FA5}">
                      <a16:colId xmlns:a16="http://schemas.microsoft.com/office/drawing/2014/main" val="2498725198"/>
                    </a:ext>
                  </a:extLst>
                </a:gridCol>
                <a:gridCol w="1553592">
                  <a:extLst>
                    <a:ext uri="{9D8B030D-6E8A-4147-A177-3AD203B41FA5}">
                      <a16:colId xmlns:a16="http://schemas.microsoft.com/office/drawing/2014/main" val="3960454372"/>
                    </a:ext>
                  </a:extLst>
                </a:gridCol>
                <a:gridCol w="2405848">
                  <a:extLst>
                    <a:ext uri="{9D8B030D-6E8A-4147-A177-3AD203B41FA5}">
                      <a16:colId xmlns:a16="http://schemas.microsoft.com/office/drawing/2014/main" val="1094119437"/>
                    </a:ext>
                  </a:extLst>
                </a:gridCol>
              </a:tblGrid>
              <a:tr h="247616">
                <a:tc>
                  <a:txBody>
                    <a:bodyPr/>
                    <a:lstStyle/>
                    <a:p>
                      <a:pPr algn="l" fontAlgn="b"/>
                      <a:r>
                        <a:rPr lang="en-IN" sz="1800" b="1" u="none" strike="noStrike" dirty="0">
                          <a:solidFill>
                            <a:schemeClr val="accent1"/>
                          </a:solidFill>
                          <a:effectLst/>
                          <a:latin typeface="Calibri" panose="020F0502020204030204" pitchFamily="34" charset="0"/>
                        </a:rPr>
                        <a:t>Bank</a:t>
                      </a:r>
                      <a:endParaRPr lang="en-IN" sz="1800" b="1" i="0" u="none" strike="noStrike" dirty="0">
                        <a:solidFill>
                          <a:schemeClr val="accent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fontAlgn="b"/>
                      <a:r>
                        <a:rPr lang="en-IN" sz="1800" b="1" u="none" strike="noStrike" dirty="0">
                          <a:solidFill>
                            <a:schemeClr val="tx1"/>
                          </a:solidFill>
                          <a:effectLst/>
                          <a:latin typeface="Calibri" panose="020F0502020204030204" pitchFamily="34" charset="0"/>
                        </a:rPr>
                        <a:t>Banking Assets</a:t>
                      </a:r>
                      <a:endParaRPr lang="en-IN" sz="1800" b="1"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l" fontAlgn="b"/>
                      <a:r>
                        <a:rPr lang="en-IN" sz="1800" b="1" u="none" strike="noStrike" dirty="0">
                          <a:solidFill>
                            <a:schemeClr val="tx1"/>
                          </a:solidFill>
                          <a:effectLst/>
                          <a:latin typeface="Calibri" panose="020F0502020204030204" pitchFamily="34" charset="0"/>
                        </a:rPr>
                        <a:t>Holding Company Assets</a:t>
                      </a:r>
                      <a:endParaRPr lang="en-IN" sz="1800" b="1"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916448395"/>
                  </a:ext>
                </a:extLst>
              </a:tr>
              <a:tr h="247616">
                <a:tc>
                  <a:txBody>
                    <a:bodyPr/>
                    <a:lstStyle/>
                    <a:p>
                      <a:pPr algn="l" fontAlgn="b"/>
                      <a:r>
                        <a:rPr lang="en-IN" sz="1800" b="0" u="none" strike="noStrike" dirty="0">
                          <a:solidFill>
                            <a:schemeClr val="tx1"/>
                          </a:solidFill>
                          <a:effectLst/>
                          <a:latin typeface="Calibri" panose="020F0502020204030204" pitchFamily="34" charset="0"/>
                        </a:rPr>
                        <a:t>1. J.P. Morgan Chase</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r>
                        <a:rPr lang="en-IN" sz="1800" u="none" strike="noStrike" dirty="0">
                          <a:solidFill>
                            <a:schemeClr val="tx1"/>
                          </a:solidFill>
                          <a:effectLst/>
                          <a:latin typeface="Calibri" panose="020F0502020204030204" pitchFamily="34" charset="0"/>
                        </a:rPr>
                        <a:t>$2,015.8</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r>
                        <a:rPr lang="en-IN" sz="1800" u="none" strike="noStrike" dirty="0">
                          <a:solidFill>
                            <a:schemeClr val="tx1"/>
                          </a:solidFill>
                          <a:effectLst/>
                          <a:latin typeface="Calibri" panose="020F0502020204030204" pitchFamily="34" charset="0"/>
                        </a:rPr>
                        <a:t>$2,466.1</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406909172"/>
                  </a:ext>
                </a:extLst>
              </a:tr>
              <a:tr h="247616">
                <a:tc>
                  <a:txBody>
                    <a:bodyPr/>
                    <a:lstStyle/>
                    <a:p>
                      <a:pPr algn="l" fontAlgn="b"/>
                      <a:r>
                        <a:rPr lang="en-IN" sz="1800" b="0" u="none" strike="noStrike" dirty="0">
                          <a:solidFill>
                            <a:schemeClr val="tx1"/>
                          </a:solidFill>
                          <a:effectLst/>
                          <a:latin typeface="Calibri" panose="020F0502020204030204" pitchFamily="34" charset="0"/>
                        </a:rPr>
                        <a:t>2. Wells Fargo</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r>
                        <a:rPr lang="en-IN" sz="1800" u="none" strike="noStrike" dirty="0">
                          <a:solidFill>
                            <a:schemeClr val="tx1"/>
                          </a:solidFill>
                          <a:effectLst/>
                          <a:latin typeface="Calibri" panose="020F0502020204030204" pitchFamily="34" charset="0"/>
                        </a:rPr>
                        <a:t>1,694.20</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r>
                        <a:rPr lang="en-IN" sz="1800" u="none" strike="noStrike" dirty="0">
                          <a:solidFill>
                            <a:schemeClr val="tx1"/>
                          </a:solidFill>
                          <a:effectLst/>
                          <a:latin typeface="Calibri" panose="020F0502020204030204" pitchFamily="34" charset="0"/>
                        </a:rPr>
                        <a:t>1,889.20</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048605112"/>
                  </a:ext>
                </a:extLst>
              </a:tr>
              <a:tr h="247616">
                <a:tc>
                  <a:txBody>
                    <a:bodyPr/>
                    <a:lstStyle/>
                    <a:p>
                      <a:pPr algn="l" fontAlgn="b"/>
                      <a:r>
                        <a:rPr lang="en-IN" sz="1800" b="0" u="none" strike="noStrike" dirty="0">
                          <a:solidFill>
                            <a:schemeClr val="tx1"/>
                          </a:solidFill>
                          <a:effectLst/>
                          <a:latin typeface="Calibri" panose="020F0502020204030204" pitchFamily="34" charset="0"/>
                        </a:rPr>
                        <a:t>3. Bank of America</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r>
                        <a:rPr lang="en-IN" sz="1800" u="none" strike="noStrike" dirty="0">
                          <a:solidFill>
                            <a:schemeClr val="tx1"/>
                          </a:solidFill>
                          <a:effectLst/>
                          <a:latin typeface="Calibri" panose="020F0502020204030204" pitchFamily="34" charset="0"/>
                        </a:rPr>
                        <a:t>1,676.70</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r>
                        <a:rPr lang="en-IN" sz="1800" u="none" strike="noStrike" dirty="0">
                          <a:solidFill>
                            <a:schemeClr val="tx1"/>
                          </a:solidFill>
                          <a:effectLst/>
                          <a:latin typeface="Calibri" panose="020F0502020204030204" pitchFamily="34" charset="0"/>
                        </a:rPr>
                        <a:t>2,189.80</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170280112"/>
                  </a:ext>
                </a:extLst>
              </a:tr>
              <a:tr h="247616">
                <a:tc>
                  <a:txBody>
                    <a:bodyPr/>
                    <a:lstStyle/>
                    <a:p>
                      <a:pPr algn="l" fontAlgn="b"/>
                      <a:r>
                        <a:rPr lang="en-IN" sz="1800" b="0" u="none" strike="noStrike" dirty="0">
                          <a:solidFill>
                            <a:schemeClr val="tx1"/>
                          </a:solidFill>
                          <a:effectLst/>
                          <a:latin typeface="Calibri" panose="020F0502020204030204" pitchFamily="34" charset="0"/>
                        </a:rPr>
                        <a:t>4. Citigroup</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r>
                        <a:rPr lang="en-IN" sz="1800" u="none" strike="noStrike" dirty="0">
                          <a:solidFill>
                            <a:schemeClr val="tx1"/>
                          </a:solidFill>
                          <a:effectLst/>
                          <a:latin typeface="Calibri" panose="020F0502020204030204" pitchFamily="34" charset="0"/>
                        </a:rPr>
                        <a:t>1,342.60</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r>
                        <a:rPr lang="en-IN" sz="1800" u="none" strike="noStrike" dirty="0">
                          <a:solidFill>
                            <a:schemeClr val="tx1"/>
                          </a:solidFill>
                          <a:effectLst/>
                          <a:latin typeface="Calibri" panose="020F0502020204030204" pitchFamily="34" charset="0"/>
                        </a:rPr>
                        <a:t>1,818.80</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993685847"/>
                  </a:ext>
                </a:extLst>
              </a:tr>
              <a:tr h="247616">
                <a:tc>
                  <a:txBody>
                    <a:bodyPr/>
                    <a:lstStyle/>
                    <a:p>
                      <a:pPr algn="l" fontAlgn="b"/>
                      <a:r>
                        <a:rPr lang="en-IN" sz="1800" b="0" u="none" strike="noStrike" dirty="0">
                          <a:solidFill>
                            <a:schemeClr val="tx1"/>
                          </a:solidFill>
                          <a:effectLst/>
                          <a:latin typeface="Calibri" panose="020F0502020204030204" pitchFamily="34" charset="0"/>
                        </a:rPr>
                        <a:t>5. U.S. Bancorp</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r>
                        <a:rPr lang="en-IN" sz="1800" u="none" strike="noStrike" dirty="0">
                          <a:solidFill>
                            <a:schemeClr val="tx1"/>
                          </a:solidFill>
                          <a:effectLst/>
                          <a:latin typeface="Calibri" panose="020F0502020204030204" pitchFamily="34" charset="0"/>
                        </a:rPr>
                        <a:t>423.2</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r>
                        <a:rPr lang="en-IN" sz="1800" u="none" strike="noStrike" dirty="0">
                          <a:solidFill>
                            <a:schemeClr val="tx1"/>
                          </a:solidFill>
                          <a:effectLst/>
                          <a:latin typeface="Calibri" panose="020F0502020204030204" pitchFamily="34" charset="0"/>
                        </a:rPr>
                        <a:t>438.5</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2977227297"/>
                  </a:ext>
                </a:extLst>
              </a:tr>
              <a:tr h="247616">
                <a:tc>
                  <a:txBody>
                    <a:bodyPr/>
                    <a:lstStyle/>
                    <a:p>
                      <a:pPr algn="l" fontAlgn="b"/>
                      <a:r>
                        <a:rPr lang="en-IN" sz="1800" b="0" u="none" strike="noStrike" dirty="0">
                          <a:solidFill>
                            <a:schemeClr val="tx1"/>
                          </a:solidFill>
                          <a:effectLst/>
                          <a:latin typeface="Calibri" panose="020F0502020204030204" pitchFamily="34" charset="0"/>
                        </a:rPr>
                        <a:t>6. Capital One</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r>
                        <a:rPr lang="en-IN" sz="1800" u="none" strike="noStrike" dirty="0">
                          <a:solidFill>
                            <a:schemeClr val="tx1"/>
                          </a:solidFill>
                          <a:effectLst/>
                          <a:latin typeface="Calibri" panose="020F0502020204030204" pitchFamily="34" charset="0"/>
                        </a:rPr>
                        <a:t>370.7</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r>
                        <a:rPr lang="en-IN" sz="1800" u="none" strike="noStrike" dirty="0">
                          <a:solidFill>
                            <a:schemeClr val="tx1"/>
                          </a:solidFill>
                          <a:effectLst/>
                          <a:latin typeface="Calibri" panose="020F0502020204030204" pitchFamily="34" charset="0"/>
                        </a:rPr>
                        <a:t>339.2</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2928236058"/>
                  </a:ext>
                </a:extLst>
              </a:tr>
              <a:tr h="247616">
                <a:tc>
                  <a:txBody>
                    <a:bodyPr/>
                    <a:lstStyle/>
                    <a:p>
                      <a:pPr algn="l" fontAlgn="b"/>
                      <a:r>
                        <a:rPr lang="en-IN" sz="1800" b="0" u="none" strike="noStrike" dirty="0">
                          <a:solidFill>
                            <a:schemeClr val="tx1"/>
                          </a:solidFill>
                          <a:effectLst/>
                          <a:latin typeface="Calibri" panose="020F0502020204030204" pitchFamily="34" charset="0"/>
                        </a:rPr>
                        <a:t>7. P</a:t>
                      </a:r>
                      <a:r>
                        <a:rPr lang="en-IN" sz="100" b="0" u="none" strike="noStrike" dirty="0">
                          <a:solidFill>
                            <a:schemeClr val="tx1"/>
                          </a:solidFill>
                          <a:effectLst/>
                          <a:latin typeface="Calibri" panose="020F0502020204030204" pitchFamily="34" charset="0"/>
                        </a:rPr>
                        <a:t> </a:t>
                      </a:r>
                      <a:r>
                        <a:rPr lang="en-IN" sz="1800" b="0" u="none" strike="noStrike" dirty="0">
                          <a:solidFill>
                            <a:schemeClr val="tx1"/>
                          </a:solidFill>
                          <a:effectLst/>
                          <a:latin typeface="Calibri" panose="020F0502020204030204" pitchFamily="34" charset="0"/>
                        </a:rPr>
                        <a:t>N</a:t>
                      </a:r>
                      <a:r>
                        <a:rPr lang="en-IN" sz="100" b="0" u="none" strike="noStrike" dirty="0">
                          <a:solidFill>
                            <a:schemeClr val="tx1"/>
                          </a:solidFill>
                          <a:effectLst/>
                          <a:latin typeface="Calibri" panose="020F0502020204030204" pitchFamily="34" charset="0"/>
                        </a:rPr>
                        <a:t> </a:t>
                      </a:r>
                      <a:r>
                        <a:rPr lang="en-IN" sz="1800" b="0" u="none" strike="noStrike" dirty="0">
                          <a:solidFill>
                            <a:schemeClr val="tx1"/>
                          </a:solidFill>
                          <a:effectLst/>
                          <a:latin typeface="Calibri" panose="020F0502020204030204" pitchFamily="34" charset="0"/>
                        </a:rPr>
                        <a:t>C Financial</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r>
                        <a:rPr lang="en-IN" sz="1800" u="none" strike="noStrike" dirty="0">
                          <a:solidFill>
                            <a:schemeClr val="tx1"/>
                          </a:solidFill>
                          <a:effectLst/>
                          <a:latin typeface="Calibri" panose="020F0502020204030204" pitchFamily="34" charset="0"/>
                        </a:rPr>
                        <a:t>350.6</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r>
                        <a:rPr lang="en-IN" sz="1800" u="none" strike="noStrike" dirty="0">
                          <a:solidFill>
                            <a:schemeClr val="tx1"/>
                          </a:solidFill>
                          <a:effectLst/>
                          <a:latin typeface="Calibri" panose="020F0502020204030204" pitchFamily="34" charset="0"/>
                        </a:rPr>
                        <a:t>361.5</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98710222"/>
                  </a:ext>
                </a:extLst>
              </a:tr>
              <a:tr h="254390">
                <a:tc>
                  <a:txBody>
                    <a:bodyPr/>
                    <a:lstStyle/>
                    <a:p>
                      <a:pPr algn="l" fontAlgn="b"/>
                      <a:r>
                        <a:rPr lang="en-IN" sz="1800" b="0" u="none" strike="noStrike" dirty="0">
                          <a:solidFill>
                            <a:schemeClr val="tx1"/>
                          </a:solidFill>
                          <a:effectLst/>
                          <a:latin typeface="Calibri" panose="020F0502020204030204" pitchFamily="34" charset="0"/>
                        </a:rPr>
                        <a:t>8. Bank of New York Mellon</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r>
                        <a:rPr lang="en-IN" sz="1800" u="none" strike="noStrike" dirty="0">
                          <a:solidFill>
                            <a:schemeClr val="tx1"/>
                          </a:solidFill>
                          <a:effectLst/>
                          <a:latin typeface="Calibri" panose="020F0502020204030204" pitchFamily="34" charset="0"/>
                        </a:rPr>
                        <a:t>301.9</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r>
                        <a:rPr lang="en-IN" sz="1800" u="none" strike="noStrike" dirty="0">
                          <a:solidFill>
                            <a:schemeClr val="tx1"/>
                          </a:solidFill>
                          <a:effectLst/>
                          <a:latin typeface="Calibri" panose="020F0502020204030204" pitchFamily="34" charset="0"/>
                        </a:rPr>
                        <a:t>372.4</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296564400"/>
                  </a:ext>
                </a:extLst>
              </a:tr>
              <a:tr h="247616">
                <a:tc>
                  <a:txBody>
                    <a:bodyPr/>
                    <a:lstStyle/>
                    <a:p>
                      <a:pPr algn="l" fontAlgn="b"/>
                      <a:r>
                        <a:rPr lang="en-IN" sz="1800" b="0" u="none" strike="noStrike" dirty="0">
                          <a:solidFill>
                            <a:schemeClr val="tx1"/>
                          </a:solidFill>
                          <a:effectLst/>
                          <a:latin typeface="Calibri" panose="020F0502020204030204" pitchFamily="34" charset="0"/>
                        </a:rPr>
                        <a:t>9. TD Bank</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r>
                        <a:rPr lang="en-IN" sz="1800" u="none" strike="noStrike" dirty="0">
                          <a:solidFill>
                            <a:schemeClr val="tx1"/>
                          </a:solidFill>
                          <a:effectLst/>
                          <a:latin typeface="Calibri" panose="020F0502020204030204" pitchFamily="34" charset="0"/>
                        </a:rPr>
                        <a:t>273.4</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r>
                        <a:rPr lang="en-IN" sz="1800" u="none" strike="noStrike" dirty="0">
                          <a:solidFill>
                            <a:schemeClr val="tx1"/>
                          </a:solidFill>
                          <a:effectLst/>
                          <a:latin typeface="Calibri" panose="020F0502020204030204" pitchFamily="34" charset="0"/>
                        </a:rPr>
                        <a:t>276.3</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804321091"/>
                  </a:ext>
                </a:extLst>
              </a:tr>
              <a:tr h="254390">
                <a:tc>
                  <a:txBody>
                    <a:bodyPr/>
                    <a:lstStyle/>
                    <a:p>
                      <a:pPr algn="l" fontAlgn="b"/>
                      <a:r>
                        <a:rPr lang="en-IN" sz="1800" b="0" u="none" strike="noStrike" dirty="0">
                          <a:solidFill>
                            <a:schemeClr val="tx1"/>
                          </a:solidFill>
                          <a:effectLst/>
                          <a:latin typeface="Calibri" panose="020F0502020204030204" pitchFamily="34" charset="0"/>
                        </a:rPr>
                        <a:t>10. H</a:t>
                      </a:r>
                      <a:r>
                        <a:rPr lang="en-IN" sz="100" b="0" u="none" strike="noStrike" dirty="0">
                          <a:solidFill>
                            <a:schemeClr val="tx1"/>
                          </a:solidFill>
                          <a:effectLst/>
                          <a:latin typeface="Calibri" panose="020F0502020204030204" pitchFamily="34" charset="0"/>
                        </a:rPr>
                        <a:t> </a:t>
                      </a:r>
                      <a:r>
                        <a:rPr lang="en-IN" sz="1800" b="0" u="none" strike="noStrike" dirty="0">
                          <a:solidFill>
                            <a:schemeClr val="tx1"/>
                          </a:solidFill>
                          <a:effectLst/>
                          <a:latin typeface="Calibri" panose="020F0502020204030204" pitchFamily="34" charset="0"/>
                        </a:rPr>
                        <a:t>S</a:t>
                      </a:r>
                      <a:r>
                        <a:rPr lang="en-IN" sz="100" b="0" u="none" strike="noStrike" dirty="0">
                          <a:solidFill>
                            <a:schemeClr val="tx1"/>
                          </a:solidFill>
                          <a:effectLst/>
                          <a:latin typeface="Calibri" panose="020F0502020204030204" pitchFamily="34" charset="0"/>
                        </a:rPr>
                        <a:t> </a:t>
                      </a:r>
                      <a:r>
                        <a:rPr lang="en-IN" sz="1800" b="0" u="none" strike="noStrike" dirty="0">
                          <a:solidFill>
                            <a:schemeClr val="tx1"/>
                          </a:solidFill>
                          <a:effectLst/>
                          <a:latin typeface="Calibri" panose="020F0502020204030204" pitchFamily="34" charset="0"/>
                        </a:rPr>
                        <a:t>B</a:t>
                      </a:r>
                      <a:r>
                        <a:rPr lang="en-IN" sz="100" b="0" u="none" strike="noStrike" dirty="0">
                          <a:solidFill>
                            <a:schemeClr val="tx1"/>
                          </a:solidFill>
                          <a:effectLst/>
                          <a:latin typeface="Calibri" panose="020F0502020204030204" pitchFamily="34" charset="0"/>
                        </a:rPr>
                        <a:t> </a:t>
                      </a:r>
                      <a:r>
                        <a:rPr lang="en-IN" sz="1800" b="0" u="none" strike="noStrike" dirty="0">
                          <a:solidFill>
                            <a:schemeClr val="tx1"/>
                          </a:solidFill>
                          <a:effectLst/>
                          <a:latin typeface="Calibri" panose="020F0502020204030204" pitchFamily="34" charset="0"/>
                        </a:rPr>
                        <a:t>C North America</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r>
                        <a:rPr lang="en-IN" sz="1800" u="none" strike="noStrike">
                          <a:solidFill>
                            <a:schemeClr val="tx1"/>
                          </a:solidFill>
                          <a:effectLst/>
                          <a:latin typeface="Calibri" panose="020F0502020204030204" pitchFamily="34" charset="0"/>
                        </a:rPr>
                        <a:t>198.9</a:t>
                      </a:r>
                      <a:endParaRPr lang="en-IN" sz="1800" b="0" i="0" u="none" strike="noStrike">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fontAlgn="b"/>
                      <a:r>
                        <a:rPr lang="en-IN" sz="1800" u="none" strike="noStrike" dirty="0">
                          <a:solidFill>
                            <a:schemeClr val="tx1"/>
                          </a:solidFill>
                          <a:effectLst/>
                          <a:latin typeface="Calibri" panose="020F0502020204030204" pitchFamily="34" charset="0"/>
                        </a:rPr>
                        <a:t>295.5</a:t>
                      </a:r>
                      <a:endParaRPr lang="en-IN" sz="1800" b="0" i="0" u="none" strike="noStrike" dirty="0">
                        <a:solidFill>
                          <a:schemeClr val="tx1"/>
                        </a:solidFill>
                        <a:effectLst/>
                        <a:latin typeface="Calibri" panose="020F0502020204030204" pitchFamily="34" charset="0"/>
                      </a:endParaRPr>
                    </a:p>
                  </a:txBody>
                  <a:tcPr marL="9077" marR="9077" marT="9077"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620265165"/>
                  </a:ext>
                </a:extLst>
              </a:tr>
            </a:tbl>
          </a:graphicData>
        </a:graphic>
      </p:graphicFrame>
      <p:sp>
        <p:nvSpPr>
          <p:cNvPr id="5" name="Content Placeholder 4"/>
          <p:cNvSpPr>
            <a:spLocks noGrp="1"/>
          </p:cNvSpPr>
          <p:nvPr>
            <p:ph idx="14"/>
          </p:nvPr>
        </p:nvSpPr>
        <p:spPr>
          <a:xfrm>
            <a:off x="474131" y="5708343"/>
            <a:ext cx="8229600" cy="612558"/>
          </a:xfrm>
        </p:spPr>
        <p:txBody>
          <a:bodyPr/>
          <a:lstStyle/>
          <a:p>
            <a:pPr marL="0" indent="0">
              <a:buNone/>
            </a:pPr>
            <a:r>
              <a:rPr lang="en-IN" sz="1800" b="1" dirty="0"/>
              <a:t>Source: </a:t>
            </a:r>
            <a:r>
              <a:rPr lang="en-IN" sz="1800" dirty="0"/>
              <a:t>Federal Reserve Board website, National Information Center. August 2016. www.federalreserve.gov</a:t>
            </a:r>
          </a:p>
        </p:txBody>
      </p:sp>
      <p:sp>
        <p:nvSpPr>
          <p:cNvPr id="6" name="Slide Number Placeholder 5"/>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12</a:t>
            </a:fld>
            <a:endParaRPr lang="en-US" altLang="en-US" dirty="0"/>
          </a:p>
        </p:txBody>
      </p:sp>
    </p:spTree>
    <p:extLst>
      <p:ext uri="{BB962C8B-B14F-4D97-AF65-F5344CB8AC3E}">
        <p14:creationId xmlns:p14="http://schemas.microsoft.com/office/powerpoint/2010/main" val="16434657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3312"/>
            <a:ext cx="7543800" cy="973253"/>
          </a:xfrm>
        </p:spPr>
        <p:txBody>
          <a:bodyPr anchor="ctr"/>
          <a:lstStyle/>
          <a:p>
            <a:r>
              <a:rPr lang="en-US" altLang="en-US" sz="4000" dirty="0"/>
              <a:t>Treasury Notes and Bonds </a:t>
            </a:r>
            <a:endParaRPr lang="en-IN" dirty="0"/>
          </a:p>
        </p:txBody>
      </p:sp>
      <p:sp>
        <p:nvSpPr>
          <p:cNvPr id="3" name="Content Placeholder 2"/>
          <p:cNvSpPr>
            <a:spLocks noGrp="1"/>
          </p:cNvSpPr>
          <p:nvPr>
            <p:ph idx="1"/>
          </p:nvPr>
        </p:nvSpPr>
        <p:spPr>
          <a:xfrm>
            <a:off x="457200" y="1719263"/>
            <a:ext cx="8229600" cy="1751906"/>
          </a:xfrm>
        </p:spPr>
        <p:txBody>
          <a:bodyPr/>
          <a:lstStyle/>
          <a:p>
            <a:pPr marL="0" indent="0" eaLnBrk="1" hangingPunct="1">
              <a:lnSpc>
                <a:spcPct val="90000"/>
              </a:lnSpc>
              <a:buNone/>
            </a:pPr>
            <a:r>
              <a:rPr lang="en-US" altLang="en-US" sz="2400" dirty="0"/>
              <a:t>Size has traditionally affected the types of activities and financial performance of commercial banks.</a:t>
            </a:r>
          </a:p>
          <a:p>
            <a:pPr marL="291600" lvl="1" indent="-291600" eaLnBrk="1" hangingPunct="1">
              <a:lnSpc>
                <a:spcPct val="80000"/>
              </a:lnSpc>
              <a:spcBef>
                <a:spcPts val="1000"/>
              </a:spcBef>
              <a:buSzPct val="100000"/>
            </a:pPr>
            <a:r>
              <a:rPr lang="en-US" altLang="en-US" sz="2000" dirty="0"/>
              <a:t>Small banks typically focus on the retail side.</a:t>
            </a:r>
          </a:p>
          <a:p>
            <a:pPr marL="291600" lvl="1" indent="-291600" eaLnBrk="1" hangingPunct="1">
              <a:lnSpc>
                <a:spcPct val="80000"/>
              </a:lnSpc>
              <a:spcBef>
                <a:spcPts val="1000"/>
              </a:spcBef>
              <a:buSzPct val="100000"/>
            </a:pPr>
            <a:r>
              <a:rPr lang="en-US" altLang="en-US" sz="2000" dirty="0"/>
              <a:t>Large banks usually engage in both retail and wholesale banking, often focusing on the wholesale side of the business.</a:t>
            </a:r>
          </a:p>
        </p:txBody>
      </p:sp>
      <p:sp>
        <p:nvSpPr>
          <p:cNvPr id="4" name="Content Placeholder 3"/>
          <p:cNvSpPr>
            <a:spLocks noGrp="1"/>
          </p:cNvSpPr>
          <p:nvPr>
            <p:ph idx="13"/>
          </p:nvPr>
        </p:nvSpPr>
        <p:spPr>
          <a:xfrm>
            <a:off x="465661" y="3613574"/>
            <a:ext cx="8229600" cy="2366812"/>
          </a:xfrm>
        </p:spPr>
        <p:txBody>
          <a:bodyPr/>
          <a:lstStyle/>
          <a:p>
            <a:pPr marL="0" indent="0" eaLnBrk="1" hangingPunct="1">
              <a:lnSpc>
                <a:spcPct val="90000"/>
              </a:lnSpc>
              <a:buNone/>
            </a:pPr>
            <a:r>
              <a:rPr lang="en-US" altLang="en-US" sz="2400" b="1" dirty="0"/>
              <a:t>Interest rate spread </a:t>
            </a:r>
            <a:r>
              <a:rPr lang="en-US" altLang="en-US" sz="2400" dirty="0"/>
              <a:t>is the difference between lending and deposit rates.</a:t>
            </a:r>
          </a:p>
          <a:p>
            <a:pPr marL="0" indent="0" eaLnBrk="1" hangingPunct="1">
              <a:lnSpc>
                <a:spcPct val="90000"/>
              </a:lnSpc>
              <a:buNone/>
            </a:pPr>
            <a:r>
              <a:rPr lang="en-US" altLang="en-US" sz="2400" b="1" dirty="0"/>
              <a:t>Net interest margin </a:t>
            </a:r>
            <a:r>
              <a:rPr lang="en-US" altLang="en-US" sz="2400" dirty="0"/>
              <a:t>is interest income minus interest expense divided by earning assets.</a:t>
            </a:r>
          </a:p>
          <a:p>
            <a:pPr marL="0" indent="0" eaLnBrk="1" hangingPunct="1">
              <a:lnSpc>
                <a:spcPct val="90000"/>
              </a:lnSpc>
              <a:buNone/>
            </a:pPr>
            <a:r>
              <a:rPr lang="en-US" altLang="en-US" sz="2400" b="1" dirty="0"/>
              <a:t>Return on assets </a:t>
            </a:r>
            <a:r>
              <a:rPr lang="en-US" altLang="en-US" sz="2400" dirty="0"/>
              <a:t>is net income divided by assets.</a:t>
            </a:r>
          </a:p>
          <a:p>
            <a:pPr marL="0" indent="0" eaLnBrk="1" hangingPunct="1">
              <a:lnSpc>
                <a:spcPct val="90000"/>
              </a:lnSpc>
              <a:buNone/>
            </a:pPr>
            <a:r>
              <a:rPr lang="en-US" altLang="en-US" sz="2400" b="1" dirty="0"/>
              <a:t>Return on equity </a:t>
            </a:r>
            <a:r>
              <a:rPr lang="en-US" altLang="en-US" sz="2400" dirty="0"/>
              <a:t>is net income divided equity.</a:t>
            </a:r>
            <a:endParaRPr lang="en-IN" sz="2400" dirty="0"/>
          </a:p>
        </p:txBody>
      </p:sp>
      <p:sp>
        <p:nvSpPr>
          <p:cNvPr id="5" name="Slide Number Placeholder 4"/>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13</a:t>
            </a:fld>
            <a:endParaRPr lang="en-US" altLang="en-US" dirty="0"/>
          </a:p>
        </p:txBody>
      </p:sp>
    </p:spTree>
    <p:extLst>
      <p:ext uri="{BB962C8B-B14F-4D97-AF65-F5344CB8AC3E}">
        <p14:creationId xmlns:p14="http://schemas.microsoft.com/office/powerpoint/2010/main" val="27642581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27551"/>
            <a:ext cx="7543800" cy="884775"/>
          </a:xfrm>
        </p:spPr>
        <p:txBody>
          <a:bodyPr anchor="ctr"/>
          <a:lstStyle/>
          <a:p>
            <a:r>
              <a:rPr lang="en-US" sz="4000" dirty="0"/>
              <a:t>Bank Size and Activities</a:t>
            </a:r>
            <a:endParaRPr lang="en-IN" dirty="0"/>
          </a:p>
        </p:txBody>
      </p:sp>
      <p:sp>
        <p:nvSpPr>
          <p:cNvPr id="3" name="Content Placeholder 2"/>
          <p:cNvSpPr>
            <a:spLocks noGrp="1"/>
          </p:cNvSpPr>
          <p:nvPr>
            <p:ph idx="1"/>
          </p:nvPr>
        </p:nvSpPr>
        <p:spPr>
          <a:xfrm>
            <a:off x="457200" y="1719262"/>
            <a:ext cx="8229600" cy="3891425"/>
          </a:xfrm>
        </p:spPr>
        <p:txBody>
          <a:bodyPr/>
          <a:lstStyle/>
          <a:p>
            <a:pPr marL="0" indent="0" eaLnBrk="1" hangingPunct="1">
              <a:lnSpc>
                <a:spcPct val="90000"/>
              </a:lnSpc>
              <a:buNone/>
            </a:pPr>
            <a:r>
              <a:rPr lang="en-US" altLang="en-US" sz="2400" dirty="0"/>
              <a:t>Common differences between large and small banks.</a:t>
            </a:r>
          </a:p>
          <a:p>
            <a:pPr marL="291600" lvl="1" indent="-291600" eaLnBrk="1" hangingPunct="1">
              <a:lnSpc>
                <a:spcPct val="80000"/>
              </a:lnSpc>
              <a:spcBef>
                <a:spcPts val="1000"/>
              </a:spcBef>
              <a:buSzPct val="100000"/>
            </a:pPr>
            <a:r>
              <a:rPr lang="en-US" altLang="en-US" sz="2000" dirty="0"/>
              <a:t>Larger banks generally lend to larger corporations, meaning their interest rate spreads and net interest margins have usually been narrower than those of smaller regional banks.</a:t>
            </a:r>
          </a:p>
          <a:p>
            <a:pPr marL="291600" lvl="1" indent="-291600" eaLnBrk="1" hangingPunct="1">
              <a:lnSpc>
                <a:spcPct val="80000"/>
              </a:lnSpc>
              <a:spcBef>
                <a:spcPts val="1000"/>
              </a:spcBef>
              <a:buSzPct val="100000"/>
            </a:pPr>
            <a:r>
              <a:rPr lang="en-US" altLang="en-US" sz="2000" dirty="0"/>
              <a:t>Large banks tend to pay higher salaries and invest more in buildings and premises than small banks.</a:t>
            </a:r>
          </a:p>
          <a:p>
            <a:pPr marL="291600" lvl="1" indent="-291600" eaLnBrk="1" hangingPunct="1">
              <a:lnSpc>
                <a:spcPct val="80000"/>
              </a:lnSpc>
              <a:spcBef>
                <a:spcPts val="1000"/>
              </a:spcBef>
              <a:buSzPct val="100000"/>
            </a:pPr>
            <a:r>
              <a:rPr lang="en-US" altLang="en-US" sz="2000" dirty="0"/>
              <a:t>Small banks usually hold fewer OBS assets and liabilities.</a:t>
            </a:r>
          </a:p>
          <a:p>
            <a:pPr marL="291600" lvl="1" indent="-291600" eaLnBrk="1" hangingPunct="1">
              <a:lnSpc>
                <a:spcPct val="80000"/>
              </a:lnSpc>
              <a:spcBef>
                <a:spcPts val="1000"/>
              </a:spcBef>
              <a:buSzPct val="100000"/>
            </a:pPr>
            <a:r>
              <a:rPr lang="en-US" altLang="en-US" sz="2000" dirty="0"/>
              <a:t>Large banks tend to diversify their operations more and generate more noninterest income than small banks.</a:t>
            </a:r>
          </a:p>
          <a:p>
            <a:pPr marL="291600" lvl="1" indent="-291600" eaLnBrk="1" hangingPunct="1">
              <a:lnSpc>
                <a:spcPct val="80000"/>
              </a:lnSpc>
              <a:spcBef>
                <a:spcPts val="1000"/>
              </a:spcBef>
              <a:buSzPct val="100000"/>
            </a:pPr>
            <a:r>
              <a:rPr lang="en-US" altLang="en-US" sz="2000" dirty="0"/>
              <a:t>Large banks tend to use more purchased funds and have fewer core deposits.</a:t>
            </a:r>
          </a:p>
          <a:p>
            <a:pPr marL="291600" lvl="1" indent="-291600" eaLnBrk="1" hangingPunct="1">
              <a:lnSpc>
                <a:spcPct val="80000"/>
              </a:lnSpc>
              <a:spcBef>
                <a:spcPts val="1000"/>
              </a:spcBef>
              <a:buSzPct val="100000"/>
            </a:pPr>
            <a:r>
              <a:rPr lang="en-US" altLang="en-US" sz="2000" dirty="0"/>
              <a:t>Large banks tend to hold less equity than do small banks.</a:t>
            </a:r>
            <a:endParaRPr lang="en-IN" sz="2000" dirty="0"/>
          </a:p>
        </p:txBody>
      </p:sp>
      <p:sp>
        <p:nvSpPr>
          <p:cNvPr id="2" name="Slide Number Placeholder 1"/>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14</a:t>
            </a:fld>
            <a:endParaRPr lang="en-US" altLang="en-US" dirty="0"/>
          </a:p>
        </p:txBody>
      </p:sp>
    </p:spTree>
    <p:extLst>
      <p:ext uri="{BB962C8B-B14F-4D97-AF65-F5344CB8AC3E}">
        <p14:creationId xmlns:p14="http://schemas.microsoft.com/office/powerpoint/2010/main" val="6701725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a:xfrm>
            <a:off x="457200" y="122238"/>
            <a:ext cx="7236372" cy="1295400"/>
          </a:xfrm>
        </p:spPr>
        <p:txBody>
          <a:bodyPr anchor="ctr"/>
          <a:lstStyle/>
          <a:p>
            <a:r>
              <a:rPr lang="en-US" sz="4000" dirty="0"/>
              <a:t>U.S. Bank Asset Concentration, 19</a:t>
            </a:r>
            <a:r>
              <a:rPr lang="en-US" sz="100" dirty="0"/>
              <a:t> </a:t>
            </a:r>
            <a:r>
              <a:rPr lang="en-US" sz="4000" dirty="0"/>
              <a:t>84 versus 2016</a:t>
            </a:r>
            <a:endParaRPr lang="en-IN" dirty="0"/>
          </a:p>
        </p:txBody>
      </p:sp>
      <p:sp>
        <p:nvSpPr>
          <p:cNvPr id="19" name="Content Placeholder 18"/>
          <p:cNvSpPr>
            <a:spLocks noGrp="1"/>
          </p:cNvSpPr>
          <p:nvPr>
            <p:ph idx="1"/>
          </p:nvPr>
        </p:nvSpPr>
        <p:spPr>
          <a:xfrm>
            <a:off x="457200" y="1719263"/>
            <a:ext cx="8229600" cy="421415"/>
          </a:xfrm>
        </p:spPr>
        <p:txBody>
          <a:bodyPr/>
          <a:lstStyle/>
          <a:p>
            <a:pPr marL="0" indent="0">
              <a:buNone/>
            </a:pPr>
            <a:r>
              <a:rPr lang="en-IN" sz="2000" b="1" dirty="0"/>
              <a:t>Figure 11-6 </a:t>
            </a:r>
            <a:r>
              <a:rPr lang="en-IN" sz="2000" b="1" dirty="0">
                <a:solidFill>
                  <a:srgbClr val="0070C0"/>
                </a:solidFill>
              </a:rPr>
              <a:t>U.S. Bank Asset Concentration, 19</a:t>
            </a:r>
            <a:r>
              <a:rPr lang="en-IN" sz="100" b="1" dirty="0">
                <a:solidFill>
                  <a:srgbClr val="0070C0"/>
                </a:solidFill>
              </a:rPr>
              <a:t> </a:t>
            </a:r>
            <a:r>
              <a:rPr lang="en-IN" sz="2000" b="1" dirty="0">
                <a:solidFill>
                  <a:srgbClr val="0070C0"/>
                </a:solidFill>
              </a:rPr>
              <a:t>84 versus 2016</a:t>
            </a:r>
            <a:endParaRPr lang="en-IN" sz="2000" dirty="0">
              <a:solidFill>
                <a:srgbClr val="0070C0"/>
              </a:solidFill>
            </a:endParaRPr>
          </a:p>
        </p:txBody>
      </p:sp>
      <p:pic>
        <p:nvPicPr>
          <p:cNvPr id="22" name="Picture 21" descr="Four pie charts showing the asset concentration of U.S. banks in 1984 versus 2016.&#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1314" y="2247116"/>
            <a:ext cx="3061372" cy="3084536"/>
          </a:xfrm>
          <a:prstGeom prst="rect">
            <a:avLst/>
          </a:prstGeom>
        </p:spPr>
      </p:pic>
      <p:sp>
        <p:nvSpPr>
          <p:cNvPr id="21" name="Content Placeholder 20"/>
          <p:cNvSpPr>
            <a:spLocks noGrp="1"/>
          </p:cNvSpPr>
          <p:nvPr>
            <p:ph idx="13"/>
          </p:nvPr>
        </p:nvSpPr>
        <p:spPr>
          <a:xfrm>
            <a:off x="465661" y="5427927"/>
            <a:ext cx="8229600" cy="647052"/>
          </a:xfrm>
        </p:spPr>
        <p:txBody>
          <a:bodyPr/>
          <a:lstStyle/>
          <a:p>
            <a:pPr marL="0" indent="0">
              <a:buNone/>
            </a:pPr>
            <a:r>
              <a:rPr lang="en-IN" sz="1800" b="1" dirty="0"/>
              <a:t>Sources: </a:t>
            </a:r>
            <a:r>
              <a:rPr lang="en-IN" sz="1800" dirty="0"/>
              <a:t>General Accounting Office, </a:t>
            </a:r>
            <a:r>
              <a:rPr lang="en-IN" sz="1800" i="1" dirty="0"/>
              <a:t>Interstate Banking, </a:t>
            </a:r>
            <a:r>
              <a:rPr lang="en-IN" sz="1800" dirty="0"/>
              <a:t>G</a:t>
            </a:r>
            <a:r>
              <a:rPr lang="en-IN" sz="100" dirty="0"/>
              <a:t> </a:t>
            </a:r>
            <a:r>
              <a:rPr lang="en-IN" sz="1800" dirty="0"/>
              <a:t>A</a:t>
            </a:r>
            <a:r>
              <a:rPr lang="en-IN" sz="100" dirty="0"/>
              <a:t> </a:t>
            </a:r>
            <a:r>
              <a:rPr lang="en-IN" sz="1800" dirty="0"/>
              <a:t>O/G</a:t>
            </a:r>
            <a:r>
              <a:rPr lang="en-IN" sz="100" dirty="0"/>
              <a:t> </a:t>
            </a:r>
            <a:r>
              <a:rPr lang="en-IN" sz="1800" dirty="0"/>
              <a:t>G</a:t>
            </a:r>
            <a:r>
              <a:rPr lang="en-IN" sz="100" dirty="0"/>
              <a:t> </a:t>
            </a:r>
            <a:r>
              <a:rPr lang="en-IN" sz="1800" dirty="0"/>
              <a:t>D, 95–35, December 19</a:t>
            </a:r>
            <a:r>
              <a:rPr lang="en-IN" sz="100" dirty="0"/>
              <a:t> </a:t>
            </a:r>
            <a:r>
              <a:rPr lang="en-IN" sz="1800" dirty="0"/>
              <a:t>94, p. 101; and F</a:t>
            </a:r>
            <a:r>
              <a:rPr lang="en-IN" sz="100" dirty="0"/>
              <a:t> </a:t>
            </a:r>
            <a:r>
              <a:rPr lang="en-IN" sz="1800" dirty="0"/>
              <a:t>D</a:t>
            </a:r>
            <a:r>
              <a:rPr lang="en-IN" sz="100" dirty="0"/>
              <a:t> </a:t>
            </a:r>
            <a:r>
              <a:rPr lang="en-IN" sz="1800" dirty="0"/>
              <a:t>I</a:t>
            </a:r>
            <a:r>
              <a:rPr lang="en-IN" sz="100" dirty="0"/>
              <a:t> </a:t>
            </a:r>
            <a:r>
              <a:rPr lang="en-IN" sz="1800" dirty="0"/>
              <a:t>C </a:t>
            </a:r>
            <a:r>
              <a:rPr lang="en-IN" sz="1800" i="1" dirty="0"/>
              <a:t>Quarterly Banking Profile, </a:t>
            </a:r>
            <a:r>
              <a:rPr lang="en-IN" sz="1800" dirty="0"/>
              <a:t>First Quarter 2016. www.fdic.gov</a:t>
            </a:r>
          </a:p>
        </p:txBody>
      </p:sp>
      <p:sp>
        <p:nvSpPr>
          <p:cNvPr id="7" name="Content Placeholder 2"/>
          <p:cNvSpPr>
            <a:spLocks noGrp="1"/>
          </p:cNvSpPr>
          <p:nvPr>
            <p:ph idx="14"/>
          </p:nvPr>
        </p:nvSpPr>
        <p:spPr>
          <a:xfrm>
            <a:off x="2941638" y="6231856"/>
            <a:ext cx="3294062" cy="239250"/>
          </a:xfrm>
        </p:spPr>
        <p:txBody>
          <a:bodyPr/>
          <a:lstStyle/>
          <a:p>
            <a:pPr marL="0" indent="0" algn="ctr">
              <a:buNone/>
            </a:pPr>
            <a:r>
              <a:rPr lang="en-IN" sz="900" dirty="0" smtClean="0">
                <a:hlinkClick r:id="rId3" action="ppaction://hlinksldjump"/>
              </a:rPr>
              <a:t>Access the </a:t>
            </a:r>
            <a:r>
              <a:rPr lang="en-IN" sz="900" dirty="0" smtClean="0">
                <a:solidFill>
                  <a:srgbClr val="000000"/>
                </a:solidFill>
                <a:hlinkClick r:id="rId3" action="ppaction://hlinksldjump"/>
              </a:rPr>
              <a:t>long</a:t>
            </a:r>
            <a:r>
              <a:rPr lang="en-IN" sz="900" dirty="0" smtClean="0">
                <a:hlinkClick r:id="rId3" action="ppaction://hlinksldjump"/>
              </a:rPr>
              <a:t> description slide.</a:t>
            </a:r>
            <a:endParaRPr lang="en-IN" sz="900" dirty="0">
              <a:hlinkClick r:id="rId3" action="ppaction://hlinksldjump"/>
            </a:endParaRPr>
          </a:p>
        </p:txBody>
      </p:sp>
      <p:sp>
        <p:nvSpPr>
          <p:cNvPr id="2" name="Slide Number Placeholder 1"/>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15</a:t>
            </a:fld>
            <a:endParaRPr lang="en-US" altLang="en-US" dirty="0"/>
          </a:p>
        </p:txBody>
      </p:sp>
    </p:spTree>
    <p:extLst>
      <p:ext uri="{BB962C8B-B14F-4D97-AF65-F5344CB8AC3E}">
        <p14:creationId xmlns:p14="http://schemas.microsoft.com/office/powerpoint/2010/main" val="19021829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a:xfrm>
            <a:off x="457200" y="367768"/>
            <a:ext cx="7408416" cy="804341"/>
          </a:xfrm>
        </p:spPr>
        <p:txBody>
          <a:bodyPr anchor="ctr"/>
          <a:lstStyle/>
          <a:p>
            <a:r>
              <a:rPr lang="en-US" sz="4000" dirty="0"/>
              <a:t>Industry Performance </a:t>
            </a:r>
            <a:r>
              <a:rPr lang="en-US" sz="1000" b="0" dirty="0"/>
              <a:t>1</a:t>
            </a:r>
            <a:endParaRPr lang="en-IN" sz="1000" b="0" dirty="0"/>
          </a:p>
        </p:txBody>
      </p:sp>
      <p:sp>
        <p:nvSpPr>
          <p:cNvPr id="19" name="Content Placeholder 18"/>
          <p:cNvSpPr>
            <a:spLocks noGrp="1"/>
          </p:cNvSpPr>
          <p:nvPr>
            <p:ph idx="1"/>
          </p:nvPr>
        </p:nvSpPr>
        <p:spPr>
          <a:xfrm>
            <a:off x="457200" y="1719263"/>
            <a:ext cx="8229600" cy="1210732"/>
          </a:xfrm>
        </p:spPr>
        <p:txBody>
          <a:bodyPr/>
          <a:lstStyle/>
          <a:p>
            <a:pPr marL="0" indent="0" eaLnBrk="1" hangingPunct="1">
              <a:lnSpc>
                <a:spcPct val="90000"/>
              </a:lnSpc>
              <a:buNone/>
            </a:pPr>
            <a:r>
              <a:rPr lang="en-US" altLang="en-US" sz="2400" dirty="0"/>
              <a:t>U.S. commercial banks flourished during the economic expansion (and falling interest rates) of the 19</a:t>
            </a:r>
            <a:r>
              <a:rPr lang="en-US" altLang="en-US" sz="100" dirty="0"/>
              <a:t> </a:t>
            </a:r>
            <a:r>
              <a:rPr lang="en-US" altLang="en-US" sz="2400" dirty="0"/>
              <a:t>90s.</a:t>
            </a:r>
          </a:p>
          <a:p>
            <a:pPr marL="291600" lvl="1" indent="-291600" eaLnBrk="1" hangingPunct="1">
              <a:lnSpc>
                <a:spcPct val="90000"/>
              </a:lnSpc>
              <a:spcBef>
                <a:spcPts val="1000"/>
              </a:spcBef>
              <a:buSzPct val="100000"/>
            </a:pPr>
            <a:r>
              <a:rPr lang="en-US" altLang="en-US" sz="2000" dirty="0"/>
              <a:t>Commercial bank earnings were a record $71.6 billion in 19</a:t>
            </a:r>
            <a:r>
              <a:rPr lang="en-US" altLang="en-US" sz="100" dirty="0"/>
              <a:t> </a:t>
            </a:r>
            <a:r>
              <a:rPr lang="en-US" altLang="en-US" sz="2000" dirty="0"/>
              <a:t>99.</a:t>
            </a:r>
          </a:p>
        </p:txBody>
      </p:sp>
      <p:sp>
        <p:nvSpPr>
          <p:cNvPr id="20" name="Content Placeholder 19"/>
          <p:cNvSpPr>
            <a:spLocks noGrp="1"/>
          </p:cNvSpPr>
          <p:nvPr>
            <p:ph idx="13"/>
          </p:nvPr>
        </p:nvSpPr>
        <p:spPr>
          <a:xfrm>
            <a:off x="465661" y="2929995"/>
            <a:ext cx="8229600" cy="1185336"/>
          </a:xfrm>
        </p:spPr>
        <p:txBody>
          <a:bodyPr/>
          <a:lstStyle/>
          <a:p>
            <a:pPr marL="0" indent="0" eaLnBrk="1" hangingPunct="1">
              <a:lnSpc>
                <a:spcPct val="90000"/>
              </a:lnSpc>
              <a:buNone/>
            </a:pPr>
            <a:r>
              <a:rPr lang="en-US" altLang="en-US" sz="2400" dirty="0"/>
              <a:t>The economic downturn of the early 2000s caused performance to deteriorate only slightly.</a:t>
            </a:r>
          </a:p>
          <a:p>
            <a:pPr marL="291600" lvl="1" indent="-291600" eaLnBrk="1" hangingPunct="1">
              <a:lnSpc>
                <a:spcPct val="90000"/>
              </a:lnSpc>
              <a:spcBef>
                <a:spcPts val="1000"/>
              </a:spcBef>
              <a:buSzPct val="100000"/>
            </a:pPr>
            <a:r>
              <a:rPr lang="en-US" altLang="en-US" sz="2000" dirty="0"/>
              <a:t>Average R</a:t>
            </a:r>
            <a:r>
              <a:rPr lang="en-US" altLang="en-US" sz="100" dirty="0"/>
              <a:t> </a:t>
            </a:r>
            <a:r>
              <a:rPr lang="en-US" altLang="en-US" sz="2000" dirty="0"/>
              <a:t>O</a:t>
            </a:r>
            <a:r>
              <a:rPr lang="en-US" altLang="en-US" sz="100" dirty="0"/>
              <a:t> </a:t>
            </a:r>
            <a:r>
              <a:rPr lang="en-US" altLang="en-US" sz="2000" dirty="0"/>
              <a:t>A was 1.19% in 2000, down from 1.31% in 19</a:t>
            </a:r>
            <a:r>
              <a:rPr lang="en-US" altLang="en-US" sz="100" dirty="0"/>
              <a:t> </a:t>
            </a:r>
            <a:r>
              <a:rPr lang="en-US" altLang="en-US" sz="2000" dirty="0"/>
              <a:t>99.</a:t>
            </a:r>
          </a:p>
        </p:txBody>
      </p:sp>
      <p:sp>
        <p:nvSpPr>
          <p:cNvPr id="21" name="Content Placeholder 20"/>
          <p:cNvSpPr>
            <a:spLocks noGrp="1"/>
          </p:cNvSpPr>
          <p:nvPr>
            <p:ph idx="14"/>
          </p:nvPr>
        </p:nvSpPr>
        <p:spPr>
          <a:xfrm>
            <a:off x="474131" y="4195232"/>
            <a:ext cx="8229600" cy="2053167"/>
          </a:xfrm>
        </p:spPr>
        <p:txBody>
          <a:bodyPr/>
          <a:lstStyle/>
          <a:p>
            <a:pPr marL="0" indent="0" eaLnBrk="1" hangingPunct="1">
              <a:lnSpc>
                <a:spcPct val="90000"/>
              </a:lnSpc>
              <a:spcBef>
                <a:spcPts val="1000"/>
              </a:spcBef>
              <a:buNone/>
            </a:pPr>
            <a:r>
              <a:rPr lang="en-US" altLang="en-US" sz="2400" dirty="0"/>
              <a:t>By 2003, R</a:t>
            </a:r>
            <a:r>
              <a:rPr lang="en-US" altLang="en-US" sz="100" dirty="0"/>
              <a:t> </a:t>
            </a:r>
            <a:r>
              <a:rPr lang="en-US" altLang="en-US" sz="2400" dirty="0"/>
              <a:t>O</a:t>
            </a:r>
            <a:r>
              <a:rPr lang="en-US" altLang="en-US" sz="100" dirty="0"/>
              <a:t> </a:t>
            </a:r>
            <a:r>
              <a:rPr lang="en-US" altLang="en-US" sz="2400" dirty="0"/>
              <a:t>A and R</a:t>
            </a:r>
            <a:r>
              <a:rPr lang="en-US" altLang="en-US" sz="100" dirty="0"/>
              <a:t> </a:t>
            </a:r>
            <a:r>
              <a:rPr lang="en-US" altLang="en-US" sz="2400" dirty="0"/>
              <a:t>O</a:t>
            </a:r>
            <a:r>
              <a:rPr lang="en-US" altLang="en-US" sz="100" dirty="0"/>
              <a:t> </a:t>
            </a:r>
            <a:r>
              <a:rPr lang="en-US" altLang="en-US" sz="2400" dirty="0"/>
              <a:t>E had reached all-time highs.</a:t>
            </a:r>
          </a:p>
          <a:p>
            <a:pPr marL="0" indent="0" eaLnBrk="1" hangingPunct="1">
              <a:lnSpc>
                <a:spcPct val="90000"/>
              </a:lnSpc>
              <a:spcBef>
                <a:spcPts val="1000"/>
              </a:spcBef>
              <a:buNone/>
            </a:pPr>
            <a:r>
              <a:rPr lang="en-US" altLang="en-US" sz="2400" dirty="0"/>
              <a:t>In the fourth quarter of 2006, mortgage delinquencies (particularly subprime mortgages) surged.</a:t>
            </a:r>
          </a:p>
          <a:p>
            <a:pPr marL="0" indent="0" eaLnBrk="1" hangingPunct="1">
              <a:lnSpc>
                <a:spcPct val="90000"/>
              </a:lnSpc>
              <a:spcBef>
                <a:spcPts val="1000"/>
              </a:spcBef>
              <a:buNone/>
            </a:pPr>
            <a:r>
              <a:rPr lang="en-US" altLang="en-US" sz="2400" dirty="0"/>
              <a:t>Losses from falling values of subprime mortgages caused fourth quarter 2007 net income to hit a 16-year low.</a:t>
            </a:r>
          </a:p>
        </p:txBody>
      </p:sp>
      <p:sp>
        <p:nvSpPr>
          <p:cNvPr id="2" name="Slide Number Placeholder 1"/>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16</a:t>
            </a:fld>
            <a:endParaRPr lang="en-US" altLang="en-US" dirty="0"/>
          </a:p>
        </p:txBody>
      </p:sp>
    </p:spTree>
    <p:extLst>
      <p:ext uri="{BB962C8B-B14F-4D97-AF65-F5344CB8AC3E}">
        <p14:creationId xmlns:p14="http://schemas.microsoft.com/office/powerpoint/2010/main" val="41976417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83312"/>
            <a:ext cx="7543800" cy="973253"/>
          </a:xfrm>
        </p:spPr>
        <p:txBody>
          <a:bodyPr anchor="ctr"/>
          <a:lstStyle/>
          <a:p>
            <a:r>
              <a:rPr lang="en-US" sz="4000" dirty="0"/>
              <a:t>Industry Performance </a:t>
            </a:r>
            <a:r>
              <a:rPr lang="en-US" sz="1000" b="0" dirty="0"/>
              <a:t>2</a:t>
            </a:r>
            <a:endParaRPr lang="en-IN" dirty="0"/>
          </a:p>
        </p:txBody>
      </p:sp>
      <p:sp>
        <p:nvSpPr>
          <p:cNvPr id="7" name="Content Placeholder 6"/>
          <p:cNvSpPr>
            <a:spLocks noGrp="1"/>
          </p:cNvSpPr>
          <p:nvPr>
            <p:ph idx="1"/>
          </p:nvPr>
        </p:nvSpPr>
        <p:spPr>
          <a:xfrm>
            <a:off x="457200" y="1719263"/>
            <a:ext cx="8229600" cy="1840683"/>
          </a:xfrm>
        </p:spPr>
        <p:txBody>
          <a:bodyPr/>
          <a:lstStyle/>
          <a:p>
            <a:pPr marL="0" indent="0" eaLnBrk="1" hangingPunct="1">
              <a:lnSpc>
                <a:spcPct val="90000"/>
              </a:lnSpc>
              <a:buNone/>
            </a:pPr>
            <a:r>
              <a:rPr lang="en-US" altLang="en-US" sz="2600" dirty="0"/>
              <a:t>Performance deteriorated in the late 2000s during the strongest recession in the U.S. since the Great Depression.</a:t>
            </a:r>
          </a:p>
          <a:p>
            <a:pPr marL="291600" lvl="1" indent="-291600" eaLnBrk="1" hangingPunct="1">
              <a:lnSpc>
                <a:spcPct val="90000"/>
              </a:lnSpc>
              <a:spcBef>
                <a:spcPts val="1000"/>
              </a:spcBef>
              <a:buSzPct val="100000"/>
            </a:pPr>
            <a:r>
              <a:rPr lang="en-US" altLang="en-US" sz="2200" dirty="0"/>
              <a:t>Less than half of all institutions reported increased earnings in 2007, the first time in 23 years that a majority of institutions had not posted full-year earnings increases.</a:t>
            </a:r>
            <a:endParaRPr lang="en-IN" sz="2200" dirty="0"/>
          </a:p>
        </p:txBody>
      </p:sp>
      <p:sp>
        <p:nvSpPr>
          <p:cNvPr id="8" name="Content Placeholder 7"/>
          <p:cNvSpPr>
            <a:spLocks noGrp="1"/>
          </p:cNvSpPr>
          <p:nvPr>
            <p:ph idx="13"/>
          </p:nvPr>
        </p:nvSpPr>
        <p:spPr>
          <a:xfrm>
            <a:off x="465661" y="3715411"/>
            <a:ext cx="8229600" cy="1897113"/>
          </a:xfrm>
        </p:spPr>
        <p:txBody>
          <a:bodyPr/>
          <a:lstStyle/>
          <a:p>
            <a:pPr marL="0" indent="0" eaLnBrk="1" hangingPunct="1">
              <a:lnSpc>
                <a:spcPct val="90000"/>
              </a:lnSpc>
              <a:buNone/>
            </a:pPr>
            <a:r>
              <a:rPr lang="en-US" altLang="en-US" sz="2600" dirty="0"/>
              <a:t>R</a:t>
            </a:r>
            <a:r>
              <a:rPr lang="en-US" altLang="en-US" sz="100" dirty="0"/>
              <a:t> </a:t>
            </a:r>
            <a:r>
              <a:rPr lang="en-US" altLang="en-US" sz="2600" dirty="0"/>
              <a:t>O</a:t>
            </a:r>
            <a:r>
              <a:rPr lang="en-US" altLang="en-US" sz="100" dirty="0"/>
              <a:t> </a:t>
            </a:r>
            <a:r>
              <a:rPr lang="en-US" altLang="en-US" sz="2600" dirty="0"/>
              <a:t>A and R</a:t>
            </a:r>
            <a:r>
              <a:rPr lang="en-US" altLang="en-US" sz="100" dirty="0"/>
              <a:t> </a:t>
            </a:r>
            <a:r>
              <a:rPr lang="en-US" altLang="en-US" sz="2600" dirty="0"/>
              <a:t>O</a:t>
            </a:r>
            <a:r>
              <a:rPr lang="en-US" altLang="en-US" sz="100" dirty="0"/>
              <a:t> </a:t>
            </a:r>
            <a:r>
              <a:rPr lang="en-US" altLang="en-US" sz="2600" dirty="0"/>
              <a:t>E over time.</a:t>
            </a:r>
          </a:p>
          <a:p>
            <a:pPr marL="291600" lvl="1" indent="-291600" eaLnBrk="1" hangingPunct="1">
              <a:lnSpc>
                <a:spcPct val="90000"/>
              </a:lnSpc>
              <a:spcBef>
                <a:spcPts val="1000"/>
              </a:spcBef>
              <a:buSzPct val="100000"/>
            </a:pPr>
            <a:r>
              <a:rPr lang="en-US" altLang="en-US" sz="2200" dirty="0"/>
              <a:t>In 2008, annual R</a:t>
            </a:r>
            <a:r>
              <a:rPr lang="en-US" altLang="en-US" sz="100" dirty="0"/>
              <a:t> </a:t>
            </a:r>
            <a:r>
              <a:rPr lang="en-US" altLang="en-US" sz="2200" dirty="0"/>
              <a:t>O</a:t>
            </a:r>
            <a:r>
              <a:rPr lang="en-US" altLang="en-US" sz="100" dirty="0"/>
              <a:t> </a:t>
            </a:r>
            <a:r>
              <a:rPr lang="en-US" altLang="en-US" sz="2200" dirty="0"/>
              <a:t>A was a poor 0.13%, and it fell again in 2009 to 0.09% before rising to 0.65% in 2010.</a:t>
            </a:r>
          </a:p>
          <a:p>
            <a:pPr marL="291600" lvl="1" indent="-291600" eaLnBrk="1" hangingPunct="1">
              <a:lnSpc>
                <a:spcPct val="90000"/>
              </a:lnSpc>
              <a:spcBef>
                <a:spcPts val="1000"/>
              </a:spcBef>
              <a:buSzPct val="100000"/>
            </a:pPr>
            <a:r>
              <a:rPr lang="en-US" altLang="en-US" sz="2200" dirty="0"/>
              <a:t>Similarly, R</a:t>
            </a:r>
            <a:r>
              <a:rPr lang="en-US" altLang="en-US" sz="100" dirty="0"/>
              <a:t> </a:t>
            </a:r>
            <a:r>
              <a:rPr lang="en-US" altLang="en-US" sz="2200" dirty="0"/>
              <a:t>O</a:t>
            </a:r>
            <a:r>
              <a:rPr lang="en-US" altLang="en-US" sz="100" dirty="0"/>
              <a:t> </a:t>
            </a:r>
            <a:r>
              <a:rPr lang="en-US" altLang="en-US" sz="2200" dirty="0"/>
              <a:t>E was 1.33% in 2008, 0.85% in 2009, and 9.26% in 2015.</a:t>
            </a:r>
            <a:endParaRPr lang="en-IN" sz="2200" dirty="0"/>
          </a:p>
        </p:txBody>
      </p:sp>
      <p:sp>
        <p:nvSpPr>
          <p:cNvPr id="2" name="Slide Number Placeholder 1"/>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17</a:t>
            </a:fld>
            <a:endParaRPr lang="en-US" altLang="en-US" dirty="0"/>
          </a:p>
        </p:txBody>
      </p:sp>
    </p:spTree>
    <p:extLst>
      <p:ext uri="{BB962C8B-B14F-4D97-AF65-F5344CB8AC3E}">
        <p14:creationId xmlns:p14="http://schemas.microsoft.com/office/powerpoint/2010/main" val="35054327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3312"/>
            <a:ext cx="7543800" cy="973253"/>
          </a:xfrm>
        </p:spPr>
        <p:txBody>
          <a:bodyPr anchor="ctr"/>
          <a:lstStyle/>
          <a:p>
            <a:r>
              <a:rPr lang="en-US" sz="4000" dirty="0"/>
              <a:t>Industry Performance Concluded</a:t>
            </a:r>
            <a:endParaRPr lang="en-IN" dirty="0"/>
          </a:p>
        </p:txBody>
      </p:sp>
      <p:sp>
        <p:nvSpPr>
          <p:cNvPr id="3" name="Content Placeholder 2"/>
          <p:cNvSpPr>
            <a:spLocks noGrp="1"/>
          </p:cNvSpPr>
          <p:nvPr>
            <p:ph idx="1"/>
          </p:nvPr>
        </p:nvSpPr>
        <p:spPr>
          <a:xfrm>
            <a:off x="457200" y="1719262"/>
            <a:ext cx="8229600" cy="2642531"/>
          </a:xfrm>
        </p:spPr>
        <p:txBody>
          <a:bodyPr/>
          <a:lstStyle/>
          <a:p>
            <a:pPr marL="0" indent="0" eaLnBrk="1" hangingPunct="1">
              <a:lnSpc>
                <a:spcPct val="90000"/>
              </a:lnSpc>
              <a:spcBef>
                <a:spcPts val="1000"/>
              </a:spcBef>
              <a:buNone/>
            </a:pPr>
            <a:r>
              <a:rPr lang="en-US" altLang="en-US" sz="2400" dirty="0"/>
              <a:t>Number of insured institutions on the F</a:t>
            </a:r>
            <a:r>
              <a:rPr lang="en-US" altLang="en-US" sz="100" dirty="0"/>
              <a:t> </a:t>
            </a:r>
            <a:r>
              <a:rPr lang="en-US" altLang="en-US" sz="2400" dirty="0"/>
              <a:t>D</a:t>
            </a:r>
            <a:r>
              <a:rPr lang="en-US" altLang="en-US" sz="100" dirty="0"/>
              <a:t> </a:t>
            </a:r>
            <a:r>
              <a:rPr lang="en-US" altLang="en-US" sz="2400" dirty="0"/>
              <a:t>I</a:t>
            </a:r>
            <a:r>
              <a:rPr lang="en-US" altLang="en-US" sz="100" dirty="0"/>
              <a:t> </a:t>
            </a:r>
            <a:r>
              <a:rPr lang="en-US" altLang="en-US" sz="2400" dirty="0"/>
              <a:t>C’s “Problem List” declined from 203 to 183 during 2015, and there were only 8 bank failures.</a:t>
            </a:r>
            <a:endParaRPr lang="en-US" altLang="en-US" sz="2300" dirty="0"/>
          </a:p>
          <a:p>
            <a:pPr marL="0" indent="0" eaLnBrk="1" hangingPunct="1">
              <a:lnSpc>
                <a:spcPct val="90000"/>
              </a:lnSpc>
              <a:spcBef>
                <a:spcPts val="1000"/>
              </a:spcBef>
              <a:buNone/>
            </a:pPr>
            <a:r>
              <a:rPr lang="en-US" altLang="en-US" sz="2400" dirty="0"/>
              <a:t>Performance has deteriorated slightly in 2016 as R</a:t>
            </a:r>
            <a:r>
              <a:rPr lang="en-US" altLang="en-US" sz="100" dirty="0"/>
              <a:t> </a:t>
            </a:r>
            <a:r>
              <a:rPr lang="en-US" altLang="en-US" sz="2400" dirty="0"/>
              <a:t>O</a:t>
            </a:r>
            <a:r>
              <a:rPr lang="en-US" altLang="en-US" sz="100" dirty="0"/>
              <a:t> </a:t>
            </a:r>
            <a:r>
              <a:rPr lang="en-US" altLang="en-US" sz="2400" dirty="0"/>
              <a:t>A and R</a:t>
            </a:r>
            <a:r>
              <a:rPr lang="en-US" altLang="en-US" sz="100" dirty="0"/>
              <a:t> </a:t>
            </a:r>
            <a:r>
              <a:rPr lang="en-US" altLang="en-US" sz="2400" dirty="0"/>
              <a:t>O</a:t>
            </a:r>
            <a:r>
              <a:rPr lang="en-US" altLang="en-US" sz="100" dirty="0"/>
              <a:t> </a:t>
            </a:r>
            <a:r>
              <a:rPr lang="en-US" altLang="en-US" sz="2400" dirty="0"/>
              <a:t>E fell to 0.95% and 8.43%, respectively.</a:t>
            </a:r>
          </a:p>
          <a:p>
            <a:pPr marL="291600" lvl="1" indent="-291600" eaLnBrk="1" hangingPunct="1">
              <a:lnSpc>
                <a:spcPct val="90000"/>
              </a:lnSpc>
              <a:spcBef>
                <a:spcPts val="1000"/>
              </a:spcBef>
              <a:buSzPct val="100000"/>
            </a:pPr>
            <a:r>
              <a:rPr lang="en-US" altLang="en-US" sz="2200" dirty="0"/>
              <a:t>Higher expenses for loan losses and lower noninterest income from trading and asset servicing.</a:t>
            </a:r>
          </a:p>
        </p:txBody>
      </p:sp>
      <p:sp>
        <p:nvSpPr>
          <p:cNvPr id="4" name="Slide Number Placeholder 3"/>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18</a:t>
            </a:fld>
            <a:endParaRPr lang="en-US" altLang="en-US" dirty="0"/>
          </a:p>
        </p:txBody>
      </p:sp>
    </p:spTree>
    <p:extLst>
      <p:ext uri="{BB962C8B-B14F-4D97-AF65-F5344CB8AC3E}">
        <p14:creationId xmlns:p14="http://schemas.microsoft.com/office/powerpoint/2010/main" val="22812086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z="3600" dirty="0"/>
              <a:t>Selected Indicators for U.S. Commercial Banks, 19</a:t>
            </a:r>
            <a:r>
              <a:rPr lang="en-US" sz="100" dirty="0"/>
              <a:t> </a:t>
            </a:r>
            <a:r>
              <a:rPr lang="en-US" sz="3600" dirty="0"/>
              <a:t>89 through 2016</a:t>
            </a:r>
            <a:endParaRPr lang="en-IN" sz="3600" dirty="0"/>
          </a:p>
        </p:txBody>
      </p:sp>
      <p:sp>
        <p:nvSpPr>
          <p:cNvPr id="3" name="Content Placeholder 2"/>
          <p:cNvSpPr>
            <a:spLocks noGrp="1"/>
          </p:cNvSpPr>
          <p:nvPr>
            <p:ph idx="1"/>
          </p:nvPr>
        </p:nvSpPr>
        <p:spPr>
          <a:xfrm>
            <a:off x="457200" y="1500326"/>
            <a:ext cx="7543800" cy="363986"/>
          </a:xfrm>
        </p:spPr>
        <p:txBody>
          <a:bodyPr/>
          <a:lstStyle/>
          <a:p>
            <a:pPr marL="0" indent="0">
              <a:buNone/>
            </a:pPr>
            <a:r>
              <a:rPr lang="en-IN" sz="1800" b="1" dirty="0"/>
              <a:t>Table 11-4 </a:t>
            </a:r>
            <a:r>
              <a:rPr lang="en-IN" sz="1800" b="1" dirty="0">
                <a:solidFill>
                  <a:srgbClr val="0070C0"/>
                </a:solidFill>
              </a:rPr>
              <a:t>Selected Indicators for U.S. Commercial Banks, 19</a:t>
            </a:r>
            <a:r>
              <a:rPr lang="en-IN" sz="100" b="1" dirty="0">
                <a:solidFill>
                  <a:srgbClr val="0070C0"/>
                </a:solidFill>
              </a:rPr>
              <a:t> </a:t>
            </a:r>
            <a:r>
              <a:rPr lang="en-IN" sz="1800" b="1" dirty="0">
                <a:solidFill>
                  <a:srgbClr val="0070C0"/>
                </a:solidFill>
              </a:rPr>
              <a:t>89 through 2016</a:t>
            </a:r>
            <a:endParaRPr lang="en-IN" sz="1800" dirty="0">
              <a:solidFill>
                <a:srgbClr val="0070C0"/>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837701308"/>
              </p:ext>
            </p:extLst>
          </p:nvPr>
        </p:nvGraphicFramePr>
        <p:xfrm>
          <a:off x="630061" y="2108901"/>
          <a:ext cx="8136380" cy="3281950"/>
        </p:xfrm>
        <a:graphic>
          <a:graphicData uri="http://schemas.openxmlformats.org/drawingml/2006/table">
            <a:tbl>
              <a:tblPr firstRow="1"/>
              <a:tblGrid>
                <a:gridCol w="1568451">
                  <a:extLst>
                    <a:ext uri="{9D8B030D-6E8A-4147-A177-3AD203B41FA5}">
                      <a16:colId xmlns:a16="http://schemas.microsoft.com/office/drawing/2014/main" val="3333772856"/>
                    </a:ext>
                  </a:extLst>
                </a:gridCol>
                <a:gridCol w="611013">
                  <a:extLst>
                    <a:ext uri="{9D8B030D-6E8A-4147-A177-3AD203B41FA5}">
                      <a16:colId xmlns:a16="http://schemas.microsoft.com/office/drawing/2014/main" val="3994326571"/>
                    </a:ext>
                  </a:extLst>
                </a:gridCol>
                <a:gridCol w="514905">
                  <a:extLst>
                    <a:ext uri="{9D8B030D-6E8A-4147-A177-3AD203B41FA5}">
                      <a16:colId xmlns:a16="http://schemas.microsoft.com/office/drawing/2014/main" val="4064299084"/>
                    </a:ext>
                  </a:extLst>
                </a:gridCol>
                <a:gridCol w="532660">
                  <a:extLst>
                    <a:ext uri="{9D8B030D-6E8A-4147-A177-3AD203B41FA5}">
                      <a16:colId xmlns:a16="http://schemas.microsoft.com/office/drawing/2014/main" val="3946356846"/>
                    </a:ext>
                  </a:extLst>
                </a:gridCol>
                <a:gridCol w="461639">
                  <a:extLst>
                    <a:ext uri="{9D8B030D-6E8A-4147-A177-3AD203B41FA5}">
                      <a16:colId xmlns:a16="http://schemas.microsoft.com/office/drawing/2014/main" val="3659373864"/>
                    </a:ext>
                  </a:extLst>
                </a:gridCol>
                <a:gridCol w="497149">
                  <a:extLst>
                    <a:ext uri="{9D8B030D-6E8A-4147-A177-3AD203B41FA5}">
                      <a16:colId xmlns:a16="http://schemas.microsoft.com/office/drawing/2014/main" val="1720234322"/>
                    </a:ext>
                  </a:extLst>
                </a:gridCol>
                <a:gridCol w="417251">
                  <a:extLst>
                    <a:ext uri="{9D8B030D-6E8A-4147-A177-3AD203B41FA5}">
                      <a16:colId xmlns:a16="http://schemas.microsoft.com/office/drawing/2014/main" val="2616606377"/>
                    </a:ext>
                  </a:extLst>
                </a:gridCol>
                <a:gridCol w="488271">
                  <a:extLst>
                    <a:ext uri="{9D8B030D-6E8A-4147-A177-3AD203B41FA5}">
                      <a16:colId xmlns:a16="http://schemas.microsoft.com/office/drawing/2014/main" val="2293193842"/>
                    </a:ext>
                  </a:extLst>
                </a:gridCol>
                <a:gridCol w="443884">
                  <a:extLst>
                    <a:ext uri="{9D8B030D-6E8A-4147-A177-3AD203B41FA5}">
                      <a16:colId xmlns:a16="http://schemas.microsoft.com/office/drawing/2014/main" val="446279289"/>
                    </a:ext>
                  </a:extLst>
                </a:gridCol>
                <a:gridCol w="665825">
                  <a:extLst>
                    <a:ext uri="{9D8B030D-6E8A-4147-A177-3AD203B41FA5}">
                      <a16:colId xmlns:a16="http://schemas.microsoft.com/office/drawing/2014/main" val="3236273515"/>
                    </a:ext>
                  </a:extLst>
                </a:gridCol>
                <a:gridCol w="523783">
                  <a:extLst>
                    <a:ext uri="{9D8B030D-6E8A-4147-A177-3AD203B41FA5}">
                      <a16:colId xmlns:a16="http://schemas.microsoft.com/office/drawing/2014/main" val="2875407250"/>
                    </a:ext>
                  </a:extLst>
                </a:gridCol>
                <a:gridCol w="435005">
                  <a:extLst>
                    <a:ext uri="{9D8B030D-6E8A-4147-A177-3AD203B41FA5}">
                      <a16:colId xmlns:a16="http://schemas.microsoft.com/office/drawing/2014/main" val="2450490036"/>
                    </a:ext>
                  </a:extLst>
                </a:gridCol>
                <a:gridCol w="452762">
                  <a:extLst>
                    <a:ext uri="{9D8B030D-6E8A-4147-A177-3AD203B41FA5}">
                      <a16:colId xmlns:a16="http://schemas.microsoft.com/office/drawing/2014/main" val="2975994781"/>
                    </a:ext>
                  </a:extLst>
                </a:gridCol>
                <a:gridCol w="523782">
                  <a:extLst>
                    <a:ext uri="{9D8B030D-6E8A-4147-A177-3AD203B41FA5}">
                      <a16:colId xmlns:a16="http://schemas.microsoft.com/office/drawing/2014/main" val="3331558969"/>
                    </a:ext>
                  </a:extLst>
                </a:gridCol>
              </a:tblGrid>
              <a:tr h="237199">
                <a:tc>
                  <a:txBody>
                    <a:bodyPr/>
                    <a:lstStyle/>
                    <a:p>
                      <a:pPr algn="l" fontAlgn="b"/>
                      <a:r>
                        <a:rPr lang="en-IN" sz="1200" b="0" i="0" u="none" strike="noStrike" dirty="0">
                          <a:solidFill>
                            <a:srgbClr val="E84C22"/>
                          </a:solidFill>
                          <a:effectLst/>
                          <a:latin typeface="Calibri" panose="020F0502020204030204" pitchFamily="34" charset="0"/>
                        </a:rPr>
                        <a:t>blank</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r>
                        <a:rPr lang="en-IN" sz="1200" b="1" i="0" u="none" strike="noStrike" dirty="0">
                          <a:solidFill>
                            <a:schemeClr val="tx1"/>
                          </a:solidFill>
                          <a:effectLst/>
                          <a:latin typeface="Calibri" panose="020F0502020204030204" pitchFamily="34" charset="0"/>
                        </a:rPr>
                        <a:t>19</a:t>
                      </a:r>
                      <a:r>
                        <a:rPr lang="en-IN" sz="100" b="1" i="0" u="none" strike="noStrike" dirty="0">
                          <a:solidFill>
                            <a:schemeClr val="tx1"/>
                          </a:solidFill>
                          <a:effectLst/>
                          <a:latin typeface="Calibri" panose="020F0502020204030204" pitchFamily="34" charset="0"/>
                        </a:rPr>
                        <a:t> </a:t>
                      </a:r>
                      <a:r>
                        <a:rPr lang="en-IN" sz="1200" b="1" i="0" u="none" strike="noStrike" dirty="0">
                          <a:solidFill>
                            <a:schemeClr val="tx1"/>
                          </a:solidFill>
                          <a:effectLst/>
                          <a:latin typeface="Calibri" panose="020F0502020204030204" pitchFamily="34" charset="0"/>
                        </a:rPr>
                        <a:t>89</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r>
                        <a:rPr lang="en-IN" sz="1200" b="1" i="0" u="none" strike="noStrike" dirty="0">
                          <a:solidFill>
                            <a:schemeClr val="tx1"/>
                          </a:solidFill>
                          <a:effectLst/>
                          <a:latin typeface="Calibri" panose="020F0502020204030204" pitchFamily="34" charset="0"/>
                        </a:rPr>
                        <a:t>19</a:t>
                      </a:r>
                      <a:r>
                        <a:rPr lang="en-IN" sz="100" b="1" i="0" u="none" strike="noStrike" dirty="0">
                          <a:solidFill>
                            <a:schemeClr val="tx1"/>
                          </a:solidFill>
                          <a:effectLst/>
                          <a:latin typeface="Calibri" panose="020F0502020204030204" pitchFamily="34" charset="0"/>
                        </a:rPr>
                        <a:t> </a:t>
                      </a:r>
                      <a:r>
                        <a:rPr lang="en-IN" sz="1200" b="1" i="0" u="none" strike="noStrike" dirty="0">
                          <a:solidFill>
                            <a:schemeClr val="tx1"/>
                          </a:solidFill>
                          <a:effectLst/>
                          <a:latin typeface="Calibri" panose="020F0502020204030204" pitchFamily="34" charset="0"/>
                        </a:rPr>
                        <a:t>99</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r>
                        <a:rPr lang="en-IN" sz="1200" b="1" i="0" u="none" strike="noStrike" dirty="0">
                          <a:solidFill>
                            <a:schemeClr val="tx1"/>
                          </a:solidFill>
                          <a:effectLst/>
                          <a:latin typeface="Calibri" panose="020F0502020204030204" pitchFamily="34" charset="0"/>
                        </a:rPr>
                        <a:t>2001</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r>
                        <a:rPr lang="en-IN" sz="1200" b="1" i="0" u="none" strike="noStrike" dirty="0">
                          <a:solidFill>
                            <a:schemeClr val="tx1"/>
                          </a:solidFill>
                          <a:effectLst/>
                          <a:latin typeface="Calibri" panose="020F0502020204030204" pitchFamily="34" charset="0"/>
                        </a:rPr>
                        <a:t>2003</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r>
                        <a:rPr lang="en-IN" sz="1200" b="1" i="0" u="none" strike="noStrike" dirty="0">
                          <a:solidFill>
                            <a:schemeClr val="tx1"/>
                          </a:solidFill>
                          <a:effectLst/>
                          <a:latin typeface="Calibri" panose="020F0502020204030204" pitchFamily="34" charset="0"/>
                        </a:rPr>
                        <a:t>2006</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r>
                        <a:rPr lang="en-IN" sz="1200" b="1" i="0" u="none" strike="noStrike" dirty="0">
                          <a:solidFill>
                            <a:schemeClr val="tx1"/>
                          </a:solidFill>
                          <a:effectLst/>
                          <a:latin typeface="Calibri" panose="020F0502020204030204" pitchFamily="34" charset="0"/>
                        </a:rPr>
                        <a:t>2007</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r>
                        <a:rPr lang="en-IN" sz="1200" b="1" i="0" u="none" strike="noStrike" dirty="0">
                          <a:solidFill>
                            <a:schemeClr val="tx1"/>
                          </a:solidFill>
                          <a:effectLst/>
                          <a:latin typeface="Calibri" panose="020F0502020204030204" pitchFamily="34" charset="0"/>
                        </a:rPr>
                        <a:t>2008</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r>
                        <a:rPr lang="en-IN" sz="1200" b="1" i="0" u="none" strike="noStrike" dirty="0">
                          <a:solidFill>
                            <a:schemeClr val="tx1"/>
                          </a:solidFill>
                          <a:effectLst/>
                          <a:latin typeface="Calibri" panose="020F0502020204030204" pitchFamily="34" charset="0"/>
                        </a:rPr>
                        <a:t>2009</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r>
                        <a:rPr lang="en-IN" sz="1200" b="1" i="0" u="none" strike="noStrike" dirty="0">
                          <a:solidFill>
                            <a:schemeClr val="tx1"/>
                          </a:solidFill>
                          <a:effectLst/>
                          <a:latin typeface="Calibri" panose="020F0502020204030204" pitchFamily="34" charset="0"/>
                        </a:rPr>
                        <a:t>2010</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r>
                        <a:rPr lang="en-IN" sz="1200" b="1" i="0" u="none" strike="noStrike" dirty="0">
                          <a:solidFill>
                            <a:schemeClr val="tx1"/>
                          </a:solidFill>
                          <a:effectLst/>
                          <a:latin typeface="Calibri" panose="020F0502020204030204" pitchFamily="34" charset="0"/>
                        </a:rPr>
                        <a:t>2012</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r>
                        <a:rPr lang="en-IN" sz="1200" b="1" i="0" u="none" strike="noStrike" dirty="0">
                          <a:solidFill>
                            <a:schemeClr val="tx1"/>
                          </a:solidFill>
                          <a:effectLst/>
                          <a:latin typeface="Calibri" panose="020F0502020204030204" pitchFamily="34" charset="0"/>
                        </a:rPr>
                        <a:t>2013</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r>
                        <a:rPr lang="en-IN" sz="1200" b="1" i="0" u="none" strike="noStrike" dirty="0">
                          <a:solidFill>
                            <a:schemeClr val="tx1"/>
                          </a:solidFill>
                          <a:effectLst/>
                          <a:latin typeface="Calibri" panose="020F0502020204030204" pitchFamily="34" charset="0"/>
                        </a:rPr>
                        <a:t>2015</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fontAlgn="b"/>
                      <a:r>
                        <a:rPr lang="en-IN" sz="1200" b="1" i="0" u="none" strike="noStrike" dirty="0">
                          <a:solidFill>
                            <a:schemeClr val="tx1"/>
                          </a:solidFill>
                          <a:effectLst/>
                          <a:latin typeface="Calibri" panose="020F0502020204030204" pitchFamily="34" charset="0"/>
                        </a:rPr>
                        <a:t>2016</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622091359"/>
                  </a:ext>
                </a:extLst>
              </a:tr>
              <a:tr h="237199">
                <a:tc>
                  <a:txBody>
                    <a:bodyPr/>
                    <a:lstStyle/>
                    <a:p>
                      <a:pPr algn="l" fontAlgn="b"/>
                      <a:r>
                        <a:rPr lang="en-IN" sz="1200" b="0" i="0" u="none" strike="noStrike" dirty="0">
                          <a:solidFill>
                            <a:srgbClr val="000000"/>
                          </a:solidFill>
                          <a:effectLst/>
                          <a:latin typeface="Calibri" panose="020F0502020204030204" pitchFamily="34" charset="0"/>
                        </a:rPr>
                        <a:t>Number of institutions</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12,709</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8,580</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8,079</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7,769</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7,450</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7,283</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7,086</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6,839</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6,530</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6,096</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5,876</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5,338</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5,289</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637816984"/>
                  </a:ext>
                </a:extLst>
              </a:tr>
              <a:tr h="237199">
                <a:tc>
                  <a:txBody>
                    <a:bodyPr/>
                    <a:lstStyle/>
                    <a:p>
                      <a:pPr algn="l" fontAlgn="b"/>
                      <a:r>
                        <a:rPr lang="en-IN" sz="1200" b="0" i="0" u="none" strike="noStrike">
                          <a:solidFill>
                            <a:srgbClr val="000000"/>
                          </a:solidFill>
                          <a:effectLst/>
                          <a:latin typeface="Calibri" panose="020F0502020204030204" pitchFamily="34" charset="0"/>
                        </a:rPr>
                        <a:t>Return on assets (%)</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0.49</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1.31</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1.15</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1.40</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1.33</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0.93</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0.13</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0.09</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0.65</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1.00</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1.07</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1.04</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0.95</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2840928280"/>
                  </a:ext>
                </a:extLst>
              </a:tr>
              <a:tr h="237199">
                <a:tc>
                  <a:txBody>
                    <a:bodyPr/>
                    <a:lstStyle/>
                    <a:p>
                      <a:pPr algn="l" fontAlgn="b"/>
                      <a:r>
                        <a:rPr lang="en-IN" sz="1200" b="0" i="0" u="none" strike="noStrike">
                          <a:solidFill>
                            <a:srgbClr val="000000"/>
                          </a:solidFill>
                          <a:effectLst/>
                          <a:latin typeface="Calibri" panose="020F0502020204030204" pitchFamily="34" charset="0"/>
                        </a:rPr>
                        <a:t>Return on equity (%)</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7.71</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15.31</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13.09</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15.34</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13.02</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9.12</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1.33</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0.85</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5.86</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8.92</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9.60</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9.26</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8.43</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751277807"/>
                  </a:ext>
                </a:extLst>
              </a:tr>
              <a:tr h="237199">
                <a:tc>
                  <a:txBody>
                    <a:bodyPr/>
                    <a:lstStyle/>
                    <a:p>
                      <a:pPr algn="l" fontAlgn="b"/>
                      <a:r>
                        <a:rPr lang="en-IN" sz="1200" b="0" i="0" u="none" strike="noStrike">
                          <a:solidFill>
                            <a:srgbClr val="000000"/>
                          </a:solidFill>
                          <a:effectLst/>
                          <a:latin typeface="Calibri" panose="020F0502020204030204" pitchFamily="34" charset="0"/>
                        </a:rPr>
                        <a:t>Net interest margin (%)</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4.02</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4.07</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3.91</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3.83</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3.39</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3.35</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3.21</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3.50</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3.81</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3.42</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3.25</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3.04</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3.06</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86807640"/>
                  </a:ext>
                </a:extLst>
              </a:tr>
              <a:tr h="464689">
                <a:tc>
                  <a:txBody>
                    <a:bodyPr/>
                    <a:lstStyle/>
                    <a:p>
                      <a:pPr algn="l" fontAlgn="b"/>
                      <a:r>
                        <a:rPr lang="en-IN" sz="1200" b="0" i="0" u="none" strike="noStrike" dirty="0">
                          <a:solidFill>
                            <a:srgbClr val="000000"/>
                          </a:solidFill>
                          <a:effectLst/>
                          <a:latin typeface="Calibri" panose="020F0502020204030204" pitchFamily="34" charset="0"/>
                        </a:rPr>
                        <a:t>Noncurrent loans to </a:t>
                      </a:r>
                      <a:br>
                        <a:rPr lang="en-IN" sz="1200" b="0" i="0" u="none" strike="noStrike" dirty="0">
                          <a:solidFill>
                            <a:srgbClr val="000000"/>
                          </a:solidFill>
                          <a:effectLst/>
                          <a:latin typeface="Calibri" panose="020F0502020204030204" pitchFamily="34" charset="0"/>
                        </a:rPr>
                      </a:br>
                      <a:r>
                        <a:rPr lang="en-IN" sz="1200" b="0" i="0" u="none" strike="noStrike" dirty="0">
                          <a:solidFill>
                            <a:srgbClr val="000000"/>
                          </a:solidFill>
                          <a:effectLst/>
                          <a:latin typeface="Calibri" panose="020F0502020204030204" pitchFamily="34" charset="0"/>
                        </a:rPr>
                        <a:t>total assets (%)</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2.30</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0.63</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0.92</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0.77</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0.51</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0.87</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1.84</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3.36</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3.12</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2.18</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1.62</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0.94</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0.94</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745200404"/>
                  </a:ext>
                </a:extLst>
              </a:tr>
              <a:tr h="464689">
                <a:tc>
                  <a:txBody>
                    <a:bodyPr/>
                    <a:lstStyle/>
                    <a:p>
                      <a:pPr algn="l" fontAlgn="b"/>
                      <a:r>
                        <a:rPr lang="en-IN" sz="1200" b="0" i="0" u="none" strike="noStrike" dirty="0">
                          <a:solidFill>
                            <a:srgbClr val="000000"/>
                          </a:solidFill>
                          <a:effectLst/>
                          <a:latin typeface="Calibri" panose="020F0502020204030204" pitchFamily="34" charset="0"/>
                        </a:rPr>
                        <a:t>Net charge-offs to </a:t>
                      </a:r>
                      <a:br>
                        <a:rPr lang="en-IN" sz="1200" b="0" i="0" u="none" strike="noStrike" dirty="0">
                          <a:solidFill>
                            <a:srgbClr val="000000"/>
                          </a:solidFill>
                          <a:effectLst/>
                          <a:latin typeface="Calibri" panose="020F0502020204030204" pitchFamily="34" charset="0"/>
                        </a:rPr>
                      </a:br>
                      <a:r>
                        <a:rPr lang="en-IN" sz="1200" b="0" i="0" u="none" strike="noStrike" dirty="0">
                          <a:solidFill>
                            <a:srgbClr val="000000"/>
                          </a:solidFill>
                          <a:effectLst/>
                          <a:latin typeface="Calibri" panose="020F0502020204030204" pitchFamily="34" charset="0"/>
                        </a:rPr>
                        <a:t>loans (%)</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1.16</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0.61</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0.95</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0.89</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0.41</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0.62</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1.32</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2.57</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2.67</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1.11</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0.69</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0.43</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0.44</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3157915092"/>
                  </a:ext>
                </a:extLst>
              </a:tr>
              <a:tr h="237199">
                <a:tc>
                  <a:txBody>
                    <a:bodyPr/>
                    <a:lstStyle/>
                    <a:p>
                      <a:pPr algn="l" fontAlgn="b"/>
                      <a:r>
                        <a:rPr lang="en-IN" sz="1200" b="0" i="0" u="none" strike="noStrike">
                          <a:solidFill>
                            <a:srgbClr val="000000"/>
                          </a:solidFill>
                          <a:effectLst/>
                          <a:latin typeface="Calibri" panose="020F0502020204030204" pitchFamily="34" charset="0"/>
                        </a:rPr>
                        <a:t>Asset growth rate (%)</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5.38</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5.37</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4.91</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7.42</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11.63</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10.75</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10.15</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−3.76</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2.05</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5.87</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2.13</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2.89</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3.3</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2663768756"/>
                  </a:ext>
                </a:extLst>
              </a:tr>
              <a:tr h="464689">
                <a:tc>
                  <a:txBody>
                    <a:bodyPr/>
                    <a:lstStyle/>
                    <a:p>
                      <a:pPr algn="l" fontAlgn="b"/>
                      <a:r>
                        <a:rPr lang="en-IN" sz="1200" b="0" i="0" u="none" strike="noStrike" dirty="0">
                          <a:solidFill>
                            <a:srgbClr val="000000"/>
                          </a:solidFill>
                          <a:effectLst/>
                          <a:latin typeface="Calibri" panose="020F0502020204030204" pitchFamily="34" charset="0"/>
                        </a:rPr>
                        <a:t>Net operating income </a:t>
                      </a:r>
                      <a:br>
                        <a:rPr lang="en-IN" sz="1200" b="0" i="0" u="none" strike="noStrike" dirty="0">
                          <a:solidFill>
                            <a:srgbClr val="000000"/>
                          </a:solidFill>
                          <a:effectLst/>
                          <a:latin typeface="Calibri" panose="020F0502020204030204" pitchFamily="34" charset="0"/>
                        </a:rPr>
                      </a:br>
                      <a:r>
                        <a:rPr lang="en-IN" sz="1200" b="0" i="0" u="none" strike="noStrike" dirty="0">
                          <a:solidFill>
                            <a:srgbClr val="000000"/>
                          </a:solidFill>
                          <a:effectLst/>
                          <a:latin typeface="Calibri" panose="020F0502020204030204" pitchFamily="34" charset="0"/>
                        </a:rPr>
                        <a:t>growth (%)</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−38.70</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20.42</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−1.89</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14.92</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11.19</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-21.21</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−80.48</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−22.55</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1,088.10</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26.30</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13.69</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8.06</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−2.79</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224388026"/>
                  </a:ext>
                </a:extLst>
              </a:tr>
              <a:tr h="464689">
                <a:tc>
                  <a:txBody>
                    <a:bodyPr/>
                    <a:lstStyle/>
                    <a:p>
                      <a:pPr algn="l" fontAlgn="b"/>
                      <a:r>
                        <a:rPr lang="en-IN" sz="1200" b="0" i="0" u="none" strike="noStrike" dirty="0">
                          <a:solidFill>
                            <a:srgbClr val="000000"/>
                          </a:solidFill>
                          <a:effectLst/>
                          <a:latin typeface="Calibri" panose="020F0502020204030204" pitchFamily="34" charset="0"/>
                        </a:rPr>
                        <a:t>Number of failed/</a:t>
                      </a:r>
                      <a:br>
                        <a:rPr lang="en-IN" sz="1200" b="0" i="0" u="none" strike="noStrike" dirty="0">
                          <a:solidFill>
                            <a:srgbClr val="000000"/>
                          </a:solidFill>
                          <a:effectLst/>
                          <a:latin typeface="Calibri" panose="020F0502020204030204" pitchFamily="34" charset="0"/>
                        </a:rPr>
                      </a:br>
                      <a:r>
                        <a:rPr lang="en-IN" sz="1200" b="0" i="0" u="none" strike="noStrike" dirty="0">
                          <a:solidFill>
                            <a:srgbClr val="000000"/>
                          </a:solidFill>
                          <a:effectLst/>
                          <a:latin typeface="Calibri" panose="020F0502020204030204" pitchFamily="34" charset="0"/>
                        </a:rPr>
                        <a:t>assisted institutions</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206</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7</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3</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3</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0</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2</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20</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120</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139</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41</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a:solidFill>
                            <a:srgbClr val="000000"/>
                          </a:solidFill>
                          <a:effectLst/>
                          <a:latin typeface="Calibri" panose="020F0502020204030204" pitchFamily="34" charset="0"/>
                        </a:rPr>
                        <a:t>23</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8</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r" fontAlgn="b"/>
                      <a:r>
                        <a:rPr lang="en-IN" sz="1200" b="0" i="0" u="none" strike="noStrike" dirty="0">
                          <a:solidFill>
                            <a:srgbClr val="000000"/>
                          </a:solidFill>
                          <a:effectLst/>
                          <a:latin typeface="Calibri" panose="020F0502020204030204" pitchFamily="34" charset="0"/>
                        </a:rPr>
                        <a:t>1</a:t>
                      </a:r>
                    </a:p>
                  </a:txBody>
                  <a:tcPr marL="7803" marR="7803" marT="780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160810888"/>
                  </a:ext>
                </a:extLst>
              </a:tr>
            </a:tbl>
          </a:graphicData>
        </a:graphic>
      </p:graphicFrame>
      <p:sp>
        <p:nvSpPr>
          <p:cNvPr id="5" name="Content Placeholder 4"/>
          <p:cNvSpPr>
            <a:spLocks noGrp="1"/>
          </p:cNvSpPr>
          <p:nvPr>
            <p:ph idx="14"/>
          </p:nvPr>
        </p:nvSpPr>
        <p:spPr>
          <a:xfrm>
            <a:off x="474131" y="5574769"/>
            <a:ext cx="6378614" cy="674703"/>
          </a:xfrm>
        </p:spPr>
        <p:txBody>
          <a:bodyPr/>
          <a:lstStyle/>
          <a:p>
            <a:pPr marL="0" indent="0">
              <a:spcBef>
                <a:spcPts val="600"/>
              </a:spcBef>
              <a:buNone/>
            </a:pPr>
            <a:r>
              <a:rPr lang="en-IN" sz="1600" dirty="0"/>
              <a:t>*Through March.</a:t>
            </a:r>
          </a:p>
          <a:p>
            <a:pPr marL="0" indent="0">
              <a:spcBef>
                <a:spcPts val="600"/>
              </a:spcBef>
              <a:buNone/>
            </a:pPr>
            <a:r>
              <a:rPr lang="en-IN" sz="1600" b="1" dirty="0"/>
              <a:t>Sources: </a:t>
            </a:r>
            <a:r>
              <a:rPr lang="en-IN" sz="1600" dirty="0"/>
              <a:t>F</a:t>
            </a:r>
            <a:r>
              <a:rPr lang="en-IN" sz="100" dirty="0"/>
              <a:t> </a:t>
            </a:r>
            <a:r>
              <a:rPr lang="en-IN" sz="1600" dirty="0"/>
              <a:t>D</a:t>
            </a:r>
            <a:r>
              <a:rPr lang="en-IN" sz="100" dirty="0"/>
              <a:t> </a:t>
            </a:r>
            <a:r>
              <a:rPr lang="en-IN" sz="1600" dirty="0"/>
              <a:t>I</a:t>
            </a:r>
            <a:r>
              <a:rPr lang="en-IN" sz="100" dirty="0"/>
              <a:t> </a:t>
            </a:r>
            <a:r>
              <a:rPr lang="en-IN" sz="1600" dirty="0"/>
              <a:t>C, </a:t>
            </a:r>
            <a:r>
              <a:rPr lang="en-IN" sz="1600" i="1" dirty="0"/>
              <a:t>Quarterly Banking Profile, </a:t>
            </a:r>
            <a:r>
              <a:rPr lang="en-IN" sz="1600" dirty="0"/>
              <a:t>various dates. www.fdic.gov </a:t>
            </a:r>
          </a:p>
        </p:txBody>
      </p:sp>
      <p:sp>
        <p:nvSpPr>
          <p:cNvPr id="4" name="Slide Number Placeholder 3"/>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19</a:t>
            </a:fld>
            <a:endParaRPr lang="en-US" altLang="en-US" dirty="0"/>
          </a:p>
        </p:txBody>
      </p:sp>
    </p:spTree>
    <p:extLst>
      <p:ext uri="{BB962C8B-B14F-4D97-AF65-F5344CB8AC3E}">
        <p14:creationId xmlns:p14="http://schemas.microsoft.com/office/powerpoint/2010/main" val="4183255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sz="4000" dirty="0"/>
              <a:t>Commercial Banks </a:t>
            </a:r>
            <a:r>
              <a:rPr lang="en-US" sz="1000" b="0" dirty="0"/>
              <a:t>1</a:t>
            </a:r>
            <a:endParaRPr lang="en-IN" sz="1000" b="0" dirty="0"/>
          </a:p>
        </p:txBody>
      </p:sp>
      <p:sp>
        <p:nvSpPr>
          <p:cNvPr id="3" name="Content Placeholder 2"/>
          <p:cNvSpPr>
            <a:spLocks noGrp="1"/>
          </p:cNvSpPr>
          <p:nvPr>
            <p:ph idx="1"/>
          </p:nvPr>
        </p:nvSpPr>
        <p:spPr>
          <a:xfrm>
            <a:off x="457200" y="1719263"/>
            <a:ext cx="8229600" cy="3451259"/>
          </a:xfrm>
        </p:spPr>
        <p:txBody>
          <a:bodyPr/>
          <a:lstStyle/>
          <a:p>
            <a:pPr marL="0" indent="0" eaLnBrk="1" hangingPunct="1">
              <a:lnSpc>
                <a:spcPct val="90000"/>
              </a:lnSpc>
              <a:spcBef>
                <a:spcPts val="1000"/>
              </a:spcBef>
              <a:buNone/>
            </a:pPr>
            <a:r>
              <a:rPr lang="en-US" altLang="en-US" sz="2200" b="1" dirty="0"/>
              <a:t>Commercial banks </a:t>
            </a:r>
            <a:r>
              <a:rPr lang="en-US" altLang="en-US" sz="2200" dirty="0"/>
              <a:t>are the largest group of financial institutions in terms of total assets.</a:t>
            </a:r>
          </a:p>
          <a:p>
            <a:pPr marL="0" indent="0" eaLnBrk="1" hangingPunct="1">
              <a:lnSpc>
                <a:spcPct val="90000"/>
              </a:lnSpc>
              <a:spcBef>
                <a:spcPts val="1000"/>
              </a:spcBef>
              <a:buNone/>
            </a:pPr>
            <a:r>
              <a:rPr lang="en-US" altLang="en-US" sz="2200" dirty="0"/>
              <a:t>Major assets are loans.</a:t>
            </a:r>
          </a:p>
          <a:p>
            <a:pPr marL="0" indent="0" eaLnBrk="1" hangingPunct="1">
              <a:lnSpc>
                <a:spcPct val="90000"/>
              </a:lnSpc>
              <a:spcBef>
                <a:spcPts val="1000"/>
              </a:spcBef>
              <a:buNone/>
            </a:pPr>
            <a:r>
              <a:rPr lang="en-US" altLang="en-US" sz="2200" dirty="0"/>
              <a:t>Major liabilities are federally insured deposits—thus, they are considered </a:t>
            </a:r>
            <a:r>
              <a:rPr lang="en-US" altLang="en-US" sz="2200" b="1" dirty="0"/>
              <a:t>depository institutions.</a:t>
            </a:r>
          </a:p>
          <a:p>
            <a:pPr marL="0" indent="0" eaLnBrk="1" hangingPunct="1">
              <a:lnSpc>
                <a:spcPct val="90000"/>
              </a:lnSpc>
              <a:spcBef>
                <a:spcPts val="1000"/>
              </a:spcBef>
              <a:buNone/>
            </a:pPr>
            <a:r>
              <a:rPr lang="en-US" altLang="en-US" sz="2200" dirty="0"/>
              <a:t>Perform services essential to U.S. financial markets.</a:t>
            </a:r>
          </a:p>
          <a:p>
            <a:pPr marL="291600" lvl="1" indent="-291600" eaLnBrk="1" hangingPunct="1">
              <a:lnSpc>
                <a:spcPct val="90000"/>
              </a:lnSpc>
              <a:spcBef>
                <a:spcPts val="1000"/>
              </a:spcBef>
              <a:buSzPct val="100000"/>
            </a:pPr>
            <a:r>
              <a:rPr lang="en-US" altLang="en-US" sz="2000" dirty="0"/>
              <a:t>Play a key role in the transmission of monetary policy.</a:t>
            </a:r>
          </a:p>
          <a:p>
            <a:pPr marL="291600" lvl="1" indent="-291600" eaLnBrk="1" hangingPunct="1">
              <a:lnSpc>
                <a:spcPct val="90000"/>
              </a:lnSpc>
              <a:spcBef>
                <a:spcPts val="1000"/>
              </a:spcBef>
              <a:buSzPct val="100000"/>
            </a:pPr>
            <a:r>
              <a:rPr lang="en-US" altLang="en-US" sz="2000" dirty="0"/>
              <a:t>Provide payment services.</a:t>
            </a:r>
          </a:p>
          <a:p>
            <a:pPr marL="291600" lvl="1" indent="-291600" eaLnBrk="1" hangingPunct="1">
              <a:lnSpc>
                <a:spcPct val="90000"/>
              </a:lnSpc>
              <a:spcBef>
                <a:spcPts val="1000"/>
              </a:spcBef>
              <a:buSzPct val="100000"/>
            </a:pPr>
            <a:r>
              <a:rPr lang="en-US" altLang="en-US" sz="2000" dirty="0"/>
              <a:t>Provide maturity intermediation services.</a:t>
            </a:r>
          </a:p>
        </p:txBody>
      </p:sp>
      <p:sp>
        <p:nvSpPr>
          <p:cNvPr id="4" name="Content Placeholder 3"/>
          <p:cNvSpPr>
            <a:spLocks noGrp="1"/>
          </p:cNvSpPr>
          <p:nvPr>
            <p:ph idx="13"/>
          </p:nvPr>
        </p:nvSpPr>
        <p:spPr>
          <a:xfrm>
            <a:off x="465661" y="5288945"/>
            <a:ext cx="8229600" cy="798992"/>
          </a:xfrm>
        </p:spPr>
        <p:txBody>
          <a:bodyPr/>
          <a:lstStyle/>
          <a:p>
            <a:pPr marL="0" indent="0">
              <a:buNone/>
            </a:pPr>
            <a:r>
              <a:rPr lang="en-US" altLang="en-US" sz="2200" dirty="0"/>
              <a:t>Banks are regulated to protect against disruptions to the services they perform and to protect government insured deposits.</a:t>
            </a:r>
            <a:endParaRPr lang="en-IN" sz="2200" dirty="0"/>
          </a:p>
        </p:txBody>
      </p:sp>
      <p:sp>
        <p:nvSpPr>
          <p:cNvPr id="5" name="Slide Number Placeholder 4"/>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2</a:t>
            </a:fld>
            <a:endParaRPr lang="en-US" altLang="en-US" dirty="0"/>
          </a:p>
        </p:txBody>
      </p:sp>
    </p:spTree>
    <p:extLst>
      <p:ext uri="{BB962C8B-B14F-4D97-AF65-F5344CB8AC3E}">
        <p14:creationId xmlns:p14="http://schemas.microsoft.com/office/powerpoint/2010/main" val="23019197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sz="3600" dirty="0"/>
              <a:t>Regulators</a:t>
            </a:r>
            <a:endParaRPr lang="en-IN" sz="3600" dirty="0"/>
          </a:p>
        </p:txBody>
      </p:sp>
      <p:sp>
        <p:nvSpPr>
          <p:cNvPr id="3" name="Content Placeholder 2"/>
          <p:cNvSpPr>
            <a:spLocks noGrp="1"/>
          </p:cNvSpPr>
          <p:nvPr>
            <p:ph idx="1"/>
          </p:nvPr>
        </p:nvSpPr>
        <p:spPr>
          <a:xfrm>
            <a:off x="457200" y="1719262"/>
            <a:ext cx="8229600" cy="2542020"/>
          </a:xfrm>
        </p:spPr>
        <p:txBody>
          <a:bodyPr/>
          <a:lstStyle/>
          <a:p>
            <a:pPr marL="0" indent="0" eaLnBrk="1" hangingPunct="1">
              <a:lnSpc>
                <a:spcPct val="80000"/>
              </a:lnSpc>
              <a:spcBef>
                <a:spcPts val="1000"/>
              </a:spcBef>
              <a:buNone/>
            </a:pPr>
            <a:r>
              <a:rPr lang="en-US" altLang="en-US" sz="2400" dirty="0"/>
              <a:t>The </a:t>
            </a:r>
            <a:r>
              <a:rPr lang="en-US" altLang="en-US" sz="2400" b="1" dirty="0"/>
              <a:t>Federal Deposit Insurance Corporation (F</a:t>
            </a:r>
            <a:r>
              <a:rPr lang="en-US" altLang="en-US" sz="100" b="1" dirty="0"/>
              <a:t> </a:t>
            </a:r>
            <a:r>
              <a:rPr lang="en-US" altLang="en-US" sz="2400" b="1" dirty="0"/>
              <a:t>D</a:t>
            </a:r>
            <a:r>
              <a:rPr lang="en-US" altLang="en-US" sz="100" b="1" dirty="0"/>
              <a:t> </a:t>
            </a:r>
            <a:r>
              <a:rPr lang="en-US" altLang="en-US" sz="2400" b="1" dirty="0"/>
              <a:t>I</a:t>
            </a:r>
            <a:r>
              <a:rPr lang="en-US" altLang="en-US" sz="100" b="1" dirty="0"/>
              <a:t> </a:t>
            </a:r>
            <a:r>
              <a:rPr lang="en-US" altLang="en-US" sz="2400" b="1" dirty="0"/>
              <a:t>C)</a:t>
            </a:r>
            <a:r>
              <a:rPr lang="en-US" altLang="en-US" sz="2400" dirty="0"/>
              <a:t> insures the deposits of commercial banks.</a:t>
            </a:r>
          </a:p>
          <a:p>
            <a:pPr marL="0" indent="0" eaLnBrk="1" hangingPunct="1">
              <a:lnSpc>
                <a:spcPct val="80000"/>
              </a:lnSpc>
              <a:spcBef>
                <a:spcPts val="1000"/>
              </a:spcBef>
              <a:buNone/>
            </a:pPr>
            <a:r>
              <a:rPr lang="en-US" altLang="en-US" sz="2400" dirty="0"/>
              <a:t>The U.S. has a </a:t>
            </a:r>
            <a:r>
              <a:rPr lang="en-US" altLang="en-US" sz="2400" b="1" dirty="0"/>
              <a:t>dual banking system</a:t>
            </a:r>
            <a:r>
              <a:rPr lang="en-US" altLang="en-US" sz="2400" dirty="0"/>
              <a:t>—banks can be either nationally or state-chartered.</a:t>
            </a:r>
          </a:p>
          <a:p>
            <a:pPr marL="291600" lvl="1" indent="-291600" eaLnBrk="1" hangingPunct="1">
              <a:lnSpc>
                <a:spcPct val="90000"/>
              </a:lnSpc>
              <a:spcBef>
                <a:spcPts val="1000"/>
              </a:spcBef>
              <a:buSzPct val="100000"/>
            </a:pPr>
            <a:r>
              <a:rPr lang="en-US" altLang="en-US" sz="2000" dirty="0"/>
              <a:t>The </a:t>
            </a:r>
            <a:r>
              <a:rPr lang="en-US" altLang="en-US" sz="2000" b="1" dirty="0"/>
              <a:t>Office of the Comptroller of the Currency (O</a:t>
            </a:r>
            <a:r>
              <a:rPr lang="en-US" altLang="en-US" sz="100" b="1" dirty="0"/>
              <a:t> </a:t>
            </a:r>
            <a:r>
              <a:rPr lang="en-US" altLang="en-US" sz="2000" b="1" dirty="0"/>
              <a:t>C</a:t>
            </a:r>
            <a:r>
              <a:rPr lang="en-US" altLang="en-US" sz="100" b="1" dirty="0"/>
              <a:t> </a:t>
            </a:r>
            <a:r>
              <a:rPr lang="en-US" altLang="en-US" sz="2000" b="1" dirty="0"/>
              <a:t>C)</a:t>
            </a:r>
            <a:r>
              <a:rPr lang="en-US" altLang="en-US" sz="2000" dirty="0"/>
              <a:t> charters, closes, and examines national banks.</a:t>
            </a:r>
          </a:p>
          <a:p>
            <a:pPr marL="291600" lvl="1" indent="-291600" eaLnBrk="1" hangingPunct="1">
              <a:lnSpc>
                <a:spcPct val="90000"/>
              </a:lnSpc>
              <a:spcBef>
                <a:spcPts val="1000"/>
              </a:spcBef>
              <a:buSzPct val="100000"/>
            </a:pPr>
            <a:r>
              <a:rPr lang="en-US" altLang="en-US" sz="2000" b="1" dirty="0"/>
              <a:t>State authorities</a:t>
            </a:r>
            <a:r>
              <a:rPr lang="en-US" altLang="en-US" sz="2000" dirty="0"/>
              <a:t> charter and regulate state-chartered banks.</a:t>
            </a:r>
            <a:endParaRPr lang="en-IN" sz="2000" dirty="0"/>
          </a:p>
        </p:txBody>
      </p:sp>
      <p:sp>
        <p:nvSpPr>
          <p:cNvPr id="5" name="Content Placeholder 4"/>
          <p:cNvSpPr>
            <a:spLocks noGrp="1"/>
          </p:cNvSpPr>
          <p:nvPr>
            <p:ph idx="14"/>
          </p:nvPr>
        </p:nvSpPr>
        <p:spPr>
          <a:xfrm>
            <a:off x="474131" y="4315265"/>
            <a:ext cx="8229600" cy="1880586"/>
          </a:xfrm>
        </p:spPr>
        <p:txBody>
          <a:bodyPr/>
          <a:lstStyle/>
          <a:p>
            <a:pPr marL="0" indent="0" eaLnBrk="1" hangingPunct="1">
              <a:lnSpc>
                <a:spcPct val="80000"/>
              </a:lnSpc>
              <a:buNone/>
            </a:pPr>
            <a:r>
              <a:rPr lang="en-US" altLang="en-US" sz="2400" b="1" dirty="0"/>
              <a:t>The Federal Reserve System (F</a:t>
            </a:r>
            <a:r>
              <a:rPr lang="en-US" altLang="en-US" sz="100" b="1" dirty="0"/>
              <a:t> </a:t>
            </a:r>
            <a:r>
              <a:rPr lang="en-US" altLang="en-US" sz="2400" b="1" dirty="0"/>
              <a:t>R</a:t>
            </a:r>
            <a:r>
              <a:rPr lang="en-US" altLang="en-US" sz="100" b="1" dirty="0"/>
              <a:t> </a:t>
            </a:r>
            <a:r>
              <a:rPr lang="en-US" altLang="en-US" sz="2400" b="1" dirty="0"/>
              <a:t>S) </a:t>
            </a:r>
            <a:r>
              <a:rPr lang="en-US" altLang="en-US" sz="2400" dirty="0"/>
              <a:t>serves as the central bank of the U.S. and has regulatory power over nationally chartered banks, their holding companies and state banks that opt into the Federal Reserve System.</a:t>
            </a:r>
          </a:p>
          <a:p>
            <a:pPr marL="291600" lvl="1" indent="-291600" eaLnBrk="1" hangingPunct="1">
              <a:lnSpc>
                <a:spcPct val="90000"/>
              </a:lnSpc>
              <a:spcBef>
                <a:spcPts val="1000"/>
              </a:spcBef>
              <a:buSzPct val="100000"/>
            </a:pPr>
            <a:r>
              <a:rPr lang="en-US" altLang="en-US" sz="2000" dirty="0"/>
              <a:t>A </a:t>
            </a:r>
            <a:r>
              <a:rPr lang="en-US" altLang="en-US" sz="2000" b="1" dirty="0"/>
              <a:t>holding company</a:t>
            </a:r>
            <a:r>
              <a:rPr lang="en-US" altLang="en-US" sz="2000" dirty="0"/>
              <a:t> is a parent company that owns a controlling interest in a subsidiary bank or other FI.</a:t>
            </a:r>
          </a:p>
        </p:txBody>
      </p:sp>
      <p:sp>
        <p:nvSpPr>
          <p:cNvPr id="4" name="Slide Number Placeholder 3"/>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20</a:t>
            </a:fld>
            <a:endParaRPr lang="en-US" altLang="en-US" dirty="0"/>
          </a:p>
        </p:txBody>
      </p:sp>
    </p:spTree>
    <p:extLst>
      <p:ext uri="{BB962C8B-B14F-4D97-AF65-F5344CB8AC3E}">
        <p14:creationId xmlns:p14="http://schemas.microsoft.com/office/powerpoint/2010/main" val="42224862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dirty="0"/>
              <a:t>Bank Regulators</a:t>
            </a:r>
            <a:endParaRPr lang="en-IN" dirty="0"/>
          </a:p>
        </p:txBody>
      </p:sp>
      <p:sp>
        <p:nvSpPr>
          <p:cNvPr id="3" name="Content Placeholder 2"/>
          <p:cNvSpPr>
            <a:spLocks noGrp="1"/>
          </p:cNvSpPr>
          <p:nvPr>
            <p:ph idx="1"/>
          </p:nvPr>
        </p:nvSpPr>
        <p:spPr>
          <a:xfrm>
            <a:off x="457200" y="1719264"/>
            <a:ext cx="8229600" cy="389204"/>
          </a:xfrm>
        </p:spPr>
        <p:txBody>
          <a:bodyPr/>
          <a:lstStyle/>
          <a:p>
            <a:pPr marL="0" indent="0">
              <a:buNone/>
            </a:pPr>
            <a:r>
              <a:rPr lang="en-IN" sz="2000" b="1" dirty="0"/>
              <a:t>Figure 11-8 </a:t>
            </a:r>
            <a:r>
              <a:rPr lang="en-IN" sz="2000" b="1" dirty="0">
                <a:solidFill>
                  <a:srgbClr val="0070C0"/>
                </a:solidFill>
              </a:rPr>
              <a:t>Bank Regulators</a:t>
            </a:r>
            <a:endParaRPr lang="en-IN" sz="2000" dirty="0">
              <a:solidFill>
                <a:srgbClr val="0070C0"/>
              </a:solidFill>
            </a:endParaRPr>
          </a:p>
        </p:txBody>
      </p:sp>
      <p:pic>
        <p:nvPicPr>
          <p:cNvPr id="6" name="Picture 5" descr="Flow chart showing the amount of assets and number of bank regulators.&#10;&#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8789" y="2270894"/>
            <a:ext cx="3166422" cy="3492788"/>
          </a:xfrm>
          <a:prstGeom prst="rect">
            <a:avLst/>
          </a:prstGeom>
        </p:spPr>
      </p:pic>
      <p:sp>
        <p:nvSpPr>
          <p:cNvPr id="5" name="Content Placeholder 4"/>
          <p:cNvSpPr>
            <a:spLocks noGrp="1"/>
          </p:cNvSpPr>
          <p:nvPr>
            <p:ph idx="14"/>
          </p:nvPr>
        </p:nvSpPr>
        <p:spPr>
          <a:xfrm>
            <a:off x="474131" y="5861613"/>
            <a:ext cx="6735966" cy="355107"/>
          </a:xfrm>
        </p:spPr>
        <p:txBody>
          <a:bodyPr/>
          <a:lstStyle/>
          <a:p>
            <a:pPr marL="0" indent="0">
              <a:buNone/>
            </a:pPr>
            <a:r>
              <a:rPr lang="en-IN" sz="1800" b="1" dirty="0"/>
              <a:t>Source: </a:t>
            </a:r>
            <a:r>
              <a:rPr lang="en-IN" sz="1800" dirty="0"/>
              <a:t>F</a:t>
            </a:r>
            <a:r>
              <a:rPr lang="en-IN" sz="100" dirty="0"/>
              <a:t> </a:t>
            </a:r>
            <a:r>
              <a:rPr lang="en-IN" sz="1800" dirty="0"/>
              <a:t>D</a:t>
            </a:r>
            <a:r>
              <a:rPr lang="en-IN" sz="100" dirty="0"/>
              <a:t> </a:t>
            </a:r>
            <a:r>
              <a:rPr lang="en-IN" sz="1800" dirty="0"/>
              <a:t>I</a:t>
            </a:r>
            <a:r>
              <a:rPr lang="en-IN" sz="100" dirty="0"/>
              <a:t> </a:t>
            </a:r>
            <a:r>
              <a:rPr lang="en-IN" sz="1800" dirty="0"/>
              <a:t>C, </a:t>
            </a:r>
            <a:r>
              <a:rPr lang="en-IN" sz="1800" i="1" dirty="0"/>
              <a:t>Statistics on Banking, </a:t>
            </a:r>
            <a:r>
              <a:rPr lang="en-IN" sz="1800" dirty="0"/>
              <a:t>First Quarter 2016. www.fdic.gov </a:t>
            </a:r>
          </a:p>
        </p:txBody>
      </p:sp>
      <p:sp>
        <p:nvSpPr>
          <p:cNvPr id="4" name="Slide Number Placeholder 3"/>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21</a:t>
            </a:fld>
            <a:endParaRPr lang="en-US" altLang="en-US" dirty="0"/>
          </a:p>
        </p:txBody>
      </p:sp>
      <p:sp>
        <p:nvSpPr>
          <p:cNvPr id="7" name="Content Placeholder 2"/>
          <p:cNvSpPr>
            <a:spLocks noGrp="1"/>
          </p:cNvSpPr>
          <p:nvPr>
            <p:ph idx="14"/>
          </p:nvPr>
        </p:nvSpPr>
        <p:spPr>
          <a:xfrm>
            <a:off x="2941638" y="6231856"/>
            <a:ext cx="3294062" cy="239250"/>
          </a:xfrm>
        </p:spPr>
        <p:txBody>
          <a:bodyPr/>
          <a:lstStyle/>
          <a:p>
            <a:pPr marL="0" indent="0" algn="ctr">
              <a:buNone/>
            </a:pPr>
            <a:r>
              <a:rPr lang="en-IN" sz="900" dirty="0" smtClean="0">
                <a:hlinkClick r:id="rId3" action="ppaction://hlinksldjump"/>
              </a:rPr>
              <a:t>Access the </a:t>
            </a:r>
            <a:r>
              <a:rPr lang="en-IN" sz="900" dirty="0" smtClean="0">
                <a:solidFill>
                  <a:srgbClr val="000000"/>
                </a:solidFill>
                <a:hlinkClick r:id="rId3" action="ppaction://hlinksldjump"/>
              </a:rPr>
              <a:t>long</a:t>
            </a:r>
            <a:r>
              <a:rPr lang="en-IN" sz="900" dirty="0" smtClean="0">
                <a:hlinkClick r:id="rId3" action="ppaction://hlinksldjump"/>
              </a:rPr>
              <a:t> description slide.</a:t>
            </a:r>
            <a:endParaRPr lang="en-IN" sz="900" dirty="0">
              <a:hlinkClick r:id="rId4" action="ppaction://hlinksldjump"/>
            </a:endParaRPr>
          </a:p>
        </p:txBody>
      </p:sp>
    </p:spTree>
    <p:extLst>
      <p:ext uri="{BB962C8B-B14F-4D97-AF65-F5344CB8AC3E}">
        <p14:creationId xmlns:p14="http://schemas.microsoft.com/office/powerpoint/2010/main" val="4502397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z="4000" dirty="0"/>
              <a:t>20 Largest Banks in the World by Total Assets</a:t>
            </a:r>
            <a:endParaRPr lang="en-IN" dirty="0"/>
          </a:p>
        </p:txBody>
      </p:sp>
      <p:sp>
        <p:nvSpPr>
          <p:cNvPr id="3" name="Content Placeholder 2"/>
          <p:cNvSpPr>
            <a:spLocks noGrp="1"/>
          </p:cNvSpPr>
          <p:nvPr>
            <p:ph idx="1"/>
          </p:nvPr>
        </p:nvSpPr>
        <p:spPr>
          <a:xfrm>
            <a:off x="457200" y="1710386"/>
            <a:ext cx="8229600" cy="389204"/>
          </a:xfrm>
        </p:spPr>
        <p:txBody>
          <a:bodyPr/>
          <a:lstStyle/>
          <a:p>
            <a:pPr marL="0" indent="0">
              <a:buNone/>
            </a:pPr>
            <a:r>
              <a:rPr lang="en-IN" sz="1800" b="1" dirty="0"/>
              <a:t>Table 11-5 </a:t>
            </a:r>
            <a:r>
              <a:rPr lang="en-IN" sz="1800" b="1" dirty="0">
                <a:solidFill>
                  <a:srgbClr val="0070C0"/>
                </a:solidFill>
              </a:rPr>
              <a:t>The 20 Largest (in Total Assets) Banks in the World </a:t>
            </a:r>
            <a:r>
              <a:rPr lang="en-IN" sz="1800" i="1" dirty="0">
                <a:solidFill>
                  <a:srgbClr val="0070C0"/>
                </a:solidFill>
              </a:rPr>
              <a:t>(in billions of dollars)</a:t>
            </a:r>
            <a:endParaRPr lang="en-IN" sz="1800" dirty="0">
              <a:solidFill>
                <a:srgbClr val="0070C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570805515"/>
              </p:ext>
            </p:extLst>
          </p:nvPr>
        </p:nvGraphicFramePr>
        <p:xfrm>
          <a:off x="2068498" y="2251137"/>
          <a:ext cx="4651899" cy="3603117"/>
        </p:xfrm>
        <a:graphic>
          <a:graphicData uri="http://schemas.openxmlformats.org/drawingml/2006/table">
            <a:tbl>
              <a:tblPr firstRow="1"/>
              <a:tblGrid>
                <a:gridCol w="2485747">
                  <a:extLst>
                    <a:ext uri="{9D8B030D-6E8A-4147-A177-3AD203B41FA5}">
                      <a16:colId xmlns:a16="http://schemas.microsoft.com/office/drawing/2014/main" val="2685280811"/>
                    </a:ext>
                  </a:extLst>
                </a:gridCol>
                <a:gridCol w="1278386">
                  <a:extLst>
                    <a:ext uri="{9D8B030D-6E8A-4147-A177-3AD203B41FA5}">
                      <a16:colId xmlns:a16="http://schemas.microsoft.com/office/drawing/2014/main" val="3801356576"/>
                    </a:ext>
                  </a:extLst>
                </a:gridCol>
                <a:gridCol w="887766">
                  <a:extLst>
                    <a:ext uri="{9D8B030D-6E8A-4147-A177-3AD203B41FA5}">
                      <a16:colId xmlns:a16="http://schemas.microsoft.com/office/drawing/2014/main" val="3868706861"/>
                    </a:ext>
                  </a:extLst>
                </a:gridCol>
              </a:tblGrid>
              <a:tr h="171577">
                <a:tc>
                  <a:txBody>
                    <a:bodyPr/>
                    <a:lstStyle/>
                    <a:p>
                      <a:pPr algn="l" fontAlgn="b"/>
                      <a:r>
                        <a:rPr lang="en-IN" sz="1000" b="1" i="0" u="none" strike="noStrike" dirty="0">
                          <a:solidFill>
                            <a:schemeClr val="accent1"/>
                          </a:solidFill>
                          <a:effectLst/>
                          <a:latin typeface="Calibri" panose="020F0502020204030204" pitchFamily="34" charset="0"/>
                        </a:rPr>
                        <a:t>Bank</a:t>
                      </a:r>
                    </a:p>
                  </a:txBody>
                  <a:tcPr marL="8271" marR="8271" marT="8271" marB="0" anchor="b">
                    <a:lnL>
                      <a:noFill/>
                    </a:lnL>
                    <a:lnR>
                      <a:noFill/>
                    </a:lnR>
                    <a:lnT>
                      <a:noFill/>
                    </a:lnT>
                    <a:lnB>
                      <a:noFill/>
                    </a:lnB>
                    <a:solidFill>
                      <a:schemeClr val="accent1"/>
                    </a:solidFill>
                  </a:tcPr>
                </a:tc>
                <a:tc>
                  <a:txBody>
                    <a:bodyPr/>
                    <a:lstStyle/>
                    <a:p>
                      <a:pPr algn="l" fontAlgn="b"/>
                      <a:r>
                        <a:rPr lang="en-IN" sz="1000" b="1" i="0" u="none" strike="noStrike">
                          <a:solidFill>
                            <a:schemeClr val="tx1"/>
                          </a:solidFill>
                          <a:effectLst/>
                          <a:latin typeface="Calibri" panose="020F0502020204030204" pitchFamily="34" charset="0"/>
                        </a:rPr>
                        <a:t>Country</a:t>
                      </a:r>
                      <a:endParaRPr lang="en-IN" sz="1000" b="1" i="0" u="none" strike="noStrike" dirty="0">
                        <a:solidFill>
                          <a:schemeClr val="tx1"/>
                        </a:solidFill>
                        <a:effectLst/>
                        <a:latin typeface="Calibri" panose="020F0502020204030204" pitchFamily="34" charset="0"/>
                      </a:endParaRPr>
                    </a:p>
                  </a:txBody>
                  <a:tcPr marL="8271" marR="8271" marT="8271" marB="0" anchor="b">
                    <a:lnL>
                      <a:noFill/>
                    </a:lnL>
                    <a:lnR>
                      <a:noFill/>
                    </a:lnR>
                    <a:lnT>
                      <a:noFill/>
                    </a:lnT>
                    <a:lnB>
                      <a:noFill/>
                    </a:lnB>
                    <a:solidFill>
                      <a:schemeClr val="accent1"/>
                    </a:solidFill>
                  </a:tcPr>
                </a:tc>
                <a:tc>
                  <a:txBody>
                    <a:bodyPr/>
                    <a:lstStyle/>
                    <a:p>
                      <a:pPr algn="l" fontAlgn="b"/>
                      <a:r>
                        <a:rPr lang="en-IN" sz="1000" b="1" i="0" u="none" strike="noStrike" dirty="0">
                          <a:solidFill>
                            <a:schemeClr val="tx1"/>
                          </a:solidFill>
                          <a:effectLst/>
                          <a:latin typeface="Calibri" panose="020F0502020204030204" pitchFamily="34" charset="0"/>
                        </a:rPr>
                        <a:t>Total Assets</a:t>
                      </a:r>
                    </a:p>
                  </a:txBody>
                  <a:tcPr marL="8271" marR="8271" marT="8271" marB="0" anchor="b">
                    <a:lnL>
                      <a:noFill/>
                    </a:lnL>
                    <a:lnR>
                      <a:noFill/>
                    </a:lnR>
                    <a:lnT>
                      <a:noFill/>
                    </a:lnT>
                    <a:lnB>
                      <a:noFill/>
                    </a:lnB>
                    <a:solidFill>
                      <a:schemeClr val="accent1"/>
                    </a:solidFill>
                  </a:tcPr>
                </a:tc>
                <a:extLst>
                  <a:ext uri="{0D108BD9-81ED-4DB2-BD59-A6C34878D82A}">
                    <a16:rowId xmlns:a16="http://schemas.microsoft.com/office/drawing/2014/main" val="843008646"/>
                  </a:ext>
                </a:extLst>
              </a:tr>
              <a:tr h="171577">
                <a:tc>
                  <a:txBody>
                    <a:bodyPr/>
                    <a:lstStyle/>
                    <a:p>
                      <a:pPr algn="l" fontAlgn="b"/>
                      <a:r>
                        <a:rPr lang="en-IN" sz="1000" b="0" i="0" u="none" strike="noStrike" dirty="0">
                          <a:solidFill>
                            <a:srgbClr val="000000"/>
                          </a:solidFill>
                          <a:effectLst/>
                          <a:latin typeface="Calibri" panose="020F0502020204030204" pitchFamily="34" charset="0"/>
                        </a:rPr>
                        <a:t>1. Industrial Commercial Bank of China</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China</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$3,422</a:t>
                      </a:r>
                    </a:p>
                  </a:txBody>
                  <a:tcPr marL="8271" marR="8271" marT="8271" marB="0" anchor="b">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2910836811"/>
                  </a:ext>
                </a:extLst>
              </a:tr>
              <a:tr h="171577">
                <a:tc>
                  <a:txBody>
                    <a:bodyPr/>
                    <a:lstStyle/>
                    <a:p>
                      <a:pPr algn="l" fontAlgn="b"/>
                      <a:r>
                        <a:rPr lang="en-IN" sz="1000" b="0" i="0" u="none" strike="noStrike" dirty="0">
                          <a:solidFill>
                            <a:srgbClr val="000000"/>
                          </a:solidFill>
                          <a:effectLst/>
                          <a:latin typeface="Calibri" panose="020F0502020204030204" pitchFamily="34" charset="0"/>
                        </a:rPr>
                        <a:t>2. China Construction Bank Corp.</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China</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2,827</a:t>
                      </a:r>
                    </a:p>
                  </a:txBody>
                  <a:tcPr marL="8271" marR="8271" marT="8271" marB="0" anchor="b">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3990780038"/>
                  </a:ext>
                </a:extLst>
              </a:tr>
              <a:tr h="171577">
                <a:tc>
                  <a:txBody>
                    <a:bodyPr/>
                    <a:lstStyle/>
                    <a:p>
                      <a:pPr algn="l" fontAlgn="b"/>
                      <a:r>
                        <a:rPr lang="en-IN" sz="1000" b="0" i="0" u="none" strike="noStrike" dirty="0">
                          <a:solidFill>
                            <a:srgbClr val="000000"/>
                          </a:solidFill>
                          <a:effectLst/>
                          <a:latin typeface="Calibri" panose="020F0502020204030204" pitchFamily="34" charset="0"/>
                        </a:rPr>
                        <a:t>3. Agricultural Bank of China</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China</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2,741</a:t>
                      </a:r>
                    </a:p>
                  </a:txBody>
                  <a:tcPr marL="8271" marR="8271" marT="8271" marB="0" anchor="b">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2788500191"/>
                  </a:ext>
                </a:extLst>
              </a:tr>
              <a:tr h="171577">
                <a:tc>
                  <a:txBody>
                    <a:bodyPr/>
                    <a:lstStyle/>
                    <a:p>
                      <a:pPr algn="l" fontAlgn="b"/>
                      <a:r>
                        <a:rPr lang="en-IN" sz="1000" b="0" i="0" u="none" strike="noStrike" dirty="0">
                          <a:solidFill>
                            <a:srgbClr val="000000"/>
                          </a:solidFill>
                          <a:effectLst/>
                          <a:latin typeface="Calibri" panose="020F0502020204030204" pitchFamily="34" charset="0"/>
                        </a:rPr>
                        <a:t>4. Mitsibushi UJF Financial Group</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a:solidFill>
                            <a:srgbClr val="000000"/>
                          </a:solidFill>
                          <a:effectLst/>
                          <a:latin typeface="Calibri" panose="020F0502020204030204" pitchFamily="34" charset="0"/>
                        </a:rPr>
                        <a:t>Japan</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2,649</a:t>
                      </a:r>
                    </a:p>
                  </a:txBody>
                  <a:tcPr marL="8271" marR="8271" marT="8271" marB="0" anchor="b">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1804839258"/>
                  </a:ext>
                </a:extLst>
              </a:tr>
              <a:tr h="171577">
                <a:tc>
                  <a:txBody>
                    <a:bodyPr/>
                    <a:lstStyle/>
                    <a:p>
                      <a:pPr algn="l" fontAlgn="b"/>
                      <a:r>
                        <a:rPr lang="en-IN" sz="1000" b="0" i="0" u="none" strike="noStrike" dirty="0">
                          <a:solidFill>
                            <a:srgbClr val="000000"/>
                          </a:solidFill>
                          <a:effectLst/>
                          <a:latin typeface="Calibri" panose="020F0502020204030204" pitchFamily="34" charset="0"/>
                        </a:rPr>
                        <a:t>5. Bank of China</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a:solidFill>
                            <a:srgbClr val="000000"/>
                          </a:solidFill>
                          <a:effectLst/>
                          <a:latin typeface="Calibri" panose="020F0502020204030204" pitchFamily="34" charset="0"/>
                        </a:rPr>
                        <a:t>China</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2,591</a:t>
                      </a:r>
                    </a:p>
                  </a:txBody>
                  <a:tcPr marL="8271" marR="8271" marT="8271" marB="0" anchor="b">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3141648689"/>
                  </a:ext>
                </a:extLst>
              </a:tr>
              <a:tr h="171577">
                <a:tc>
                  <a:txBody>
                    <a:bodyPr/>
                    <a:lstStyle/>
                    <a:p>
                      <a:pPr algn="l" fontAlgn="b"/>
                      <a:r>
                        <a:rPr lang="en-IN" sz="1000" b="0" i="0" u="none" strike="noStrike" dirty="0">
                          <a:solidFill>
                            <a:srgbClr val="000000"/>
                          </a:solidFill>
                          <a:effectLst/>
                          <a:latin typeface="Calibri" panose="020F0502020204030204" pitchFamily="34" charset="0"/>
                        </a:rPr>
                        <a:t>6. HSBC Holdings</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a:solidFill>
                            <a:srgbClr val="000000"/>
                          </a:solidFill>
                          <a:effectLst/>
                          <a:latin typeface="Calibri" panose="020F0502020204030204" pitchFamily="34" charset="0"/>
                        </a:rPr>
                        <a:t>United Kingdom</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2,410</a:t>
                      </a:r>
                    </a:p>
                  </a:txBody>
                  <a:tcPr marL="8271" marR="8271" marT="8271" marB="0" anchor="b">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3516637779"/>
                  </a:ext>
                </a:extLst>
              </a:tr>
              <a:tr h="171577">
                <a:tc>
                  <a:txBody>
                    <a:bodyPr/>
                    <a:lstStyle/>
                    <a:p>
                      <a:pPr algn="l" fontAlgn="b"/>
                      <a:r>
                        <a:rPr lang="en-IN" sz="1000" b="0" i="0" u="none" strike="noStrike" dirty="0">
                          <a:solidFill>
                            <a:srgbClr val="000000"/>
                          </a:solidFill>
                          <a:effectLst/>
                          <a:latin typeface="Calibri" panose="020F0502020204030204" pitchFamily="34" charset="0"/>
                        </a:rPr>
                        <a:t>7. J.P. Morgan Chase</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a:solidFill>
                            <a:srgbClr val="000000"/>
                          </a:solidFill>
                          <a:effectLst/>
                          <a:latin typeface="Calibri" panose="020F0502020204030204" pitchFamily="34" charset="0"/>
                        </a:rPr>
                        <a:t>United States</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2,352</a:t>
                      </a:r>
                    </a:p>
                  </a:txBody>
                  <a:tcPr marL="8271" marR="8271" marT="8271" marB="0" anchor="b">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4220430266"/>
                  </a:ext>
                </a:extLst>
              </a:tr>
              <a:tr h="171577">
                <a:tc>
                  <a:txBody>
                    <a:bodyPr/>
                    <a:lstStyle/>
                    <a:p>
                      <a:pPr algn="l" fontAlgn="b"/>
                      <a:r>
                        <a:rPr lang="en-IN" sz="1000" b="0" i="0" u="none" strike="noStrike" dirty="0">
                          <a:solidFill>
                            <a:srgbClr val="000000"/>
                          </a:solidFill>
                          <a:effectLst/>
                          <a:latin typeface="Calibri" panose="020F0502020204030204" pitchFamily="34" charset="0"/>
                        </a:rPr>
                        <a:t>8. BNP Paribas</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France</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2,168</a:t>
                      </a:r>
                    </a:p>
                  </a:txBody>
                  <a:tcPr marL="8271" marR="8271" marT="8271" marB="0" anchor="b">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1277667325"/>
                  </a:ext>
                </a:extLst>
              </a:tr>
              <a:tr h="171577">
                <a:tc>
                  <a:txBody>
                    <a:bodyPr/>
                    <a:lstStyle/>
                    <a:p>
                      <a:pPr algn="l" fontAlgn="b"/>
                      <a:r>
                        <a:rPr lang="en-IN" sz="1000" b="0" i="0" u="none" strike="noStrike" dirty="0">
                          <a:solidFill>
                            <a:srgbClr val="000000"/>
                          </a:solidFill>
                          <a:effectLst/>
                          <a:latin typeface="Calibri" panose="020F0502020204030204" pitchFamily="34" charset="0"/>
                        </a:rPr>
                        <a:t>9. Bank of America</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a:solidFill>
                            <a:srgbClr val="000000"/>
                          </a:solidFill>
                          <a:effectLst/>
                          <a:latin typeface="Calibri" panose="020F0502020204030204" pitchFamily="34" charset="0"/>
                        </a:rPr>
                        <a:t>United States</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2,147</a:t>
                      </a:r>
                    </a:p>
                  </a:txBody>
                  <a:tcPr marL="8271" marR="8271" marT="8271" marB="0" anchor="b">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86140298"/>
                  </a:ext>
                </a:extLst>
              </a:tr>
              <a:tr h="171577">
                <a:tc>
                  <a:txBody>
                    <a:bodyPr/>
                    <a:lstStyle/>
                    <a:p>
                      <a:pPr algn="l" fontAlgn="b"/>
                      <a:r>
                        <a:rPr lang="en-IN" sz="1000" b="0" i="0" u="none" strike="noStrike" dirty="0">
                          <a:solidFill>
                            <a:srgbClr val="000000"/>
                          </a:solidFill>
                          <a:effectLst/>
                          <a:latin typeface="Calibri" panose="020F0502020204030204" pitchFamily="34" charset="0"/>
                        </a:rPr>
                        <a:t>10. Crédit Agricole</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France</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a:solidFill>
                            <a:srgbClr val="000000"/>
                          </a:solidFill>
                          <a:effectLst/>
                          <a:latin typeface="Calibri" panose="020F0502020204030204" pitchFamily="34" charset="0"/>
                        </a:rPr>
                        <a:t>1,847</a:t>
                      </a:r>
                    </a:p>
                  </a:txBody>
                  <a:tcPr marL="8271" marR="8271" marT="8271" marB="0" anchor="b">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1986602138"/>
                  </a:ext>
                </a:extLst>
              </a:tr>
              <a:tr h="171577">
                <a:tc>
                  <a:txBody>
                    <a:bodyPr/>
                    <a:lstStyle/>
                    <a:p>
                      <a:pPr algn="l" fontAlgn="b"/>
                      <a:r>
                        <a:rPr lang="en-IN" sz="1000" b="0" i="0" u="none" strike="noStrike" dirty="0">
                          <a:solidFill>
                            <a:srgbClr val="000000"/>
                          </a:solidFill>
                          <a:effectLst/>
                          <a:latin typeface="Calibri" panose="020F0502020204030204" pitchFamily="34" charset="0"/>
                        </a:rPr>
                        <a:t>11. Wells Fargo</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a:solidFill>
                            <a:srgbClr val="000000"/>
                          </a:solidFill>
                          <a:effectLst/>
                          <a:latin typeface="Calibri" panose="020F0502020204030204" pitchFamily="34" charset="0"/>
                        </a:rPr>
                        <a:t>United States</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1,788</a:t>
                      </a:r>
                    </a:p>
                  </a:txBody>
                  <a:tcPr marL="8271" marR="8271" marT="8271" marB="0" anchor="b">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4255682820"/>
                  </a:ext>
                </a:extLst>
              </a:tr>
              <a:tr h="171577">
                <a:tc>
                  <a:txBody>
                    <a:bodyPr/>
                    <a:lstStyle/>
                    <a:p>
                      <a:pPr algn="l" fontAlgn="b"/>
                      <a:r>
                        <a:rPr lang="en-IN" sz="1000" b="0" i="0" u="none" strike="noStrike" dirty="0">
                          <a:solidFill>
                            <a:srgbClr val="000000"/>
                          </a:solidFill>
                          <a:effectLst/>
                          <a:latin typeface="Calibri" panose="020F0502020204030204" pitchFamily="34" charset="0"/>
                        </a:rPr>
                        <a:t>12. Deutsche Bank</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a:solidFill>
                            <a:srgbClr val="000000"/>
                          </a:solidFill>
                          <a:effectLst/>
                          <a:latin typeface="Calibri" panose="020F0502020204030204" pitchFamily="34" charset="0"/>
                        </a:rPr>
                        <a:t>Germany</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1,771</a:t>
                      </a:r>
                    </a:p>
                  </a:txBody>
                  <a:tcPr marL="8271" marR="8271" marT="8271" marB="0" anchor="b">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1433487910"/>
                  </a:ext>
                </a:extLst>
              </a:tr>
              <a:tr h="171577">
                <a:tc>
                  <a:txBody>
                    <a:bodyPr/>
                    <a:lstStyle/>
                    <a:p>
                      <a:pPr algn="l" fontAlgn="b"/>
                      <a:r>
                        <a:rPr lang="en-IN" sz="1000" b="0" i="0" u="none" strike="noStrike" dirty="0">
                          <a:solidFill>
                            <a:srgbClr val="000000"/>
                          </a:solidFill>
                          <a:effectLst/>
                          <a:latin typeface="Calibri" panose="020F0502020204030204" pitchFamily="34" charset="0"/>
                        </a:rPr>
                        <a:t>13. Citigroup</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a:solidFill>
                            <a:srgbClr val="000000"/>
                          </a:solidFill>
                          <a:effectLst/>
                          <a:latin typeface="Calibri" panose="020F0502020204030204" pitchFamily="34" charset="0"/>
                        </a:rPr>
                        <a:t>United States</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1,731</a:t>
                      </a:r>
                    </a:p>
                  </a:txBody>
                  <a:tcPr marL="8271" marR="8271" marT="8271" marB="0" anchor="b">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2584446300"/>
                  </a:ext>
                </a:extLst>
              </a:tr>
              <a:tr h="171577">
                <a:tc>
                  <a:txBody>
                    <a:bodyPr/>
                    <a:lstStyle/>
                    <a:p>
                      <a:pPr algn="l" fontAlgn="b"/>
                      <a:r>
                        <a:rPr lang="en-IN" sz="1000" b="0" i="0" u="none" strike="noStrike" dirty="0">
                          <a:solidFill>
                            <a:srgbClr val="000000"/>
                          </a:solidFill>
                          <a:effectLst/>
                          <a:latin typeface="Calibri" panose="020F0502020204030204" pitchFamily="34" charset="0"/>
                        </a:rPr>
                        <a:t>14. Mizuho Financial Group</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a:solidFill>
                            <a:srgbClr val="000000"/>
                          </a:solidFill>
                          <a:effectLst/>
                          <a:latin typeface="Calibri" panose="020F0502020204030204" pitchFamily="34" charset="0"/>
                        </a:rPr>
                        <a:t>Japan</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1,718</a:t>
                      </a:r>
                    </a:p>
                  </a:txBody>
                  <a:tcPr marL="8271" marR="8271" marT="8271" marB="0" anchor="b">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313917457"/>
                  </a:ext>
                </a:extLst>
              </a:tr>
              <a:tr h="171577">
                <a:tc>
                  <a:txBody>
                    <a:bodyPr/>
                    <a:lstStyle/>
                    <a:p>
                      <a:pPr algn="l" fontAlgn="b"/>
                      <a:r>
                        <a:rPr lang="en-IN" sz="1000" b="0" i="0" u="none" strike="noStrike" dirty="0">
                          <a:solidFill>
                            <a:srgbClr val="000000"/>
                          </a:solidFill>
                          <a:effectLst/>
                          <a:latin typeface="Calibri" panose="020F0502020204030204" pitchFamily="34" charset="0"/>
                        </a:rPr>
                        <a:t>15. Barclays Bank</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a:solidFill>
                            <a:srgbClr val="000000"/>
                          </a:solidFill>
                          <a:effectLst/>
                          <a:latin typeface="Calibri" panose="020F0502020204030204" pitchFamily="34" charset="0"/>
                        </a:rPr>
                        <a:t>United Kingdom</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1,672</a:t>
                      </a:r>
                    </a:p>
                  </a:txBody>
                  <a:tcPr marL="8271" marR="8271" marT="8271" marB="0" anchor="b">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343716976"/>
                  </a:ext>
                </a:extLst>
              </a:tr>
              <a:tr h="171577">
                <a:tc>
                  <a:txBody>
                    <a:bodyPr/>
                    <a:lstStyle/>
                    <a:p>
                      <a:pPr algn="l" fontAlgn="b"/>
                      <a:r>
                        <a:rPr lang="en-IN" sz="1000" b="0" i="0" u="none" strike="noStrike" dirty="0">
                          <a:solidFill>
                            <a:srgbClr val="000000"/>
                          </a:solidFill>
                          <a:effectLst/>
                          <a:latin typeface="Calibri" panose="020F0502020204030204" pitchFamily="34" charset="0"/>
                        </a:rPr>
                        <a:t>16. Sumitomo Mitsui Financial</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a:solidFill>
                            <a:srgbClr val="000000"/>
                          </a:solidFill>
                          <a:effectLst/>
                          <a:latin typeface="Calibri" panose="020F0502020204030204" pitchFamily="34" charset="0"/>
                        </a:rPr>
                        <a:t>Japan</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1,657</a:t>
                      </a:r>
                    </a:p>
                  </a:txBody>
                  <a:tcPr marL="8271" marR="8271" marT="8271" marB="0" anchor="b">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2708551999"/>
                  </a:ext>
                </a:extLst>
              </a:tr>
              <a:tr h="171577">
                <a:tc>
                  <a:txBody>
                    <a:bodyPr/>
                    <a:lstStyle/>
                    <a:p>
                      <a:pPr algn="l" fontAlgn="b"/>
                      <a:r>
                        <a:rPr lang="en-IN" sz="1000" b="0" i="0" u="none" strike="noStrike" dirty="0">
                          <a:solidFill>
                            <a:srgbClr val="000000"/>
                          </a:solidFill>
                          <a:effectLst/>
                          <a:latin typeface="Calibri" panose="020F0502020204030204" pitchFamily="34" charset="0"/>
                        </a:rPr>
                        <a:t>17. Banco Santander</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a:solidFill>
                            <a:srgbClr val="000000"/>
                          </a:solidFill>
                          <a:effectLst/>
                          <a:latin typeface="Calibri" panose="020F0502020204030204" pitchFamily="34" charset="0"/>
                        </a:rPr>
                        <a:t>Spain</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1,457</a:t>
                      </a:r>
                    </a:p>
                  </a:txBody>
                  <a:tcPr marL="8271" marR="8271" marT="8271" marB="0" anchor="b">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4060485239"/>
                  </a:ext>
                </a:extLst>
              </a:tr>
              <a:tr h="171577">
                <a:tc>
                  <a:txBody>
                    <a:bodyPr/>
                    <a:lstStyle/>
                    <a:p>
                      <a:pPr algn="l" fontAlgn="b"/>
                      <a:r>
                        <a:rPr lang="en-IN" sz="1000" b="0" i="0" u="none" strike="noStrike" dirty="0">
                          <a:solidFill>
                            <a:srgbClr val="000000"/>
                          </a:solidFill>
                          <a:effectLst/>
                          <a:latin typeface="Calibri" panose="020F0502020204030204" pitchFamily="34" charset="0"/>
                        </a:rPr>
                        <a:t>18. Société Generale</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a:solidFill>
                            <a:srgbClr val="000000"/>
                          </a:solidFill>
                          <a:effectLst/>
                          <a:latin typeface="Calibri" panose="020F0502020204030204" pitchFamily="34" charset="0"/>
                        </a:rPr>
                        <a:t>France</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1,450</a:t>
                      </a:r>
                    </a:p>
                  </a:txBody>
                  <a:tcPr marL="8271" marR="8271" marT="8271" marB="0" anchor="b">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3158201853"/>
                  </a:ext>
                </a:extLst>
              </a:tr>
              <a:tr h="171577">
                <a:tc>
                  <a:txBody>
                    <a:bodyPr/>
                    <a:lstStyle/>
                    <a:p>
                      <a:pPr algn="l" fontAlgn="b"/>
                      <a:r>
                        <a:rPr lang="en-IN" sz="1000" b="0" i="0" u="none" strike="noStrike" dirty="0">
                          <a:solidFill>
                            <a:srgbClr val="000000"/>
                          </a:solidFill>
                          <a:effectLst/>
                          <a:latin typeface="Calibri" panose="020F0502020204030204" pitchFamily="34" charset="0"/>
                        </a:rPr>
                        <a:t>19. Groupe B</a:t>
                      </a:r>
                      <a:r>
                        <a:rPr lang="en-IN" sz="100" b="0" i="0" u="none" strike="noStrike" dirty="0">
                          <a:solidFill>
                            <a:srgbClr val="000000"/>
                          </a:solidFill>
                          <a:effectLst/>
                          <a:latin typeface="Calibri" panose="020F0502020204030204" pitchFamily="34" charset="0"/>
                        </a:rPr>
                        <a:t> </a:t>
                      </a:r>
                      <a:r>
                        <a:rPr lang="en-IN" sz="1000" b="0" i="0" u="none" strike="noStrike" dirty="0">
                          <a:solidFill>
                            <a:srgbClr val="000000"/>
                          </a:solidFill>
                          <a:effectLst/>
                          <a:latin typeface="Calibri" panose="020F0502020204030204" pitchFamily="34" charset="0"/>
                        </a:rPr>
                        <a:t>P</a:t>
                      </a:r>
                      <a:r>
                        <a:rPr lang="en-IN" sz="100" b="0" i="0" u="none" strike="noStrike" dirty="0">
                          <a:solidFill>
                            <a:srgbClr val="000000"/>
                          </a:solidFill>
                          <a:effectLst/>
                          <a:latin typeface="Calibri" panose="020F0502020204030204" pitchFamily="34" charset="0"/>
                        </a:rPr>
                        <a:t> </a:t>
                      </a:r>
                      <a:r>
                        <a:rPr lang="en-IN" sz="1000" b="0" i="0" u="none" strike="noStrike" dirty="0">
                          <a:solidFill>
                            <a:srgbClr val="000000"/>
                          </a:solidFill>
                          <a:effectLst/>
                          <a:latin typeface="Calibri" panose="020F0502020204030204" pitchFamily="34" charset="0"/>
                        </a:rPr>
                        <a:t>C</a:t>
                      </a:r>
                      <a:r>
                        <a:rPr lang="en-IN" sz="100" b="0" i="0" u="none" strike="noStrike" dirty="0">
                          <a:solidFill>
                            <a:srgbClr val="000000"/>
                          </a:solidFill>
                          <a:effectLst/>
                          <a:latin typeface="Calibri" panose="020F0502020204030204" pitchFamily="34" charset="0"/>
                        </a:rPr>
                        <a:t> </a:t>
                      </a:r>
                      <a:r>
                        <a:rPr lang="en-IN" sz="1000" b="0" i="0" u="none" strike="noStrike" dirty="0">
                          <a:solidFill>
                            <a:srgbClr val="000000"/>
                          </a:solidFill>
                          <a:effectLst/>
                          <a:latin typeface="Calibri" panose="020F0502020204030204" pitchFamily="34" charset="0"/>
                        </a:rPr>
                        <a:t>E</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a:solidFill>
                            <a:srgbClr val="000000"/>
                          </a:solidFill>
                          <a:effectLst/>
                          <a:latin typeface="Calibri" panose="020F0502020204030204" pitchFamily="34" charset="0"/>
                        </a:rPr>
                        <a:t>France</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1,268</a:t>
                      </a:r>
                    </a:p>
                  </a:txBody>
                  <a:tcPr marL="8271" marR="8271" marT="8271" marB="0" anchor="b">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1625576365"/>
                  </a:ext>
                </a:extLst>
              </a:tr>
              <a:tr h="171577">
                <a:tc>
                  <a:txBody>
                    <a:bodyPr/>
                    <a:lstStyle/>
                    <a:p>
                      <a:pPr algn="l" fontAlgn="b"/>
                      <a:r>
                        <a:rPr lang="en-IN" sz="1000" b="0" i="0" u="none" strike="noStrike" dirty="0">
                          <a:solidFill>
                            <a:srgbClr val="000000"/>
                          </a:solidFill>
                          <a:effectLst/>
                          <a:latin typeface="Calibri" panose="020F0502020204030204" pitchFamily="34" charset="0"/>
                        </a:rPr>
                        <a:t>20. Royal Bank of Scotland</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a:solidFill>
                            <a:srgbClr val="000000"/>
                          </a:solidFill>
                          <a:effectLst/>
                          <a:latin typeface="Calibri" panose="020F0502020204030204" pitchFamily="34" charset="0"/>
                        </a:rPr>
                        <a:t>United Kingdom</a:t>
                      </a:r>
                    </a:p>
                  </a:txBody>
                  <a:tcPr marL="8271" marR="8271" marT="8271" marB="0" anchor="b">
                    <a:lnL>
                      <a:noFill/>
                    </a:lnL>
                    <a:lnR>
                      <a:noFill/>
                    </a:lnR>
                    <a:lnT>
                      <a:noFill/>
                    </a:lnT>
                    <a:lnB>
                      <a:noFill/>
                    </a:lnB>
                    <a:solidFill>
                      <a:schemeClr val="accent1">
                        <a:lumMod val="20000"/>
                        <a:lumOff val="80000"/>
                      </a:schemeClr>
                    </a:solidFill>
                  </a:tcPr>
                </a:tc>
                <a:tc>
                  <a:txBody>
                    <a:bodyPr/>
                    <a:lstStyle/>
                    <a:p>
                      <a:pPr algn="l" fontAlgn="b"/>
                      <a:r>
                        <a:rPr lang="en-IN" sz="1000" b="0" i="0" u="none" strike="noStrike" dirty="0">
                          <a:solidFill>
                            <a:srgbClr val="000000"/>
                          </a:solidFill>
                          <a:effectLst/>
                          <a:latin typeface="Calibri" panose="020F0502020204030204" pitchFamily="34" charset="0"/>
                        </a:rPr>
                        <a:t>1,217</a:t>
                      </a:r>
                    </a:p>
                  </a:txBody>
                  <a:tcPr marL="8271" marR="8271" marT="8271" marB="0" anchor="b">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1398733476"/>
                  </a:ext>
                </a:extLst>
              </a:tr>
            </a:tbl>
          </a:graphicData>
        </a:graphic>
      </p:graphicFrame>
      <p:sp>
        <p:nvSpPr>
          <p:cNvPr id="5" name="Content Placeholder 4"/>
          <p:cNvSpPr>
            <a:spLocks noGrp="1"/>
          </p:cNvSpPr>
          <p:nvPr>
            <p:ph idx="14"/>
          </p:nvPr>
        </p:nvSpPr>
        <p:spPr>
          <a:xfrm>
            <a:off x="474131" y="5939507"/>
            <a:ext cx="3215000" cy="353652"/>
          </a:xfrm>
        </p:spPr>
        <p:txBody>
          <a:bodyPr/>
          <a:lstStyle/>
          <a:p>
            <a:pPr marL="0" indent="0">
              <a:buNone/>
            </a:pPr>
            <a:r>
              <a:rPr lang="en-IN" sz="2000" b="1" dirty="0"/>
              <a:t>Source: </a:t>
            </a:r>
            <a:r>
              <a:rPr lang="en-IN" sz="2000" dirty="0"/>
              <a:t>Authors’ research.</a:t>
            </a:r>
          </a:p>
        </p:txBody>
      </p:sp>
      <p:sp>
        <p:nvSpPr>
          <p:cNvPr id="6" name="Slide Number Placeholder 5"/>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22</a:t>
            </a:fld>
            <a:endParaRPr lang="en-US" altLang="en-US" dirty="0"/>
          </a:p>
        </p:txBody>
      </p:sp>
    </p:spTree>
    <p:extLst>
      <p:ext uri="{BB962C8B-B14F-4D97-AF65-F5344CB8AC3E}">
        <p14:creationId xmlns:p14="http://schemas.microsoft.com/office/powerpoint/2010/main" val="27264668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230862" cy="884775"/>
          </a:xfrm>
        </p:spPr>
        <p:txBody>
          <a:bodyPr anchor="ctr"/>
          <a:lstStyle/>
          <a:p>
            <a:r>
              <a:rPr lang="en-US" sz="4000" dirty="0"/>
              <a:t>Global Issues</a:t>
            </a:r>
            <a:endParaRPr lang="en-IN" dirty="0"/>
          </a:p>
        </p:txBody>
      </p:sp>
      <p:sp>
        <p:nvSpPr>
          <p:cNvPr id="3" name="Content Placeholder 2"/>
          <p:cNvSpPr>
            <a:spLocks noGrp="1"/>
          </p:cNvSpPr>
          <p:nvPr>
            <p:ph sz="half" idx="1"/>
          </p:nvPr>
        </p:nvSpPr>
        <p:spPr>
          <a:xfrm>
            <a:off x="457200" y="1719263"/>
            <a:ext cx="4038600" cy="3758259"/>
          </a:xfrm>
        </p:spPr>
        <p:txBody>
          <a:bodyPr/>
          <a:lstStyle/>
          <a:p>
            <a:pPr marL="0" indent="0" eaLnBrk="1" hangingPunct="1">
              <a:buNone/>
            </a:pPr>
            <a:r>
              <a:rPr lang="en-US" altLang="en-US" sz="2400" dirty="0">
                <a:latin typeface="Calibri" panose="020F0502020204030204" pitchFamily="34" charset="0"/>
              </a:rPr>
              <a:t>Advantages of international expansion.</a:t>
            </a:r>
          </a:p>
          <a:p>
            <a:pPr marL="291600" lvl="1" indent="-291600" eaLnBrk="1" hangingPunct="1">
              <a:spcBef>
                <a:spcPts val="1000"/>
              </a:spcBef>
              <a:buClr>
                <a:schemeClr val="tx1"/>
              </a:buClr>
              <a:buSzPct val="100000"/>
              <a:buFont typeface="Arial" panose="020B0604020202020204" pitchFamily="34" charset="0"/>
              <a:buChar char="•"/>
            </a:pPr>
            <a:r>
              <a:rPr lang="en-US" altLang="en-US" sz="2200" dirty="0">
                <a:latin typeface="Calibri" panose="020F0502020204030204" pitchFamily="34" charset="0"/>
              </a:rPr>
              <a:t>Risk diversification.</a:t>
            </a:r>
          </a:p>
          <a:p>
            <a:pPr marL="291600" lvl="1" indent="-291600" eaLnBrk="1" hangingPunct="1">
              <a:spcBef>
                <a:spcPts val="1000"/>
              </a:spcBef>
              <a:buClr>
                <a:schemeClr val="tx1"/>
              </a:buClr>
              <a:buSzPct val="100000"/>
              <a:buFont typeface="Arial" panose="020B0604020202020204" pitchFamily="34" charset="0"/>
              <a:buChar char="•"/>
            </a:pPr>
            <a:r>
              <a:rPr lang="en-US" altLang="en-US" sz="2200" dirty="0">
                <a:latin typeface="Calibri" panose="020F0502020204030204" pitchFamily="34" charset="0"/>
              </a:rPr>
              <a:t>Economies of scale.</a:t>
            </a:r>
          </a:p>
          <a:p>
            <a:pPr marL="291600" lvl="1" indent="-291600" eaLnBrk="1" hangingPunct="1">
              <a:spcBef>
                <a:spcPts val="1000"/>
              </a:spcBef>
              <a:buClr>
                <a:schemeClr val="tx1"/>
              </a:buClr>
              <a:buSzPct val="100000"/>
              <a:buFont typeface="Arial" panose="020B0604020202020204" pitchFamily="34" charset="0"/>
              <a:buChar char="•"/>
            </a:pPr>
            <a:r>
              <a:rPr lang="en-US" altLang="en-US" sz="2200" dirty="0">
                <a:latin typeface="Calibri" panose="020F0502020204030204" pitchFamily="34" charset="0"/>
              </a:rPr>
              <a:t>Innovations.</a:t>
            </a:r>
          </a:p>
          <a:p>
            <a:pPr marL="291600" lvl="1" indent="-291600" eaLnBrk="1" hangingPunct="1">
              <a:spcBef>
                <a:spcPts val="1000"/>
              </a:spcBef>
              <a:buClr>
                <a:schemeClr val="tx1"/>
              </a:buClr>
              <a:buSzPct val="100000"/>
              <a:buFont typeface="Arial" panose="020B0604020202020204" pitchFamily="34" charset="0"/>
              <a:buChar char="•"/>
            </a:pPr>
            <a:r>
              <a:rPr lang="en-US" altLang="en-US" sz="2200" dirty="0">
                <a:latin typeface="Calibri" panose="020F0502020204030204" pitchFamily="34" charset="0"/>
              </a:rPr>
              <a:t>Funds source.</a:t>
            </a:r>
          </a:p>
          <a:p>
            <a:pPr marL="291600" lvl="1" indent="-291600" eaLnBrk="1" hangingPunct="1">
              <a:spcBef>
                <a:spcPts val="1000"/>
              </a:spcBef>
              <a:buClr>
                <a:schemeClr val="tx1"/>
              </a:buClr>
              <a:buSzPct val="100000"/>
              <a:buFont typeface="Arial" panose="020B0604020202020204" pitchFamily="34" charset="0"/>
              <a:buChar char="•"/>
            </a:pPr>
            <a:r>
              <a:rPr lang="en-US" altLang="en-US" sz="2200" dirty="0">
                <a:latin typeface="Calibri" panose="020F0502020204030204" pitchFamily="34" charset="0"/>
              </a:rPr>
              <a:t>Customer relationships.</a:t>
            </a:r>
          </a:p>
          <a:p>
            <a:pPr marL="291600" lvl="1" indent="-291600" eaLnBrk="1" hangingPunct="1">
              <a:spcBef>
                <a:spcPts val="1000"/>
              </a:spcBef>
              <a:buClr>
                <a:schemeClr val="tx1"/>
              </a:buClr>
              <a:buSzPct val="100000"/>
              <a:buFont typeface="Arial" panose="020B0604020202020204" pitchFamily="34" charset="0"/>
              <a:buChar char="•"/>
            </a:pPr>
            <a:r>
              <a:rPr lang="en-US" altLang="en-US" sz="2200" dirty="0">
                <a:latin typeface="Calibri" panose="020F0502020204030204" pitchFamily="34" charset="0"/>
              </a:rPr>
              <a:t>Regulatory avoidance.</a:t>
            </a:r>
          </a:p>
        </p:txBody>
      </p:sp>
      <p:sp>
        <p:nvSpPr>
          <p:cNvPr id="4" name="Content Placeholder 3"/>
          <p:cNvSpPr>
            <a:spLocks noGrp="1"/>
          </p:cNvSpPr>
          <p:nvPr>
            <p:ph sz="half" idx="2"/>
          </p:nvPr>
        </p:nvSpPr>
        <p:spPr>
          <a:xfrm>
            <a:off x="4648200" y="1719263"/>
            <a:ext cx="4038600" cy="2586407"/>
          </a:xfrm>
        </p:spPr>
        <p:txBody>
          <a:bodyPr/>
          <a:lstStyle/>
          <a:p>
            <a:pPr marL="0" indent="0">
              <a:buNone/>
            </a:pPr>
            <a:r>
              <a:rPr lang="en-US" sz="2400" dirty="0">
                <a:latin typeface="Calibri" panose="020F0502020204030204" pitchFamily="34" charset="0"/>
              </a:rPr>
              <a:t>Disadvantages of international expansion.</a:t>
            </a:r>
          </a:p>
          <a:p>
            <a:pPr marL="291600" lvl="1" indent="-291600" eaLnBrk="1" hangingPunct="1">
              <a:spcBef>
                <a:spcPts val="1000"/>
              </a:spcBef>
              <a:buClr>
                <a:schemeClr val="tx1"/>
              </a:buClr>
              <a:buSzPct val="100000"/>
              <a:buFont typeface="Arial" panose="020B0604020202020204" pitchFamily="34" charset="0"/>
              <a:buChar char="•"/>
            </a:pPr>
            <a:r>
              <a:rPr lang="en-US" sz="2200" dirty="0">
                <a:latin typeface="Calibri" panose="020F0502020204030204" pitchFamily="34" charset="0"/>
              </a:rPr>
              <a:t>Information/monitoring costs.</a:t>
            </a:r>
          </a:p>
          <a:p>
            <a:pPr marL="291600" lvl="1" indent="-291600" eaLnBrk="1" hangingPunct="1">
              <a:spcBef>
                <a:spcPts val="1000"/>
              </a:spcBef>
              <a:buClr>
                <a:schemeClr val="tx1"/>
              </a:buClr>
              <a:buSzPct val="100000"/>
              <a:buFont typeface="Arial" panose="020B0604020202020204" pitchFamily="34" charset="0"/>
              <a:buChar char="•"/>
            </a:pPr>
            <a:r>
              <a:rPr lang="en-US" sz="2200" dirty="0">
                <a:latin typeface="Calibri" panose="020F0502020204030204" pitchFamily="34" charset="0"/>
              </a:rPr>
              <a:t>Nationalization/expropriation.</a:t>
            </a:r>
          </a:p>
          <a:p>
            <a:pPr marL="291600" lvl="1" indent="-291600" eaLnBrk="1" hangingPunct="1">
              <a:spcBef>
                <a:spcPts val="1000"/>
              </a:spcBef>
              <a:buClr>
                <a:schemeClr val="tx1"/>
              </a:buClr>
              <a:buSzPct val="100000"/>
              <a:buFont typeface="Arial" panose="020B0604020202020204" pitchFamily="34" charset="0"/>
              <a:buChar char="•"/>
            </a:pPr>
            <a:r>
              <a:rPr lang="en-US" sz="2200" dirty="0">
                <a:latin typeface="Calibri" panose="020F0502020204030204" pitchFamily="34" charset="0"/>
              </a:rPr>
              <a:t>Fixed costs.</a:t>
            </a:r>
            <a:endParaRPr lang="en-IN" sz="2200" dirty="0">
              <a:latin typeface="Calibri" panose="020F0502020204030204" pitchFamily="34" charset="0"/>
            </a:endParaRPr>
          </a:p>
        </p:txBody>
      </p:sp>
      <p:sp>
        <p:nvSpPr>
          <p:cNvPr id="5" name="Slide Number Placeholder 4"/>
          <p:cNvSpPr>
            <a:spLocks noGrp="1"/>
          </p:cNvSpPr>
          <p:nvPr>
            <p:ph type="sldNum" sz="quarter" idx="12"/>
          </p:nvPr>
        </p:nvSpPr>
        <p:spPr/>
        <p:txBody>
          <a:bodyPr/>
          <a:lstStyle/>
          <a:p>
            <a:pPr>
              <a:defRPr/>
            </a:pPr>
            <a:r>
              <a:rPr lang="en-US" altLang="en-US" dirty="0"/>
              <a:t>11-</a:t>
            </a:r>
            <a:fld id="{7905E196-56C6-4301-8665-BC2965E2E4F7}" type="slidenum">
              <a:rPr lang="en-US" altLang="en-US" smtClean="0"/>
              <a:pPr>
                <a:defRPr/>
              </a:pPr>
              <a:t>23</a:t>
            </a:fld>
            <a:endParaRPr lang="en-US" altLang="en-US" dirty="0"/>
          </a:p>
        </p:txBody>
      </p:sp>
    </p:spTree>
    <p:extLst>
      <p:ext uri="{BB962C8B-B14F-4D97-AF65-F5344CB8AC3E}">
        <p14:creationId xmlns:p14="http://schemas.microsoft.com/office/powerpoint/2010/main" val="33297490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sz="4000" dirty="0"/>
              <a:t>Global Banking Performance </a:t>
            </a:r>
            <a:r>
              <a:rPr lang="en-US" sz="1000" b="0" dirty="0"/>
              <a:t>1</a:t>
            </a:r>
            <a:endParaRPr lang="en-IN" sz="1000" b="0" dirty="0"/>
          </a:p>
        </p:txBody>
      </p:sp>
      <p:sp>
        <p:nvSpPr>
          <p:cNvPr id="3" name="Content Placeholder 2"/>
          <p:cNvSpPr>
            <a:spLocks noGrp="1"/>
          </p:cNvSpPr>
          <p:nvPr>
            <p:ph idx="1"/>
          </p:nvPr>
        </p:nvSpPr>
        <p:spPr>
          <a:xfrm>
            <a:off x="457200" y="1719263"/>
            <a:ext cx="8229600" cy="2358751"/>
          </a:xfrm>
        </p:spPr>
        <p:txBody>
          <a:bodyPr/>
          <a:lstStyle/>
          <a:p>
            <a:pPr marL="0" indent="0" eaLnBrk="1" hangingPunct="1">
              <a:buNone/>
            </a:pPr>
            <a:r>
              <a:rPr lang="en-US" altLang="en-US" sz="2400" dirty="0"/>
              <a:t>The financial crisis of 2008-2009 spread worldwide and banks saw losses that were magnified by illiquid markets.</a:t>
            </a:r>
          </a:p>
          <a:p>
            <a:pPr marL="291600" lvl="1" indent="-291600" eaLnBrk="1" hangingPunct="1">
              <a:spcBef>
                <a:spcPts val="1000"/>
              </a:spcBef>
              <a:buSzPct val="100000"/>
            </a:pPr>
            <a:r>
              <a:rPr lang="en-US" altLang="en-US" sz="2000" dirty="0"/>
              <a:t>The largest banks in the Netherlands, Switzerland, and the U.K. had net losses in 2008.</a:t>
            </a:r>
          </a:p>
          <a:p>
            <a:pPr marL="291600" lvl="1" indent="-291600" eaLnBrk="1" hangingPunct="1">
              <a:spcBef>
                <a:spcPts val="1000"/>
              </a:spcBef>
              <a:buSzPct val="100000"/>
            </a:pPr>
            <a:r>
              <a:rPr lang="en-US" altLang="en-US" sz="2000" dirty="0"/>
              <a:t>Banks in Ireland, Spain, and the U.S. were especially hard hit because they had large investments in mortgages and mortgage-backed securities.</a:t>
            </a:r>
          </a:p>
        </p:txBody>
      </p:sp>
      <p:sp>
        <p:nvSpPr>
          <p:cNvPr id="4" name="Content Placeholder 3"/>
          <p:cNvSpPr>
            <a:spLocks noGrp="1"/>
          </p:cNvSpPr>
          <p:nvPr>
            <p:ph idx="13"/>
          </p:nvPr>
        </p:nvSpPr>
        <p:spPr>
          <a:xfrm>
            <a:off x="465661" y="4174136"/>
            <a:ext cx="8229600" cy="1165119"/>
          </a:xfrm>
        </p:spPr>
        <p:txBody>
          <a:bodyPr/>
          <a:lstStyle/>
          <a:p>
            <a:pPr marL="0" indent="0">
              <a:buNone/>
            </a:pPr>
            <a:r>
              <a:rPr lang="en-US" altLang="en-US" sz="2400" dirty="0"/>
              <a:t>Many European banks averted outright bankruptcy thanks to direct support from their central banks and national governments.</a:t>
            </a:r>
          </a:p>
        </p:txBody>
      </p:sp>
      <p:sp>
        <p:nvSpPr>
          <p:cNvPr id="5" name="Slide Number Placeholder 4"/>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24</a:t>
            </a:fld>
            <a:endParaRPr lang="en-US" altLang="en-US" dirty="0"/>
          </a:p>
        </p:txBody>
      </p:sp>
    </p:spTree>
    <p:extLst>
      <p:ext uri="{BB962C8B-B14F-4D97-AF65-F5344CB8AC3E}">
        <p14:creationId xmlns:p14="http://schemas.microsoft.com/office/powerpoint/2010/main" val="24090608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sz="4000" dirty="0"/>
              <a:t>Global Banking Performance </a:t>
            </a:r>
            <a:r>
              <a:rPr lang="en-US" sz="1000" b="0" dirty="0"/>
              <a:t>2</a:t>
            </a:r>
            <a:endParaRPr lang="en-IN" dirty="0"/>
          </a:p>
        </p:txBody>
      </p:sp>
      <p:sp>
        <p:nvSpPr>
          <p:cNvPr id="3" name="Content Placeholder 2"/>
          <p:cNvSpPr>
            <a:spLocks noGrp="1"/>
          </p:cNvSpPr>
          <p:nvPr>
            <p:ph idx="1"/>
          </p:nvPr>
        </p:nvSpPr>
        <p:spPr>
          <a:xfrm>
            <a:off x="457200" y="1719262"/>
            <a:ext cx="8229600" cy="3074680"/>
          </a:xfrm>
        </p:spPr>
        <p:txBody>
          <a:bodyPr/>
          <a:lstStyle/>
          <a:p>
            <a:pPr marL="0" indent="0" eaLnBrk="1" hangingPunct="1">
              <a:buNone/>
            </a:pPr>
            <a:r>
              <a:rPr lang="en-US" altLang="en-US" sz="2400" dirty="0"/>
              <a:t>Greece suffered a severe debt crisis in the spring of 2010.</a:t>
            </a:r>
          </a:p>
          <a:p>
            <a:pPr marL="291600" lvl="1" indent="-291600" eaLnBrk="1" hangingPunct="1">
              <a:spcBef>
                <a:spcPts val="1000"/>
              </a:spcBef>
              <a:buSzPct val="100000"/>
            </a:pPr>
            <a:r>
              <a:rPr lang="en-US" altLang="en-US" sz="2000" dirty="0"/>
              <a:t>Problems from the Greek banking system then spread to other European nations, such as Portugal, Spain and Italy.</a:t>
            </a:r>
          </a:p>
          <a:p>
            <a:pPr marL="291600" lvl="1" indent="-291600" eaLnBrk="1" hangingPunct="1">
              <a:spcBef>
                <a:spcPts val="1000"/>
              </a:spcBef>
              <a:buSzPct val="100000"/>
            </a:pPr>
            <a:r>
              <a:rPr lang="en-US" altLang="en-US" sz="2000" dirty="0"/>
              <a:t>The situation stabilized after 2012, but a major debt payment was due from Greece to creditors on June 30, 2015.</a:t>
            </a:r>
          </a:p>
          <a:p>
            <a:pPr marL="622800" lvl="2" indent="-320400" eaLnBrk="1" hangingPunct="1">
              <a:spcBef>
                <a:spcPts val="600"/>
              </a:spcBef>
              <a:buSzPct val="100000"/>
            </a:pPr>
            <a:r>
              <a:rPr lang="en-US" altLang="en-US" sz="1800" dirty="0"/>
              <a:t>Deal was reached that required Greece to surrender to all of its creditors’ demands: tax increases, pension reform, and the creation of a fund (under European supervision) with state-owned assets earmarked to be privatized or liquidated.</a:t>
            </a:r>
          </a:p>
        </p:txBody>
      </p:sp>
      <p:sp>
        <p:nvSpPr>
          <p:cNvPr id="4" name="Content Placeholder 3"/>
          <p:cNvSpPr>
            <a:spLocks noGrp="1"/>
          </p:cNvSpPr>
          <p:nvPr>
            <p:ph idx="13"/>
          </p:nvPr>
        </p:nvSpPr>
        <p:spPr>
          <a:xfrm>
            <a:off x="465661" y="4923126"/>
            <a:ext cx="8229600" cy="878584"/>
          </a:xfrm>
        </p:spPr>
        <p:txBody>
          <a:bodyPr/>
          <a:lstStyle/>
          <a:p>
            <a:pPr marL="0" indent="0" eaLnBrk="1" hangingPunct="1">
              <a:buNone/>
            </a:pPr>
            <a:r>
              <a:rPr lang="en-US" altLang="en-US" sz="2500" dirty="0"/>
              <a:t>European banking system was rocked again in June 2016 with “Brexit”.</a:t>
            </a:r>
          </a:p>
        </p:txBody>
      </p:sp>
      <p:sp>
        <p:nvSpPr>
          <p:cNvPr id="5" name="Slide Number Placeholder 4"/>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25</a:t>
            </a:fld>
            <a:endParaRPr lang="en-US" altLang="en-US" dirty="0"/>
          </a:p>
        </p:txBody>
      </p:sp>
    </p:spTree>
    <p:extLst>
      <p:ext uri="{BB962C8B-B14F-4D97-AF65-F5344CB8AC3E}">
        <p14:creationId xmlns:p14="http://schemas.microsoft.com/office/powerpoint/2010/main" val="14626650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5808"/>
            <a:ext cx="7543800" cy="1295400"/>
          </a:xfrm>
        </p:spPr>
        <p:txBody>
          <a:bodyPr anchor="ctr"/>
          <a:lstStyle/>
          <a:p>
            <a:r>
              <a:rPr lang="en-US" sz="3500" dirty="0"/>
              <a:t>Commercial Bank Assets, Liabilities, and Equity, 2016 Long Description</a:t>
            </a:r>
          </a:p>
        </p:txBody>
      </p:sp>
      <p:sp>
        <p:nvSpPr>
          <p:cNvPr id="3" name="Content Placeholder 2"/>
          <p:cNvSpPr>
            <a:spLocks noGrp="1"/>
          </p:cNvSpPr>
          <p:nvPr>
            <p:ph idx="1"/>
          </p:nvPr>
        </p:nvSpPr>
        <p:spPr>
          <a:xfrm>
            <a:off x="457200" y="1719262"/>
            <a:ext cx="8229600" cy="3441419"/>
          </a:xfrm>
        </p:spPr>
        <p:txBody>
          <a:bodyPr/>
          <a:lstStyle/>
          <a:p>
            <a:pPr marL="0" indent="0">
              <a:buNone/>
            </a:pPr>
            <a:r>
              <a:rPr lang="en-US" sz="2400" dirty="0"/>
              <a:t>The distribution of assets were 26.1% real estate loans, 14% U.S. government securities, 12.7% fed funds, repurchase agreements, and other investment securities, 12.2% C&amp;I loans, 8.8% individual loans, 7.3% all other loans, and 7.1% other assets less reserve for loan losses and unearned income.</a:t>
            </a:r>
          </a:p>
          <a:p>
            <a:pPr marL="0" indent="0">
              <a:buNone/>
            </a:pPr>
            <a:r>
              <a:rPr lang="en-US" sz="2400" dirty="0"/>
              <a:t>The distribution of liabilities and equity consist of 58.4% other nontransaction accounts, 11.8% transaction accounts, 11.3% equity, 10.4% borrowings, 5.9% large time deposits, and 2.2% other liabilities.</a:t>
            </a:r>
          </a:p>
        </p:txBody>
      </p:sp>
      <p:sp>
        <p:nvSpPr>
          <p:cNvPr id="4" name="Slide Number Placeholder 3"/>
          <p:cNvSpPr>
            <a:spLocks noGrp="1"/>
          </p:cNvSpPr>
          <p:nvPr>
            <p:ph type="sldNum" sz="quarter" idx="12"/>
          </p:nvPr>
        </p:nvSpPr>
        <p:spPr/>
        <p:txBody>
          <a:bodyPr/>
          <a:lstStyle/>
          <a:p>
            <a:pPr>
              <a:defRPr/>
            </a:pPr>
            <a:r>
              <a:rPr lang="en-US" altLang="en-US"/>
              <a:t>11-</a:t>
            </a:r>
            <a:fld id="{4773FF61-F4E9-4123-B6AF-201BC82A0194}" type="slidenum">
              <a:rPr lang="en-US" altLang="en-US" smtClean="0"/>
              <a:pPr>
                <a:defRPr/>
              </a:pPr>
              <a:t>26</a:t>
            </a:fld>
            <a:endParaRPr lang="en-US" altLang="en-US" dirty="0"/>
          </a:p>
        </p:txBody>
      </p:sp>
      <p:sp>
        <p:nvSpPr>
          <p:cNvPr id="6" name="Content Placeholder 5"/>
          <p:cNvSpPr>
            <a:spLocks noGrp="1"/>
          </p:cNvSpPr>
          <p:nvPr>
            <p:ph idx="14"/>
          </p:nvPr>
        </p:nvSpPr>
        <p:spPr>
          <a:xfrm>
            <a:off x="3645726" y="6258288"/>
            <a:ext cx="2196935" cy="282797"/>
          </a:xfrm>
        </p:spPr>
        <p:txBody>
          <a:bodyPr/>
          <a:lstStyle/>
          <a:p>
            <a:pPr marL="0" indent="0">
              <a:buNone/>
            </a:pPr>
            <a:r>
              <a:rPr lang="en-IN" sz="900" dirty="0">
                <a:hlinkClick r:id="rId2" action="ppaction://hlinksldjump"/>
              </a:rPr>
              <a:t>Return to slide containing original image.</a:t>
            </a:r>
            <a:endParaRPr lang="en-IN" sz="900" dirty="0"/>
          </a:p>
        </p:txBody>
      </p:sp>
    </p:spTree>
    <p:extLst>
      <p:ext uri="{BB962C8B-B14F-4D97-AF65-F5344CB8AC3E}">
        <p14:creationId xmlns:p14="http://schemas.microsoft.com/office/powerpoint/2010/main" val="35983612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815"/>
            <a:ext cx="7097697" cy="1199868"/>
          </a:xfrm>
        </p:spPr>
        <p:txBody>
          <a:bodyPr anchor="ctr"/>
          <a:lstStyle/>
          <a:p>
            <a:r>
              <a:rPr lang="en-US" sz="3500" dirty="0"/>
              <a:t>U.S. Bank Asset Concentration, 19</a:t>
            </a:r>
            <a:r>
              <a:rPr lang="en-US" sz="100" dirty="0"/>
              <a:t> </a:t>
            </a:r>
            <a:r>
              <a:rPr lang="en-US" sz="3500" dirty="0"/>
              <a:t>84 versus 2016 </a:t>
            </a:r>
            <a:r>
              <a:rPr lang="en-IN" sz="3500" dirty="0"/>
              <a:t>Long Description </a:t>
            </a:r>
          </a:p>
        </p:txBody>
      </p:sp>
      <p:sp>
        <p:nvSpPr>
          <p:cNvPr id="4" name="Content Placeholder 3"/>
          <p:cNvSpPr>
            <a:spLocks noGrp="1"/>
          </p:cNvSpPr>
          <p:nvPr>
            <p:ph idx="1"/>
          </p:nvPr>
        </p:nvSpPr>
        <p:spPr>
          <a:xfrm>
            <a:off x="457200" y="1811045"/>
            <a:ext cx="8229600" cy="3968318"/>
          </a:xfrm>
        </p:spPr>
        <p:txBody>
          <a:bodyPr anchor="ctr"/>
          <a:lstStyle/>
          <a:p>
            <a:pPr marL="0" indent="0">
              <a:buNone/>
            </a:pPr>
            <a:r>
              <a:rPr lang="en-IN" sz="2200" dirty="0"/>
              <a:t>In 1984 there were 14,483 banks, of which 83.2% were under 100 million, 14.9% were 100 million to 1 billion, 1.7a% were 1 billion to 10 billion, and 0.2% were 10 billion or more. In 1984, total assets were $2.5089 trillion, of which 16.1% was under 100 million, 20.5% was 100 million to 1 billion, 28.9% was 1 billion to 10 billion, and 34.5% was 10 billion or more. In 2016 there were 5,289 banks, of which 27.7% were under 100 million, 61.6% were 100 million to 1 billion, 9.5% were 1 billion to 10 billion, and 1.7% were 10 billion or more. In 2016 total assets were 15.2028 trillion, of which 0.5% was under 100 million, 6.6% was 100 million to 1 billion, 9.4% was 1 billion to 10 billion, and 83.5% was 10 billion or more.</a:t>
            </a:r>
            <a:endParaRPr lang="en-IN" sz="2200" b="1" dirty="0"/>
          </a:p>
        </p:txBody>
      </p:sp>
      <p:sp>
        <p:nvSpPr>
          <p:cNvPr id="6" name="Content Placeholder 5"/>
          <p:cNvSpPr>
            <a:spLocks noGrp="1"/>
          </p:cNvSpPr>
          <p:nvPr>
            <p:ph idx="14"/>
          </p:nvPr>
        </p:nvSpPr>
        <p:spPr>
          <a:xfrm>
            <a:off x="3407831" y="6210299"/>
            <a:ext cx="2180169" cy="254001"/>
          </a:xfrm>
        </p:spPr>
        <p:txBody>
          <a:bodyPr/>
          <a:lstStyle/>
          <a:p>
            <a:pPr marL="0" indent="0">
              <a:buNone/>
            </a:pPr>
            <a:r>
              <a:rPr lang="en-IN" sz="900" dirty="0">
                <a:hlinkClick r:id="rId2" action="ppaction://hlinksldjump"/>
              </a:rPr>
              <a:t>Return to slide containing original image.</a:t>
            </a:r>
            <a:endParaRPr lang="en-IN" sz="900" dirty="0">
              <a:hlinkClick r:id="rId3" action="ppaction://hlinksldjump"/>
            </a:endParaRPr>
          </a:p>
        </p:txBody>
      </p:sp>
      <p:sp>
        <p:nvSpPr>
          <p:cNvPr id="3" name="Slide Number Placeholder 2"/>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27</a:t>
            </a:fld>
            <a:endParaRPr lang="en-US" altLang="en-US" dirty="0"/>
          </a:p>
        </p:txBody>
      </p:sp>
      <p:sp>
        <p:nvSpPr>
          <p:cNvPr id="7" name="Content Placeholder 2"/>
          <p:cNvSpPr>
            <a:spLocks noGrp="1"/>
          </p:cNvSpPr>
          <p:nvPr>
            <p:ph idx="14"/>
          </p:nvPr>
        </p:nvSpPr>
        <p:spPr>
          <a:xfrm>
            <a:off x="2941638" y="6231856"/>
            <a:ext cx="3294062" cy="239250"/>
          </a:xfrm>
        </p:spPr>
        <p:txBody>
          <a:bodyPr/>
          <a:lstStyle/>
          <a:p>
            <a:pPr marL="0" indent="0" algn="ctr">
              <a:buNone/>
            </a:pPr>
            <a:r>
              <a:rPr lang="en-IN" sz="900" dirty="0" smtClean="0">
                <a:hlinkClick r:id="rId4" action="ppaction://hlinksldjump"/>
              </a:rPr>
              <a:t>Access the </a:t>
            </a:r>
            <a:r>
              <a:rPr lang="en-IN" sz="900" dirty="0" smtClean="0">
                <a:solidFill>
                  <a:srgbClr val="000000"/>
                </a:solidFill>
                <a:hlinkClick r:id="rId4" action="ppaction://hlinksldjump"/>
              </a:rPr>
              <a:t>long</a:t>
            </a:r>
            <a:r>
              <a:rPr lang="en-IN" sz="900" dirty="0" smtClean="0">
                <a:hlinkClick r:id="rId4" action="ppaction://hlinksldjump"/>
              </a:rPr>
              <a:t> description slide.</a:t>
            </a:r>
            <a:endParaRPr lang="en-IN" sz="900" dirty="0">
              <a:hlinkClick r:id="rId4" action="ppaction://hlinksldjump"/>
            </a:endParaRPr>
          </a:p>
        </p:txBody>
      </p:sp>
    </p:spTree>
    <p:extLst>
      <p:ext uri="{BB962C8B-B14F-4D97-AF65-F5344CB8AC3E}">
        <p14:creationId xmlns:p14="http://schemas.microsoft.com/office/powerpoint/2010/main" val="31060434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815"/>
            <a:ext cx="7097697" cy="1199868"/>
          </a:xfrm>
        </p:spPr>
        <p:txBody>
          <a:bodyPr anchor="ctr"/>
          <a:lstStyle/>
          <a:p>
            <a:r>
              <a:rPr lang="en-US" sz="3600" dirty="0"/>
              <a:t>Bank </a:t>
            </a:r>
            <a:r>
              <a:rPr lang="en-US" sz="3600" dirty="0" smtClean="0"/>
              <a:t>Regulators </a:t>
            </a:r>
            <a:r>
              <a:rPr lang="en-IN" sz="3500" dirty="0" smtClean="0"/>
              <a:t>Long </a:t>
            </a:r>
            <a:r>
              <a:rPr lang="en-IN" sz="3500" dirty="0"/>
              <a:t>Description </a:t>
            </a:r>
          </a:p>
        </p:txBody>
      </p:sp>
      <p:sp>
        <p:nvSpPr>
          <p:cNvPr id="6" name="Content Placeholder 5"/>
          <p:cNvSpPr>
            <a:spLocks noGrp="1"/>
          </p:cNvSpPr>
          <p:nvPr>
            <p:ph idx="14"/>
          </p:nvPr>
        </p:nvSpPr>
        <p:spPr>
          <a:xfrm>
            <a:off x="3407831" y="6210299"/>
            <a:ext cx="2180169" cy="254001"/>
          </a:xfrm>
        </p:spPr>
        <p:txBody>
          <a:bodyPr/>
          <a:lstStyle/>
          <a:p>
            <a:pPr marL="0" indent="0">
              <a:buNone/>
            </a:pPr>
            <a:r>
              <a:rPr lang="en-IN" sz="900" dirty="0">
                <a:hlinkClick r:id="rId2" action="ppaction://hlinksldjump"/>
              </a:rPr>
              <a:t>Return to slide containing original image.</a:t>
            </a:r>
          </a:p>
        </p:txBody>
      </p:sp>
      <p:sp>
        <p:nvSpPr>
          <p:cNvPr id="3" name="Slide Number Placeholder 2"/>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28</a:t>
            </a:fld>
            <a:endParaRPr lang="en-US" altLang="en-US" dirty="0"/>
          </a:p>
        </p:txBody>
      </p:sp>
      <p:sp>
        <p:nvSpPr>
          <p:cNvPr id="5" name="Content Placeholder 4"/>
          <p:cNvSpPr>
            <a:spLocks noGrp="1"/>
          </p:cNvSpPr>
          <p:nvPr>
            <p:ph idx="1"/>
          </p:nvPr>
        </p:nvSpPr>
        <p:spPr>
          <a:xfrm>
            <a:off x="457200" y="1719263"/>
            <a:ext cx="8229600" cy="3300412"/>
          </a:xfrm>
        </p:spPr>
        <p:txBody>
          <a:bodyPr/>
          <a:lstStyle/>
          <a:p>
            <a:pPr marL="0" indent="0">
              <a:buNone/>
            </a:pPr>
            <a:r>
              <a:rPr lang="en-IN" sz="2400" dirty="0" smtClean="0"/>
              <a:t>There </a:t>
            </a:r>
            <a:r>
              <a:rPr lang="en-IN" sz="2400" dirty="0"/>
              <a:t>is $15.2 trillion in assets among 5,289 bank regulators. 980 of those are nationally chartered and 4,309 are state chartered. Of those that are state chartered, 799 are members (FRS) and 3,510 are </a:t>
            </a:r>
            <a:r>
              <a:rPr lang="en-IN" sz="2400" dirty="0" err="1"/>
              <a:t>nonmembers</a:t>
            </a:r>
            <a:r>
              <a:rPr lang="en-IN" sz="2400" dirty="0"/>
              <a:t> (FDIC).</a:t>
            </a:r>
          </a:p>
        </p:txBody>
      </p:sp>
    </p:spTree>
    <p:extLst>
      <p:ext uri="{BB962C8B-B14F-4D97-AF65-F5344CB8AC3E}">
        <p14:creationId xmlns:p14="http://schemas.microsoft.com/office/powerpoint/2010/main" val="27487925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sz="4000" dirty="0"/>
              <a:t>Commercial Bank Assets </a:t>
            </a:r>
            <a:r>
              <a:rPr lang="en-US" sz="1000" b="0" dirty="0"/>
              <a:t>1</a:t>
            </a:r>
            <a:endParaRPr lang="en-IN" sz="1000" b="0" dirty="0"/>
          </a:p>
        </p:txBody>
      </p:sp>
      <p:sp>
        <p:nvSpPr>
          <p:cNvPr id="3" name="Content Placeholder 2"/>
          <p:cNvSpPr>
            <a:spLocks noGrp="1"/>
          </p:cNvSpPr>
          <p:nvPr>
            <p:ph idx="1"/>
          </p:nvPr>
        </p:nvSpPr>
        <p:spPr>
          <a:xfrm>
            <a:off x="457200" y="1719263"/>
            <a:ext cx="8229600" cy="1749494"/>
          </a:xfrm>
        </p:spPr>
        <p:txBody>
          <a:bodyPr/>
          <a:lstStyle/>
          <a:p>
            <a:pPr marL="0" indent="0" eaLnBrk="1" hangingPunct="1">
              <a:lnSpc>
                <a:spcPct val="90000"/>
              </a:lnSpc>
              <a:buNone/>
            </a:pPr>
            <a:r>
              <a:rPr lang="en-US" altLang="en-US" sz="2300" b="1" dirty="0"/>
              <a:t>Loans</a:t>
            </a:r>
            <a:r>
              <a:rPr lang="en-US" altLang="en-US" sz="2300" dirty="0"/>
              <a:t> generate the most revenue for banks.</a:t>
            </a:r>
          </a:p>
          <a:p>
            <a:pPr marL="291600" lvl="1" indent="-291600" eaLnBrk="1" hangingPunct="1">
              <a:lnSpc>
                <a:spcPct val="90000"/>
              </a:lnSpc>
              <a:spcBef>
                <a:spcPts val="1000"/>
              </a:spcBef>
              <a:buSzPct val="100000"/>
            </a:pPr>
            <a:r>
              <a:rPr lang="en-US" altLang="en-US" sz="2000" dirty="0"/>
              <a:t>Loans and investment securities continue to be the primary assets of the banking industry.</a:t>
            </a:r>
          </a:p>
          <a:p>
            <a:pPr marL="291600" lvl="1" indent="-291600" eaLnBrk="1" hangingPunct="1">
              <a:lnSpc>
                <a:spcPct val="90000"/>
              </a:lnSpc>
              <a:spcBef>
                <a:spcPts val="1000"/>
              </a:spcBef>
              <a:buSzPct val="100000"/>
            </a:pPr>
            <a:r>
              <a:rPr lang="en-US" altLang="en-US" sz="2000" dirty="0"/>
              <a:t>Though business loans were the major asset on bank balance sheets between 19</a:t>
            </a:r>
            <a:r>
              <a:rPr lang="en-US" altLang="en-US" sz="100" dirty="0"/>
              <a:t> </a:t>
            </a:r>
            <a:r>
              <a:rPr lang="en-US" altLang="en-US" sz="2000" dirty="0"/>
              <a:t>65 and 19</a:t>
            </a:r>
            <a:r>
              <a:rPr lang="en-US" altLang="en-US" sz="100" dirty="0"/>
              <a:t> </a:t>
            </a:r>
            <a:r>
              <a:rPr lang="en-US" altLang="en-US" sz="2000" dirty="0"/>
              <a:t>87, they have dropped in importance since 19</a:t>
            </a:r>
            <a:r>
              <a:rPr lang="en-US" altLang="en-US" sz="100" dirty="0"/>
              <a:t> </a:t>
            </a:r>
            <a:r>
              <a:rPr lang="en-US" altLang="en-US" sz="2000" dirty="0"/>
              <a:t>87.</a:t>
            </a:r>
          </a:p>
        </p:txBody>
      </p:sp>
      <p:sp>
        <p:nvSpPr>
          <p:cNvPr id="4" name="Content Placeholder 3"/>
          <p:cNvSpPr>
            <a:spLocks noGrp="1"/>
          </p:cNvSpPr>
          <p:nvPr>
            <p:ph idx="13"/>
          </p:nvPr>
        </p:nvSpPr>
        <p:spPr>
          <a:xfrm>
            <a:off x="465661" y="3545448"/>
            <a:ext cx="8229600" cy="2245752"/>
          </a:xfrm>
        </p:spPr>
        <p:txBody>
          <a:bodyPr/>
          <a:lstStyle/>
          <a:p>
            <a:pPr marL="0" indent="0" eaLnBrk="1" hangingPunct="1">
              <a:lnSpc>
                <a:spcPct val="90000"/>
              </a:lnSpc>
              <a:spcBef>
                <a:spcPts val="1000"/>
              </a:spcBef>
              <a:buNone/>
            </a:pPr>
            <a:r>
              <a:rPr lang="en-US" altLang="en-US" sz="2300" b="1" dirty="0"/>
              <a:t>Investment securities </a:t>
            </a:r>
            <a:r>
              <a:rPr lang="en-US" altLang="en-US" sz="2300" dirty="0"/>
              <a:t>generate revenue and provide banks with liquidity.</a:t>
            </a:r>
          </a:p>
          <a:p>
            <a:pPr marL="0" indent="0" eaLnBrk="1" hangingPunct="1">
              <a:lnSpc>
                <a:spcPct val="90000"/>
              </a:lnSpc>
              <a:spcBef>
                <a:spcPts val="1000"/>
              </a:spcBef>
              <a:buNone/>
            </a:pPr>
            <a:r>
              <a:rPr lang="en-US" altLang="en-US" sz="2300" b="1" dirty="0"/>
              <a:t>Cash assets </a:t>
            </a:r>
            <a:r>
              <a:rPr lang="en-US" altLang="en-US" sz="2300" dirty="0"/>
              <a:t>are held to meet reserve requirements and to provide liquidity.</a:t>
            </a:r>
          </a:p>
          <a:p>
            <a:pPr marL="0" indent="0" eaLnBrk="1" hangingPunct="1">
              <a:lnSpc>
                <a:spcPct val="90000"/>
              </a:lnSpc>
              <a:spcBef>
                <a:spcPts val="1000"/>
              </a:spcBef>
              <a:buNone/>
            </a:pPr>
            <a:r>
              <a:rPr lang="en-US" altLang="en-US" sz="2300" b="1" dirty="0"/>
              <a:t>Other assets </a:t>
            </a:r>
            <a:r>
              <a:rPr lang="en-US" altLang="en-US" sz="2300" dirty="0"/>
              <a:t>include premises and equipment, other real estate owned, etc.</a:t>
            </a:r>
          </a:p>
        </p:txBody>
      </p:sp>
      <p:sp>
        <p:nvSpPr>
          <p:cNvPr id="5" name="Slide Number Placeholder 4"/>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3</a:t>
            </a:fld>
            <a:endParaRPr lang="en-US" altLang="en-US" dirty="0"/>
          </a:p>
        </p:txBody>
      </p:sp>
    </p:spTree>
    <p:extLst>
      <p:ext uri="{BB962C8B-B14F-4D97-AF65-F5344CB8AC3E}">
        <p14:creationId xmlns:p14="http://schemas.microsoft.com/office/powerpoint/2010/main" val="13762037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nchor="ctr"/>
          <a:lstStyle/>
          <a:p>
            <a:pPr eaLnBrk="1" hangingPunct="1"/>
            <a:r>
              <a:rPr lang="en-US" sz="3500" dirty="0"/>
              <a:t>Commercial Bank Assets, Liabilities, and Equity, 2016</a:t>
            </a:r>
            <a:endParaRPr lang="en-US" altLang="en-US" sz="3500" dirty="0"/>
          </a:p>
        </p:txBody>
      </p:sp>
      <p:sp>
        <p:nvSpPr>
          <p:cNvPr id="23" name="Content Placeholder 22"/>
          <p:cNvSpPr>
            <a:spLocks noGrp="1"/>
          </p:cNvSpPr>
          <p:nvPr>
            <p:ph idx="1"/>
          </p:nvPr>
        </p:nvSpPr>
        <p:spPr>
          <a:xfrm>
            <a:off x="457200" y="1719263"/>
            <a:ext cx="8229600" cy="356011"/>
          </a:xfrm>
        </p:spPr>
        <p:txBody>
          <a:bodyPr/>
          <a:lstStyle/>
          <a:p>
            <a:pPr marL="0" indent="0">
              <a:lnSpc>
                <a:spcPct val="90000"/>
              </a:lnSpc>
              <a:buNone/>
            </a:pPr>
            <a:r>
              <a:rPr lang="en-IN" sz="1800" b="1" dirty="0"/>
              <a:t>Figure 11-3 </a:t>
            </a:r>
            <a:r>
              <a:rPr lang="en-IN" sz="1800" b="1" dirty="0">
                <a:solidFill>
                  <a:srgbClr val="0070C0"/>
                </a:solidFill>
              </a:rPr>
              <a:t>Distribution of Commercial Bank Assets, Liabilities, and Equity, 2016</a:t>
            </a:r>
          </a:p>
        </p:txBody>
      </p:sp>
      <p:pic>
        <p:nvPicPr>
          <p:cNvPr id="5" name="Picture 4" descr="Two pie charts showing the distribution of commercial bank assets as well as liabilities and equity in 20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3805" y="2227674"/>
            <a:ext cx="7028189" cy="3084435"/>
          </a:xfrm>
          <a:prstGeom prst="rect">
            <a:avLst/>
          </a:prstGeom>
        </p:spPr>
      </p:pic>
      <p:sp>
        <p:nvSpPr>
          <p:cNvPr id="8" name="Content Placeholder 7"/>
          <p:cNvSpPr>
            <a:spLocks noGrp="1"/>
          </p:cNvSpPr>
          <p:nvPr>
            <p:ph idx="13"/>
          </p:nvPr>
        </p:nvSpPr>
        <p:spPr>
          <a:xfrm>
            <a:off x="465661" y="5441961"/>
            <a:ext cx="8229600" cy="654039"/>
          </a:xfrm>
        </p:spPr>
        <p:txBody>
          <a:bodyPr/>
          <a:lstStyle/>
          <a:p>
            <a:pPr marL="0" indent="0">
              <a:buNone/>
            </a:pPr>
            <a:r>
              <a:rPr lang="en-IN" sz="1800" b="1" dirty="0"/>
              <a:t>Source: </a:t>
            </a:r>
            <a:r>
              <a:rPr lang="en-IN" sz="1800" dirty="0"/>
              <a:t>Federal Deposit Insurance Corporation, </a:t>
            </a:r>
            <a:r>
              <a:rPr lang="en-IN" sz="1800" i="1" dirty="0"/>
              <a:t>Quarterly Banking Profile, </a:t>
            </a:r>
            <a:r>
              <a:rPr lang="en-IN" sz="1800" dirty="0"/>
              <a:t>First Quarter 2016. www.fdic.gov</a:t>
            </a:r>
          </a:p>
        </p:txBody>
      </p:sp>
      <p:sp>
        <p:nvSpPr>
          <p:cNvPr id="4" name="Content Placeholder 3"/>
          <p:cNvSpPr>
            <a:spLocks noGrp="1"/>
          </p:cNvSpPr>
          <p:nvPr>
            <p:ph idx="15"/>
          </p:nvPr>
        </p:nvSpPr>
        <p:spPr>
          <a:xfrm>
            <a:off x="3811973" y="6212401"/>
            <a:ext cx="1852551" cy="269805"/>
          </a:xfrm>
        </p:spPr>
        <p:txBody>
          <a:bodyPr/>
          <a:lstStyle/>
          <a:p>
            <a:pPr marL="0" indent="0">
              <a:buNone/>
            </a:pPr>
            <a:r>
              <a:rPr lang="en-IN" sz="900" u="sng" dirty="0">
                <a:solidFill>
                  <a:srgbClr val="0000FF"/>
                </a:solidFill>
                <a:hlinkClick r:id="rId4" action="ppaction://hlinksldjump"/>
              </a:rPr>
              <a:t>Access the long description slide.</a:t>
            </a:r>
            <a:endParaRPr lang="en-IN" sz="900" u="sng" dirty="0">
              <a:solidFill>
                <a:srgbClr val="0000FF"/>
              </a:solidFill>
            </a:endParaRPr>
          </a:p>
        </p:txBody>
      </p:sp>
      <p:sp>
        <p:nvSpPr>
          <p:cNvPr id="2" name="Slide Number Placeholder 1"/>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4</a:t>
            </a:fld>
            <a:endParaRPr lang="en-US" alt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sz="4000" dirty="0"/>
              <a:t>Commercial Bank Assets </a:t>
            </a:r>
            <a:r>
              <a:rPr lang="en-US" sz="1000" b="0" dirty="0"/>
              <a:t>2</a:t>
            </a:r>
            <a:endParaRPr lang="en-IN" dirty="0"/>
          </a:p>
        </p:txBody>
      </p:sp>
      <p:sp>
        <p:nvSpPr>
          <p:cNvPr id="3" name="Content Placeholder 2"/>
          <p:cNvSpPr>
            <a:spLocks noGrp="1"/>
          </p:cNvSpPr>
          <p:nvPr>
            <p:ph idx="1"/>
          </p:nvPr>
        </p:nvSpPr>
        <p:spPr>
          <a:xfrm>
            <a:off x="457200" y="1719263"/>
            <a:ext cx="8284866" cy="3536318"/>
          </a:xfrm>
        </p:spPr>
        <p:txBody>
          <a:bodyPr/>
          <a:lstStyle/>
          <a:p>
            <a:pPr marL="0" indent="0" eaLnBrk="1" hangingPunct="1">
              <a:lnSpc>
                <a:spcPct val="90000"/>
              </a:lnSpc>
              <a:buNone/>
            </a:pPr>
            <a:r>
              <a:rPr lang="en-US" altLang="en-US" sz="2600" dirty="0"/>
              <a:t>Commercial banks face unique risks because of their asset structure.</a:t>
            </a:r>
          </a:p>
          <a:p>
            <a:pPr marL="291600" lvl="1" indent="-291600" eaLnBrk="1" hangingPunct="1">
              <a:lnSpc>
                <a:spcPct val="90000"/>
              </a:lnSpc>
              <a:spcBef>
                <a:spcPts val="1000"/>
              </a:spcBef>
              <a:buSzPct val="100000"/>
            </a:pPr>
            <a:r>
              <a:rPr lang="en-US" altLang="en-US" sz="2200" b="1" dirty="0"/>
              <a:t>Credit (default) risk </a:t>
            </a:r>
            <a:r>
              <a:rPr lang="en-US" altLang="en-US" sz="2200" dirty="0"/>
              <a:t>is the risk that loans are not repaid.</a:t>
            </a:r>
          </a:p>
          <a:p>
            <a:pPr marL="291600" lvl="1" indent="-291600" eaLnBrk="1" hangingPunct="1">
              <a:lnSpc>
                <a:spcPct val="90000"/>
              </a:lnSpc>
              <a:spcBef>
                <a:spcPts val="1000"/>
              </a:spcBef>
              <a:buSzPct val="100000"/>
            </a:pPr>
            <a:r>
              <a:rPr lang="en-US" altLang="en-US" sz="2200" b="1" dirty="0"/>
              <a:t>Liquidity risk </a:t>
            </a:r>
            <a:r>
              <a:rPr lang="en-US" altLang="en-US" sz="2200" dirty="0"/>
              <a:t>is the risk that depositors will demand more cash than banks can immediately provide.</a:t>
            </a:r>
          </a:p>
          <a:p>
            <a:pPr marL="291600" lvl="1" indent="-291600" eaLnBrk="1" hangingPunct="1">
              <a:lnSpc>
                <a:spcPct val="90000"/>
              </a:lnSpc>
              <a:spcBef>
                <a:spcPts val="1000"/>
              </a:spcBef>
              <a:buSzPct val="100000"/>
            </a:pPr>
            <a:r>
              <a:rPr lang="en-US" altLang="en-US" sz="2200" b="1" dirty="0"/>
              <a:t>Interest rate risk </a:t>
            </a:r>
            <a:r>
              <a:rPr lang="en-US" altLang="en-US" sz="2200" dirty="0"/>
              <a:t>is the risk that interest rate changes erode profitability or net worth.</a:t>
            </a:r>
          </a:p>
          <a:p>
            <a:pPr marL="291600" lvl="1" indent="-291600" eaLnBrk="1" hangingPunct="1">
              <a:lnSpc>
                <a:spcPct val="90000"/>
              </a:lnSpc>
              <a:spcBef>
                <a:spcPts val="1000"/>
              </a:spcBef>
              <a:buSzPct val="100000"/>
            </a:pPr>
            <a:r>
              <a:rPr lang="en-US" altLang="en-US" sz="2200" dirty="0"/>
              <a:t>Credit, liquidity, and interest rate risk all contribute to a commercial bank’s level of </a:t>
            </a:r>
            <a:r>
              <a:rPr lang="en-US" altLang="en-US" sz="2200" b="1" dirty="0"/>
              <a:t>insolvency risk.</a:t>
            </a:r>
          </a:p>
        </p:txBody>
      </p:sp>
      <p:sp>
        <p:nvSpPr>
          <p:cNvPr id="4" name="Slide Number Placeholder 3"/>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5</a:t>
            </a:fld>
            <a:endParaRPr lang="en-US" altLang="en-US" dirty="0"/>
          </a:p>
        </p:txBody>
      </p:sp>
    </p:spTree>
    <p:extLst>
      <p:ext uri="{BB962C8B-B14F-4D97-AF65-F5344CB8AC3E}">
        <p14:creationId xmlns:p14="http://schemas.microsoft.com/office/powerpoint/2010/main" val="21672589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sz="4000" dirty="0"/>
              <a:t>Commercial Bank Liabilities</a:t>
            </a:r>
            <a:endParaRPr lang="en-IN" dirty="0"/>
          </a:p>
        </p:txBody>
      </p:sp>
      <p:sp>
        <p:nvSpPr>
          <p:cNvPr id="3" name="Content Placeholder 2"/>
          <p:cNvSpPr>
            <a:spLocks noGrp="1"/>
          </p:cNvSpPr>
          <p:nvPr>
            <p:ph idx="1"/>
          </p:nvPr>
        </p:nvSpPr>
        <p:spPr>
          <a:xfrm>
            <a:off x="457200" y="1719262"/>
            <a:ext cx="7543800" cy="1624115"/>
          </a:xfrm>
        </p:spPr>
        <p:txBody>
          <a:bodyPr/>
          <a:lstStyle/>
          <a:p>
            <a:pPr marL="0" indent="0" eaLnBrk="1" hangingPunct="1">
              <a:lnSpc>
                <a:spcPct val="80000"/>
              </a:lnSpc>
              <a:spcAft>
                <a:spcPts val="300"/>
              </a:spcAft>
              <a:buNone/>
            </a:pPr>
            <a:r>
              <a:rPr lang="en-US" altLang="en-US" sz="2200" b="1" dirty="0"/>
              <a:t>Transaction accounts </a:t>
            </a:r>
            <a:r>
              <a:rPr lang="en-US" altLang="en-US" sz="2200" dirty="0"/>
              <a:t>are the sum of noninterest-bearing demand deposits and interest-bearing checking accounts.</a:t>
            </a:r>
          </a:p>
          <a:p>
            <a:pPr marL="291600" lvl="1" indent="-291600" eaLnBrk="1" hangingPunct="1">
              <a:lnSpc>
                <a:spcPct val="90000"/>
              </a:lnSpc>
              <a:spcBef>
                <a:spcPts val="500"/>
              </a:spcBef>
              <a:buSzPct val="100000"/>
            </a:pPr>
            <a:r>
              <a:rPr lang="en-US" altLang="en-US" sz="2000" dirty="0"/>
              <a:t>Transaction accounts are about 15.5% of total deposits.</a:t>
            </a:r>
          </a:p>
          <a:p>
            <a:pPr marL="291600" lvl="1" indent="-291600" eaLnBrk="1" hangingPunct="1">
              <a:lnSpc>
                <a:spcPct val="90000"/>
              </a:lnSpc>
              <a:spcBef>
                <a:spcPts val="500"/>
              </a:spcBef>
              <a:buSzPct val="100000"/>
            </a:pPr>
            <a:r>
              <a:rPr lang="en-US" altLang="en-US" sz="2000" dirty="0"/>
              <a:t>Interest-bearing checking accounts are called </a:t>
            </a:r>
            <a:r>
              <a:rPr lang="en-US" altLang="en-US" sz="2000" b="1" dirty="0"/>
              <a:t>negotiable order of withdrawal (NOW) accounts</a:t>
            </a:r>
            <a:r>
              <a:rPr lang="en-US" altLang="en-US" sz="2000" dirty="0"/>
              <a:t>.</a:t>
            </a:r>
            <a:endParaRPr lang="en-US" altLang="en-US" sz="2200" dirty="0"/>
          </a:p>
        </p:txBody>
      </p:sp>
      <p:sp>
        <p:nvSpPr>
          <p:cNvPr id="8" name="Content Placeholder 7"/>
          <p:cNvSpPr>
            <a:spLocks noGrp="1"/>
          </p:cNvSpPr>
          <p:nvPr>
            <p:ph idx="13"/>
          </p:nvPr>
        </p:nvSpPr>
        <p:spPr>
          <a:xfrm>
            <a:off x="465661" y="3430213"/>
            <a:ext cx="8229600" cy="1593736"/>
          </a:xfrm>
        </p:spPr>
        <p:txBody>
          <a:bodyPr/>
          <a:lstStyle/>
          <a:p>
            <a:pPr marL="0" indent="0" eaLnBrk="1" hangingPunct="1">
              <a:lnSpc>
                <a:spcPct val="80000"/>
              </a:lnSpc>
              <a:spcBef>
                <a:spcPts val="800"/>
              </a:spcBef>
              <a:spcAft>
                <a:spcPts val="300"/>
              </a:spcAft>
              <a:buNone/>
            </a:pPr>
            <a:r>
              <a:rPr lang="en-US" altLang="en-US" sz="2200" b="1" dirty="0"/>
              <a:t>Household (retail) savings and time deposits </a:t>
            </a:r>
            <a:r>
              <a:rPr lang="en-US" altLang="en-US" sz="2200" dirty="0"/>
              <a:t>have been declining in recent years because of competition from money market mutual funds (M</a:t>
            </a:r>
            <a:r>
              <a:rPr lang="en-US" altLang="en-US" sz="100" dirty="0"/>
              <a:t> </a:t>
            </a:r>
            <a:r>
              <a:rPr lang="en-US" altLang="en-US" sz="2200" dirty="0"/>
              <a:t>M</a:t>
            </a:r>
            <a:r>
              <a:rPr lang="en-US" altLang="en-US" sz="100" dirty="0"/>
              <a:t> </a:t>
            </a:r>
            <a:r>
              <a:rPr lang="en-US" altLang="en-US" sz="2200" dirty="0"/>
              <a:t>M</a:t>
            </a:r>
            <a:r>
              <a:rPr lang="en-US" altLang="en-US" sz="100" dirty="0"/>
              <a:t> </a:t>
            </a:r>
            <a:r>
              <a:rPr lang="en-US" altLang="en-US" sz="2200" dirty="0"/>
              <a:t>F</a:t>
            </a:r>
            <a:r>
              <a:rPr lang="en-US" altLang="en-US" sz="100" dirty="0"/>
              <a:t> </a:t>
            </a:r>
            <a:r>
              <a:rPr lang="en-US" altLang="en-US" sz="2200" dirty="0"/>
              <a:t>s).</a:t>
            </a:r>
          </a:p>
          <a:p>
            <a:pPr marL="291600" lvl="1" indent="-291600" eaLnBrk="1" hangingPunct="1">
              <a:lnSpc>
                <a:spcPct val="90000"/>
              </a:lnSpc>
              <a:spcBef>
                <a:spcPts val="500"/>
              </a:spcBef>
              <a:buSzPct val="100000"/>
            </a:pPr>
            <a:r>
              <a:rPr lang="en-US" altLang="en-US" sz="2000" dirty="0"/>
              <a:t>Passbook savings accounts.</a:t>
            </a:r>
          </a:p>
          <a:p>
            <a:pPr marL="291600" lvl="1" indent="-291600" eaLnBrk="1" hangingPunct="1">
              <a:lnSpc>
                <a:spcPct val="90000"/>
              </a:lnSpc>
              <a:spcBef>
                <a:spcPts val="500"/>
              </a:spcBef>
              <a:buSzPct val="100000"/>
            </a:pPr>
            <a:r>
              <a:rPr lang="en-US" altLang="en-US" sz="2000" dirty="0"/>
              <a:t>Retail time deposits.</a:t>
            </a:r>
          </a:p>
        </p:txBody>
      </p:sp>
      <p:sp>
        <p:nvSpPr>
          <p:cNvPr id="9" name="Content Placeholder 8"/>
          <p:cNvSpPr>
            <a:spLocks noGrp="1"/>
          </p:cNvSpPr>
          <p:nvPr>
            <p:ph idx="14"/>
          </p:nvPr>
        </p:nvSpPr>
        <p:spPr>
          <a:xfrm>
            <a:off x="474131" y="5121288"/>
            <a:ext cx="8229600" cy="1003178"/>
          </a:xfrm>
        </p:spPr>
        <p:txBody>
          <a:bodyPr/>
          <a:lstStyle/>
          <a:p>
            <a:pPr marL="0" indent="0" eaLnBrk="1" hangingPunct="1">
              <a:lnSpc>
                <a:spcPct val="80000"/>
              </a:lnSpc>
              <a:buNone/>
            </a:pPr>
            <a:r>
              <a:rPr lang="en-US" altLang="en-US" sz="2200" b="1" dirty="0"/>
              <a:t>Large time deposits</a:t>
            </a:r>
            <a:r>
              <a:rPr lang="en-US" altLang="en-US" sz="2200" dirty="0"/>
              <a:t>.</a:t>
            </a:r>
          </a:p>
          <a:p>
            <a:pPr marL="291600" lvl="1" indent="-291600" eaLnBrk="1" hangingPunct="1">
              <a:lnSpc>
                <a:spcPct val="90000"/>
              </a:lnSpc>
              <a:spcBef>
                <a:spcPts val="1000"/>
              </a:spcBef>
              <a:buSzPct val="100000"/>
            </a:pPr>
            <a:r>
              <a:rPr lang="en-US" altLang="en-US" sz="2000" b="1" dirty="0"/>
              <a:t>Negotiable C</a:t>
            </a:r>
            <a:r>
              <a:rPr lang="en-US" altLang="en-US" sz="100" b="1" dirty="0"/>
              <a:t> </a:t>
            </a:r>
            <a:r>
              <a:rPr lang="en-US" altLang="en-US" sz="2000" b="1" dirty="0"/>
              <a:t>Ds </a:t>
            </a:r>
            <a:r>
              <a:rPr lang="en-US" altLang="en-US" sz="2000" dirty="0"/>
              <a:t>are fixed-maturity interest-bearing deposits with face values of $100,000 or more that can be resold in the secondary market.</a:t>
            </a:r>
          </a:p>
        </p:txBody>
      </p:sp>
      <p:sp>
        <p:nvSpPr>
          <p:cNvPr id="4" name="Slide Number Placeholder 3"/>
          <p:cNvSpPr>
            <a:spLocks noGrp="1"/>
          </p:cNvSpPr>
          <p:nvPr>
            <p:ph type="sldNum" sz="quarter" idx="12"/>
          </p:nvPr>
        </p:nvSpPr>
        <p:spPr>
          <a:xfrm>
            <a:off x="6553200" y="6252495"/>
            <a:ext cx="2133600" cy="457200"/>
          </a:xfrm>
        </p:spPr>
        <p:txBody>
          <a:bodyPr/>
          <a:lstStyle/>
          <a:p>
            <a:pPr>
              <a:defRPr/>
            </a:pPr>
            <a:r>
              <a:rPr lang="en-US" altLang="en-US" dirty="0"/>
              <a:t>11-</a:t>
            </a:r>
            <a:fld id="{4773FF61-F4E9-4123-B6AF-201BC82A0194}" type="slidenum">
              <a:rPr lang="en-US" altLang="en-US" smtClean="0"/>
              <a:pPr>
                <a:defRPr/>
              </a:pPr>
              <a:t>6</a:t>
            </a:fld>
            <a:endParaRPr lang="en-US" altLang="en-US" dirty="0"/>
          </a:p>
        </p:txBody>
      </p:sp>
    </p:spTree>
    <p:extLst>
      <p:ext uri="{BB962C8B-B14F-4D97-AF65-F5344CB8AC3E}">
        <p14:creationId xmlns:p14="http://schemas.microsoft.com/office/powerpoint/2010/main" val="5398025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z="4000" dirty="0"/>
              <a:t>Commercial Bank Liabilities and Equity</a:t>
            </a:r>
            <a:endParaRPr lang="en-IN" dirty="0"/>
          </a:p>
        </p:txBody>
      </p:sp>
      <p:sp>
        <p:nvSpPr>
          <p:cNvPr id="3" name="Content Placeholder 2"/>
          <p:cNvSpPr>
            <a:spLocks noGrp="1"/>
          </p:cNvSpPr>
          <p:nvPr>
            <p:ph idx="1"/>
          </p:nvPr>
        </p:nvSpPr>
        <p:spPr>
          <a:xfrm>
            <a:off x="457200" y="1719262"/>
            <a:ext cx="8229600" cy="1738641"/>
          </a:xfrm>
        </p:spPr>
        <p:txBody>
          <a:bodyPr/>
          <a:lstStyle/>
          <a:p>
            <a:pPr marL="0" indent="0" eaLnBrk="1" hangingPunct="1">
              <a:buNone/>
            </a:pPr>
            <a:r>
              <a:rPr lang="en-US" altLang="en-US" sz="2600" b="1" dirty="0"/>
              <a:t>Nondeposit liabilities</a:t>
            </a:r>
            <a:r>
              <a:rPr lang="en-US" altLang="en-US" sz="2600" dirty="0"/>
              <a:t>.</a:t>
            </a:r>
          </a:p>
          <a:p>
            <a:pPr marL="291600" lvl="1" indent="-291600" eaLnBrk="1" hangingPunct="1">
              <a:lnSpc>
                <a:spcPct val="90000"/>
              </a:lnSpc>
              <a:spcBef>
                <a:spcPts val="1000"/>
              </a:spcBef>
              <a:buSzPct val="100000"/>
            </a:pPr>
            <a:r>
              <a:rPr lang="en-US" altLang="en-US" sz="2200" dirty="0"/>
              <a:t>Fed funds purchased.</a:t>
            </a:r>
          </a:p>
          <a:p>
            <a:pPr marL="291600" lvl="1" indent="-291600" eaLnBrk="1" hangingPunct="1">
              <a:lnSpc>
                <a:spcPct val="90000"/>
              </a:lnSpc>
              <a:spcBef>
                <a:spcPts val="1000"/>
              </a:spcBef>
              <a:buSzPct val="100000"/>
            </a:pPr>
            <a:r>
              <a:rPr lang="en-US" altLang="en-US" sz="2200" dirty="0"/>
              <a:t>Repurchase agreements.</a:t>
            </a:r>
          </a:p>
          <a:p>
            <a:pPr marL="291600" lvl="1" indent="-291600" eaLnBrk="1" hangingPunct="1">
              <a:lnSpc>
                <a:spcPct val="90000"/>
              </a:lnSpc>
              <a:spcBef>
                <a:spcPts val="1000"/>
              </a:spcBef>
              <a:buSzPct val="100000"/>
            </a:pPr>
            <a:r>
              <a:rPr lang="en-US" altLang="en-US" sz="2200" dirty="0"/>
              <a:t>Notes and bonds.</a:t>
            </a:r>
          </a:p>
        </p:txBody>
      </p:sp>
      <p:sp>
        <p:nvSpPr>
          <p:cNvPr id="8" name="Content Placeholder 7"/>
          <p:cNvSpPr>
            <a:spLocks noGrp="1"/>
          </p:cNvSpPr>
          <p:nvPr>
            <p:ph idx="13"/>
          </p:nvPr>
        </p:nvSpPr>
        <p:spPr>
          <a:xfrm>
            <a:off x="465661" y="3566842"/>
            <a:ext cx="8229600" cy="2343338"/>
          </a:xfrm>
        </p:spPr>
        <p:txBody>
          <a:bodyPr/>
          <a:lstStyle/>
          <a:p>
            <a:pPr marL="0" indent="0" eaLnBrk="1" hangingPunct="1">
              <a:buNone/>
            </a:pPr>
            <a:r>
              <a:rPr lang="en-US" altLang="en-US" sz="2600" dirty="0"/>
              <a:t>Minimum levels of </a:t>
            </a:r>
            <a:r>
              <a:rPr lang="en-US" altLang="en-US" sz="2600" b="1" dirty="0"/>
              <a:t>equity </a:t>
            </a:r>
            <a:r>
              <a:rPr lang="en-US" altLang="en-US" sz="2600" dirty="0"/>
              <a:t>capital are required by regulators to act as a buffer against losses.</a:t>
            </a:r>
          </a:p>
          <a:p>
            <a:pPr marL="291600" lvl="1" indent="-291600" eaLnBrk="1" hangingPunct="1">
              <a:lnSpc>
                <a:spcPct val="90000"/>
              </a:lnSpc>
              <a:spcBef>
                <a:spcPts val="1000"/>
              </a:spcBef>
              <a:buSzPct val="100000"/>
            </a:pPr>
            <a:r>
              <a:rPr lang="en-US" altLang="en-US" sz="2200" dirty="0"/>
              <a:t>Common and preferred stock.</a:t>
            </a:r>
          </a:p>
          <a:p>
            <a:pPr marL="291600" lvl="1" indent="-291600" eaLnBrk="1" hangingPunct="1">
              <a:lnSpc>
                <a:spcPct val="90000"/>
              </a:lnSpc>
              <a:spcBef>
                <a:spcPts val="1000"/>
              </a:spcBef>
              <a:buSzPct val="100000"/>
            </a:pPr>
            <a:r>
              <a:rPr lang="en-US" altLang="en-US" sz="2200" dirty="0"/>
              <a:t>Surplus or additional paid-in capital.</a:t>
            </a:r>
          </a:p>
          <a:p>
            <a:pPr marL="291600" lvl="1" indent="-291600" eaLnBrk="1" hangingPunct="1">
              <a:lnSpc>
                <a:spcPct val="90000"/>
              </a:lnSpc>
              <a:spcBef>
                <a:spcPts val="1000"/>
              </a:spcBef>
              <a:buSzPct val="100000"/>
            </a:pPr>
            <a:r>
              <a:rPr lang="en-US" altLang="en-US" sz="2200" dirty="0"/>
              <a:t>Retained earnings.</a:t>
            </a:r>
          </a:p>
        </p:txBody>
      </p:sp>
      <p:sp>
        <p:nvSpPr>
          <p:cNvPr id="4" name="Slide Number Placeholder 3"/>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7</a:t>
            </a:fld>
            <a:endParaRPr lang="en-US" altLang="en-US" dirty="0"/>
          </a:p>
        </p:txBody>
      </p:sp>
    </p:spTree>
    <p:extLst>
      <p:ext uri="{BB962C8B-B14F-4D97-AF65-F5344CB8AC3E}">
        <p14:creationId xmlns:p14="http://schemas.microsoft.com/office/powerpoint/2010/main" val="4661631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sz="4000" dirty="0"/>
              <a:t>Off-Balance-Sheet Activities</a:t>
            </a:r>
            <a:endParaRPr lang="en-IN" dirty="0"/>
          </a:p>
        </p:txBody>
      </p:sp>
      <p:sp>
        <p:nvSpPr>
          <p:cNvPr id="3" name="Content Placeholder 2"/>
          <p:cNvSpPr>
            <a:spLocks noGrp="1"/>
          </p:cNvSpPr>
          <p:nvPr>
            <p:ph idx="1"/>
          </p:nvPr>
        </p:nvSpPr>
        <p:spPr>
          <a:xfrm>
            <a:off x="457200" y="1719262"/>
            <a:ext cx="8229600" cy="2115891"/>
          </a:xfrm>
        </p:spPr>
        <p:txBody>
          <a:bodyPr/>
          <a:lstStyle/>
          <a:p>
            <a:pPr marL="0" indent="0" eaLnBrk="1" hangingPunct="1">
              <a:lnSpc>
                <a:spcPct val="80000"/>
              </a:lnSpc>
              <a:buNone/>
            </a:pPr>
            <a:r>
              <a:rPr lang="en-US" altLang="en-US" sz="2400" dirty="0"/>
              <a:t>Commercial banks engage in many fee-related activities that are conducted off the balance sheet.</a:t>
            </a:r>
          </a:p>
          <a:p>
            <a:pPr marL="291600" lvl="1" indent="-291600" eaLnBrk="1" hangingPunct="1">
              <a:lnSpc>
                <a:spcPct val="90000"/>
              </a:lnSpc>
              <a:spcBef>
                <a:spcPts val="1000"/>
              </a:spcBef>
              <a:buSzPct val="100000"/>
            </a:pPr>
            <a:r>
              <a:rPr lang="en-US" altLang="en-US" sz="2000" dirty="0"/>
              <a:t>Guarantees such as letters of credit.</a:t>
            </a:r>
          </a:p>
          <a:p>
            <a:pPr marL="622800" lvl="2" indent="-320400" eaLnBrk="1" hangingPunct="1">
              <a:lnSpc>
                <a:spcPct val="80000"/>
              </a:lnSpc>
              <a:spcBef>
                <a:spcPts val="600"/>
              </a:spcBef>
              <a:buSzPct val="100000"/>
            </a:pPr>
            <a:r>
              <a:rPr lang="en-US" altLang="en-US" sz="1700" dirty="0"/>
              <a:t>Future commitments to lend.</a:t>
            </a:r>
          </a:p>
          <a:p>
            <a:pPr marL="291600" lvl="1" indent="-291600" eaLnBrk="1" hangingPunct="1">
              <a:lnSpc>
                <a:spcPct val="90000"/>
              </a:lnSpc>
              <a:spcBef>
                <a:spcPts val="1000"/>
              </a:spcBef>
              <a:buSzPct val="100000"/>
            </a:pPr>
            <a:r>
              <a:rPr lang="en-US" altLang="en-US" sz="2000" dirty="0"/>
              <a:t>Derivative transactions.</a:t>
            </a:r>
          </a:p>
          <a:p>
            <a:pPr marL="622800" lvl="2" indent="-320400" eaLnBrk="1" hangingPunct="1">
              <a:lnSpc>
                <a:spcPct val="80000"/>
              </a:lnSpc>
              <a:spcBef>
                <a:spcPts val="600"/>
              </a:spcBef>
              <a:buSzPct val="100000"/>
            </a:pPr>
            <a:r>
              <a:rPr lang="en-US" altLang="en-US" sz="1700" dirty="0"/>
              <a:t>Example: futures, forwards, options, and swaps.</a:t>
            </a:r>
          </a:p>
        </p:txBody>
      </p:sp>
      <p:sp>
        <p:nvSpPr>
          <p:cNvPr id="8" name="Content Placeholder 7"/>
          <p:cNvSpPr>
            <a:spLocks noGrp="1"/>
          </p:cNvSpPr>
          <p:nvPr>
            <p:ph idx="13"/>
          </p:nvPr>
        </p:nvSpPr>
        <p:spPr>
          <a:xfrm>
            <a:off x="465661" y="3905261"/>
            <a:ext cx="8229600" cy="1039345"/>
          </a:xfrm>
        </p:spPr>
        <p:txBody>
          <a:bodyPr/>
          <a:lstStyle/>
          <a:p>
            <a:pPr marL="0" indent="0" eaLnBrk="1" hangingPunct="1">
              <a:lnSpc>
                <a:spcPct val="80000"/>
              </a:lnSpc>
              <a:buNone/>
            </a:pPr>
            <a:r>
              <a:rPr lang="en-US" altLang="en-US" sz="2400" b="1" dirty="0"/>
              <a:t>Off-balance-sheet (O</a:t>
            </a:r>
            <a:r>
              <a:rPr lang="en-US" altLang="en-US" sz="100" b="1" dirty="0"/>
              <a:t> </a:t>
            </a:r>
            <a:r>
              <a:rPr lang="en-US" altLang="en-US" sz="2400" b="1" dirty="0"/>
              <a:t>B</a:t>
            </a:r>
            <a:r>
              <a:rPr lang="en-US" altLang="en-US" sz="100" b="1" dirty="0"/>
              <a:t> </a:t>
            </a:r>
            <a:r>
              <a:rPr lang="en-US" altLang="en-US" sz="2400" b="1" dirty="0"/>
              <a:t>S) assets.</a:t>
            </a:r>
          </a:p>
          <a:p>
            <a:pPr marL="291600" lvl="1" indent="-291600" eaLnBrk="1" hangingPunct="1">
              <a:lnSpc>
                <a:spcPct val="90000"/>
              </a:lnSpc>
              <a:spcBef>
                <a:spcPts val="1000"/>
              </a:spcBef>
              <a:buSzPct val="100000"/>
            </a:pPr>
            <a:r>
              <a:rPr lang="en-US" altLang="en-US" sz="2000" dirty="0"/>
              <a:t>When an event occurs, this item moves onto the asset side of the balance sheet or income is realized on the income statement.</a:t>
            </a:r>
          </a:p>
        </p:txBody>
      </p:sp>
      <p:sp>
        <p:nvSpPr>
          <p:cNvPr id="9" name="Content Placeholder 8"/>
          <p:cNvSpPr>
            <a:spLocks noGrp="1"/>
          </p:cNvSpPr>
          <p:nvPr>
            <p:ph idx="14"/>
          </p:nvPr>
        </p:nvSpPr>
        <p:spPr>
          <a:xfrm>
            <a:off x="474131" y="5089758"/>
            <a:ext cx="8229600" cy="1048281"/>
          </a:xfrm>
        </p:spPr>
        <p:txBody>
          <a:bodyPr/>
          <a:lstStyle/>
          <a:p>
            <a:pPr marL="0" indent="0" eaLnBrk="1" hangingPunct="1">
              <a:lnSpc>
                <a:spcPct val="80000"/>
              </a:lnSpc>
              <a:buNone/>
            </a:pPr>
            <a:r>
              <a:rPr lang="en-US" altLang="en-US" sz="2400" b="1" dirty="0"/>
              <a:t>Off-balance-sheet (O</a:t>
            </a:r>
            <a:r>
              <a:rPr lang="en-US" altLang="en-US" sz="100" b="1" dirty="0"/>
              <a:t> </a:t>
            </a:r>
            <a:r>
              <a:rPr lang="en-US" altLang="en-US" sz="2400" b="1" dirty="0"/>
              <a:t>B</a:t>
            </a:r>
            <a:r>
              <a:rPr lang="en-US" altLang="en-US" sz="100" b="1" dirty="0"/>
              <a:t> </a:t>
            </a:r>
            <a:r>
              <a:rPr lang="en-US" altLang="en-US" sz="2400" b="1" dirty="0"/>
              <a:t>S) liabilities.</a:t>
            </a:r>
          </a:p>
          <a:p>
            <a:pPr marL="291600" lvl="1" indent="-291600" eaLnBrk="1" hangingPunct="1">
              <a:lnSpc>
                <a:spcPct val="90000"/>
              </a:lnSpc>
              <a:spcBef>
                <a:spcPts val="1000"/>
              </a:spcBef>
              <a:buSzPct val="100000"/>
            </a:pPr>
            <a:r>
              <a:rPr lang="en-US" altLang="en-US" sz="2000" dirty="0"/>
              <a:t>When an event occurs, this item moves onto the liability side of the balance sheet or an expense is realized on the income statement.</a:t>
            </a:r>
          </a:p>
        </p:txBody>
      </p:sp>
      <p:sp>
        <p:nvSpPr>
          <p:cNvPr id="4" name="Slide Number Placeholder 3"/>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8</a:t>
            </a:fld>
            <a:endParaRPr lang="en-US" altLang="en-US" dirty="0"/>
          </a:p>
        </p:txBody>
      </p:sp>
    </p:spTree>
    <p:extLst>
      <p:ext uri="{BB962C8B-B14F-4D97-AF65-F5344CB8AC3E}">
        <p14:creationId xmlns:p14="http://schemas.microsoft.com/office/powerpoint/2010/main" val="11983060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sz="4000" dirty="0"/>
              <a:t>Commercial Banks </a:t>
            </a:r>
            <a:r>
              <a:rPr lang="en-US" sz="1000" b="0" dirty="0"/>
              <a:t>2</a:t>
            </a:r>
            <a:endParaRPr lang="en-IN" dirty="0"/>
          </a:p>
        </p:txBody>
      </p:sp>
      <p:sp>
        <p:nvSpPr>
          <p:cNvPr id="3" name="Content Placeholder 2"/>
          <p:cNvSpPr>
            <a:spLocks noGrp="1"/>
          </p:cNvSpPr>
          <p:nvPr>
            <p:ph idx="1"/>
          </p:nvPr>
        </p:nvSpPr>
        <p:spPr>
          <a:xfrm>
            <a:off x="457200" y="1719263"/>
            <a:ext cx="8229600" cy="1131404"/>
          </a:xfrm>
        </p:spPr>
        <p:txBody>
          <a:bodyPr/>
          <a:lstStyle/>
          <a:p>
            <a:pPr marL="0" indent="0" eaLnBrk="1" hangingPunct="1">
              <a:lnSpc>
                <a:spcPct val="90000"/>
              </a:lnSpc>
              <a:buNone/>
            </a:pPr>
            <a:r>
              <a:rPr lang="en-US" altLang="en-US" sz="2400" dirty="0"/>
              <a:t>Number of banks have been decreasing over time.</a:t>
            </a:r>
          </a:p>
          <a:p>
            <a:pPr marL="291600" lvl="1" indent="-291600" eaLnBrk="1" hangingPunct="1">
              <a:lnSpc>
                <a:spcPct val="90000"/>
              </a:lnSpc>
              <a:spcBef>
                <a:spcPts val="500"/>
              </a:spcBef>
              <a:buSzPct val="100000"/>
            </a:pPr>
            <a:r>
              <a:rPr lang="en-US" altLang="en-US" sz="2000" dirty="0"/>
              <a:t>U.S. had 14,483 banks in 19</a:t>
            </a:r>
            <a:r>
              <a:rPr lang="en-US" altLang="en-US" sz="100" dirty="0"/>
              <a:t> </a:t>
            </a:r>
            <a:r>
              <a:rPr lang="en-US" altLang="en-US" sz="2000" dirty="0"/>
              <a:t>84.</a:t>
            </a:r>
          </a:p>
          <a:p>
            <a:pPr marL="291600" lvl="1" indent="-291600" eaLnBrk="1" hangingPunct="1">
              <a:lnSpc>
                <a:spcPct val="90000"/>
              </a:lnSpc>
              <a:spcBef>
                <a:spcPts val="500"/>
              </a:spcBef>
              <a:buSzPct val="100000"/>
            </a:pPr>
            <a:r>
              <a:rPr lang="en-US" altLang="en-US" sz="2000" dirty="0"/>
              <a:t>U.S. had 5,289 banks in 2016.</a:t>
            </a:r>
            <a:endParaRPr lang="en-IN" sz="2000" dirty="0"/>
          </a:p>
        </p:txBody>
      </p:sp>
      <p:sp>
        <p:nvSpPr>
          <p:cNvPr id="4" name="Content Placeholder 3"/>
          <p:cNvSpPr>
            <a:spLocks noGrp="1"/>
          </p:cNvSpPr>
          <p:nvPr>
            <p:ph idx="13"/>
          </p:nvPr>
        </p:nvSpPr>
        <p:spPr>
          <a:xfrm>
            <a:off x="465661" y="2895201"/>
            <a:ext cx="8229600" cy="807504"/>
          </a:xfrm>
        </p:spPr>
        <p:txBody>
          <a:bodyPr/>
          <a:lstStyle/>
          <a:p>
            <a:pPr marL="0" indent="0" eaLnBrk="1" hangingPunct="1">
              <a:lnSpc>
                <a:spcPct val="90000"/>
              </a:lnSpc>
              <a:buNone/>
            </a:pPr>
            <a:r>
              <a:rPr lang="en-US" altLang="en-US" sz="2400" dirty="0"/>
              <a:t>The </a:t>
            </a:r>
            <a:r>
              <a:rPr lang="en-US" altLang="en-US" sz="2400" b="1" dirty="0"/>
              <a:t>Reigle-Neal Act </a:t>
            </a:r>
            <a:r>
              <a:rPr lang="en-US" altLang="en-US" sz="2400" dirty="0"/>
              <a:t>of 19</a:t>
            </a:r>
            <a:r>
              <a:rPr lang="en-US" altLang="en-US" sz="100" dirty="0"/>
              <a:t> </a:t>
            </a:r>
            <a:r>
              <a:rPr lang="en-US" altLang="en-US" sz="2400" dirty="0"/>
              <a:t>94</a:t>
            </a:r>
          </a:p>
          <a:p>
            <a:pPr marL="291600" lvl="1" indent="-291600" eaLnBrk="1" hangingPunct="1">
              <a:lnSpc>
                <a:spcPct val="90000"/>
              </a:lnSpc>
              <a:spcBef>
                <a:spcPts val="1000"/>
              </a:spcBef>
              <a:buSzPct val="100000"/>
            </a:pPr>
            <a:r>
              <a:rPr lang="en-US" altLang="en-US" sz="2000" dirty="0"/>
              <a:t>Made it easier for banks to open branches across state lines.</a:t>
            </a:r>
            <a:endParaRPr lang="en-IN" sz="2000" dirty="0"/>
          </a:p>
        </p:txBody>
      </p:sp>
      <p:sp>
        <p:nvSpPr>
          <p:cNvPr id="5" name="Content Placeholder 4"/>
          <p:cNvSpPr>
            <a:spLocks noGrp="1"/>
          </p:cNvSpPr>
          <p:nvPr>
            <p:ph idx="14"/>
          </p:nvPr>
        </p:nvSpPr>
        <p:spPr>
          <a:xfrm>
            <a:off x="474131" y="3777060"/>
            <a:ext cx="7345566" cy="1113166"/>
          </a:xfrm>
        </p:spPr>
        <p:txBody>
          <a:bodyPr/>
          <a:lstStyle/>
          <a:p>
            <a:pPr marL="0" indent="0" eaLnBrk="1" hangingPunct="1">
              <a:lnSpc>
                <a:spcPct val="90000"/>
              </a:lnSpc>
              <a:buNone/>
            </a:pPr>
            <a:r>
              <a:rPr lang="en-US" altLang="en-US" sz="2400" b="1" dirty="0"/>
              <a:t>Financial Services Modernization Act </a:t>
            </a:r>
            <a:r>
              <a:rPr lang="en-US" altLang="en-US" sz="2400" dirty="0"/>
              <a:t>of 19</a:t>
            </a:r>
            <a:r>
              <a:rPr lang="en-US" altLang="en-US" sz="100" dirty="0"/>
              <a:t> </a:t>
            </a:r>
            <a:r>
              <a:rPr lang="en-US" altLang="en-US" sz="2400" dirty="0"/>
              <a:t>99.</a:t>
            </a:r>
          </a:p>
          <a:p>
            <a:pPr marL="291600" lvl="1" indent="-291600" eaLnBrk="1" hangingPunct="1">
              <a:lnSpc>
                <a:spcPct val="90000"/>
              </a:lnSpc>
              <a:spcBef>
                <a:spcPts val="1000"/>
              </a:spcBef>
              <a:buSzPct val="100000"/>
            </a:pPr>
            <a:r>
              <a:rPr lang="en-US" altLang="en-US" sz="2000" dirty="0"/>
              <a:t>Gave commercial banks the full authority to enter the investment banking (and insurance) business.</a:t>
            </a:r>
            <a:endParaRPr lang="en-IN" sz="2000" dirty="0"/>
          </a:p>
        </p:txBody>
      </p:sp>
      <p:sp>
        <p:nvSpPr>
          <p:cNvPr id="6" name="Content Placeholder 5"/>
          <p:cNvSpPr>
            <a:spLocks noGrp="1"/>
          </p:cNvSpPr>
          <p:nvPr>
            <p:ph idx="15"/>
          </p:nvPr>
        </p:nvSpPr>
        <p:spPr>
          <a:xfrm>
            <a:off x="474130" y="4934760"/>
            <a:ext cx="7030256" cy="1381959"/>
          </a:xfrm>
        </p:spPr>
        <p:txBody>
          <a:bodyPr/>
          <a:lstStyle/>
          <a:p>
            <a:pPr marL="0" indent="0" eaLnBrk="1" hangingPunct="1">
              <a:lnSpc>
                <a:spcPct val="90000"/>
              </a:lnSpc>
              <a:buNone/>
            </a:pPr>
            <a:r>
              <a:rPr lang="en-US" altLang="en-US" sz="2400" b="1" dirty="0"/>
              <a:t>Industrial loan corporations (I</a:t>
            </a:r>
            <a:r>
              <a:rPr lang="en-US" altLang="en-US" sz="100" b="1" dirty="0"/>
              <a:t> </a:t>
            </a:r>
            <a:r>
              <a:rPr lang="en-US" altLang="en-US" sz="2400" b="1" dirty="0"/>
              <a:t>L</a:t>
            </a:r>
            <a:r>
              <a:rPr lang="en-US" altLang="en-US" sz="100" b="1" dirty="0"/>
              <a:t> </a:t>
            </a:r>
            <a:r>
              <a:rPr lang="en-US" altLang="en-US" sz="2400" b="1" dirty="0"/>
              <a:t>C</a:t>
            </a:r>
            <a:r>
              <a:rPr lang="en-US" altLang="en-US" sz="100" b="1" dirty="0"/>
              <a:t> </a:t>
            </a:r>
            <a:r>
              <a:rPr lang="en-US" altLang="en-US" sz="2400" b="1" dirty="0"/>
              <a:t>s) </a:t>
            </a:r>
            <a:r>
              <a:rPr lang="en-US" altLang="en-US" sz="2400" dirty="0"/>
              <a:t>are considered “non-bank” banks.</a:t>
            </a:r>
          </a:p>
          <a:p>
            <a:pPr marL="291600" lvl="1" indent="-291600" eaLnBrk="1" hangingPunct="1">
              <a:lnSpc>
                <a:spcPct val="90000"/>
              </a:lnSpc>
              <a:spcBef>
                <a:spcPts val="1000"/>
              </a:spcBef>
              <a:buSzPct val="100000"/>
            </a:pPr>
            <a:r>
              <a:rPr lang="en-US" altLang="en-US" sz="2000" dirty="0"/>
              <a:t>Example: Walmart and Target both attempted to utilize I</a:t>
            </a:r>
            <a:r>
              <a:rPr lang="en-US" altLang="en-US" sz="100" dirty="0"/>
              <a:t> </a:t>
            </a:r>
            <a:r>
              <a:rPr lang="en-US" altLang="en-US" sz="2000" dirty="0"/>
              <a:t>L</a:t>
            </a:r>
            <a:r>
              <a:rPr lang="en-US" altLang="en-US" sz="100" dirty="0"/>
              <a:t> </a:t>
            </a:r>
            <a:r>
              <a:rPr lang="en-US" altLang="en-US" sz="2000" dirty="0"/>
              <a:t>C</a:t>
            </a:r>
            <a:r>
              <a:rPr lang="en-US" altLang="en-US" sz="100" dirty="0"/>
              <a:t> </a:t>
            </a:r>
            <a:r>
              <a:rPr lang="en-US" altLang="en-US" sz="2000" dirty="0"/>
              <a:t>s, and Target’s application was approved.</a:t>
            </a:r>
            <a:endParaRPr lang="en-IN" sz="2000" dirty="0"/>
          </a:p>
        </p:txBody>
      </p:sp>
      <p:sp>
        <p:nvSpPr>
          <p:cNvPr id="7" name="Slide Number Placeholder 6"/>
          <p:cNvSpPr>
            <a:spLocks noGrp="1"/>
          </p:cNvSpPr>
          <p:nvPr>
            <p:ph type="sldNum" sz="quarter" idx="12"/>
          </p:nvPr>
        </p:nvSpPr>
        <p:spPr/>
        <p:txBody>
          <a:bodyPr/>
          <a:lstStyle/>
          <a:p>
            <a:pPr>
              <a:defRPr/>
            </a:pPr>
            <a:r>
              <a:rPr lang="en-US" altLang="en-US" dirty="0"/>
              <a:t>11-</a:t>
            </a:r>
            <a:fld id="{4773FF61-F4E9-4123-B6AF-201BC82A0194}" type="slidenum">
              <a:rPr lang="en-US" altLang="en-US" smtClean="0"/>
              <a:pPr>
                <a:defRPr/>
              </a:pPr>
              <a:t>9</a:t>
            </a:fld>
            <a:endParaRPr lang="en-US" altLang="en-US" dirty="0"/>
          </a:p>
        </p:txBody>
      </p:sp>
    </p:spTree>
    <p:extLst>
      <p:ext uri="{BB962C8B-B14F-4D97-AF65-F5344CB8AC3E}">
        <p14:creationId xmlns:p14="http://schemas.microsoft.com/office/powerpoint/2010/main" val="166275261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f764d46af1a07f6e8f553beb573933264846b8"/>
</p:tagLst>
</file>

<file path=ppt/theme/theme1.xml><?xml version="1.0" encoding="utf-8"?>
<a:theme xmlns:a="http://schemas.openxmlformats.org/drawingml/2006/main" name="Network">
  <a:themeElements>
    <a:clrScheme name="Custom 7">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0000FF"/>
      </a:hlink>
      <a:folHlink>
        <a:srgbClr val="0000FF"/>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6797</TotalTime>
  <Words>2762</Words>
  <Application>Microsoft Office PowerPoint</Application>
  <PresentationFormat>On-screen Show (4:3)</PresentationFormat>
  <Paragraphs>441</Paragraphs>
  <Slides>28</Slides>
  <Notes>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28</vt:i4>
      </vt:variant>
    </vt:vector>
  </HeadingPairs>
  <TitlesOfParts>
    <vt:vector size="34" baseType="lpstr">
      <vt:lpstr>Arial</vt:lpstr>
      <vt:lpstr>Calibri</vt:lpstr>
      <vt:lpstr>Times New Roman</vt:lpstr>
      <vt:lpstr>Wingdings</vt:lpstr>
      <vt:lpstr>Network</vt:lpstr>
      <vt:lpstr>1_Network</vt:lpstr>
      <vt:lpstr>Chapter Eleven</vt:lpstr>
      <vt:lpstr>Commercial Banks 1</vt:lpstr>
      <vt:lpstr>Commercial Bank Assets 1</vt:lpstr>
      <vt:lpstr>Commercial Bank Assets, Liabilities, and Equity, 2016</vt:lpstr>
      <vt:lpstr>Commercial Bank Assets 2</vt:lpstr>
      <vt:lpstr>Commercial Bank Liabilities</vt:lpstr>
      <vt:lpstr>Commercial Bank Liabilities and Equity</vt:lpstr>
      <vt:lpstr>Off-Balance-Sheet Activities</vt:lpstr>
      <vt:lpstr>Commercial Banks 2</vt:lpstr>
      <vt:lpstr>Shadow Banking 1</vt:lpstr>
      <vt:lpstr>Shadow Banking 2</vt:lpstr>
      <vt:lpstr>Top Ten U.S. Banks by Asset Size, 2016</vt:lpstr>
      <vt:lpstr>Treasury Notes and Bonds </vt:lpstr>
      <vt:lpstr>Bank Size and Activities</vt:lpstr>
      <vt:lpstr>U.S. Bank Asset Concentration, 19 84 versus 2016</vt:lpstr>
      <vt:lpstr>Industry Performance 1</vt:lpstr>
      <vt:lpstr>Industry Performance 2</vt:lpstr>
      <vt:lpstr>Industry Performance Concluded</vt:lpstr>
      <vt:lpstr>Selected Indicators for U.S. Commercial Banks, 19 89 through 2016</vt:lpstr>
      <vt:lpstr>Regulators</vt:lpstr>
      <vt:lpstr>Bank Regulators</vt:lpstr>
      <vt:lpstr>20 Largest Banks in the World by Total Assets</vt:lpstr>
      <vt:lpstr>Global Issues</vt:lpstr>
      <vt:lpstr>Global Banking Performance 1</vt:lpstr>
      <vt:lpstr>Global Banking Performance 2</vt:lpstr>
      <vt:lpstr>Commercial Bank Assets, Liabilities, and Equity, 2016 Long Description</vt:lpstr>
      <vt:lpstr>U.S. Bank Asset Concentration, 19 84 versus 2016 Long Description </vt:lpstr>
      <vt:lpstr>Bank Regulators Long Description </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Markets and Institutions, 7e</dc:title>
  <dc:subject/>
  <dc:creator>Saunders</dc:creator>
  <cp:lastModifiedBy>R, Nivetha</cp:lastModifiedBy>
  <cp:revision>627</cp:revision>
  <dcterms:created xsi:type="dcterms:W3CDTF">2000-07-01T19:33:32Z</dcterms:created>
  <dcterms:modified xsi:type="dcterms:W3CDTF">2018-09-08T05:36:05Z</dcterms:modified>
</cp:coreProperties>
</file>