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51"/>
  </p:notesMasterIdLst>
  <p:handoutMasterIdLst>
    <p:handoutMasterId r:id="rId52"/>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5" r:id="rId28"/>
    <p:sldId id="357" r:id="rId29"/>
    <p:sldId id="358" r:id="rId30"/>
    <p:sldId id="362" r:id="rId31"/>
    <p:sldId id="363" r:id="rId32"/>
    <p:sldId id="364" r:id="rId33"/>
    <p:sldId id="366" r:id="rId34"/>
    <p:sldId id="367" r:id="rId35"/>
    <p:sldId id="368" r:id="rId36"/>
    <p:sldId id="369" r:id="rId37"/>
    <p:sldId id="372" r:id="rId38"/>
    <p:sldId id="373" r:id="rId39"/>
    <p:sldId id="370" r:id="rId40"/>
    <p:sldId id="371" r:id="rId41"/>
    <p:sldId id="375" r:id="rId42"/>
    <p:sldId id="376" r:id="rId43"/>
    <p:sldId id="378" r:id="rId44"/>
    <p:sldId id="379" r:id="rId45"/>
    <p:sldId id="381" r:id="rId46"/>
    <p:sldId id="383" r:id="rId47"/>
    <p:sldId id="384" r:id="rId48"/>
    <p:sldId id="385" r:id="rId49"/>
    <p:sldId id="380" r:id="rId50"/>
  </p:sldIdLst>
  <p:sldSz cx="9144000" cy="6858000" type="screen4x3"/>
  <p:notesSz cx="9144000" cy="6858000"/>
  <p:custDataLst>
    <p:tags r:id="rId53"/>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31" autoAdjust="0"/>
    <p:restoredTop sz="86499" autoAdjust="0"/>
  </p:normalViewPr>
  <p:slideViewPr>
    <p:cSldViewPr snapToGrid="0">
      <p:cViewPr varScale="1">
        <p:scale>
          <a:sx n="93" d="100"/>
          <a:sy n="93" d="100"/>
        </p:scale>
        <p:origin x="1716" y="90"/>
      </p:cViewPr>
      <p:guideLst>
        <p:guide orient="horz" pos="2160"/>
        <p:guide pos="2880"/>
      </p:guideLst>
    </p:cSldViewPr>
  </p:slideViewPr>
  <p:outlineViewPr>
    <p:cViewPr>
      <p:scale>
        <a:sx n="33" d="100"/>
        <a:sy n="33" d="100"/>
      </p:scale>
      <p:origin x="0" y="-2286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(Optional slide: Hide if you do not wish to cover this topic)</a:t>
            </a:r>
          </a:p>
          <a:p>
            <a:pPr marL="228600" indent="-228600">
              <a:buFontTx/>
              <a:buAutoNum type="arabicPeriod"/>
              <a:defRPr/>
            </a:pPr>
            <a:r>
              <a:rPr lang="en-US" dirty="0"/>
              <a:t>This helped fuel a ‘credit boom’ that led to unsustainable increases in home prices.  The shadow banking system refers to non-bank FIs who indirectly provide financing for loans buy originating loans or more likely by purchasing securities backed by loans.  Shadow banking allows more rapid growth in credit by increasing the supply of funds available.</a:t>
            </a:r>
          </a:p>
          <a:p>
            <a:pPr marL="228600" indent="-228600">
              <a:buFontTx/>
              <a:buAutoNum type="arabicPeriod"/>
              <a:defRPr/>
            </a:pPr>
            <a:r>
              <a:rPr lang="en-US" dirty="0"/>
              <a:t>When home prices began falling in late 2006, more institutions were affected.</a:t>
            </a:r>
          </a:p>
          <a:p>
            <a:pPr marL="228600" indent="-228600">
              <a:buFontTx/>
              <a:buAutoNum type="arabicPeriod"/>
              <a:defRPr/>
            </a:pPr>
            <a:r>
              <a:rPr lang="en-US" dirty="0"/>
              <a:t>Resulted in a change in culture at some banks as well from a lending culture to a trading culture that was less risk averse.</a:t>
            </a:r>
          </a:p>
          <a:p>
            <a:pPr marL="228600" indent="-228600">
              <a:buFontTx/>
              <a:buAutoNum type="arabicPeriod"/>
              <a:defRPr/>
            </a:pPr>
            <a:endParaRPr lang="en-US" dirty="0"/>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r>
              <a:rPr lang="en-US" dirty="0"/>
              <a:t>The instructor may wish to ask students whether it makes sense to blame the instrument or the users.  Warren Buffett has called derivatives, ‘weapons of mass destruction.’  However, used properly they allow market participants to transfer risk to other parties that they themselves do not wish to bear, and allow others lower cost methods to gain exposure to markets.  It does seem reasonable to require greater transparency in OTC derivatives to ensure that players can cover the promises they make.  Derivatives that involve payments of principal, such as credit default swaps, should be required to be traded on an exchange so that there are guarantees of performance and reasonable limits to speculation.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(Optional slide: Hide if you do not wish to cover this topic)</a:t>
            </a:r>
          </a:p>
          <a:p>
            <a:pPr marL="228600" indent="-228600">
              <a:buFontTx/>
              <a:buAutoNum type="arabicPeriod"/>
              <a:defRPr/>
            </a:pPr>
            <a:r>
              <a:rPr lang="en-US" dirty="0"/>
              <a:t>Led to overall large declines in home prices nationwide.  Houses are illiquid assets and falling home values are a drag on economic growth.  Millions of homeowners are ‘underwater,’ owing more on their homes than their current market value.  </a:t>
            </a:r>
          </a:p>
          <a:p>
            <a:pPr marL="228600" indent="-228600">
              <a:buFontTx/>
              <a:buAutoNum type="arabicPeriod"/>
              <a:defRPr/>
            </a:pPr>
            <a:r>
              <a:rPr lang="en-US" dirty="0"/>
              <a:t>Much of the wealth loss may be temporary over the long term, but growth declined at a rapid rate during the crisis.  As of 2014 only now </a:t>
            </a:r>
            <a:r>
              <a:rPr lang="en-US" dirty="0" err="1"/>
              <a:t>beginnin</a:t>
            </a:r>
            <a:r>
              <a:rPr lang="en-US" dirty="0"/>
              <a:t> to see a return to more normal growth rates of the U.S. economy.</a:t>
            </a:r>
          </a:p>
          <a:p>
            <a:pPr>
              <a:defRPr/>
            </a:pPr>
            <a:endParaRPr lang="en-US" dirty="0"/>
          </a:p>
          <a:p>
            <a:pPr>
              <a:defRPr/>
            </a:pPr>
            <a:endParaRPr lang="en-US" dirty="0"/>
          </a:p>
          <a:p>
            <a:pPr>
              <a:defRPr/>
            </a:pPr>
            <a:endParaRPr lang="en-US" dirty="0"/>
          </a:p>
          <a:p>
            <a:pPr>
              <a:defRPr/>
            </a:pPr>
            <a:endParaRPr lang="en-US" dirty="0"/>
          </a:p>
          <a:p>
            <a:pPr>
              <a:defRPr/>
            </a:pPr>
            <a:endParaRPr lang="en-US" dirty="0"/>
          </a:p>
          <a:p>
            <a:pPr>
              <a:defRPr/>
            </a:pPr>
            <a:r>
              <a:rPr lang="en-US" dirty="0"/>
              <a:t>The instructor may wish to ask students whether it makes sense to blame the instrument or the users.  Warren Buffett has called derivatives, ‘weapons of mass destruction.’  However, used properly they allow market participants to transfer risk to other parties that they themselves do not wish to bear, and allow others lower cost methods to gain exposure to markets.  It does seem reasonable to require greater transparency in OTC derivatives to ensure that players can cover the promises they make.  Derivatives that involve payments of principal, such as credit default swaps, should be required to be traded on an exchange so that there are guarantees of performance and reasonable limits to speculation.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Institutions that accept insured deposits must be regulated by the government to offset the government’s liability.  Insured deposits are a low cost source of financing, but the regulatory burden increases these institution’s costs significantly.</a:t>
            </a:r>
          </a:p>
          <a:p>
            <a:r>
              <a:rPr lang="en-US" altLang="en-US" dirty="0"/>
              <a:t>FIs that receive contractual payments, such as life insurers, pension funds and property and casualty insurers have steady premium income to invest.  This allows them to take on more risk in their investment portfolio.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Point out the large decline in the share of commercial banks from 2010 (32.8%) to 2016 (26.1%).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18</a:t>
            </a:fld>
            <a:endParaRPr lang="en-US"/>
          </a:p>
        </p:txBody>
      </p:sp>
    </p:spTree>
    <p:extLst>
      <p:ext uri="{BB962C8B-B14F-4D97-AF65-F5344CB8AC3E}">
        <p14:creationId xmlns:p14="http://schemas.microsoft.com/office/powerpoint/2010/main" val="491071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Note: savings associations, savings banks and credit unions are often called ‘thrifts.’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865904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In 2007 Citigroup, Merrill Lynch and Morgan Stanley wrote off $40 billion in bad mortgages. </a:t>
            </a:r>
          </a:p>
          <a:p>
            <a:r>
              <a:rPr lang="en-US" altLang="en-US" dirty="0"/>
              <a:t>The MBS insurer, MBIA, reported a $2.3 billion loss in the fourth quarter of 2007,  Countrywide had to draw down its entire $11.5 billion credit line, leading to a buyout by Bank of America. </a:t>
            </a:r>
          </a:p>
          <a:p>
            <a:endParaRPr lang="en-US" altLang="en-US" dirty="0"/>
          </a:p>
          <a:p>
            <a:r>
              <a:rPr lang="en-US" altLang="en-US" dirty="0"/>
              <a:t>Indy Mac Bank, the largest mortgage lender in the U.S. at the time tried to find additional capital throughout 2007, but could not, and was seized by the FDIC in July 2008 after facing deposit withdrawals of $1.3 billion.   The cost to the FDIC was </a:t>
            </a:r>
            <a:r>
              <a:rPr lang="en-US" altLang="en-US" dirty="0" err="1"/>
              <a:t>betweent</a:t>
            </a:r>
            <a:r>
              <a:rPr lang="en-US" altLang="en-US" dirty="0"/>
              <a:t> $8.5 and $9.4 billion.</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28</a:t>
            </a:fld>
            <a:endParaRPr lang="en-US"/>
          </a:p>
        </p:txBody>
      </p:sp>
    </p:spTree>
    <p:extLst>
      <p:ext uri="{BB962C8B-B14F-4D97-AF65-F5344CB8AC3E}">
        <p14:creationId xmlns:p14="http://schemas.microsoft.com/office/powerpoint/2010/main" val="2886959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Lehman had been around for over 150 years, Barclays eventually acquires many of Lehman’s assets.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29</a:t>
            </a:fld>
            <a:endParaRPr lang="en-US"/>
          </a:p>
        </p:txBody>
      </p:sp>
    </p:spTree>
    <p:extLst>
      <p:ext uri="{BB962C8B-B14F-4D97-AF65-F5344CB8AC3E}">
        <p14:creationId xmlns:p14="http://schemas.microsoft.com/office/powerpoint/2010/main" val="3961813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Dow drops during the crisis.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30</a:t>
            </a:fld>
            <a:endParaRPr lang="en-US"/>
          </a:p>
        </p:txBody>
      </p:sp>
    </p:spTree>
    <p:extLst>
      <p:ext uri="{BB962C8B-B14F-4D97-AF65-F5344CB8AC3E}">
        <p14:creationId xmlns:p14="http://schemas.microsoft.com/office/powerpoint/2010/main" val="7878606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International lending market seizes up.  LIBOR (London Interbank Offer Rate) climbs rapidly.  </a:t>
            </a:r>
          </a:p>
          <a:p>
            <a:r>
              <a:rPr lang="en-US" altLang="en-US" dirty="0"/>
              <a:t>(Institutions intentionally misreport LIBOR to hide default risk from the markets.)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31</a:t>
            </a:fld>
            <a:endParaRPr lang="en-US"/>
          </a:p>
        </p:txBody>
      </p:sp>
    </p:spTree>
    <p:extLst>
      <p:ext uri="{BB962C8B-B14F-4D97-AF65-F5344CB8AC3E}">
        <p14:creationId xmlns:p14="http://schemas.microsoft.com/office/powerpoint/2010/main" val="2642078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974462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You might also wish to mention electronic communication networks or ECNs. ECNs allow direct electronic trading among buyers and sellers without a third party. Two former ECNs, BATS (formed in 2005) and </a:t>
            </a:r>
            <a:r>
              <a:rPr lang="en-US" altLang="en-US" dirty="0" err="1"/>
              <a:t>DirectEdge</a:t>
            </a:r>
            <a:r>
              <a:rPr lang="en-US" altLang="en-US" dirty="0"/>
              <a:t> (formed in 1998), merged in fall 2013, and applied to become an exchange. The combined entity makes them the number two stock market ahead of NASDAQ and behind NYSE.  Together the two have about 270 employees.  The NYSE and NASDAQ have far more!  Sign of the times.</a:t>
            </a:r>
          </a:p>
          <a:p>
            <a:endParaRPr lang="en-US" altLang="en-US" dirty="0"/>
          </a:p>
          <a:p>
            <a:r>
              <a:rPr lang="en-US" altLang="en-US" dirty="0"/>
              <a:t>BATS Global Markets is a stock exchange based in Lenexa, Kansas, a suburb of Kansas City. BATS was founded in June 2005 as an Electronic Communication Network (ECN) and its name stands for Better Alternative Trading System.[2]  (Trades stocks on BZX and options on BYX exchange.)  (source BATS website)</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5</a:t>
            </a:fld>
            <a:endParaRPr lang="en-US"/>
          </a:p>
        </p:txBody>
      </p:sp>
    </p:spTree>
    <p:extLst>
      <p:ext uri="{BB962C8B-B14F-4D97-AF65-F5344CB8AC3E}">
        <p14:creationId xmlns:p14="http://schemas.microsoft.com/office/powerpoint/2010/main" val="3491080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altLang="en-US" dirty="0"/>
              <a:t>Primary market issuance declined sharply during the crisis, although with low interest rates bond issuance boomed after market uncertainty declined in 2010. Stock issuance remained weaker longer, recovering in 2012.</a:t>
            </a:r>
          </a:p>
          <a:p>
            <a:pPr marL="171450" indent="-171450">
              <a:buFontTx/>
              <a:buChar char="•"/>
            </a:pPr>
            <a:r>
              <a:rPr lang="en-US" altLang="en-US" dirty="0"/>
              <a:t>Secondary markets add liquidity for risky investments and encourage investment in primary markets. Secondary markets also aid in price discovery, providing up to date signals of the ongoing value of firms.  These signals also provide benchmarks for corporate performance.  It is not true that secondary markets are simply a legalized form of gambling.</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3960696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Notice with the 2016 data that T-bills are now about 1/5 of total money market instruments.  Banker’s Acceptances continue to be used less due to their cost and the growth of other trading arrangements.  The commercial paper (</a:t>
            </a:r>
            <a:r>
              <a:rPr lang="en-US" altLang="en-US" dirty="0" err="1"/>
              <a:t>cp</a:t>
            </a:r>
            <a:r>
              <a:rPr lang="en-US" altLang="en-US" dirty="0"/>
              <a:t>) market collapsed during the financial crisis and has grown more slowly since.  Stress that </a:t>
            </a:r>
            <a:r>
              <a:rPr lang="en-US" altLang="en-US" dirty="0" err="1"/>
              <a:t>cp</a:t>
            </a:r>
            <a:r>
              <a:rPr lang="en-US" altLang="en-US" dirty="0"/>
              <a:t> is an alternative to a bank loan and may provide a cheaper source of financing for large well known companies.</a:t>
            </a:r>
          </a:p>
          <a:p>
            <a:endParaRPr lang="en-US" altLang="en-US" dirty="0"/>
          </a:p>
          <a:p>
            <a:r>
              <a:rPr lang="en-US" altLang="en-US" dirty="0"/>
              <a:t>Many students will not be familiar with commercial paper, repurchase agreements (repos or RPs) and banker’s acceptances so it is worthwhile to discuss these briefly.  In a repo one sells a security and agrees to repurchase it at maturity at a higher price that is set in the contract.  A repo is best thought of as a short term collateralized loan as compared to a fed funds loan which is uncollateralized.  </a:t>
            </a:r>
          </a:p>
          <a:p>
            <a:r>
              <a:rPr lang="en-US" altLang="en-US" dirty="0"/>
              <a:t>Banker’s Acceptances have traditionally been used to finance international trade where a bank is asked to guarantee payment on a commercial contract in case the buyer of the goods does not or cannot pay.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9</a:t>
            </a:fld>
            <a:endParaRPr lang="en-US"/>
          </a:p>
        </p:txBody>
      </p:sp>
    </p:spTree>
    <p:extLst>
      <p:ext uri="{BB962C8B-B14F-4D97-AF65-F5344CB8AC3E}">
        <p14:creationId xmlns:p14="http://schemas.microsoft.com/office/powerpoint/2010/main" val="1524405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Text: As of mid-March 2009, the Dow Jones Industrial Average (DJIA) had fallen 53.8 percent in value in less than</a:t>
            </a:r>
            <a:r>
              <a:rPr lang="en-US" altLang="en-US" baseline="0" dirty="0"/>
              <a:t> </a:t>
            </a:r>
            <a:r>
              <a:rPr lang="en-US" altLang="en-US" dirty="0"/>
              <a:t>1 ½ years, larger than the decline during the market crash of 1929 when it fell 49 percent. However, stock prices recovered, along with the economy, in the last half of 2009, rising 71.1 percent between March 2009 and April 2010.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10</a:t>
            </a:fld>
            <a:endParaRPr lang="en-US"/>
          </a:p>
        </p:txBody>
      </p:sp>
    </p:spTree>
    <p:extLst>
      <p:ext uri="{BB962C8B-B14F-4D97-AF65-F5344CB8AC3E}">
        <p14:creationId xmlns:p14="http://schemas.microsoft.com/office/powerpoint/2010/main" val="1092340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Spot FX: Note that ‘immediate’ usually means delivery within one or two business days.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11</a:t>
            </a:fld>
            <a:endParaRPr lang="en-US"/>
          </a:p>
        </p:txBody>
      </p:sp>
    </p:spTree>
    <p:extLst>
      <p:ext uri="{BB962C8B-B14F-4D97-AF65-F5344CB8AC3E}">
        <p14:creationId xmlns:p14="http://schemas.microsoft.com/office/powerpoint/2010/main" val="2867847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Exchange listed are more regulated, more transparent, and generally involve no default risk for the counterparty.</a:t>
            </a:r>
          </a:p>
          <a:p>
            <a:endParaRPr lang="en-US" altLang="en-US" dirty="0"/>
          </a:p>
          <a:p>
            <a:r>
              <a:rPr lang="en-US" altLang="en-US" dirty="0"/>
              <a:t>OTC derivatives are nonstandard, largely unregulated and may involve substantial counterparty credit risk.</a:t>
            </a:r>
          </a:p>
          <a:p>
            <a:endParaRPr lang="en-US" altLang="en-US" dirty="0"/>
          </a:p>
          <a:p>
            <a:r>
              <a:rPr lang="en-US" altLang="en-US" dirty="0"/>
              <a:t>Forward rate agreements are prearranged loan contracts with the loan terms set now, drawdowns in the future.</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13</a:t>
            </a:fld>
            <a:endParaRPr lang="en-US"/>
          </a:p>
        </p:txBody>
      </p:sp>
    </p:spTree>
    <p:extLst>
      <p:ext uri="{BB962C8B-B14F-4D97-AF65-F5344CB8AC3E}">
        <p14:creationId xmlns:p14="http://schemas.microsoft.com/office/powerpoint/2010/main" val="2733332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80F49273-E80F-4C56-8C70-4323DBD8112B}"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a:t>1-</a:t>
            </a:r>
            <a:fld id="{CB4170C2-2BCD-4EE9-940C-15A2525D2C19}" type="slidenum">
              <a:rPr lang="en-US" altLang="en-US"/>
              <a:pPr>
                <a:defRPr/>
              </a:pPr>
              <a:t>‹#›</a:t>
            </a:fld>
            <a:endParaRPr lang="en-US" altLang="en-US"/>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9C318612-44A9-4478-971D-A6D085617F92}"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a:t>1-</a:t>
            </a:r>
            <a:fld id="{785CE35C-1C9F-4188-92C1-63770C0A2671}" type="slidenum">
              <a:rPr lang="en-US" altLang="en-US"/>
              <a:pPr>
                <a:defRPr/>
              </a:pPr>
              <a:t>‹#›</a:t>
            </a:fld>
            <a:endParaRPr lang="en-US" altLang="en-US"/>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A11C234D-4419-4B0F-AD87-F6F2A2EF9B33}"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E937DF0A-01D5-43B5-86A9-B4D1563225DD}" type="slidenum">
              <a:rPr lang="en-US" altLang="en-US"/>
              <a:pPr>
                <a:defRPr/>
              </a:pPr>
              <a:t>‹#›</a:t>
            </a:fld>
            <a:endParaRPr lang="en-US" altLang="en-US"/>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7B695D31-F8FF-4DC2-B3D4-BD01251A6F86}"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DE53716D-4E9B-4CE0-B041-3AE37BD64244}" type="slidenum">
              <a:rPr lang="en-US" altLang="en-US"/>
              <a:pPr>
                <a:defRPr/>
              </a:pPr>
              <a:t>‹#›</a:t>
            </a:fld>
            <a:endParaRPr lang="en-US" altLang="en-US"/>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D5FD992-141F-4027-BD0A-11583BA9C6E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27B36733-6429-48EB-8343-85CD06A58780}" type="slidenum">
              <a:rPr lang="en-US" altLang="en-US"/>
              <a:pPr>
                <a:defRPr/>
              </a:pPr>
              <a:t>‹#›</a:t>
            </a:fld>
            <a:endParaRPr lang="en-US" altLang="en-US"/>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F3F841B-7934-470D-A3F7-82412E08CFB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694F11F-2697-4F92-A2C8-1AA177B73216}" type="slidenum">
              <a:rPr lang="en-US" altLang="en-US"/>
              <a:pPr>
                <a:defRPr/>
              </a:pPr>
              <a:t>‹#›</a:t>
            </a:fld>
            <a:endParaRPr lang="en-US" altLang="en-US"/>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06FF715C-BD67-4449-97FF-5813AF35CF8A}"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86266E36-7D41-4AED-9967-D89F84B633F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9DD2F35E-ADF7-4259-93A0-3497773697B9}"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CCDEA49-0479-4344-9E2D-F8DC614E61DB}"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0622E23A-8DE6-4FB2-B9B3-B7801C830DD4}"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FE2ECCA-C733-4BAE-82A5-1DFFCAA8351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2494314B-3493-41CA-BEA7-B42D470AD2C3}"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B8643C53-5634-46E8-9866-13612EB8B71C}" type="slidenum">
              <a:rPr lang="en-US" altLang="en-US"/>
              <a:pPr>
                <a:defRPr/>
              </a:pPr>
              <a:t>‹#›</a:t>
            </a:fld>
            <a:endParaRPr lang="en-US" altLang="en-US"/>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6445127F-8428-4DB7-B8F4-00A915A2CF9A}"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7905E196-56C6-4301-8665-BC2965E2E4F7}" type="slidenum">
              <a:rPr lang="en-US" altLang="en-US"/>
              <a:pPr>
                <a:defRPr/>
              </a:pPr>
              <a:t>‹#›</a:t>
            </a:fld>
            <a:endParaRPr lang="en-US" altLang="en-US"/>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84E950B9-A584-4E89-97EF-5917CC79A88C}"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a:t>1-</a:t>
            </a:r>
            <a:fld id="{83911F2D-A79E-49A4-B269-8A3F2982665A}" type="slidenum">
              <a:rPr lang="en-US" altLang="en-US"/>
              <a:pPr>
                <a:defRPr/>
              </a:pPr>
              <a:t>‹#›</a:t>
            </a:fld>
            <a:endParaRPr lang="en-US" altLang="en-US"/>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6C45531B-55D2-4CD4-A8B4-520276E5ADC2}"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a:t>1-</a:t>
            </a:r>
            <a:fld id="{4764DE9E-DF0F-4589-A115-EE7338EDF10A}" type="slidenum">
              <a:rPr lang="en-US" altLang="en-US"/>
              <a:pPr>
                <a:defRPr/>
              </a:pPr>
              <a:t>‹#›</a:t>
            </a:fld>
            <a:endParaRPr lang="en-US" altLang="en-US"/>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6A448D20-7595-4BF4-9F43-23E3AE206B43}"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a:t>1-</a:t>
            </a:r>
            <a:fld id="{785CE35C-1C9F-4188-92C1-63770C0A2671}" type="slidenum">
              <a:rPr lang="en-US" altLang="en-US"/>
              <a:pPr>
                <a:defRPr/>
              </a:pPr>
              <a:t>‹#›</a:t>
            </a:fld>
            <a:endParaRPr lang="en-US" altLang="en-US"/>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054B9D3E-8160-4840-8E57-D527B2EE7272}"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E937DF0A-01D5-43B5-86A9-B4D1563225DD}" type="slidenum">
              <a:rPr lang="en-US" altLang="en-US"/>
              <a:pPr>
                <a:defRPr/>
              </a:pPr>
              <a:t>‹#›</a:t>
            </a:fld>
            <a:endParaRPr lang="en-US" altLang="en-US"/>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32891E93-99B5-4A66-82EA-A8DA07D76AE5}"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DE53716D-4E9B-4CE0-B041-3AE37BD64244}" type="slidenum">
              <a:rPr lang="en-US" altLang="en-US"/>
              <a:pPr>
                <a:defRPr/>
              </a:pPr>
              <a:t>‹#›</a:t>
            </a:fld>
            <a:endParaRPr lang="en-US" altLang="en-US"/>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F50F903-1139-44F7-8ED3-B77B25035C4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27B36733-6429-48EB-8343-85CD06A58780}" type="slidenum">
              <a:rPr lang="en-US" altLang="en-US"/>
              <a:pPr>
                <a:defRPr/>
              </a:pPr>
              <a:t>‹#›</a:t>
            </a:fld>
            <a:endParaRPr lang="en-US" altLang="en-US"/>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888E6914-4F30-492F-BDE1-7C78349F339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694F11F-2697-4F92-A2C8-1AA177B73216}" type="slidenum">
              <a:rPr lang="en-US" altLang="en-US"/>
              <a:pPr>
                <a:defRPr/>
              </a:pPr>
              <a:t>‹#›</a:t>
            </a:fld>
            <a:endParaRPr lang="en-US" altLang="en-US"/>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B3812796-53F2-4FB9-A3CE-B4A3EAB9232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9DF0FFE-C1D6-4D00-803F-94A38B879F2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963214E6-499E-4F15-9F11-2608ED1C1C02}"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66EF8C08-FA8F-44E0-92F2-30BBA7214DD0}"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B8643C53-5634-46E8-9866-13612EB8B71C}" type="slidenum">
              <a:rPr lang="en-US" altLang="en-US"/>
              <a:pPr>
                <a:defRPr/>
              </a:pPr>
              <a:t>‹#›</a:t>
            </a:fld>
            <a:endParaRPr lang="en-US" altLang="en-US"/>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333A05A1-09CB-46B4-95D7-27AC92F6976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7905E196-56C6-4301-8665-BC2965E2E4F7}" type="slidenum">
              <a:rPr lang="en-US" altLang="en-US"/>
              <a:pPr>
                <a:defRPr/>
              </a:pPr>
              <a:t>‹#›</a:t>
            </a:fld>
            <a:endParaRPr lang="en-US" altLang="en-US"/>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7B2CC644-A03F-4524-99EF-EBF02143432D}"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a:t>1-</a:t>
            </a:r>
            <a:fld id="{83911F2D-A79E-49A4-B269-8A3F2982665A}" type="slidenum">
              <a:rPr lang="en-US" altLang="en-US"/>
              <a:pPr>
                <a:defRPr/>
              </a:pPr>
              <a:t>‹#›</a:t>
            </a:fld>
            <a:endParaRPr lang="en-US" altLang="en-US"/>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15FEB046-A450-47AC-B5DA-B2ED65EBBFC5}"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a:t>1-</a:t>
            </a:r>
            <a:fld id="{4764DE9E-DF0F-4589-A115-EE7338EDF10A}" type="slidenum">
              <a:rPr lang="en-US" altLang="en-US"/>
              <a:pPr>
                <a:defRPr/>
              </a:pPr>
              <a:t>‹#›</a:t>
            </a:fld>
            <a:endParaRPr lang="en-US" altLang="en-US"/>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54E720A-EB20-4FFE-B7EB-D1D79B66D8D9}"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a:t>1-</a:t>
            </a:r>
            <a:fld id="{CB4170C2-2BCD-4EE9-940C-15A2525D2C19}"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6A45485F-987C-473E-81CF-B5BA9D9C5326}"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a:t>
            </a:r>
            <a:fld id="{CB4170C2-2BCD-4EE9-940C-15A2525D2C19}" type="slidenum">
              <a:rPr lang="en-US" altLang="en-US"/>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slide" Target="slide4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slide" Target="slide44.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slide" Target="slide4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slide" Target="slide45.xml"/><Relationship Id="rId4" Type="http://schemas.openxmlformats.org/officeDocument/2006/relationships/slide" Target="slide46.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slide" Target="slide45.xml"/><Relationship Id="rId4" Type="http://schemas.openxmlformats.org/officeDocument/2006/relationships/slide" Target="slide4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30.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slide" Target="slide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a:t>
            </a:r>
            <a:r>
              <a:rPr lang="en-US" altLang="en-US" dirty="0"/>
              <a:t>One</a:t>
            </a:r>
            <a:endParaRPr lang="en-US" altLang="en-US" dirty="0">
              <a:latin typeface="Calibri" panose="020F0502020204030204" pitchFamily="34" charset="0"/>
            </a:endParaRPr>
          </a:p>
        </p:txBody>
      </p:sp>
      <p:sp>
        <p:nvSpPr>
          <p:cNvPr id="3075" name="Rectangle 5"/>
          <p:cNvSpPr>
            <a:spLocks noGrp="1" noChangeArrowheads="1"/>
          </p:cNvSpPr>
          <p:nvPr>
            <p:ph type="subTitle" idx="1"/>
          </p:nvPr>
        </p:nvSpPr>
        <p:spPr>
          <a:xfrm>
            <a:off x="1549667" y="3049588"/>
            <a:ext cx="5548046" cy="1743793"/>
          </a:xfrm>
        </p:spPr>
        <p:txBody>
          <a:bodyPr/>
          <a:lstStyle/>
          <a:p>
            <a:pPr eaLnBrk="1" hangingPunct="1"/>
            <a:r>
              <a:rPr lang="en-US" altLang="en-US" sz="5500" dirty="0">
                <a:latin typeface="Calibri" panose="020F0502020204030204" pitchFamily="34" charset="0"/>
              </a:rPr>
              <a:t>Introduction</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7207"/>
            <a:ext cx="7543800" cy="1010585"/>
          </a:xfrm>
        </p:spPr>
        <p:txBody>
          <a:bodyPr anchor="ctr"/>
          <a:lstStyle/>
          <a:p>
            <a:r>
              <a:rPr lang="en-US" altLang="en-US" sz="3500" dirty="0"/>
              <a:t>Capital Market Instruments Outstanding, ($Tn)</a:t>
            </a:r>
            <a:endParaRPr lang="en-IN" sz="3500" dirty="0"/>
          </a:p>
        </p:txBody>
      </p:sp>
      <p:sp>
        <p:nvSpPr>
          <p:cNvPr id="4" name="Content Placeholder 3"/>
          <p:cNvSpPr>
            <a:spLocks noGrp="1"/>
          </p:cNvSpPr>
          <p:nvPr>
            <p:ph idx="1"/>
          </p:nvPr>
        </p:nvSpPr>
        <p:spPr>
          <a:xfrm>
            <a:off x="457200" y="1856248"/>
            <a:ext cx="6189133" cy="436795"/>
          </a:xfrm>
        </p:spPr>
        <p:txBody>
          <a:bodyPr/>
          <a:lstStyle/>
          <a:p>
            <a:pPr marL="0" indent="0">
              <a:buNone/>
            </a:pPr>
            <a:r>
              <a:rPr lang="en-IN" sz="2200" b="1" dirty="0"/>
              <a:t>Figure 1-5 Capital Market Instruments Outstanding.</a:t>
            </a:r>
          </a:p>
        </p:txBody>
      </p:sp>
      <p:pic>
        <p:nvPicPr>
          <p:cNvPr id="10" name="Picture 9" descr="Four pie charts showing the capital market instruments outstanding in 1990, 2000, 2010, and 2016.&#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2267" y="2550621"/>
            <a:ext cx="2974257" cy="2844315"/>
          </a:xfrm>
          <a:prstGeom prst="rect">
            <a:avLst/>
          </a:prstGeom>
        </p:spPr>
      </p:pic>
      <p:sp>
        <p:nvSpPr>
          <p:cNvPr id="8" name="Content Placeholder 7"/>
          <p:cNvSpPr>
            <a:spLocks noGrp="1"/>
          </p:cNvSpPr>
          <p:nvPr>
            <p:ph idx="14"/>
          </p:nvPr>
        </p:nvSpPr>
        <p:spPr>
          <a:xfrm>
            <a:off x="457200" y="5602025"/>
            <a:ext cx="8229600" cy="620292"/>
          </a:xfrm>
        </p:spPr>
        <p:txBody>
          <a:bodyPr/>
          <a:lstStyle/>
          <a:p>
            <a:pPr marL="0" indent="0">
              <a:buNone/>
            </a:pPr>
            <a:r>
              <a:rPr lang="en-IN" sz="1800" b="1" dirty="0"/>
              <a:t>Source:</a:t>
            </a:r>
            <a:r>
              <a:rPr lang="en-IN" sz="1800" dirty="0"/>
              <a:t> Federal Reserve Board, “Financial Accounts of the United States,” </a:t>
            </a:r>
            <a:r>
              <a:rPr lang="en-IN" sz="1800" i="1" dirty="0"/>
              <a:t>Statistical Releases</a:t>
            </a:r>
            <a:r>
              <a:rPr lang="en-IN" sz="1800" dirty="0"/>
              <a:t>, Washington, DC, various issues. www.federalreserve.gov.</a:t>
            </a:r>
          </a:p>
        </p:txBody>
      </p:sp>
      <p:sp>
        <p:nvSpPr>
          <p:cNvPr id="6" name="Content Placeholder 4"/>
          <p:cNvSpPr>
            <a:spLocks noGrp="1"/>
          </p:cNvSpPr>
          <p:nvPr>
            <p:ph idx="14"/>
          </p:nvPr>
        </p:nvSpPr>
        <p:spPr>
          <a:xfrm>
            <a:off x="3589689" y="6281780"/>
            <a:ext cx="1939230" cy="285847"/>
          </a:xfrm>
        </p:spPr>
        <p:txBody>
          <a:bodyPr/>
          <a:lstStyle/>
          <a:p>
            <a:pPr marL="0" indent="0" algn="ctr">
              <a:buNone/>
            </a:pPr>
            <a:r>
              <a:rPr lang="en-IN" sz="9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10</a:t>
            </a:fld>
            <a:endParaRPr lang="en-US" altLang="en-US"/>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95"/>
            <a:ext cx="7543800" cy="1095905"/>
          </a:xfrm>
        </p:spPr>
        <p:txBody>
          <a:bodyPr anchor="ctr"/>
          <a:lstStyle/>
          <a:p>
            <a:r>
              <a:rPr lang="en-US" altLang="en-US" sz="3500" dirty="0"/>
              <a:t>Foreign Exchange (F</a:t>
            </a:r>
            <a:r>
              <a:rPr lang="en-US" altLang="en-US" sz="100" dirty="0"/>
              <a:t> </a:t>
            </a:r>
            <a:r>
              <a:rPr lang="en-US" altLang="en-US" sz="3500" dirty="0"/>
              <a:t>X) Markets</a:t>
            </a:r>
            <a:endParaRPr lang="en-IN" sz="3500" dirty="0"/>
          </a:p>
        </p:txBody>
      </p:sp>
      <p:sp>
        <p:nvSpPr>
          <p:cNvPr id="4" name="Content Placeholder 3"/>
          <p:cNvSpPr>
            <a:spLocks noGrp="1"/>
          </p:cNvSpPr>
          <p:nvPr>
            <p:ph idx="1"/>
          </p:nvPr>
        </p:nvSpPr>
        <p:spPr>
          <a:xfrm>
            <a:off x="457200" y="1770779"/>
            <a:ext cx="7103533" cy="1040870"/>
          </a:xfrm>
        </p:spPr>
        <p:txBody>
          <a:bodyPr/>
          <a:lstStyle/>
          <a:p>
            <a:pPr marL="0" indent="0" eaLnBrk="1" hangingPunct="1">
              <a:buNone/>
            </a:pPr>
            <a:r>
              <a:rPr lang="en-US" altLang="en-US" sz="2600" b="1" dirty="0"/>
              <a:t>FX markets.</a:t>
            </a:r>
          </a:p>
          <a:p>
            <a:pPr marL="291600" lvl="1" indent="-291600" eaLnBrk="1" hangingPunct="1">
              <a:spcBef>
                <a:spcPts val="600"/>
              </a:spcBef>
              <a:buSzPct val="100000"/>
            </a:pPr>
            <a:r>
              <a:rPr lang="en-US" altLang="en-US" sz="2200" dirty="0"/>
              <a:t>trading one currency for another (e.g., dollar for yen).</a:t>
            </a:r>
          </a:p>
        </p:txBody>
      </p:sp>
      <p:sp>
        <p:nvSpPr>
          <p:cNvPr id="5" name="Content Placeholder 4"/>
          <p:cNvSpPr>
            <a:spLocks noGrp="1"/>
          </p:cNvSpPr>
          <p:nvPr>
            <p:ph idx="13"/>
          </p:nvPr>
        </p:nvSpPr>
        <p:spPr>
          <a:xfrm>
            <a:off x="465661" y="2987746"/>
            <a:ext cx="8229600" cy="997112"/>
          </a:xfrm>
        </p:spPr>
        <p:txBody>
          <a:bodyPr/>
          <a:lstStyle/>
          <a:p>
            <a:pPr marL="0" indent="0" eaLnBrk="1" hangingPunct="1">
              <a:buNone/>
            </a:pPr>
            <a:r>
              <a:rPr lang="en-US" altLang="en-US" sz="2600" b="1" dirty="0"/>
              <a:t>Spot FX.</a:t>
            </a:r>
          </a:p>
          <a:p>
            <a:pPr marL="291600" lvl="1" indent="-291600" eaLnBrk="1" hangingPunct="1">
              <a:spcBef>
                <a:spcPts val="600"/>
              </a:spcBef>
              <a:buSzPct val="100000"/>
            </a:pPr>
            <a:r>
              <a:rPr lang="en-US" altLang="en-US" sz="2200" dirty="0"/>
              <a:t>the immediate exchange of currencies at current exchange rates.</a:t>
            </a:r>
          </a:p>
        </p:txBody>
      </p:sp>
      <p:sp>
        <p:nvSpPr>
          <p:cNvPr id="6" name="Content Placeholder 5"/>
          <p:cNvSpPr>
            <a:spLocks noGrp="1"/>
          </p:cNvSpPr>
          <p:nvPr>
            <p:ph idx="14"/>
          </p:nvPr>
        </p:nvSpPr>
        <p:spPr>
          <a:xfrm>
            <a:off x="474131" y="4259575"/>
            <a:ext cx="8229600" cy="1207440"/>
          </a:xfrm>
        </p:spPr>
        <p:txBody>
          <a:bodyPr/>
          <a:lstStyle/>
          <a:p>
            <a:pPr marL="0" indent="0" eaLnBrk="1" hangingPunct="1">
              <a:buNone/>
            </a:pPr>
            <a:r>
              <a:rPr lang="en-US" altLang="en-US" sz="2600" b="1" dirty="0"/>
              <a:t>Forward FX.</a:t>
            </a:r>
          </a:p>
          <a:p>
            <a:pPr marL="291600" lvl="1" indent="-291600" eaLnBrk="1" hangingPunct="1">
              <a:spcBef>
                <a:spcPts val="600"/>
              </a:spcBef>
              <a:buSzPct val="100000"/>
            </a:pPr>
            <a:r>
              <a:rPr lang="en-US" altLang="en-US" sz="2200" dirty="0"/>
              <a:t>the exchange of currencies in the future on a specific date and at a pre-specified exchange rate.</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11</a:t>
            </a:fld>
            <a:endParaRPr lang="en-US" altLang="en-US"/>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9395"/>
            <a:ext cx="7543800" cy="969289"/>
          </a:xfrm>
        </p:spPr>
        <p:txBody>
          <a:bodyPr anchor="ctr"/>
          <a:lstStyle/>
          <a:p>
            <a:r>
              <a:rPr lang="en-US" altLang="en-US" sz="3500" dirty="0"/>
              <a:t>Derivative Security Markets </a:t>
            </a:r>
            <a:r>
              <a:rPr lang="en-US" altLang="en-US" sz="1000" b="0" dirty="0"/>
              <a:t>1</a:t>
            </a:r>
            <a:endParaRPr lang="en-IN" sz="1000" b="0" dirty="0"/>
          </a:p>
        </p:txBody>
      </p:sp>
      <p:sp>
        <p:nvSpPr>
          <p:cNvPr id="3" name="Content Placeholder 2"/>
          <p:cNvSpPr>
            <a:spLocks noGrp="1"/>
          </p:cNvSpPr>
          <p:nvPr>
            <p:ph idx="1"/>
          </p:nvPr>
        </p:nvSpPr>
        <p:spPr>
          <a:xfrm>
            <a:off x="457200" y="1827101"/>
            <a:ext cx="8229600" cy="3064493"/>
          </a:xfrm>
        </p:spPr>
        <p:txBody>
          <a:bodyPr/>
          <a:lstStyle/>
          <a:p>
            <a:pPr marL="0" indent="0">
              <a:buNone/>
            </a:pPr>
            <a:r>
              <a:rPr lang="en-US" altLang="en-US" b="1" dirty="0"/>
              <a:t>Derivative security.</a:t>
            </a:r>
          </a:p>
          <a:p>
            <a:pPr marL="291600" lvl="1" indent="-291600" eaLnBrk="1" hangingPunct="1">
              <a:spcBef>
                <a:spcPts val="600"/>
              </a:spcBef>
              <a:buSzPct val="100000"/>
            </a:pPr>
            <a:r>
              <a:rPr lang="en-US" altLang="en-US" sz="2200" dirty="0"/>
              <a:t>A financial security whose payoff is linked to (i.e., “derived” from) another, previously issued security such as a security traded in capital or foreign exchange markets.</a:t>
            </a:r>
          </a:p>
          <a:p>
            <a:pPr marL="622800" lvl="2" indent="-320400" eaLnBrk="1" hangingPunct="1">
              <a:spcBef>
                <a:spcPts val="600"/>
              </a:spcBef>
              <a:buSzPct val="100000"/>
            </a:pPr>
            <a:r>
              <a:rPr lang="en-US" altLang="en-US" sz="2000" dirty="0"/>
              <a:t>Generally an agreement to exchange a standard quantity of assets at a set price on a specific date in the future.</a:t>
            </a:r>
          </a:p>
          <a:p>
            <a:pPr marL="291600" lvl="2" indent="-291600" eaLnBrk="1" hangingPunct="1">
              <a:spcBef>
                <a:spcPts val="600"/>
              </a:spcBef>
              <a:buSzPct val="100000"/>
            </a:pPr>
            <a:r>
              <a:rPr lang="en-US" altLang="en-US" sz="2200" dirty="0"/>
              <a:t>The main purpose of the derivatives markets is to transfer risk between market participants.</a:t>
            </a:r>
          </a:p>
        </p:txBody>
      </p:sp>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12</a:t>
            </a:fld>
            <a:endParaRPr lang="en-US" altLang="en-US"/>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7062"/>
            <a:ext cx="7543800" cy="1062037"/>
          </a:xfrm>
        </p:spPr>
        <p:txBody>
          <a:bodyPr anchor="ctr"/>
          <a:lstStyle/>
          <a:p>
            <a:r>
              <a:rPr lang="en-US" altLang="en-US" sz="3500" dirty="0"/>
              <a:t>Derivative Security Markets </a:t>
            </a:r>
            <a:r>
              <a:rPr lang="en-US" altLang="en-US" sz="1000" b="0" dirty="0"/>
              <a:t>2</a:t>
            </a:r>
            <a:endParaRPr lang="en-IN" sz="1000" b="0" dirty="0"/>
          </a:p>
        </p:txBody>
      </p:sp>
      <p:sp>
        <p:nvSpPr>
          <p:cNvPr id="4" name="Content Placeholder 3"/>
          <p:cNvSpPr>
            <a:spLocks noGrp="1"/>
          </p:cNvSpPr>
          <p:nvPr>
            <p:ph idx="1"/>
          </p:nvPr>
        </p:nvSpPr>
        <p:spPr>
          <a:xfrm>
            <a:off x="457200" y="1854015"/>
            <a:ext cx="8229600" cy="3497632"/>
          </a:xfrm>
        </p:spPr>
        <p:txBody>
          <a:bodyPr/>
          <a:lstStyle/>
          <a:p>
            <a:pPr marL="0" indent="0" eaLnBrk="1" hangingPunct="1">
              <a:buNone/>
            </a:pPr>
            <a:r>
              <a:rPr lang="en-US" altLang="en-US" b="1" dirty="0"/>
              <a:t>Selected examples of derivative securities.</a:t>
            </a:r>
          </a:p>
          <a:p>
            <a:pPr marL="291600" lvl="1" indent="-291600" eaLnBrk="1" hangingPunct="1">
              <a:spcBef>
                <a:spcPts val="600"/>
              </a:spcBef>
              <a:buSzPct val="100000"/>
            </a:pPr>
            <a:r>
              <a:rPr lang="en-US" altLang="en-US" dirty="0"/>
              <a:t>Exchange listed derivatives.</a:t>
            </a:r>
          </a:p>
          <a:p>
            <a:pPr marL="622800" lvl="2" indent="-320400" eaLnBrk="1" hangingPunct="1">
              <a:spcBef>
                <a:spcPts val="600"/>
              </a:spcBef>
              <a:buSzPct val="80000"/>
            </a:pPr>
            <a:r>
              <a:rPr lang="en-US" altLang="en-US" sz="2100" dirty="0"/>
              <a:t>Many options, futures contracts.</a:t>
            </a:r>
          </a:p>
          <a:p>
            <a:pPr marL="291600" lvl="1" indent="-291600" eaLnBrk="1" hangingPunct="1">
              <a:spcBef>
                <a:spcPts val="600"/>
              </a:spcBef>
              <a:buSzPct val="100000"/>
            </a:pPr>
            <a:r>
              <a:rPr lang="en-US" altLang="en-US" dirty="0"/>
              <a:t>Over the counter derivatives.</a:t>
            </a:r>
          </a:p>
          <a:p>
            <a:pPr marL="622800" lvl="2" indent="-320400" eaLnBrk="1" hangingPunct="1">
              <a:spcBef>
                <a:spcPts val="600"/>
              </a:spcBef>
              <a:buSzPct val="80000"/>
            </a:pPr>
            <a:r>
              <a:rPr lang="en-US" altLang="en-US" sz="2100" dirty="0"/>
              <a:t>Forward contracts.</a:t>
            </a:r>
          </a:p>
          <a:p>
            <a:pPr marL="622800" lvl="2" indent="-320400" eaLnBrk="1" hangingPunct="1">
              <a:spcBef>
                <a:spcPts val="600"/>
              </a:spcBef>
              <a:buSzPct val="80000"/>
            </a:pPr>
            <a:r>
              <a:rPr lang="en-US" altLang="en-US" sz="2100" dirty="0"/>
              <a:t>Forward rate agreements.</a:t>
            </a:r>
          </a:p>
          <a:p>
            <a:pPr marL="622800" lvl="2" indent="-320400" eaLnBrk="1" hangingPunct="1">
              <a:spcBef>
                <a:spcPts val="600"/>
              </a:spcBef>
              <a:buSzPct val="80000"/>
            </a:pPr>
            <a:r>
              <a:rPr lang="en-US" altLang="en-US" sz="2100" dirty="0"/>
              <a:t>Swaps.</a:t>
            </a:r>
          </a:p>
          <a:p>
            <a:pPr marL="622800" lvl="2" indent="-320400" eaLnBrk="1" hangingPunct="1">
              <a:spcBef>
                <a:spcPts val="600"/>
              </a:spcBef>
              <a:buSzPct val="80000"/>
            </a:pPr>
            <a:r>
              <a:rPr lang="en-US" altLang="en-US" sz="2100" dirty="0"/>
              <a:t>Securitized loans.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13</a:t>
            </a:fld>
            <a:endParaRPr lang="en-US" altLang="en-US"/>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0927"/>
            <a:ext cx="7543800" cy="985838"/>
          </a:xfrm>
        </p:spPr>
        <p:txBody>
          <a:bodyPr anchor="ctr"/>
          <a:lstStyle/>
          <a:p>
            <a:r>
              <a:rPr lang="en-US" altLang="en-US" sz="3500" dirty="0"/>
              <a:t>Derivatives and the Crisis </a:t>
            </a:r>
            <a:r>
              <a:rPr lang="en-US" altLang="en-US" sz="1000" b="0" dirty="0"/>
              <a:t>1</a:t>
            </a:r>
            <a:endParaRPr lang="en-IN" sz="1000" b="0" dirty="0"/>
          </a:p>
        </p:txBody>
      </p:sp>
      <p:sp>
        <p:nvSpPr>
          <p:cNvPr id="3" name="Content Placeholder 2"/>
          <p:cNvSpPr>
            <a:spLocks noGrp="1"/>
          </p:cNvSpPr>
          <p:nvPr>
            <p:ph idx="1"/>
          </p:nvPr>
        </p:nvSpPr>
        <p:spPr>
          <a:xfrm>
            <a:off x="457200" y="1719263"/>
            <a:ext cx="8229600" cy="792931"/>
          </a:xfrm>
        </p:spPr>
        <p:txBody>
          <a:bodyPr/>
          <a:lstStyle/>
          <a:p>
            <a:pPr marL="403200" indent="-403200">
              <a:spcBef>
                <a:spcPts val="600"/>
              </a:spcBef>
              <a:buSzPct val="100000"/>
              <a:buFont typeface="+mj-lt"/>
              <a:buAutoNum type="arabicPeriod"/>
            </a:pPr>
            <a:r>
              <a:rPr lang="en-US" altLang="en-US" sz="2400" dirty="0"/>
              <a:t>Mortgage derivatives allowed a larger amount of mortgage credit to be created in the mid-2000s.</a:t>
            </a:r>
          </a:p>
        </p:txBody>
      </p:sp>
      <p:sp>
        <p:nvSpPr>
          <p:cNvPr id="4" name="Content Placeholder 3"/>
          <p:cNvSpPr>
            <a:spLocks noGrp="1"/>
          </p:cNvSpPr>
          <p:nvPr>
            <p:ph idx="13"/>
          </p:nvPr>
        </p:nvSpPr>
        <p:spPr>
          <a:xfrm>
            <a:off x="457200" y="2466503"/>
            <a:ext cx="8229600" cy="2131253"/>
          </a:xfrm>
        </p:spPr>
        <p:txBody>
          <a:bodyPr/>
          <a:lstStyle/>
          <a:p>
            <a:pPr marL="292608" indent="-292608">
              <a:spcBef>
                <a:spcPts val="1000"/>
              </a:spcBef>
              <a:spcAft>
                <a:spcPts val="1000"/>
              </a:spcAft>
              <a:buSzPct val="100000"/>
            </a:pPr>
            <a:r>
              <a:rPr lang="en-US" altLang="en-US" sz="2400" dirty="0"/>
              <a:t>Growing importance of ‘shadow banking system’.</a:t>
            </a:r>
          </a:p>
          <a:p>
            <a:pPr marL="403200" indent="-403200">
              <a:spcBef>
                <a:spcPts val="600"/>
              </a:spcBef>
              <a:buSzPct val="100000"/>
              <a:buFont typeface="+mj-lt"/>
              <a:buAutoNum type="arabicPeriod" startAt="2"/>
            </a:pPr>
            <a:r>
              <a:rPr lang="en-US" altLang="en-US" sz="2400" dirty="0"/>
              <a:t>Mortgage derivatives spread the risk of mortgages to a broader base of investors.</a:t>
            </a:r>
          </a:p>
          <a:p>
            <a:pPr marL="403200" indent="-403200">
              <a:spcBef>
                <a:spcPts val="600"/>
              </a:spcBef>
              <a:buSzPct val="100000"/>
              <a:buFont typeface="+mj-lt"/>
              <a:buAutoNum type="arabicPeriod" startAt="2"/>
            </a:pPr>
            <a:r>
              <a:rPr lang="en-US" altLang="en-US" sz="2400" dirty="0"/>
              <a:t>Change in banking from ‘originate and hold’ loans to ‘originate and sell’ loans.</a:t>
            </a:r>
          </a:p>
        </p:txBody>
      </p:sp>
      <p:sp>
        <p:nvSpPr>
          <p:cNvPr id="7" name="Content Placeholder 6"/>
          <p:cNvSpPr>
            <a:spLocks noGrp="1"/>
          </p:cNvSpPr>
          <p:nvPr>
            <p:ph idx="15"/>
          </p:nvPr>
        </p:nvSpPr>
        <p:spPr>
          <a:xfrm>
            <a:off x="457200" y="4651529"/>
            <a:ext cx="6059510" cy="484155"/>
          </a:xfrm>
        </p:spPr>
        <p:txBody>
          <a:bodyPr/>
          <a:lstStyle/>
          <a:p>
            <a:pPr marL="291600" lvl="1" indent="-291600">
              <a:spcBef>
                <a:spcPts val="600"/>
              </a:spcBef>
              <a:buSzPct val="100000"/>
            </a:pPr>
            <a:r>
              <a:rPr lang="en-US" altLang="en-US" sz="2400" dirty="0"/>
              <a:t>Decline in underwriting standards on loans.</a:t>
            </a:r>
          </a:p>
        </p:txBody>
      </p:sp>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14</a:t>
            </a:fld>
            <a:endParaRPr lang="en-US" altLang="en-US"/>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994"/>
            <a:ext cx="7543800" cy="1019704"/>
          </a:xfrm>
        </p:spPr>
        <p:txBody>
          <a:bodyPr anchor="ctr"/>
          <a:lstStyle/>
          <a:p>
            <a:r>
              <a:rPr lang="en-US" altLang="en-US" sz="3500" dirty="0"/>
              <a:t>Derivatives and the Crisis </a:t>
            </a:r>
            <a:r>
              <a:rPr lang="en-US" altLang="en-US" sz="1000" b="0" dirty="0"/>
              <a:t>2</a:t>
            </a:r>
            <a:endParaRPr lang="en-IN" sz="1000" b="0" dirty="0"/>
          </a:p>
        </p:txBody>
      </p:sp>
      <p:sp>
        <p:nvSpPr>
          <p:cNvPr id="4" name="Content Placeholder 3"/>
          <p:cNvSpPr>
            <a:spLocks noGrp="1"/>
          </p:cNvSpPr>
          <p:nvPr>
            <p:ph idx="1"/>
          </p:nvPr>
        </p:nvSpPr>
        <p:spPr>
          <a:xfrm>
            <a:off x="457200" y="1719262"/>
            <a:ext cx="8229600" cy="1269913"/>
          </a:xfrm>
        </p:spPr>
        <p:txBody>
          <a:bodyPr/>
          <a:lstStyle/>
          <a:p>
            <a:pPr marL="403200" lvl="1" indent="-403200" eaLnBrk="1" hangingPunct="1">
              <a:spcBef>
                <a:spcPts val="1000"/>
              </a:spcBef>
              <a:spcAft>
                <a:spcPts val="1000"/>
              </a:spcAft>
              <a:buSzPct val="100000"/>
              <a:buFont typeface="Times New Roman" pitchFamily="18" charset="0"/>
              <a:buAutoNum type="arabicPeriod"/>
            </a:pPr>
            <a:r>
              <a:rPr lang="en-US" altLang="en-US" sz="2200" dirty="0"/>
              <a:t>Subprime mortgage losses were large, reaching over $700 billion. </a:t>
            </a:r>
          </a:p>
          <a:p>
            <a:pPr marL="403200" lvl="1" indent="-403200" eaLnBrk="1" hangingPunct="1">
              <a:spcBef>
                <a:spcPts val="1000"/>
              </a:spcBef>
              <a:spcAft>
                <a:spcPts val="1000"/>
              </a:spcAft>
              <a:buSzPct val="100000"/>
              <a:buFont typeface="Times New Roman" pitchFamily="18" charset="0"/>
              <a:buAutoNum type="arabicPeriod"/>
            </a:pPr>
            <a:r>
              <a:rPr lang="en-US" altLang="en-US" sz="2200" dirty="0"/>
              <a:t>The “Great Recession” was the worst since the “Great Depression” of the 1930s.</a:t>
            </a:r>
          </a:p>
        </p:txBody>
      </p:sp>
      <p:sp>
        <p:nvSpPr>
          <p:cNvPr id="7" name="Content Placeholder 6"/>
          <p:cNvSpPr>
            <a:spLocks noGrp="1"/>
          </p:cNvSpPr>
          <p:nvPr>
            <p:ph idx="14"/>
          </p:nvPr>
        </p:nvSpPr>
        <p:spPr>
          <a:xfrm>
            <a:off x="457200" y="3027812"/>
            <a:ext cx="8229600" cy="1804206"/>
          </a:xfrm>
        </p:spPr>
        <p:txBody>
          <a:bodyPr/>
          <a:lstStyle/>
          <a:p>
            <a:pPr marL="291600" lvl="2" indent="-291600" eaLnBrk="1" hangingPunct="1">
              <a:spcBef>
                <a:spcPts val="600"/>
              </a:spcBef>
              <a:buSzPct val="100000"/>
            </a:pPr>
            <a:r>
              <a:rPr lang="en-US" altLang="en-US" sz="2100" dirty="0"/>
              <a:t>Trillions $ global wealth lost, peak to trough stock prices fell over 50% in the U.S.</a:t>
            </a:r>
          </a:p>
          <a:p>
            <a:pPr marL="291600" lvl="2" indent="-291600" eaLnBrk="1" hangingPunct="1">
              <a:spcBef>
                <a:spcPts val="600"/>
              </a:spcBef>
              <a:buSzPct val="100000"/>
            </a:pPr>
            <a:r>
              <a:rPr lang="en-US" altLang="en-US" sz="2100" dirty="0"/>
              <a:t>Lingering high unemployment and below trend growth in the U.S.</a:t>
            </a:r>
          </a:p>
          <a:p>
            <a:pPr marL="291600" lvl="2" indent="-291600" eaLnBrk="1" hangingPunct="1">
              <a:spcBef>
                <a:spcPts val="600"/>
              </a:spcBef>
              <a:buSzPct val="100000"/>
            </a:pPr>
            <a:r>
              <a:rPr lang="en-US" altLang="en-US" sz="2100" dirty="0"/>
              <a:t>Sovereign debt levels in developed economies reached post-war all-time highs.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15</a:t>
            </a:fld>
            <a:endParaRPr lang="en-US" altLang="en-US"/>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Financial Market Regulation</a:t>
            </a:r>
            <a:endParaRPr lang="en-IN" sz="3500" dirty="0"/>
          </a:p>
        </p:txBody>
      </p:sp>
      <p:sp>
        <p:nvSpPr>
          <p:cNvPr id="4" name="Content Placeholder 3"/>
          <p:cNvSpPr>
            <a:spLocks noGrp="1"/>
          </p:cNvSpPr>
          <p:nvPr>
            <p:ph idx="1"/>
          </p:nvPr>
        </p:nvSpPr>
        <p:spPr/>
        <p:txBody>
          <a:bodyPr/>
          <a:lstStyle/>
          <a:p>
            <a:pPr marL="0" indent="0" eaLnBrk="1" hangingPunct="1">
              <a:buNone/>
            </a:pPr>
            <a:r>
              <a:rPr lang="en-US" altLang="en-US" b="1" dirty="0"/>
              <a:t>The Securities Act of 1933.</a:t>
            </a:r>
          </a:p>
          <a:p>
            <a:pPr marL="291600" lvl="1" indent="-291600" eaLnBrk="1" hangingPunct="1">
              <a:spcBef>
                <a:spcPts val="600"/>
              </a:spcBef>
              <a:buSzPct val="100000"/>
            </a:pPr>
            <a:r>
              <a:rPr lang="en-US" altLang="en-US" dirty="0"/>
              <a:t>Full and fair disclosure and securities registration.</a:t>
            </a:r>
          </a:p>
        </p:txBody>
      </p:sp>
      <p:sp>
        <p:nvSpPr>
          <p:cNvPr id="7" name="Content Placeholder 6"/>
          <p:cNvSpPr>
            <a:spLocks noGrp="1"/>
          </p:cNvSpPr>
          <p:nvPr>
            <p:ph idx="14"/>
          </p:nvPr>
        </p:nvSpPr>
        <p:spPr>
          <a:xfrm>
            <a:off x="457200" y="3095052"/>
            <a:ext cx="8229600" cy="1371069"/>
          </a:xfrm>
        </p:spPr>
        <p:txBody>
          <a:bodyPr/>
          <a:lstStyle/>
          <a:p>
            <a:pPr marL="0" indent="0" eaLnBrk="1" hangingPunct="1">
              <a:buNone/>
            </a:pPr>
            <a:r>
              <a:rPr lang="en-US" altLang="en-US" b="1" dirty="0"/>
              <a:t>The Securities Exchange Act of 1934.</a:t>
            </a:r>
          </a:p>
          <a:p>
            <a:pPr marL="291600" lvl="1" indent="-291600" eaLnBrk="1" hangingPunct="1">
              <a:spcBef>
                <a:spcPts val="600"/>
              </a:spcBef>
              <a:buSzPct val="100000"/>
            </a:pPr>
            <a:r>
              <a:rPr lang="en-US" altLang="en-US" dirty="0"/>
              <a:t>Securities and Exchange Commission (S</a:t>
            </a:r>
            <a:r>
              <a:rPr lang="en-US" altLang="en-US" sz="100" dirty="0"/>
              <a:t> </a:t>
            </a:r>
            <a:r>
              <a:rPr lang="en-US" altLang="en-US" dirty="0"/>
              <a:t>E</a:t>
            </a:r>
            <a:r>
              <a:rPr lang="en-US" altLang="en-US" sz="100" dirty="0"/>
              <a:t> </a:t>
            </a:r>
            <a:r>
              <a:rPr lang="en-US" altLang="en-US" dirty="0"/>
              <a:t>C) is the main regulator of securities markets.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16</a:t>
            </a:fld>
            <a:endParaRPr lang="en-US" altLang="en-US"/>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Financial Institutions (F</a:t>
            </a:r>
            <a:r>
              <a:rPr lang="en-US" altLang="en-US" sz="100" dirty="0"/>
              <a:t> </a:t>
            </a:r>
            <a:r>
              <a:rPr lang="en-US" altLang="en-US" sz="3500" dirty="0"/>
              <a:t>I</a:t>
            </a:r>
            <a:r>
              <a:rPr lang="en-US" altLang="en-US" sz="100" dirty="0"/>
              <a:t> </a:t>
            </a:r>
            <a:r>
              <a:rPr lang="en-US" altLang="en-US" sz="3500" dirty="0"/>
              <a:t>s)</a:t>
            </a:r>
            <a:endParaRPr lang="en-IN" sz="3500" dirty="0"/>
          </a:p>
        </p:txBody>
      </p:sp>
      <p:sp>
        <p:nvSpPr>
          <p:cNvPr id="5" name="Content Placeholder 4"/>
          <p:cNvSpPr>
            <a:spLocks noGrp="1"/>
          </p:cNvSpPr>
          <p:nvPr>
            <p:ph idx="1"/>
          </p:nvPr>
        </p:nvSpPr>
        <p:spPr>
          <a:xfrm>
            <a:off x="457200" y="1719262"/>
            <a:ext cx="8229600" cy="1331945"/>
          </a:xfrm>
        </p:spPr>
        <p:txBody>
          <a:bodyPr/>
          <a:lstStyle/>
          <a:p>
            <a:pPr marL="0" indent="0" eaLnBrk="1" hangingPunct="1">
              <a:buNone/>
            </a:pPr>
            <a:r>
              <a:rPr lang="en-US" altLang="en-US" sz="2800" b="1" dirty="0"/>
              <a:t>Financial Institutions.</a:t>
            </a:r>
          </a:p>
          <a:p>
            <a:pPr marL="291600" lvl="1" indent="-291600" eaLnBrk="1" hangingPunct="1">
              <a:spcBef>
                <a:spcPts val="600"/>
              </a:spcBef>
              <a:buSzPct val="100000"/>
            </a:pPr>
            <a:r>
              <a:rPr lang="en-US" altLang="en-US" sz="2400" dirty="0"/>
              <a:t>Institutions through which suppliers channel money to users of funds.</a:t>
            </a:r>
          </a:p>
        </p:txBody>
      </p:sp>
      <p:sp>
        <p:nvSpPr>
          <p:cNvPr id="6" name="Content Placeholder 5"/>
          <p:cNvSpPr>
            <a:spLocks noGrp="1"/>
          </p:cNvSpPr>
          <p:nvPr>
            <p:ph idx="13"/>
          </p:nvPr>
        </p:nvSpPr>
        <p:spPr>
          <a:xfrm>
            <a:off x="457200" y="3258865"/>
            <a:ext cx="8229600" cy="1958027"/>
          </a:xfrm>
        </p:spPr>
        <p:txBody>
          <a:bodyPr/>
          <a:lstStyle/>
          <a:p>
            <a:pPr marL="0" indent="0" eaLnBrk="1" hangingPunct="1">
              <a:buNone/>
            </a:pPr>
            <a:r>
              <a:rPr lang="en-US" altLang="en-US" sz="2800" b="1" dirty="0"/>
              <a:t>Financial Institutions are distinguished by: </a:t>
            </a:r>
          </a:p>
          <a:p>
            <a:pPr marL="291600" lvl="1" indent="-291600" eaLnBrk="1" hangingPunct="1">
              <a:spcBef>
                <a:spcPts val="600"/>
              </a:spcBef>
              <a:buSzPct val="100000"/>
            </a:pPr>
            <a:r>
              <a:rPr lang="en-US" altLang="en-US" sz="2400" b="1" dirty="0"/>
              <a:t>Whether they accept insured deposits.</a:t>
            </a:r>
          </a:p>
          <a:p>
            <a:pPr marL="622800" lvl="2" indent="-320400" eaLnBrk="1" hangingPunct="1">
              <a:spcBef>
                <a:spcPts val="600"/>
              </a:spcBef>
              <a:buSzPct val="80000"/>
            </a:pPr>
            <a:r>
              <a:rPr lang="en-US" altLang="en-US" sz="2400" dirty="0"/>
              <a:t>Depository versus non-depository financial institutions.</a:t>
            </a:r>
          </a:p>
          <a:p>
            <a:pPr marL="291600" lvl="1" indent="-291600" eaLnBrk="1" hangingPunct="1">
              <a:spcBef>
                <a:spcPts val="600"/>
              </a:spcBef>
              <a:buSzPct val="100000"/>
            </a:pPr>
            <a:r>
              <a:rPr lang="en-US" altLang="en-US" sz="2400" b="1" dirty="0"/>
              <a:t>Whether they receive contractual payments from customers.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17</a:t>
            </a:fld>
            <a:endParaRPr lang="en-US" altLang="en-US"/>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330"/>
            <a:ext cx="7112000" cy="1028170"/>
          </a:xfrm>
        </p:spPr>
        <p:txBody>
          <a:bodyPr anchor="ctr"/>
          <a:lstStyle/>
          <a:p>
            <a:r>
              <a:rPr lang="en-US" altLang="en-US" sz="2800" dirty="0"/>
              <a:t>Percentage Shares of Assets of Financial Institutions in the United States, 1948–2016</a:t>
            </a:r>
            <a:endParaRPr lang="en-IN" sz="2800" dirty="0"/>
          </a:p>
        </p:txBody>
      </p:sp>
      <p:sp>
        <p:nvSpPr>
          <p:cNvPr id="7" name="Content Placeholder 6"/>
          <p:cNvSpPr>
            <a:spLocks noGrp="1"/>
          </p:cNvSpPr>
          <p:nvPr>
            <p:ph idx="1"/>
          </p:nvPr>
        </p:nvSpPr>
        <p:spPr>
          <a:xfrm>
            <a:off x="457200" y="1719263"/>
            <a:ext cx="5016500" cy="369419"/>
          </a:xfrm>
        </p:spPr>
        <p:txBody>
          <a:bodyPr/>
          <a:lstStyle/>
          <a:p>
            <a:pPr marL="0" indent="0">
              <a:buNone/>
            </a:pPr>
            <a:r>
              <a:rPr lang="en-IN" sz="1800" b="1" dirty="0"/>
              <a:t>Figure 1-7 Flow of Funds in a World with F</a:t>
            </a:r>
            <a:r>
              <a:rPr lang="en-IN" sz="100" b="1" dirty="0"/>
              <a:t> </a:t>
            </a:r>
            <a:r>
              <a:rPr lang="en-IN" sz="1800" b="1" dirty="0"/>
              <a:t>l</a:t>
            </a:r>
            <a:r>
              <a:rPr lang="en-IN" sz="100" b="1" dirty="0"/>
              <a:t> </a:t>
            </a:r>
            <a:r>
              <a:rPr lang="en-IN" sz="1800" b="1" dirty="0"/>
              <a:t>s.</a:t>
            </a:r>
          </a:p>
        </p:txBody>
      </p:sp>
      <p:pic>
        <p:nvPicPr>
          <p:cNvPr id="8" name="Picture 7" descr="Diagram showing the flow of funds in a world with financial instituti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088" y="2467279"/>
            <a:ext cx="5944024" cy="3161715"/>
          </a:xfrm>
          <a:prstGeom prst="rect">
            <a:avLst/>
          </a:prstGeom>
        </p:spPr>
      </p:pic>
      <p:sp>
        <p:nvSpPr>
          <p:cNvPr id="4" name="Content Placeholder 3"/>
          <p:cNvSpPr>
            <a:spLocks noGrp="1"/>
          </p:cNvSpPr>
          <p:nvPr>
            <p:ph idx="14"/>
          </p:nvPr>
        </p:nvSpPr>
        <p:spPr>
          <a:xfrm>
            <a:off x="457200" y="5847883"/>
            <a:ext cx="6059510" cy="389288"/>
          </a:xfrm>
        </p:spPr>
        <p:txBody>
          <a:bodyPr/>
          <a:lstStyle/>
          <a:p>
            <a:pPr marL="403200" indent="-403200">
              <a:buSzPct val="100000"/>
              <a:buFont typeface="+mj-lt"/>
              <a:buAutoNum type="arabicPeriod" startAt="3"/>
            </a:pPr>
            <a:r>
              <a:rPr lang="en-IN" sz="1800" dirty="0"/>
              <a:t>We describe and illustrate this flow of funds in Chapter 2.</a:t>
            </a:r>
          </a:p>
        </p:txBody>
      </p:sp>
      <p:sp>
        <p:nvSpPr>
          <p:cNvPr id="6" name="Content Placeholder 4"/>
          <p:cNvSpPr>
            <a:spLocks noGrp="1"/>
          </p:cNvSpPr>
          <p:nvPr>
            <p:ph idx="14"/>
          </p:nvPr>
        </p:nvSpPr>
        <p:spPr>
          <a:xfrm>
            <a:off x="3499351" y="6286245"/>
            <a:ext cx="2128392" cy="255698"/>
          </a:xfrm>
        </p:spPr>
        <p:txBody>
          <a:bodyPr/>
          <a:lstStyle/>
          <a:p>
            <a:pPr marL="0" indent="0" algn="ctr">
              <a:buNone/>
            </a:pPr>
            <a:r>
              <a:rPr lang="en-IN" sz="9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18</a:t>
            </a:fld>
            <a:endParaRPr lang="en-US" altLang="en-US"/>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323667" cy="912747"/>
          </a:xfrm>
        </p:spPr>
        <p:txBody>
          <a:bodyPr anchor="ctr"/>
          <a:lstStyle/>
          <a:p>
            <a:r>
              <a:rPr lang="en-US" altLang="en-US" sz="3500" dirty="0"/>
              <a:t>Non-Intermediated (Direct) Flows of Funds</a:t>
            </a:r>
            <a:endParaRPr lang="en-IN" sz="3500" dirty="0"/>
          </a:p>
        </p:txBody>
      </p:sp>
      <p:sp>
        <p:nvSpPr>
          <p:cNvPr id="10" name="Content Placeholder 9"/>
          <p:cNvSpPr>
            <a:spLocks noGrp="1"/>
          </p:cNvSpPr>
          <p:nvPr>
            <p:ph idx="1"/>
          </p:nvPr>
        </p:nvSpPr>
        <p:spPr>
          <a:xfrm>
            <a:off x="457200" y="1777013"/>
            <a:ext cx="8229600" cy="1793958"/>
          </a:xfrm>
        </p:spPr>
        <p:txBody>
          <a:bodyPr/>
          <a:lstStyle/>
          <a:p>
            <a:pPr marL="0" indent="0" algn="ctr">
              <a:buNone/>
            </a:pPr>
            <a:r>
              <a:rPr lang="en-US" altLang="en-US" sz="3400" b="1" dirty="0">
                <a:solidFill>
                  <a:schemeClr val="accent6"/>
                </a:solidFill>
              </a:rPr>
              <a:t>Flow of Funds in a World without F</a:t>
            </a:r>
            <a:r>
              <a:rPr lang="en-US" altLang="en-US" sz="100" b="1" dirty="0">
                <a:solidFill>
                  <a:schemeClr val="accent6"/>
                </a:solidFill>
              </a:rPr>
              <a:t> </a:t>
            </a:r>
            <a:r>
              <a:rPr lang="en-US" altLang="en-US" sz="3400" b="1" dirty="0">
                <a:solidFill>
                  <a:schemeClr val="accent6"/>
                </a:solidFill>
              </a:rPr>
              <a:t>I</a:t>
            </a:r>
            <a:r>
              <a:rPr lang="en-US" altLang="en-US" sz="100" b="1" dirty="0">
                <a:solidFill>
                  <a:schemeClr val="accent6"/>
                </a:solidFill>
              </a:rPr>
              <a:t> </a:t>
            </a:r>
            <a:r>
              <a:rPr lang="en-US" altLang="en-US" sz="3400" b="1" dirty="0">
                <a:solidFill>
                  <a:schemeClr val="accent6"/>
                </a:solidFill>
              </a:rPr>
              <a:t>s</a:t>
            </a:r>
          </a:p>
          <a:p>
            <a:pPr marL="0" indent="0" algn="ctr">
              <a:buNone/>
            </a:pPr>
            <a:r>
              <a:rPr lang="en-US" altLang="en-US" sz="2800" dirty="0"/>
              <a:t>Direct Financing</a:t>
            </a:r>
            <a:endParaRPr lang="en-US" altLang="en-US" sz="2800" b="1" dirty="0">
              <a:solidFill>
                <a:schemeClr val="accent6"/>
              </a:solidFill>
            </a:endParaRPr>
          </a:p>
          <a:p>
            <a:pPr marL="0" indent="0" algn="ctr">
              <a:buNone/>
            </a:pPr>
            <a:r>
              <a:rPr lang="en-US" altLang="en-US" sz="2800" dirty="0"/>
              <a:t>Financial Claims (equity and debt instruments)</a:t>
            </a:r>
          </a:p>
        </p:txBody>
      </p:sp>
      <p:pic>
        <p:nvPicPr>
          <p:cNvPr id="14" name="Picture 13" descr="Diagram showing the flow of funds in a world without financial instituti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248" y="4240088"/>
            <a:ext cx="7346255" cy="1053647"/>
          </a:xfrm>
          <a:prstGeom prst="rect">
            <a:avLst/>
          </a:prstGeom>
        </p:spPr>
      </p:pic>
      <p:sp>
        <p:nvSpPr>
          <p:cNvPr id="5" name="Content Placeholder 4"/>
          <p:cNvSpPr>
            <a:spLocks noGrp="1"/>
          </p:cNvSpPr>
          <p:nvPr>
            <p:ph idx="14"/>
          </p:nvPr>
        </p:nvSpPr>
        <p:spPr>
          <a:xfrm>
            <a:off x="3539955" y="6288522"/>
            <a:ext cx="2044840" cy="303197"/>
          </a:xfrm>
        </p:spPr>
        <p:txBody>
          <a:bodyPr/>
          <a:lstStyle/>
          <a:p>
            <a:pPr marL="0" indent="0" algn="ctr">
              <a:buNone/>
            </a:pPr>
            <a:r>
              <a:rPr lang="en-IN" sz="900" dirty="0">
                <a:hlinkClick r:id="rId4" action="ppaction://hlinksldjump"/>
              </a:rPr>
              <a:t>Access the long description slide.</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19</a:t>
            </a:fld>
            <a:endParaRPr lang="en-US" altLang="en-US"/>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noChangeArrowheads="1"/>
          </p:cNvSpPr>
          <p:nvPr>
            <p:ph type="title"/>
          </p:nvPr>
        </p:nvSpPr>
        <p:spPr/>
        <p:txBody>
          <a:bodyPr anchor="ctr"/>
          <a:lstStyle/>
          <a:p>
            <a:pPr eaLnBrk="1" hangingPunct="1"/>
            <a:r>
              <a:rPr lang="en-US" altLang="en-US" sz="3500" dirty="0"/>
              <a:t>Why Study Financial Markets and Institutions? </a:t>
            </a:r>
            <a:r>
              <a:rPr lang="en-US" altLang="en-US" sz="1000" b="0" dirty="0"/>
              <a:t>1</a:t>
            </a:r>
          </a:p>
        </p:txBody>
      </p:sp>
      <p:sp>
        <p:nvSpPr>
          <p:cNvPr id="23" name="Content Placeholder 22"/>
          <p:cNvSpPr>
            <a:spLocks noGrp="1"/>
          </p:cNvSpPr>
          <p:nvPr>
            <p:ph idx="1"/>
          </p:nvPr>
        </p:nvSpPr>
        <p:spPr/>
        <p:txBody>
          <a:bodyPr/>
          <a:lstStyle/>
          <a:p>
            <a:pPr marL="0" indent="0" eaLnBrk="1" hangingPunct="1">
              <a:lnSpc>
                <a:spcPct val="90000"/>
              </a:lnSpc>
              <a:spcBef>
                <a:spcPts val="1000"/>
              </a:spcBef>
              <a:spcAft>
                <a:spcPts val="0"/>
              </a:spcAft>
              <a:buSzPct val="100000"/>
              <a:buNone/>
            </a:pPr>
            <a:r>
              <a:rPr lang="en-US" altLang="en-US" b="1" dirty="0"/>
              <a:t>Markets and institutions are primary channels to allocate capital in our society.</a:t>
            </a:r>
          </a:p>
          <a:p>
            <a:pPr marL="291600" lvl="1" indent="-291600" eaLnBrk="1" hangingPunct="1">
              <a:lnSpc>
                <a:spcPct val="90000"/>
              </a:lnSpc>
              <a:spcBef>
                <a:spcPts val="1000"/>
              </a:spcBef>
              <a:spcAft>
                <a:spcPts val="0"/>
              </a:spcAft>
              <a:buSzPct val="100000"/>
            </a:pPr>
            <a:r>
              <a:rPr lang="en-US" altLang="en-US" dirty="0"/>
              <a:t>Proper capital allocation leads to growth in:</a:t>
            </a:r>
          </a:p>
          <a:p>
            <a:pPr marL="622800" lvl="2" indent="-320400" eaLnBrk="1" hangingPunct="1">
              <a:buSzPct val="80000"/>
            </a:pPr>
            <a:r>
              <a:rPr lang="en-US" altLang="en-US" sz="2400" dirty="0"/>
              <a:t>Societal wealth.</a:t>
            </a:r>
          </a:p>
          <a:p>
            <a:pPr marL="622800" lvl="2" indent="-320400" eaLnBrk="1" hangingPunct="1">
              <a:buSzPct val="80000"/>
            </a:pPr>
            <a:r>
              <a:rPr lang="en-US" altLang="en-US" sz="2400" dirty="0"/>
              <a:t>Income.</a:t>
            </a:r>
          </a:p>
          <a:p>
            <a:pPr marL="622800" lvl="2" indent="-320400" eaLnBrk="1" hangingPunct="1">
              <a:buSzPct val="80000"/>
            </a:pPr>
            <a:r>
              <a:rPr lang="en-US" altLang="en-US" sz="2400" dirty="0"/>
              <a:t>Economic opportunity.</a:t>
            </a:r>
          </a:p>
        </p:txBody>
      </p:sp>
      <p:sp>
        <p:nvSpPr>
          <p:cNvPr id="2" name="Slide Number Placeholder 1"/>
          <p:cNvSpPr>
            <a:spLocks noGrp="1"/>
          </p:cNvSpPr>
          <p:nvPr>
            <p:ph type="sldNum" sz="quarter" idx="12"/>
          </p:nvPr>
        </p:nvSpPr>
        <p:spPr/>
        <p:txBody>
          <a:bodyPr/>
          <a:lstStyle/>
          <a:p>
            <a:pPr>
              <a:defRPr/>
            </a:pPr>
            <a:r>
              <a:rPr lang="en-US" altLang="en-US" dirty="0"/>
              <a:t>1-</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Intermediated Flows of Funds</a:t>
            </a:r>
            <a:endParaRPr lang="en-IN" sz="3500" dirty="0"/>
          </a:p>
        </p:txBody>
      </p:sp>
      <p:sp>
        <p:nvSpPr>
          <p:cNvPr id="6" name="Content Placeholder 5"/>
          <p:cNvSpPr>
            <a:spLocks noGrp="1"/>
          </p:cNvSpPr>
          <p:nvPr>
            <p:ph idx="1"/>
          </p:nvPr>
        </p:nvSpPr>
        <p:spPr>
          <a:xfrm>
            <a:off x="457200" y="1719263"/>
            <a:ext cx="8229600" cy="571874"/>
          </a:xfrm>
        </p:spPr>
        <p:txBody>
          <a:bodyPr/>
          <a:lstStyle/>
          <a:p>
            <a:pPr marL="0" indent="0" algn="ctr">
              <a:buNone/>
            </a:pPr>
            <a:r>
              <a:rPr lang="en-US" altLang="en-US" sz="3400" b="1" dirty="0">
                <a:solidFill>
                  <a:schemeClr val="accent6"/>
                </a:solidFill>
              </a:rPr>
              <a:t>Flow of Funds in a World with FIs.</a:t>
            </a:r>
          </a:p>
        </p:txBody>
      </p:sp>
      <p:pic>
        <p:nvPicPr>
          <p:cNvPr id="9" name="Picture 8" descr="Flow chart of flow of funds in a world with financial institution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171" y="2625155"/>
            <a:ext cx="7273520" cy="3069503"/>
          </a:xfrm>
          <a:prstGeom prst="rect">
            <a:avLst/>
          </a:prstGeom>
        </p:spPr>
      </p:pic>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20</a:t>
            </a:fld>
            <a:endParaRPr lang="en-US" altLang="en-US"/>
          </a:p>
        </p:txBody>
      </p:sp>
      <p:sp>
        <p:nvSpPr>
          <p:cNvPr id="8" name="Content Placeholder 2"/>
          <p:cNvSpPr>
            <a:spLocks noGrp="1"/>
          </p:cNvSpPr>
          <p:nvPr>
            <p:ph idx="14"/>
          </p:nvPr>
        </p:nvSpPr>
        <p:spPr>
          <a:xfrm>
            <a:off x="2184400" y="6138863"/>
            <a:ext cx="4808538" cy="241300"/>
          </a:xfrm>
        </p:spPr>
        <p:txBody>
          <a:bodyPr/>
          <a:lstStyle/>
          <a:p>
            <a:pPr marL="0" indent="0" algn="ctr">
              <a:buNone/>
            </a:pPr>
            <a:r>
              <a:rPr lang="en-IN" sz="900" dirty="0">
                <a:hlinkClick r:id="rId3" action="ppaction://hlinksldjump"/>
              </a:rPr>
              <a:t>Access the long description slide.</a:t>
            </a:r>
            <a:endParaRPr lang="en-US" sz="900" dirty="0">
              <a:hlinkClick r:id="rId3" action="ppaction://hlinksldjump"/>
            </a:endParaRPr>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2464"/>
            <a:ext cx="7349067" cy="1036635"/>
          </a:xfrm>
        </p:spPr>
        <p:txBody>
          <a:bodyPr anchor="ctr"/>
          <a:lstStyle/>
          <a:p>
            <a:r>
              <a:rPr lang="en-US" altLang="en-US" sz="3300" dirty="0"/>
              <a:t>Depository versus Non-Depository F</a:t>
            </a:r>
            <a:r>
              <a:rPr lang="en-US" altLang="en-US" sz="100" dirty="0"/>
              <a:t> </a:t>
            </a:r>
            <a:r>
              <a:rPr lang="en-US" altLang="en-US" sz="3300" dirty="0"/>
              <a:t>I</a:t>
            </a:r>
            <a:r>
              <a:rPr lang="en-US" altLang="en-US" sz="100" dirty="0"/>
              <a:t> </a:t>
            </a:r>
            <a:r>
              <a:rPr lang="en-US" altLang="en-US" sz="3300" dirty="0"/>
              <a:t>s</a:t>
            </a:r>
            <a:endParaRPr lang="en-IN" sz="3300" b="0" dirty="0"/>
          </a:p>
        </p:txBody>
      </p:sp>
      <p:sp>
        <p:nvSpPr>
          <p:cNvPr id="5" name="Content Placeholder 4"/>
          <p:cNvSpPr>
            <a:spLocks noGrp="1"/>
          </p:cNvSpPr>
          <p:nvPr>
            <p:ph idx="1"/>
          </p:nvPr>
        </p:nvSpPr>
        <p:spPr>
          <a:xfrm>
            <a:off x="457200" y="1719263"/>
            <a:ext cx="8229600" cy="1181856"/>
          </a:xfrm>
        </p:spPr>
        <p:txBody>
          <a:bodyPr/>
          <a:lstStyle/>
          <a:p>
            <a:pPr marL="0" indent="0" eaLnBrk="1" hangingPunct="1">
              <a:buNone/>
            </a:pPr>
            <a:r>
              <a:rPr lang="en-US" altLang="en-US" sz="2600" b="1" dirty="0"/>
              <a:t>Depository institutions:</a:t>
            </a:r>
          </a:p>
          <a:p>
            <a:pPr marL="291600" lvl="1" indent="-291600" eaLnBrk="1" hangingPunct="1">
              <a:spcBef>
                <a:spcPts val="600"/>
              </a:spcBef>
              <a:buSzPct val="100000"/>
            </a:pPr>
            <a:r>
              <a:rPr lang="en-US" altLang="en-US" sz="2200" dirty="0"/>
              <a:t>commercial banks, savings associations, savings banks, credit unions.</a:t>
            </a:r>
          </a:p>
        </p:txBody>
      </p:sp>
      <p:sp>
        <p:nvSpPr>
          <p:cNvPr id="7" name="Content Placeholder 6"/>
          <p:cNvSpPr>
            <a:spLocks noGrp="1"/>
          </p:cNvSpPr>
          <p:nvPr>
            <p:ph idx="13"/>
          </p:nvPr>
        </p:nvSpPr>
        <p:spPr>
          <a:xfrm>
            <a:off x="457200" y="3011647"/>
            <a:ext cx="8229600" cy="2142519"/>
          </a:xfrm>
        </p:spPr>
        <p:txBody>
          <a:bodyPr/>
          <a:lstStyle/>
          <a:p>
            <a:pPr marL="0" indent="0" eaLnBrk="1" hangingPunct="1">
              <a:buNone/>
            </a:pPr>
            <a:r>
              <a:rPr lang="en-US" altLang="en-US" sz="2600" b="1" dirty="0"/>
              <a:t>Non-depository institutions.</a:t>
            </a:r>
          </a:p>
          <a:p>
            <a:pPr marL="291600" lvl="1" indent="-291600" eaLnBrk="1" hangingPunct="1">
              <a:spcBef>
                <a:spcPts val="600"/>
              </a:spcBef>
              <a:buSzPct val="100000"/>
            </a:pPr>
            <a:r>
              <a:rPr lang="en-US" altLang="en-US" sz="2200" b="1" dirty="0"/>
              <a:t>Contractual:</a:t>
            </a:r>
          </a:p>
          <a:p>
            <a:pPr marL="622800" lvl="2" indent="-320400" eaLnBrk="1" hangingPunct="1">
              <a:spcBef>
                <a:spcPts val="600"/>
              </a:spcBef>
              <a:buSzPct val="80000"/>
            </a:pPr>
            <a:r>
              <a:rPr lang="en-US" altLang="en-US" sz="2100" dirty="0"/>
              <a:t>insurance companies, pension funds,</a:t>
            </a:r>
          </a:p>
          <a:p>
            <a:pPr marL="291600" lvl="1" indent="-291600" eaLnBrk="1" hangingPunct="1">
              <a:spcBef>
                <a:spcPts val="600"/>
              </a:spcBef>
              <a:buSzPct val="100000"/>
            </a:pPr>
            <a:r>
              <a:rPr lang="en-US" altLang="en-US" sz="2200" b="1" dirty="0"/>
              <a:t>Non-contractual:</a:t>
            </a:r>
          </a:p>
          <a:p>
            <a:pPr marL="622800" lvl="2" indent="-320400" eaLnBrk="1" hangingPunct="1">
              <a:spcBef>
                <a:spcPts val="600"/>
              </a:spcBef>
              <a:buSzPct val="80000"/>
            </a:pPr>
            <a:r>
              <a:rPr lang="en-US" altLang="en-US" sz="2100" dirty="0"/>
              <a:t>securities firms and investment banks, mutual funds.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21</a:t>
            </a:fld>
            <a:endParaRPr lang="en-US" altLang="en-US"/>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374467" cy="884775"/>
          </a:xfrm>
        </p:spPr>
        <p:txBody>
          <a:bodyPr anchor="ctr"/>
          <a:lstStyle/>
          <a:p>
            <a:r>
              <a:rPr lang="en-US" altLang="en-US" sz="3500" dirty="0"/>
              <a:t>F</a:t>
            </a:r>
            <a:r>
              <a:rPr lang="en-US" altLang="en-US" sz="100" dirty="0"/>
              <a:t> </a:t>
            </a:r>
            <a:r>
              <a:rPr lang="en-US" altLang="en-US" sz="3500" dirty="0"/>
              <a:t>I</a:t>
            </a:r>
            <a:r>
              <a:rPr lang="en-US" altLang="en-US" sz="100" dirty="0"/>
              <a:t> </a:t>
            </a:r>
            <a:r>
              <a:rPr lang="en-US" altLang="en-US" sz="3500" dirty="0"/>
              <a:t>s Benefit Suppliers of Funds</a:t>
            </a:r>
            <a:endParaRPr lang="en-IN" sz="3500" dirty="0"/>
          </a:p>
        </p:txBody>
      </p:sp>
      <p:sp>
        <p:nvSpPr>
          <p:cNvPr id="3" name="Content Placeholder 2"/>
          <p:cNvSpPr>
            <a:spLocks noGrp="1"/>
          </p:cNvSpPr>
          <p:nvPr>
            <p:ph idx="1"/>
          </p:nvPr>
        </p:nvSpPr>
        <p:spPr>
          <a:xfrm>
            <a:off x="457200" y="1825140"/>
            <a:ext cx="8229600" cy="2332974"/>
          </a:xfrm>
        </p:spPr>
        <p:txBody>
          <a:bodyPr/>
          <a:lstStyle/>
          <a:p>
            <a:pPr marL="291600" indent="-291600" eaLnBrk="1" hangingPunct="1">
              <a:spcBef>
                <a:spcPts val="600"/>
              </a:spcBef>
              <a:buSzPct val="100000"/>
            </a:pPr>
            <a:r>
              <a:rPr lang="en-US" altLang="en-US" sz="2400" b="1" dirty="0"/>
              <a:t>Reduce monitoring costs.</a:t>
            </a:r>
          </a:p>
          <a:p>
            <a:pPr marL="291600" indent="-291600" eaLnBrk="1" hangingPunct="1">
              <a:spcBef>
                <a:spcPts val="600"/>
              </a:spcBef>
              <a:buSzPct val="100000"/>
            </a:pPr>
            <a:r>
              <a:rPr lang="en-US" altLang="en-US" sz="2400" b="1" dirty="0"/>
              <a:t>Increase liquidity and lower price risk.</a:t>
            </a:r>
          </a:p>
          <a:p>
            <a:pPr marL="291600" indent="-291600" eaLnBrk="1" hangingPunct="1">
              <a:spcBef>
                <a:spcPts val="600"/>
              </a:spcBef>
              <a:buSzPct val="100000"/>
            </a:pPr>
            <a:r>
              <a:rPr lang="en-US" altLang="en-US" sz="2400" b="1" dirty="0"/>
              <a:t>Reduce transaction costs.</a:t>
            </a:r>
          </a:p>
          <a:p>
            <a:pPr marL="291600" indent="-291600" eaLnBrk="1" hangingPunct="1">
              <a:spcBef>
                <a:spcPts val="600"/>
              </a:spcBef>
              <a:buSzPct val="100000"/>
            </a:pPr>
            <a:r>
              <a:rPr lang="en-US" altLang="en-US" sz="2400" b="1" dirty="0"/>
              <a:t>Provide maturity intermediation.</a:t>
            </a:r>
          </a:p>
          <a:p>
            <a:pPr marL="291600" indent="-291600" eaLnBrk="1" hangingPunct="1">
              <a:spcBef>
                <a:spcPts val="600"/>
              </a:spcBef>
              <a:buSzPct val="100000"/>
            </a:pPr>
            <a:r>
              <a:rPr lang="en-US" altLang="en-US" sz="2400" b="1" dirty="0"/>
              <a:t>Provide denomination intermediation.</a:t>
            </a:r>
          </a:p>
        </p:txBody>
      </p:sp>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22</a:t>
            </a:fld>
            <a:endParaRPr lang="en-US" altLang="en-US"/>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298267" cy="804341"/>
          </a:xfrm>
        </p:spPr>
        <p:txBody>
          <a:bodyPr anchor="ctr"/>
          <a:lstStyle/>
          <a:p>
            <a:r>
              <a:rPr lang="en-US" altLang="en-US" sz="3500" dirty="0"/>
              <a:t>F</a:t>
            </a:r>
            <a:r>
              <a:rPr lang="en-US" altLang="en-US" sz="100" dirty="0"/>
              <a:t> </a:t>
            </a:r>
            <a:r>
              <a:rPr lang="en-US" altLang="en-US" sz="3500" dirty="0"/>
              <a:t>I</a:t>
            </a:r>
            <a:r>
              <a:rPr lang="en-US" altLang="en-US" sz="100" dirty="0"/>
              <a:t> </a:t>
            </a:r>
            <a:r>
              <a:rPr lang="en-US" altLang="en-US" sz="3500" dirty="0"/>
              <a:t>s Benefit the Overall Economy</a:t>
            </a:r>
            <a:endParaRPr lang="en-IN" sz="3500" dirty="0"/>
          </a:p>
        </p:txBody>
      </p:sp>
      <p:sp>
        <p:nvSpPr>
          <p:cNvPr id="3" name="Content Placeholder 2"/>
          <p:cNvSpPr>
            <a:spLocks noGrp="1"/>
          </p:cNvSpPr>
          <p:nvPr>
            <p:ph idx="1"/>
          </p:nvPr>
        </p:nvSpPr>
        <p:spPr>
          <a:xfrm>
            <a:off x="457200" y="1757763"/>
            <a:ext cx="8229600" cy="2738037"/>
          </a:xfrm>
        </p:spPr>
        <p:txBody>
          <a:bodyPr/>
          <a:lstStyle/>
          <a:p>
            <a:pPr marL="291600" indent="-291600" eaLnBrk="1" hangingPunct="1">
              <a:spcBef>
                <a:spcPts val="600"/>
              </a:spcBef>
            </a:pPr>
            <a:r>
              <a:rPr lang="en-US" altLang="en-US" b="1" dirty="0"/>
              <a:t>Conduit through which Federal Reserve conducts monetary policy.</a:t>
            </a:r>
          </a:p>
          <a:p>
            <a:pPr marL="291600" indent="-291600" eaLnBrk="1" hangingPunct="1">
              <a:spcBef>
                <a:spcPts val="600"/>
              </a:spcBef>
            </a:pPr>
            <a:r>
              <a:rPr lang="en-US" altLang="en-US" b="1" dirty="0"/>
              <a:t>Provides efficient credit allocation.</a:t>
            </a:r>
          </a:p>
          <a:p>
            <a:pPr marL="291600" indent="-291600" eaLnBrk="1" hangingPunct="1">
              <a:spcBef>
                <a:spcPts val="600"/>
              </a:spcBef>
            </a:pPr>
            <a:r>
              <a:rPr lang="en-US" altLang="en-US" b="1" dirty="0"/>
              <a:t>Provide for intergenerational wealth transfers.</a:t>
            </a:r>
          </a:p>
          <a:p>
            <a:pPr marL="291600" indent="-291600" eaLnBrk="1" hangingPunct="1">
              <a:spcBef>
                <a:spcPts val="600"/>
              </a:spcBef>
            </a:pPr>
            <a:r>
              <a:rPr lang="en-US" altLang="en-US" b="1" dirty="0"/>
              <a:t>Provide payment services.</a:t>
            </a:r>
          </a:p>
        </p:txBody>
      </p:sp>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23</a:t>
            </a:fld>
            <a:endParaRPr lang="en-US" altLang="en-US"/>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1663"/>
            <a:ext cx="7323667" cy="1112838"/>
          </a:xfrm>
        </p:spPr>
        <p:txBody>
          <a:bodyPr anchor="ctr"/>
          <a:lstStyle/>
          <a:p>
            <a:r>
              <a:rPr lang="en-US" altLang="en-US" sz="3500" dirty="0"/>
              <a:t>Risks Faced by Financial Institutions</a:t>
            </a:r>
            <a:endParaRPr lang="en-IN" sz="3500" dirty="0"/>
          </a:p>
        </p:txBody>
      </p:sp>
      <p:sp>
        <p:nvSpPr>
          <p:cNvPr id="4" name="Content Placeholder 3"/>
          <p:cNvSpPr>
            <a:spLocks noGrp="1"/>
          </p:cNvSpPr>
          <p:nvPr>
            <p:ph idx="1"/>
          </p:nvPr>
        </p:nvSpPr>
        <p:spPr>
          <a:xfrm>
            <a:off x="457200" y="1834765"/>
            <a:ext cx="3994220" cy="2708359"/>
          </a:xfrm>
        </p:spPr>
        <p:txBody>
          <a:bodyPr/>
          <a:lstStyle/>
          <a:p>
            <a:pPr marL="291600" indent="-291600" eaLnBrk="1" hangingPunct="1">
              <a:spcBef>
                <a:spcPts val="600"/>
              </a:spcBef>
              <a:buSzPct val="100000"/>
            </a:pPr>
            <a:r>
              <a:rPr lang="en-US" altLang="en-US" b="1" dirty="0"/>
              <a:t>Credit.</a:t>
            </a:r>
          </a:p>
          <a:p>
            <a:pPr marL="291600" indent="-291600" eaLnBrk="1" hangingPunct="1">
              <a:spcBef>
                <a:spcPts val="600"/>
              </a:spcBef>
              <a:buSzPct val="100000"/>
            </a:pPr>
            <a:r>
              <a:rPr lang="en-US" altLang="en-US" b="1" dirty="0"/>
              <a:t>Foreign exchange.</a:t>
            </a:r>
          </a:p>
          <a:p>
            <a:pPr marL="291600" indent="-291600" eaLnBrk="1" hangingPunct="1">
              <a:spcBef>
                <a:spcPts val="600"/>
              </a:spcBef>
              <a:buSzPct val="100000"/>
            </a:pPr>
            <a:r>
              <a:rPr lang="en-US" altLang="en-US" b="1" dirty="0"/>
              <a:t>Country or sovereign.</a:t>
            </a:r>
          </a:p>
          <a:p>
            <a:pPr marL="291600" indent="-291600" eaLnBrk="1" hangingPunct="1">
              <a:spcBef>
                <a:spcPts val="600"/>
              </a:spcBef>
              <a:buSzPct val="100000"/>
            </a:pPr>
            <a:r>
              <a:rPr lang="en-US" altLang="en-US" b="1" dirty="0"/>
              <a:t>Interest rate.</a:t>
            </a:r>
          </a:p>
          <a:p>
            <a:pPr marL="291600" indent="-291600" eaLnBrk="1" hangingPunct="1">
              <a:spcBef>
                <a:spcPts val="600"/>
              </a:spcBef>
              <a:buSzPct val="100000"/>
            </a:pPr>
            <a:r>
              <a:rPr lang="en-US" altLang="en-US" b="1" dirty="0"/>
              <a:t>Market.</a:t>
            </a:r>
          </a:p>
        </p:txBody>
      </p:sp>
      <p:sp>
        <p:nvSpPr>
          <p:cNvPr id="5" name="Content Placeholder 4"/>
          <p:cNvSpPr>
            <a:spLocks noGrp="1"/>
          </p:cNvSpPr>
          <p:nvPr>
            <p:ph idx="13"/>
          </p:nvPr>
        </p:nvSpPr>
        <p:spPr>
          <a:xfrm>
            <a:off x="4680372" y="1834765"/>
            <a:ext cx="4165245" cy="2748911"/>
          </a:xfrm>
        </p:spPr>
        <p:txBody>
          <a:bodyPr/>
          <a:lstStyle/>
          <a:p>
            <a:pPr marL="291600" indent="-291600" eaLnBrk="1" hangingPunct="1">
              <a:spcBef>
                <a:spcPts val="600"/>
              </a:spcBef>
              <a:buSzPct val="100000"/>
            </a:pPr>
            <a:r>
              <a:rPr lang="en-US" altLang="en-US" b="1" dirty="0"/>
              <a:t>Off-balance-sheet.</a:t>
            </a:r>
          </a:p>
          <a:p>
            <a:pPr marL="291600" indent="-291600" eaLnBrk="1" hangingPunct="1">
              <a:spcBef>
                <a:spcPts val="600"/>
              </a:spcBef>
              <a:buSzPct val="100000"/>
            </a:pPr>
            <a:r>
              <a:rPr lang="en-US" altLang="en-US" b="1" dirty="0"/>
              <a:t>Liquidity.</a:t>
            </a:r>
          </a:p>
          <a:p>
            <a:pPr marL="291600" indent="-291600" eaLnBrk="1" hangingPunct="1">
              <a:spcBef>
                <a:spcPts val="600"/>
              </a:spcBef>
              <a:buSzPct val="100000"/>
            </a:pPr>
            <a:r>
              <a:rPr lang="en-US" altLang="en-US" b="1" dirty="0"/>
              <a:t>Technology.</a:t>
            </a:r>
          </a:p>
          <a:p>
            <a:pPr marL="291600" indent="-291600" eaLnBrk="1" hangingPunct="1">
              <a:spcBef>
                <a:spcPts val="600"/>
              </a:spcBef>
              <a:buSzPct val="100000"/>
            </a:pPr>
            <a:r>
              <a:rPr lang="en-US" altLang="en-US" b="1" dirty="0"/>
              <a:t>Operational.</a:t>
            </a:r>
          </a:p>
          <a:p>
            <a:pPr marL="291600" indent="-291600" eaLnBrk="1" hangingPunct="1">
              <a:spcBef>
                <a:spcPts val="600"/>
              </a:spcBef>
              <a:buSzPct val="100000"/>
            </a:pPr>
            <a:r>
              <a:rPr lang="en-US" altLang="en-US" b="1" dirty="0"/>
              <a:t>Insolvency.</a:t>
            </a:r>
          </a:p>
        </p:txBody>
      </p:sp>
      <p:sp>
        <p:nvSpPr>
          <p:cNvPr id="7" name="Content Placeholder 6"/>
          <p:cNvSpPr>
            <a:spLocks noGrp="1"/>
          </p:cNvSpPr>
          <p:nvPr>
            <p:ph idx="14"/>
          </p:nvPr>
        </p:nvSpPr>
        <p:spPr>
          <a:xfrm>
            <a:off x="457200" y="4875725"/>
            <a:ext cx="4261498" cy="1082311"/>
          </a:xfrm>
        </p:spPr>
        <p:txBody>
          <a:bodyPr/>
          <a:lstStyle/>
          <a:p>
            <a:pPr marL="0" indent="0">
              <a:buNone/>
            </a:pPr>
            <a:r>
              <a:rPr lang="en-US" altLang="en-US" sz="2200" b="1" dirty="0">
                <a:latin typeface="Arial" charset="0"/>
                <a:cs typeface="Arial" charset="0"/>
              </a:rPr>
              <a:t>Volcker Rule: Insured institutions may not engage in proprietary trading</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24</a:t>
            </a:fld>
            <a:endParaRPr lang="en-US" altLang="en-US"/>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433733" cy="731219"/>
          </a:xfrm>
        </p:spPr>
        <p:txBody>
          <a:bodyPr anchor="ctr"/>
          <a:lstStyle/>
          <a:p>
            <a:r>
              <a:rPr lang="en-US" altLang="en-US" sz="3500" dirty="0"/>
              <a:t>Regulation of Financial Institutions</a:t>
            </a:r>
            <a:endParaRPr lang="en-IN" sz="1000" dirty="0"/>
          </a:p>
        </p:txBody>
      </p:sp>
      <p:sp>
        <p:nvSpPr>
          <p:cNvPr id="6" name="Content Placeholder 5"/>
          <p:cNvSpPr>
            <a:spLocks noGrp="1"/>
          </p:cNvSpPr>
          <p:nvPr>
            <p:ph idx="1"/>
          </p:nvPr>
        </p:nvSpPr>
        <p:spPr>
          <a:xfrm>
            <a:off x="457200" y="1834762"/>
            <a:ext cx="8229600" cy="3545759"/>
          </a:xfrm>
        </p:spPr>
        <p:txBody>
          <a:bodyPr/>
          <a:lstStyle/>
          <a:p>
            <a:pPr marL="291600" indent="-291600" eaLnBrk="1" hangingPunct="1">
              <a:spcBef>
                <a:spcPts val="600"/>
              </a:spcBef>
              <a:buSzPct val="100000"/>
            </a:pPr>
            <a:r>
              <a:rPr lang="en-US" altLang="en-US" sz="2600" b="1" dirty="0"/>
              <a:t>FIs are heavily regulated to protect society at large from market failures.</a:t>
            </a:r>
          </a:p>
          <a:p>
            <a:pPr marL="291600" indent="-291600" eaLnBrk="1" hangingPunct="1">
              <a:spcBef>
                <a:spcPts val="600"/>
              </a:spcBef>
              <a:buSzPct val="100000"/>
            </a:pPr>
            <a:r>
              <a:rPr lang="en-US" altLang="en-US" sz="2600" b="1" dirty="0"/>
              <a:t>Regulations impose a burden on F</a:t>
            </a:r>
            <a:r>
              <a:rPr lang="en-US" altLang="en-US" sz="100" b="1" dirty="0"/>
              <a:t> </a:t>
            </a:r>
            <a:r>
              <a:rPr lang="en-US" altLang="en-US" sz="2600" b="1" dirty="0"/>
              <a:t>I</a:t>
            </a:r>
            <a:r>
              <a:rPr lang="en-US" altLang="en-US" sz="100" b="1" dirty="0"/>
              <a:t> </a:t>
            </a:r>
            <a:r>
              <a:rPr lang="en-US" altLang="en-US" sz="2600" b="1" dirty="0"/>
              <a:t>s;  before the financial crisis, U.S. regulatory changes were deregulatory in nature.</a:t>
            </a:r>
          </a:p>
          <a:p>
            <a:pPr marL="291600" indent="-291600" eaLnBrk="1" hangingPunct="1">
              <a:spcBef>
                <a:spcPts val="600"/>
              </a:spcBef>
              <a:buSzPct val="100000"/>
            </a:pPr>
            <a:r>
              <a:rPr lang="en-US" altLang="en-US" sz="2600" b="1" dirty="0"/>
              <a:t>Regulators attempt to maximize social welfare while minimizing the burden imposed by regulation.</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25</a:t>
            </a:fld>
            <a:endParaRPr lang="en-US" altLang="en-US"/>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255933" cy="804341"/>
          </a:xfrm>
        </p:spPr>
        <p:txBody>
          <a:bodyPr anchor="ctr"/>
          <a:lstStyle/>
          <a:p>
            <a:r>
              <a:rPr lang="en-US" altLang="en-US" sz="3500" dirty="0"/>
              <a:t>Enterprise Risk Management</a:t>
            </a:r>
            <a:endParaRPr lang="en-IN" sz="2400" b="0" dirty="0"/>
          </a:p>
        </p:txBody>
      </p:sp>
      <p:sp>
        <p:nvSpPr>
          <p:cNvPr id="4" name="Content Placeholder 3"/>
          <p:cNvSpPr>
            <a:spLocks noGrp="1"/>
          </p:cNvSpPr>
          <p:nvPr>
            <p:ph idx="1"/>
          </p:nvPr>
        </p:nvSpPr>
        <p:spPr>
          <a:xfrm>
            <a:off x="457200" y="1719262"/>
            <a:ext cx="7373155" cy="1484462"/>
          </a:xfrm>
        </p:spPr>
        <p:txBody>
          <a:bodyPr/>
          <a:lstStyle/>
          <a:p>
            <a:pPr marL="0" indent="0" eaLnBrk="1" hangingPunct="1">
              <a:buNone/>
            </a:pPr>
            <a:r>
              <a:rPr lang="en-US" altLang="en-US" sz="2600" b="1" dirty="0"/>
              <a:t>Enterprise risk management.</a:t>
            </a:r>
          </a:p>
          <a:p>
            <a:pPr marL="291600" lvl="1" indent="-291600" eaLnBrk="1" hangingPunct="1">
              <a:spcBef>
                <a:spcPts val="600"/>
              </a:spcBef>
              <a:buSzPct val="100000"/>
            </a:pPr>
            <a:r>
              <a:rPr lang="en-US" altLang="en-US" sz="2200" dirty="0"/>
              <a:t>Recognizes the importance of managing the combined impact of the full spectrum of risks as an interrelated risk portfolio.</a:t>
            </a:r>
          </a:p>
        </p:txBody>
      </p:sp>
      <p:sp>
        <p:nvSpPr>
          <p:cNvPr id="5" name="Content Placeholder 4"/>
          <p:cNvSpPr>
            <a:spLocks noGrp="1"/>
          </p:cNvSpPr>
          <p:nvPr>
            <p:ph idx="13"/>
          </p:nvPr>
        </p:nvSpPr>
        <p:spPr>
          <a:xfrm>
            <a:off x="457200" y="3255240"/>
            <a:ext cx="8229600" cy="1830289"/>
          </a:xfrm>
        </p:spPr>
        <p:txBody>
          <a:bodyPr/>
          <a:lstStyle/>
          <a:p>
            <a:pPr marL="0" indent="0" eaLnBrk="1" hangingPunct="1">
              <a:buNone/>
            </a:pPr>
            <a:r>
              <a:rPr lang="en-US" altLang="en-US" sz="2600" dirty="0"/>
              <a:t>Popularity rose as a result of the failure of advanced risk measurement and management systems to detect exposures that led to the financial crisis.</a:t>
            </a:r>
          </a:p>
          <a:p>
            <a:pPr marL="0" indent="0" eaLnBrk="1" hangingPunct="1">
              <a:buNone/>
            </a:pPr>
            <a:r>
              <a:rPr lang="en-US" altLang="en-US" sz="2600" dirty="0"/>
              <a:t>Stresses importance of building a strong risk culture.</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26</a:t>
            </a:fld>
            <a:endParaRPr lang="en-US" altLang="en-US"/>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3842"/>
            <a:ext cx="7399867" cy="1295400"/>
          </a:xfrm>
        </p:spPr>
        <p:txBody>
          <a:bodyPr anchor="ctr"/>
          <a:lstStyle/>
          <a:p>
            <a:r>
              <a:rPr lang="en-US" altLang="en-US" sz="3500" dirty="0"/>
              <a:t>Globalization of Financial Markets and Institutions</a:t>
            </a:r>
            <a:endParaRPr lang="en-IN" sz="3500" dirty="0"/>
          </a:p>
        </p:txBody>
      </p:sp>
      <p:sp>
        <p:nvSpPr>
          <p:cNvPr id="3" name="Content Placeholder 2"/>
          <p:cNvSpPr>
            <a:spLocks noGrp="1"/>
          </p:cNvSpPr>
          <p:nvPr>
            <p:ph idx="14"/>
          </p:nvPr>
        </p:nvSpPr>
        <p:spPr>
          <a:xfrm>
            <a:off x="457200" y="2122901"/>
            <a:ext cx="8229600" cy="3711229"/>
          </a:xfrm>
        </p:spPr>
        <p:txBody>
          <a:bodyPr/>
          <a:lstStyle/>
          <a:p>
            <a:pPr marL="291600" indent="-291600" eaLnBrk="1" hangingPunct="1">
              <a:spcBef>
                <a:spcPts val="600"/>
              </a:spcBef>
              <a:buSzPct val="100000"/>
            </a:pPr>
            <a:r>
              <a:rPr lang="en-US" altLang="en-US" sz="2400" b="1" dirty="0"/>
              <a:t>The pool of savings from foreign investors is increasing and investors look to diversify globally now more than ever before.</a:t>
            </a:r>
          </a:p>
          <a:p>
            <a:pPr marL="291600" indent="-291600" eaLnBrk="1" hangingPunct="1">
              <a:spcBef>
                <a:spcPts val="600"/>
              </a:spcBef>
              <a:buSzPct val="100000"/>
            </a:pPr>
            <a:r>
              <a:rPr lang="en-US" altLang="en-US" sz="2400" b="1" dirty="0"/>
              <a:t>Information on foreign markets and investments is becoming readily accessible and deregulation across the globe is allowing even greater access to foreign markets.</a:t>
            </a:r>
          </a:p>
          <a:p>
            <a:pPr marL="291600" indent="-291600" eaLnBrk="1" hangingPunct="1">
              <a:spcBef>
                <a:spcPts val="600"/>
              </a:spcBef>
              <a:buSzPct val="100000"/>
            </a:pPr>
            <a:r>
              <a:rPr lang="en-US" altLang="en-US" sz="2400" b="1" dirty="0"/>
              <a:t>International mutual funds allow diversified foreign investment with low transactions costs.</a:t>
            </a:r>
          </a:p>
          <a:p>
            <a:pPr marL="291600" indent="-291600" eaLnBrk="1" hangingPunct="1">
              <a:spcBef>
                <a:spcPts val="600"/>
              </a:spcBef>
              <a:buSzPct val="100000"/>
            </a:pPr>
            <a:r>
              <a:rPr lang="en-US" altLang="en-US" sz="2400" b="1" dirty="0"/>
              <a:t>Global capital flows are larger than ever.</a:t>
            </a:r>
          </a:p>
        </p:txBody>
      </p:sp>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27</a:t>
            </a:fld>
            <a:endParaRPr lang="en-US" altLang="en-US"/>
          </a:p>
        </p:txBody>
      </p:sp>
    </p:spTree>
    <p:extLst>
      <p:ext uri="{BB962C8B-B14F-4D97-AF65-F5344CB8AC3E}">
        <p14:creationId xmlns:p14="http://schemas.microsoft.com/office/powerpoint/2010/main" val="4502584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367768"/>
            <a:ext cx="7255933" cy="804341"/>
          </a:xfrm>
        </p:spPr>
        <p:txBody>
          <a:bodyPr anchor="ctr"/>
          <a:lstStyle/>
          <a:p>
            <a:r>
              <a:rPr lang="en-US" altLang="en-US" sz="3500" dirty="0"/>
              <a:t>Appendix: F</a:t>
            </a:r>
            <a:r>
              <a:rPr lang="en-US" altLang="en-US" sz="100" dirty="0"/>
              <a:t> </a:t>
            </a:r>
            <a:r>
              <a:rPr lang="en-US" altLang="en-US" sz="3500" dirty="0"/>
              <a:t>I</a:t>
            </a:r>
            <a:r>
              <a:rPr lang="en-US" altLang="en-US" sz="100" dirty="0"/>
              <a:t> </a:t>
            </a:r>
            <a:r>
              <a:rPr lang="en-US" altLang="en-US" sz="3500" dirty="0"/>
              <a:t>s and the Crisis </a:t>
            </a:r>
            <a:r>
              <a:rPr lang="en-US" altLang="en-US" sz="1000" b="0" dirty="0"/>
              <a:t>1</a:t>
            </a:r>
            <a:endParaRPr lang="en-IN" sz="2400" b="0" dirty="0"/>
          </a:p>
        </p:txBody>
      </p:sp>
      <p:sp>
        <p:nvSpPr>
          <p:cNvPr id="5" name="Content Placeholder 4"/>
          <p:cNvSpPr>
            <a:spLocks noGrp="1"/>
          </p:cNvSpPr>
          <p:nvPr>
            <p:ph idx="1"/>
          </p:nvPr>
        </p:nvSpPr>
        <p:spPr>
          <a:xfrm>
            <a:off x="457200" y="1719263"/>
            <a:ext cx="3419341" cy="552299"/>
          </a:xfrm>
        </p:spPr>
        <p:txBody>
          <a:bodyPr anchor="t"/>
          <a:lstStyle/>
          <a:p>
            <a:pPr marL="0" indent="0" eaLnBrk="1" hangingPunct="1">
              <a:buFont typeface="Wingdings" pitchFamily="2" charset="2"/>
              <a:buNone/>
              <a:defRPr/>
            </a:pPr>
            <a:r>
              <a:rPr lang="en-US" sz="2800" b="1" dirty="0"/>
              <a:t>Timeline of events</a:t>
            </a:r>
          </a:p>
        </p:txBody>
      </p:sp>
      <p:sp>
        <p:nvSpPr>
          <p:cNvPr id="3" name="Content Placeholder 2"/>
          <p:cNvSpPr>
            <a:spLocks noGrp="1"/>
          </p:cNvSpPr>
          <p:nvPr>
            <p:ph idx="13"/>
          </p:nvPr>
        </p:nvSpPr>
        <p:spPr>
          <a:xfrm>
            <a:off x="457200" y="2439644"/>
            <a:ext cx="8229600" cy="1631842"/>
          </a:xfrm>
        </p:spPr>
        <p:txBody>
          <a:bodyPr/>
          <a:lstStyle/>
          <a:p>
            <a:pPr marL="0" indent="0">
              <a:buNone/>
            </a:pPr>
            <a:r>
              <a:rPr lang="en-US" sz="2400" b="1" dirty="0"/>
              <a:t>Home prices decline in late 2006 and early 2007.</a:t>
            </a:r>
          </a:p>
          <a:p>
            <a:pPr marL="291600" lvl="1" indent="-291600" eaLnBrk="1" hangingPunct="1">
              <a:spcBef>
                <a:spcPts val="600"/>
              </a:spcBef>
              <a:buSzPct val="100000"/>
              <a:defRPr/>
            </a:pPr>
            <a:r>
              <a:rPr lang="en-US" sz="2400" b="1" dirty="0"/>
              <a:t>Delinquencies on subprime mortgages increase.</a:t>
            </a:r>
          </a:p>
          <a:p>
            <a:pPr marL="291600" lvl="1" indent="-291600" eaLnBrk="1" hangingPunct="1">
              <a:spcBef>
                <a:spcPts val="600"/>
              </a:spcBef>
              <a:buSzPct val="100000"/>
              <a:defRPr/>
            </a:pPr>
            <a:r>
              <a:rPr lang="en-US" sz="2400" b="1" dirty="0"/>
              <a:t>Huge losses on mortgage-backed securities (M</a:t>
            </a:r>
            <a:r>
              <a:rPr lang="en-US" sz="100" b="1" dirty="0"/>
              <a:t> </a:t>
            </a:r>
            <a:r>
              <a:rPr lang="en-US" sz="2400" b="1" dirty="0"/>
              <a:t>B</a:t>
            </a:r>
            <a:r>
              <a:rPr lang="en-US" sz="100" b="1" dirty="0"/>
              <a:t> </a:t>
            </a:r>
            <a:r>
              <a:rPr lang="en-US" sz="2400" b="1" dirty="0"/>
              <a:t>S) announced by institutions.</a:t>
            </a:r>
          </a:p>
        </p:txBody>
      </p:sp>
      <p:sp>
        <p:nvSpPr>
          <p:cNvPr id="4" name="Content Placeholder 3"/>
          <p:cNvSpPr>
            <a:spLocks noGrp="1"/>
          </p:cNvSpPr>
          <p:nvPr>
            <p:ph idx="14"/>
          </p:nvPr>
        </p:nvSpPr>
        <p:spPr>
          <a:xfrm>
            <a:off x="474131" y="4333322"/>
            <a:ext cx="8229600" cy="860930"/>
          </a:xfrm>
        </p:spPr>
        <p:txBody>
          <a:bodyPr/>
          <a:lstStyle/>
          <a:p>
            <a:pPr marL="0" indent="0">
              <a:spcBef>
                <a:spcPts val="600"/>
              </a:spcBef>
              <a:buSzPct val="100000"/>
              <a:buNone/>
            </a:pPr>
            <a:r>
              <a:rPr lang="en-US" sz="2400" b="1" dirty="0"/>
              <a:t>Bear Stearns fails and is bought by J.P. Morgan Chase for $2 a share (deal had government backing).</a:t>
            </a:r>
          </a:p>
        </p:txBody>
      </p:sp>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28</a:t>
            </a:fld>
            <a:endParaRPr lang="en-US" altLang="en-US"/>
          </a:p>
        </p:txBody>
      </p:sp>
    </p:spTree>
    <p:extLst>
      <p:ext uri="{BB962C8B-B14F-4D97-AF65-F5344CB8AC3E}">
        <p14:creationId xmlns:p14="http://schemas.microsoft.com/office/powerpoint/2010/main" val="3266067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367768"/>
            <a:ext cx="7255933" cy="804341"/>
          </a:xfrm>
        </p:spPr>
        <p:txBody>
          <a:bodyPr anchor="ctr"/>
          <a:lstStyle/>
          <a:p>
            <a:r>
              <a:rPr lang="en-US" altLang="en-US" sz="3500" dirty="0"/>
              <a:t>Appendix: F</a:t>
            </a:r>
            <a:r>
              <a:rPr lang="en-US" altLang="en-US" sz="100" dirty="0"/>
              <a:t> </a:t>
            </a:r>
            <a:r>
              <a:rPr lang="en-US" altLang="en-US" sz="3500" dirty="0"/>
              <a:t>I</a:t>
            </a:r>
            <a:r>
              <a:rPr lang="en-US" altLang="en-US" sz="100" dirty="0"/>
              <a:t> </a:t>
            </a:r>
            <a:r>
              <a:rPr lang="en-US" altLang="en-US" sz="3500" dirty="0"/>
              <a:t>s and the Crisis </a:t>
            </a:r>
            <a:r>
              <a:rPr lang="en-US" altLang="en-US" sz="1000" b="0" dirty="0"/>
              <a:t>2</a:t>
            </a:r>
            <a:endParaRPr lang="en-IN" sz="2400" b="0" dirty="0"/>
          </a:p>
        </p:txBody>
      </p:sp>
      <p:sp>
        <p:nvSpPr>
          <p:cNvPr id="6" name="Content Placeholder 5"/>
          <p:cNvSpPr>
            <a:spLocks noGrp="1"/>
          </p:cNvSpPr>
          <p:nvPr>
            <p:ph idx="1"/>
          </p:nvPr>
        </p:nvSpPr>
        <p:spPr>
          <a:xfrm>
            <a:off x="457200" y="1719263"/>
            <a:ext cx="4114800" cy="465672"/>
          </a:xfrm>
        </p:spPr>
        <p:txBody>
          <a:bodyPr/>
          <a:lstStyle/>
          <a:p>
            <a:pPr marL="0" indent="0">
              <a:buNone/>
            </a:pPr>
            <a:r>
              <a:rPr lang="en-US" sz="2400" b="1" dirty="0"/>
              <a:t>Timeline of events</a:t>
            </a:r>
          </a:p>
        </p:txBody>
      </p:sp>
      <p:sp>
        <p:nvSpPr>
          <p:cNvPr id="8" name="Content Placeholder 7"/>
          <p:cNvSpPr>
            <a:spLocks noGrp="1"/>
          </p:cNvSpPr>
          <p:nvPr>
            <p:ph idx="13"/>
          </p:nvPr>
        </p:nvSpPr>
        <p:spPr>
          <a:xfrm>
            <a:off x="457200" y="2184934"/>
            <a:ext cx="7967133" cy="1655545"/>
          </a:xfrm>
        </p:spPr>
        <p:txBody>
          <a:bodyPr/>
          <a:lstStyle/>
          <a:p>
            <a:pPr marL="0" indent="0">
              <a:buNone/>
            </a:pPr>
            <a:r>
              <a:rPr lang="en-US" sz="2400" b="1" dirty="0"/>
              <a:t>September 2008, the government seizes government-sponsored mortgage agencies Fannie Mae and Freddie Mac.</a:t>
            </a:r>
          </a:p>
          <a:p>
            <a:pPr marL="291600" lvl="1" indent="-291600" eaLnBrk="1" hangingPunct="1">
              <a:spcBef>
                <a:spcPts val="600"/>
              </a:spcBef>
              <a:buSzPct val="100000"/>
              <a:defRPr/>
            </a:pPr>
            <a:r>
              <a:rPr lang="en-US" sz="2400" b="1" dirty="0"/>
              <a:t>The two had $9 billion in losses in the second half 2007.</a:t>
            </a:r>
          </a:p>
          <a:p>
            <a:pPr marL="291600" lvl="1" indent="-291600" eaLnBrk="1" hangingPunct="1">
              <a:spcBef>
                <a:spcPts val="600"/>
              </a:spcBef>
              <a:buSzPct val="100000"/>
              <a:defRPr/>
            </a:pPr>
            <a:r>
              <a:rPr lang="en-US" sz="2400" b="1" dirty="0"/>
              <a:t>Now run by Federal Housing Finance Agency (F</a:t>
            </a:r>
            <a:r>
              <a:rPr lang="en-US" sz="100" b="1" dirty="0"/>
              <a:t> </a:t>
            </a:r>
            <a:r>
              <a:rPr lang="en-US" sz="2400" b="1" dirty="0"/>
              <a:t>H</a:t>
            </a:r>
            <a:r>
              <a:rPr lang="en-US" sz="100" b="1" dirty="0"/>
              <a:t> </a:t>
            </a:r>
            <a:r>
              <a:rPr lang="en-US" sz="2400" b="1" dirty="0"/>
              <a:t>F</a:t>
            </a:r>
            <a:r>
              <a:rPr lang="en-US" sz="100" b="1" dirty="0"/>
              <a:t> </a:t>
            </a:r>
            <a:r>
              <a:rPr lang="en-US" sz="2400" b="1" dirty="0"/>
              <a:t>A).</a:t>
            </a:r>
          </a:p>
        </p:txBody>
      </p:sp>
      <p:sp>
        <p:nvSpPr>
          <p:cNvPr id="9" name="Content Placeholder 8"/>
          <p:cNvSpPr>
            <a:spLocks noGrp="1"/>
          </p:cNvSpPr>
          <p:nvPr>
            <p:ph idx="14"/>
          </p:nvPr>
        </p:nvSpPr>
        <p:spPr>
          <a:xfrm>
            <a:off x="474131" y="3962402"/>
            <a:ext cx="8229600" cy="829733"/>
          </a:xfrm>
        </p:spPr>
        <p:txBody>
          <a:bodyPr/>
          <a:lstStyle/>
          <a:p>
            <a:pPr marL="0" indent="0">
              <a:buNone/>
            </a:pPr>
            <a:r>
              <a:rPr lang="en-US" sz="2400" b="1" dirty="0"/>
              <a:t>September 2008, Lehman Brothers files for bankruptcy; Dow drops 500 points.</a:t>
            </a:r>
          </a:p>
        </p:txBody>
      </p:sp>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29</a:t>
            </a:fld>
            <a:endParaRPr lang="en-US" altLang="en-US"/>
          </a:p>
        </p:txBody>
      </p:sp>
    </p:spTree>
    <p:extLst>
      <p:ext uri="{BB962C8B-B14F-4D97-AF65-F5344CB8AC3E}">
        <p14:creationId xmlns:p14="http://schemas.microsoft.com/office/powerpoint/2010/main" val="1481652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noChangeArrowheads="1"/>
          </p:cNvSpPr>
          <p:nvPr>
            <p:ph type="title"/>
          </p:nvPr>
        </p:nvSpPr>
        <p:spPr/>
        <p:txBody>
          <a:bodyPr anchor="ctr"/>
          <a:lstStyle/>
          <a:p>
            <a:pPr eaLnBrk="1" hangingPunct="1"/>
            <a:r>
              <a:rPr lang="en-US" altLang="en-US" sz="3500" dirty="0"/>
              <a:t>Why Study Financial Markets and Institutions? </a:t>
            </a:r>
            <a:r>
              <a:rPr lang="en-US" altLang="en-US" sz="1000" b="0" dirty="0"/>
              <a:t>2</a:t>
            </a:r>
          </a:p>
        </p:txBody>
      </p:sp>
      <p:sp>
        <p:nvSpPr>
          <p:cNvPr id="2" name="Content Placeholder 1"/>
          <p:cNvSpPr>
            <a:spLocks noGrp="1"/>
          </p:cNvSpPr>
          <p:nvPr>
            <p:ph idx="1"/>
          </p:nvPr>
        </p:nvSpPr>
        <p:spPr/>
        <p:txBody>
          <a:bodyPr/>
          <a:lstStyle/>
          <a:p>
            <a:pPr marL="0" indent="0" eaLnBrk="1" hangingPunct="1">
              <a:buNone/>
            </a:pPr>
            <a:r>
              <a:rPr lang="en-US" altLang="en-US" sz="2600" b="1" dirty="0"/>
              <a:t>In this text we will examine:</a:t>
            </a:r>
          </a:p>
          <a:p>
            <a:pPr marL="291600" lvl="1" indent="-291600" eaLnBrk="1" hangingPunct="1">
              <a:spcBef>
                <a:spcPts val="600"/>
              </a:spcBef>
            </a:pPr>
            <a:r>
              <a:rPr lang="en-US" altLang="en-US" dirty="0"/>
              <a:t>the structure of domestic and international markets.</a:t>
            </a:r>
          </a:p>
          <a:p>
            <a:pPr marL="291600" lvl="1" indent="-291600" eaLnBrk="1" hangingPunct="1">
              <a:spcBef>
                <a:spcPts val="600"/>
              </a:spcBef>
            </a:pPr>
            <a:r>
              <a:rPr lang="en-US" altLang="en-US" dirty="0"/>
              <a:t>the flow of funds through domestic and international markets.</a:t>
            </a:r>
          </a:p>
          <a:p>
            <a:pPr marL="291600" lvl="1" indent="-291600" eaLnBrk="1" hangingPunct="1">
              <a:spcBef>
                <a:spcPts val="600"/>
              </a:spcBef>
            </a:pPr>
            <a:r>
              <a:rPr lang="en-US" altLang="en-US" dirty="0"/>
              <a:t>an overview of the strategies used to manage risks faced by investors and savers.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a:t>
            </a:fld>
            <a:endParaRPr lang="en-US" alt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466"/>
            <a:ext cx="7362202" cy="799051"/>
          </a:xfrm>
        </p:spPr>
        <p:txBody>
          <a:bodyPr anchor="ctr"/>
          <a:lstStyle/>
          <a:p>
            <a:r>
              <a:rPr lang="en-US" altLang="en-US" sz="3500" dirty="0"/>
              <a:t>Appendix: F</a:t>
            </a:r>
            <a:r>
              <a:rPr lang="en-US" altLang="en-US" sz="100" dirty="0"/>
              <a:t> </a:t>
            </a:r>
            <a:r>
              <a:rPr lang="en-US" altLang="en-US" sz="3500" dirty="0"/>
              <a:t>I</a:t>
            </a:r>
            <a:r>
              <a:rPr lang="en-US" altLang="en-US" sz="100" dirty="0"/>
              <a:t> </a:t>
            </a:r>
            <a:r>
              <a:rPr lang="en-US" altLang="en-US" sz="3500" dirty="0"/>
              <a:t>s and the Crisis Concluded</a:t>
            </a:r>
            <a:endParaRPr lang="en-IN" sz="3500" dirty="0"/>
          </a:p>
        </p:txBody>
      </p:sp>
      <p:sp>
        <p:nvSpPr>
          <p:cNvPr id="5" name="Content Placeholder 4"/>
          <p:cNvSpPr>
            <a:spLocks noGrp="1"/>
          </p:cNvSpPr>
          <p:nvPr>
            <p:ph idx="1"/>
          </p:nvPr>
        </p:nvSpPr>
        <p:spPr>
          <a:xfrm>
            <a:off x="457200" y="1709638"/>
            <a:ext cx="8229600" cy="494547"/>
          </a:xfrm>
        </p:spPr>
        <p:txBody>
          <a:bodyPr anchor="ctr"/>
          <a:lstStyle/>
          <a:p>
            <a:pPr marL="0" lvl="1" indent="0">
              <a:buNone/>
            </a:pPr>
            <a:r>
              <a:rPr lang="en-US" altLang="en-US" sz="1800" b="1" dirty="0"/>
              <a:t>Figure 1-9 The Dow Jones Industrial Average, October 2007–January 2010</a:t>
            </a:r>
          </a:p>
        </p:txBody>
      </p:sp>
      <p:pic>
        <p:nvPicPr>
          <p:cNvPr id="6" name="Picture 7" descr="Time plot showing the index values of the Dow Jones Industrial average from October 2007 to January 2010. &#10;&#1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4662" y="2688712"/>
            <a:ext cx="5068405" cy="2571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a:spLocks noGrp="1"/>
          </p:cNvSpPr>
          <p:nvPr>
            <p:ph idx="14"/>
          </p:nvPr>
        </p:nvSpPr>
        <p:spPr>
          <a:xfrm>
            <a:off x="2184400" y="6138863"/>
            <a:ext cx="4808538" cy="241300"/>
          </a:xfrm>
        </p:spPr>
        <p:txBody>
          <a:bodyPr/>
          <a:lstStyle/>
          <a:p>
            <a:pPr marL="0" indent="0" algn="ctr">
              <a:buNone/>
            </a:pPr>
            <a:r>
              <a:rPr lang="en-IN" sz="900" dirty="0">
                <a:hlinkClick r:id="rId4" action="ppaction://hlinksldjump"/>
              </a:rPr>
              <a:t>Access the long description slide.</a:t>
            </a:r>
            <a:endParaRPr lang="en-US" sz="900" dirty="0">
              <a:hlinkClick r:id="rId5" action="ppaction://hlinksldjump"/>
            </a:endParaRP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30</a:t>
            </a:fld>
            <a:endParaRPr lang="en-US" altLang="en-US"/>
          </a:p>
        </p:txBody>
      </p:sp>
    </p:spTree>
    <p:extLst>
      <p:ext uri="{BB962C8B-B14F-4D97-AF65-F5344CB8AC3E}">
        <p14:creationId xmlns:p14="http://schemas.microsoft.com/office/powerpoint/2010/main" val="1802541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7862"/>
            <a:ext cx="7306733" cy="1045105"/>
          </a:xfrm>
        </p:spPr>
        <p:txBody>
          <a:bodyPr anchor="ctr"/>
          <a:lstStyle/>
          <a:p>
            <a:r>
              <a:rPr lang="en-US" altLang="en-US" sz="3500" dirty="0"/>
              <a:t>Overnight L</a:t>
            </a:r>
            <a:r>
              <a:rPr lang="en-US" altLang="en-US" sz="100" dirty="0"/>
              <a:t> </a:t>
            </a:r>
            <a:r>
              <a:rPr lang="en-US" altLang="en-US" sz="3500" dirty="0"/>
              <a:t>I</a:t>
            </a:r>
            <a:r>
              <a:rPr lang="en-US" altLang="en-US" sz="100" dirty="0"/>
              <a:t> </a:t>
            </a:r>
            <a:r>
              <a:rPr lang="en-US" altLang="en-US" sz="3500" dirty="0"/>
              <a:t>B</a:t>
            </a:r>
            <a:r>
              <a:rPr lang="en-US" altLang="en-US" sz="100" dirty="0"/>
              <a:t> </a:t>
            </a:r>
            <a:r>
              <a:rPr lang="en-US" altLang="en-US" sz="3500" dirty="0"/>
              <a:t>O</a:t>
            </a:r>
            <a:r>
              <a:rPr lang="en-US" altLang="en-US" sz="100" dirty="0"/>
              <a:t> </a:t>
            </a:r>
            <a:r>
              <a:rPr lang="en-US" altLang="en-US" sz="3500" dirty="0"/>
              <a:t>R, 2001 - 2010</a:t>
            </a:r>
            <a:endParaRPr lang="en-IN" sz="3500" dirty="0"/>
          </a:p>
        </p:txBody>
      </p:sp>
      <p:sp>
        <p:nvSpPr>
          <p:cNvPr id="5" name="Content Placeholder 4"/>
          <p:cNvSpPr>
            <a:spLocks noGrp="1"/>
          </p:cNvSpPr>
          <p:nvPr>
            <p:ph idx="1"/>
          </p:nvPr>
        </p:nvSpPr>
        <p:spPr>
          <a:xfrm>
            <a:off x="457200" y="1924689"/>
            <a:ext cx="8229600" cy="369419"/>
          </a:xfrm>
        </p:spPr>
        <p:txBody>
          <a:bodyPr/>
          <a:lstStyle/>
          <a:p>
            <a:pPr marL="0" lvl="1" indent="0" eaLnBrk="1" hangingPunct="1">
              <a:buFont typeface="Wingdings" pitchFamily="2" charset="2"/>
              <a:buNone/>
            </a:pPr>
            <a:r>
              <a:rPr lang="en-US" altLang="en-US" sz="1800" b="1" dirty="0"/>
              <a:t>Figure 1-10 Overnight London Interbank Offered Rate (L</a:t>
            </a:r>
            <a:r>
              <a:rPr lang="en-US" altLang="en-US" sz="100" b="1" dirty="0"/>
              <a:t> </a:t>
            </a:r>
            <a:r>
              <a:rPr lang="en-US" altLang="en-US" sz="1800" b="1" dirty="0"/>
              <a:t>I</a:t>
            </a:r>
            <a:r>
              <a:rPr lang="en-US" altLang="en-US" sz="100" b="1" dirty="0"/>
              <a:t> </a:t>
            </a:r>
            <a:r>
              <a:rPr lang="en-US" altLang="en-US" sz="1800" b="1" dirty="0"/>
              <a:t>B</a:t>
            </a:r>
            <a:r>
              <a:rPr lang="en-US" altLang="en-US" sz="100" b="1" dirty="0"/>
              <a:t> </a:t>
            </a:r>
            <a:r>
              <a:rPr lang="en-US" altLang="en-US" sz="1800" b="1" dirty="0"/>
              <a:t>O</a:t>
            </a:r>
            <a:r>
              <a:rPr lang="en-US" altLang="en-US" sz="100" b="1" dirty="0"/>
              <a:t> </a:t>
            </a:r>
            <a:r>
              <a:rPr lang="en-US" altLang="en-US" sz="1800" b="1" dirty="0"/>
              <a:t>R), 2001–2010</a:t>
            </a:r>
          </a:p>
        </p:txBody>
      </p:sp>
      <p:pic>
        <p:nvPicPr>
          <p:cNvPr id="6" name="Picture 7" descr="Time plot showing the values of the LIBOR from 2001 to 2010. &#1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821" y="2692750"/>
            <a:ext cx="7304088"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31</a:t>
            </a:fld>
            <a:endParaRPr lang="en-US" altLang="en-US"/>
          </a:p>
        </p:txBody>
      </p:sp>
      <p:sp>
        <p:nvSpPr>
          <p:cNvPr id="7" name="Content Placeholder 2"/>
          <p:cNvSpPr>
            <a:spLocks noGrp="1"/>
          </p:cNvSpPr>
          <p:nvPr>
            <p:ph idx="14"/>
          </p:nvPr>
        </p:nvSpPr>
        <p:spPr>
          <a:xfrm>
            <a:off x="2184400" y="6138863"/>
            <a:ext cx="4808538" cy="241300"/>
          </a:xfrm>
        </p:spPr>
        <p:txBody>
          <a:bodyPr/>
          <a:lstStyle/>
          <a:p>
            <a:pPr marL="0" indent="0" algn="ctr">
              <a:buNone/>
            </a:pPr>
            <a:r>
              <a:rPr lang="en-IN" sz="900" dirty="0">
                <a:hlinkClick r:id="rId4" action="ppaction://hlinksldjump"/>
              </a:rPr>
              <a:t>Access the long description slide.</a:t>
            </a:r>
            <a:endParaRPr lang="en-US" sz="900" dirty="0">
              <a:hlinkClick r:id="rId5" action="ppaction://hlinksldjump"/>
            </a:endParaRPr>
          </a:p>
        </p:txBody>
      </p:sp>
    </p:spTree>
    <p:extLst>
      <p:ext uri="{BB962C8B-B14F-4D97-AF65-F5344CB8AC3E}">
        <p14:creationId xmlns:p14="http://schemas.microsoft.com/office/powerpoint/2010/main" val="8652267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7574"/>
            <a:ext cx="7543800" cy="799452"/>
          </a:xfrm>
        </p:spPr>
        <p:txBody>
          <a:bodyPr/>
          <a:lstStyle/>
          <a:p>
            <a:r>
              <a:rPr lang="en-US" altLang="en-US" sz="3500" dirty="0"/>
              <a:t>Appendix: Government Rescue Plan </a:t>
            </a:r>
            <a:r>
              <a:rPr lang="en-US" altLang="en-US" sz="1000" b="0" dirty="0"/>
              <a:t>1</a:t>
            </a:r>
            <a:endParaRPr lang="en-IN" sz="1000" b="0" dirty="0"/>
          </a:p>
        </p:txBody>
      </p:sp>
      <p:sp>
        <p:nvSpPr>
          <p:cNvPr id="3" name="Content Placeholder 2"/>
          <p:cNvSpPr>
            <a:spLocks noGrp="1"/>
          </p:cNvSpPr>
          <p:nvPr>
            <p:ph idx="1"/>
          </p:nvPr>
        </p:nvSpPr>
        <p:spPr>
          <a:xfrm>
            <a:off x="457200" y="1719263"/>
            <a:ext cx="7785279" cy="379993"/>
          </a:xfrm>
        </p:spPr>
        <p:txBody>
          <a:bodyPr/>
          <a:lstStyle/>
          <a:p>
            <a:pPr marL="0" lvl="1" indent="0">
              <a:buNone/>
            </a:pPr>
            <a:r>
              <a:rPr lang="en-US" altLang="en-US" sz="2000" b="1" dirty="0"/>
              <a:t>Table 1-12 Federal Government Rescue Efforts through December 2009</a:t>
            </a:r>
          </a:p>
        </p:txBody>
      </p:sp>
      <p:graphicFrame>
        <p:nvGraphicFramePr>
          <p:cNvPr id="6" name="Table 5"/>
          <p:cNvGraphicFramePr>
            <a:graphicFrameLocks noGrp="1"/>
          </p:cNvGraphicFramePr>
          <p:nvPr>
            <p:extLst>
              <p:ext uri="{D42A27DB-BD31-4B8C-83A1-F6EECF244321}">
                <p14:modId xmlns:p14="http://schemas.microsoft.com/office/powerpoint/2010/main" val="4258499069"/>
              </p:ext>
            </p:extLst>
          </p:nvPr>
        </p:nvGraphicFramePr>
        <p:xfrm>
          <a:off x="359349" y="2157394"/>
          <a:ext cx="8495896" cy="4323080"/>
        </p:xfrm>
        <a:graphic>
          <a:graphicData uri="http://schemas.openxmlformats.org/drawingml/2006/table">
            <a:tbl>
              <a:tblPr firstRow="1" bandRow="1">
                <a:tableStyleId>{5C22544A-7EE6-4342-B048-85BDC9FD1C3A}</a:tableStyleId>
              </a:tblPr>
              <a:tblGrid>
                <a:gridCol w="2653358">
                  <a:extLst>
                    <a:ext uri="{9D8B030D-6E8A-4147-A177-3AD203B41FA5}">
                      <a16:colId xmlns:a16="http://schemas.microsoft.com/office/drawing/2014/main" val="1828524478"/>
                    </a:ext>
                  </a:extLst>
                </a:gridCol>
                <a:gridCol w="1626673">
                  <a:extLst>
                    <a:ext uri="{9D8B030D-6E8A-4147-A177-3AD203B41FA5}">
                      <a16:colId xmlns:a16="http://schemas.microsoft.com/office/drawing/2014/main" val="1929508612"/>
                    </a:ext>
                  </a:extLst>
                </a:gridCol>
                <a:gridCol w="1443789">
                  <a:extLst>
                    <a:ext uri="{9D8B030D-6E8A-4147-A177-3AD203B41FA5}">
                      <a16:colId xmlns:a16="http://schemas.microsoft.com/office/drawing/2014/main" val="3988278046"/>
                    </a:ext>
                  </a:extLst>
                </a:gridCol>
                <a:gridCol w="2772076">
                  <a:extLst>
                    <a:ext uri="{9D8B030D-6E8A-4147-A177-3AD203B41FA5}">
                      <a16:colId xmlns:a16="http://schemas.microsoft.com/office/drawing/2014/main" val="660882040"/>
                    </a:ext>
                  </a:extLst>
                </a:gridCol>
              </a:tblGrid>
              <a:tr h="370840">
                <a:tc>
                  <a:txBody>
                    <a:bodyPr/>
                    <a:lstStyle/>
                    <a:p>
                      <a:r>
                        <a:rPr lang="en-IN" dirty="0">
                          <a:latin typeface="Calibri" panose="020F0502020204030204" pitchFamily="34" charset="0"/>
                        </a:rPr>
                        <a:t>Program</a:t>
                      </a:r>
                    </a:p>
                  </a:txBody>
                  <a:tcPr/>
                </a:tc>
                <a:tc>
                  <a:txBody>
                    <a:bodyPr/>
                    <a:lstStyle/>
                    <a:p>
                      <a:r>
                        <a:rPr lang="en-IN" dirty="0">
                          <a:latin typeface="Calibri" panose="020F0502020204030204" pitchFamily="34" charset="0"/>
                        </a:rPr>
                        <a:t>Committed</a:t>
                      </a:r>
                    </a:p>
                  </a:txBody>
                  <a:tcPr/>
                </a:tc>
                <a:tc>
                  <a:txBody>
                    <a:bodyPr/>
                    <a:lstStyle/>
                    <a:p>
                      <a:r>
                        <a:rPr lang="en-IN" dirty="0">
                          <a:latin typeface="Calibri" panose="020F0502020204030204" pitchFamily="34" charset="0"/>
                        </a:rPr>
                        <a:t>Invested</a:t>
                      </a:r>
                    </a:p>
                  </a:txBody>
                  <a:tcPr/>
                </a:tc>
                <a:tc>
                  <a:txBody>
                    <a:bodyPr/>
                    <a:lstStyle/>
                    <a:p>
                      <a:r>
                        <a:rPr lang="en-IN" dirty="0">
                          <a:latin typeface="Calibri" panose="020F0502020204030204" pitchFamily="34" charset="0"/>
                        </a:rPr>
                        <a:t>Description</a:t>
                      </a:r>
                    </a:p>
                  </a:txBody>
                  <a:tcPr/>
                </a:tc>
                <a:extLst>
                  <a:ext uri="{0D108BD9-81ED-4DB2-BD59-A6C34878D82A}">
                    <a16:rowId xmlns:a16="http://schemas.microsoft.com/office/drawing/2014/main" val="2581798917"/>
                  </a:ext>
                </a:extLst>
              </a:tr>
              <a:tr h="370840">
                <a:tc>
                  <a:txBody>
                    <a:bodyPr/>
                    <a:lstStyle/>
                    <a:p>
                      <a:r>
                        <a:rPr lang="en-IN" b="1" dirty="0">
                          <a:latin typeface="Calibri" panose="020F0502020204030204" pitchFamily="34" charset="0"/>
                        </a:rPr>
                        <a:t>T</a:t>
                      </a:r>
                      <a:r>
                        <a:rPr lang="en-IN" sz="100" b="1" dirty="0">
                          <a:latin typeface="Calibri" panose="020F0502020204030204" pitchFamily="34" charset="0"/>
                        </a:rPr>
                        <a:t> </a:t>
                      </a:r>
                      <a:r>
                        <a:rPr lang="en-IN" b="1" dirty="0">
                          <a:latin typeface="Calibri" panose="020F0502020204030204" pitchFamily="34" charset="0"/>
                        </a:rPr>
                        <a:t>A</a:t>
                      </a:r>
                      <a:r>
                        <a:rPr lang="en-IN" sz="100" b="1" dirty="0">
                          <a:latin typeface="Calibri" panose="020F0502020204030204" pitchFamily="34" charset="0"/>
                        </a:rPr>
                        <a:t> </a:t>
                      </a:r>
                      <a:r>
                        <a:rPr lang="en-IN" b="1" dirty="0">
                          <a:latin typeface="Calibri" panose="020F0502020204030204" pitchFamily="34" charset="0"/>
                        </a:rPr>
                        <a:t>R</a:t>
                      </a:r>
                      <a:r>
                        <a:rPr lang="en-IN" sz="100" b="1" dirty="0">
                          <a:latin typeface="Calibri" panose="020F0502020204030204" pitchFamily="34" charset="0"/>
                        </a:rPr>
                        <a:t> </a:t>
                      </a:r>
                      <a:r>
                        <a:rPr lang="en-IN" b="1" dirty="0">
                          <a:latin typeface="Calibri" panose="020F0502020204030204" pitchFamily="34" charset="0"/>
                        </a:rPr>
                        <a:t>P</a:t>
                      </a:r>
                    </a:p>
                  </a:txBody>
                  <a:tcPr/>
                </a:tc>
                <a:tc>
                  <a:txBody>
                    <a:bodyPr/>
                    <a:lstStyle/>
                    <a:p>
                      <a:r>
                        <a:rPr lang="en-IN" b="1" dirty="0">
                          <a:latin typeface="Calibri" panose="020F0502020204030204" pitchFamily="34" charset="0"/>
                        </a:rPr>
                        <a:t>$700.0</a:t>
                      </a:r>
                      <a:r>
                        <a:rPr lang="en-IN" b="1" baseline="0" dirty="0">
                          <a:latin typeface="Calibri" panose="020F0502020204030204" pitchFamily="34" charset="0"/>
                        </a:rPr>
                        <a:t> billion</a:t>
                      </a:r>
                      <a:endParaRPr lang="en-IN" b="1" dirty="0">
                        <a:latin typeface="Calibri" panose="020F0502020204030204" pitchFamily="34" charset="0"/>
                      </a:endParaRPr>
                    </a:p>
                  </a:txBody>
                  <a:tcPr/>
                </a:tc>
                <a:tc>
                  <a:txBody>
                    <a:bodyPr/>
                    <a:lstStyle/>
                    <a:p>
                      <a:r>
                        <a:rPr lang="en-IN" b="1" dirty="0">
                          <a:latin typeface="Calibri" panose="020F0502020204030204" pitchFamily="34" charset="0"/>
                        </a:rPr>
                        <a:t>$356.2 billion</a:t>
                      </a:r>
                    </a:p>
                  </a:txBody>
                  <a:tcPr/>
                </a:tc>
                <a:tc>
                  <a:txBody>
                    <a:bodyPr/>
                    <a:lstStyle/>
                    <a:p>
                      <a:r>
                        <a:rPr lang="en-IN" b="1" dirty="0">
                          <a:latin typeface="Calibri" panose="020F0502020204030204" pitchFamily="34" charset="0"/>
                        </a:rPr>
                        <a:t>Financial rescue plan</a:t>
                      </a:r>
                      <a:r>
                        <a:rPr lang="en-IN" b="1" baseline="0" dirty="0">
                          <a:latin typeface="Calibri" panose="020F0502020204030204" pitchFamily="34" charset="0"/>
                        </a:rPr>
                        <a:t> aimed at restoring liquidity to financial markets.</a:t>
                      </a:r>
                      <a:endParaRPr lang="en-IN" b="1" dirty="0">
                        <a:latin typeface="Calibri" panose="020F0502020204030204" pitchFamily="34" charset="0"/>
                      </a:endParaRPr>
                    </a:p>
                  </a:txBody>
                  <a:tcPr/>
                </a:tc>
                <a:extLst>
                  <a:ext uri="{0D108BD9-81ED-4DB2-BD59-A6C34878D82A}">
                    <a16:rowId xmlns:a16="http://schemas.microsoft.com/office/drawing/2014/main" val="921647010"/>
                  </a:ext>
                </a:extLst>
              </a:tr>
              <a:tr h="370840">
                <a:tc>
                  <a:txBody>
                    <a:bodyPr/>
                    <a:lstStyle/>
                    <a:p>
                      <a:r>
                        <a:rPr lang="en-IN" dirty="0">
                          <a:latin typeface="Calibri" panose="020F0502020204030204" pitchFamily="34" charset="0"/>
                        </a:rPr>
                        <a:t>A</a:t>
                      </a:r>
                      <a:r>
                        <a:rPr lang="en-IN" sz="100" dirty="0">
                          <a:latin typeface="Calibri" panose="020F0502020204030204" pitchFamily="34" charset="0"/>
                        </a:rPr>
                        <a:t> </a:t>
                      </a:r>
                      <a:r>
                        <a:rPr lang="en-IN" dirty="0">
                          <a:latin typeface="Calibri" panose="020F0502020204030204" pitchFamily="34" charset="0"/>
                        </a:rPr>
                        <a:t>I</a:t>
                      </a:r>
                      <a:r>
                        <a:rPr lang="en-IN" sz="100" dirty="0">
                          <a:latin typeface="Calibri" panose="020F0502020204030204" pitchFamily="34" charset="0"/>
                        </a:rPr>
                        <a:t> </a:t>
                      </a:r>
                      <a:r>
                        <a:rPr lang="en-IN" dirty="0">
                          <a:latin typeface="Calibri" panose="020F0502020204030204" pitchFamily="34" charset="0"/>
                        </a:rPr>
                        <a:t>G</a:t>
                      </a:r>
                    </a:p>
                  </a:txBody>
                  <a:tcPr/>
                </a:tc>
                <a:tc>
                  <a:txBody>
                    <a:bodyPr/>
                    <a:lstStyle/>
                    <a:p>
                      <a:r>
                        <a:rPr lang="en-IN" dirty="0">
                          <a:latin typeface="Calibri" panose="020F0502020204030204" pitchFamily="34" charset="0"/>
                        </a:rPr>
                        <a:t>70.0 b</a:t>
                      </a:r>
                    </a:p>
                  </a:txBody>
                  <a:tcPr/>
                </a:tc>
                <a:tc>
                  <a:txBody>
                    <a:bodyPr/>
                    <a:lstStyle/>
                    <a:p>
                      <a:r>
                        <a:rPr lang="en-IN" dirty="0">
                          <a:latin typeface="Calibri" panose="020F0502020204030204" pitchFamily="34" charset="0"/>
                        </a:rPr>
                        <a:t>69.8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1250836911"/>
                  </a:ext>
                </a:extLst>
              </a:tr>
              <a:tr h="370840">
                <a:tc>
                  <a:txBody>
                    <a:bodyPr/>
                    <a:lstStyle/>
                    <a:p>
                      <a:r>
                        <a:rPr lang="en-IN" dirty="0">
                          <a:latin typeface="Calibri" panose="020F0502020204030204" pitchFamily="34" charset="0"/>
                        </a:rPr>
                        <a:t>Auto industry financing</a:t>
                      </a:r>
                    </a:p>
                  </a:txBody>
                  <a:tcPr/>
                </a:tc>
                <a:tc>
                  <a:txBody>
                    <a:bodyPr/>
                    <a:lstStyle/>
                    <a:p>
                      <a:r>
                        <a:rPr lang="en-IN" dirty="0">
                          <a:latin typeface="Calibri" panose="020F0502020204030204" pitchFamily="34" charset="0"/>
                        </a:rPr>
                        <a:t>80.1</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r>
                        <a:rPr lang="en-IN" dirty="0">
                          <a:latin typeface="Calibri" panose="020F0502020204030204" pitchFamily="34" charset="0"/>
                        </a:rPr>
                        <a:t>77.6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3088573577"/>
                  </a:ext>
                </a:extLst>
              </a:tr>
              <a:tr h="370840">
                <a:tc>
                  <a:txBody>
                    <a:bodyPr/>
                    <a:lstStyle/>
                    <a:p>
                      <a:r>
                        <a:rPr lang="en-IN" dirty="0">
                          <a:latin typeface="Calibri" panose="020F0502020204030204" pitchFamily="34" charset="0"/>
                        </a:rPr>
                        <a:t>Capital Purchase Program</a:t>
                      </a:r>
                    </a:p>
                  </a:txBody>
                  <a:tcPr/>
                </a:tc>
                <a:tc>
                  <a:txBody>
                    <a:bodyPr/>
                    <a:lstStyle/>
                    <a:p>
                      <a:r>
                        <a:rPr lang="en-IN" dirty="0">
                          <a:latin typeface="Calibri" panose="020F0502020204030204" pitchFamily="34" charset="0"/>
                        </a:rPr>
                        <a:t>218.0 b</a:t>
                      </a:r>
                    </a:p>
                  </a:txBody>
                  <a:tcPr/>
                </a:tc>
                <a:tc>
                  <a:txBody>
                    <a:bodyPr/>
                    <a:lstStyle/>
                    <a:p>
                      <a:r>
                        <a:rPr lang="en-IN" dirty="0">
                          <a:latin typeface="Calibri" panose="020F0502020204030204" pitchFamily="34" charset="0"/>
                        </a:rPr>
                        <a:t>204.7 b</a:t>
                      </a:r>
                    </a:p>
                  </a:txBody>
                  <a:tcPr/>
                </a:tc>
                <a:tc>
                  <a:txBody>
                    <a:bodyPr/>
                    <a:lstStyle/>
                    <a:p>
                      <a:endParaRPr lang="en-IN">
                        <a:latin typeface="Calibri" panose="020F0502020204030204" pitchFamily="34" charset="0"/>
                      </a:endParaRPr>
                    </a:p>
                  </a:txBody>
                  <a:tcPr/>
                </a:tc>
                <a:extLst>
                  <a:ext uri="{0D108BD9-81ED-4DB2-BD59-A6C34878D82A}">
                    <a16:rowId xmlns:a16="http://schemas.microsoft.com/office/drawing/2014/main" val="2306738019"/>
                  </a:ext>
                </a:extLst>
              </a:tr>
              <a:tr h="370840">
                <a:tc>
                  <a:txBody>
                    <a:bodyPr/>
                    <a:lstStyle/>
                    <a:p>
                      <a:r>
                        <a:rPr lang="en-IN" dirty="0">
                          <a:latin typeface="Calibri" panose="020F0502020204030204" pitchFamily="34" charset="0"/>
                        </a:rPr>
                        <a:t>Public-private</a:t>
                      </a:r>
                      <a:r>
                        <a:rPr lang="en-IN" baseline="0" dirty="0">
                          <a:latin typeface="Calibri" panose="020F0502020204030204" pitchFamily="34" charset="0"/>
                        </a:rPr>
                        <a:t> Investment program</a:t>
                      </a:r>
                      <a:endParaRPr lang="en-IN" dirty="0">
                        <a:latin typeface="Calibri" panose="020F0502020204030204" pitchFamily="34" charset="0"/>
                      </a:endParaRPr>
                    </a:p>
                  </a:txBody>
                  <a:tcPr/>
                </a:tc>
                <a:tc>
                  <a:txBody>
                    <a:bodyPr/>
                    <a:lstStyle/>
                    <a:p>
                      <a:r>
                        <a:rPr lang="en-IN" dirty="0">
                          <a:latin typeface="Calibri" panose="020F0502020204030204" pitchFamily="34" charset="0"/>
                        </a:rPr>
                        <a:t>100.0 b</a:t>
                      </a:r>
                    </a:p>
                  </a:txBody>
                  <a:tcPr/>
                </a:tc>
                <a:tc>
                  <a:txBody>
                    <a:bodyPr/>
                    <a:lstStyle/>
                    <a:p>
                      <a:r>
                        <a:rPr lang="en-IN" dirty="0">
                          <a:latin typeface="Calibri" panose="020F0502020204030204" pitchFamily="34" charset="0"/>
                        </a:rPr>
                        <a:t>26.7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56063882"/>
                  </a:ext>
                </a:extLst>
              </a:tr>
              <a:tr h="370840">
                <a:tc>
                  <a:txBody>
                    <a:bodyPr/>
                    <a:lstStyle/>
                    <a:p>
                      <a:r>
                        <a:rPr lang="en-IN" dirty="0">
                          <a:latin typeface="Calibri" panose="020F0502020204030204" pitchFamily="34" charset="0"/>
                        </a:rPr>
                        <a:t>Targeted Investments to Citigroup and </a:t>
                      </a:r>
                    </a:p>
                    <a:p>
                      <a:r>
                        <a:rPr lang="en-IN" dirty="0">
                          <a:latin typeface="Calibri" panose="020F0502020204030204" pitchFamily="34" charset="0"/>
                        </a:rPr>
                        <a:t>  Bank of America</a:t>
                      </a:r>
                    </a:p>
                  </a:txBody>
                  <a:tcPr/>
                </a:tc>
                <a:tc>
                  <a:txBody>
                    <a:bodyPr/>
                    <a:lstStyle/>
                    <a:p>
                      <a:r>
                        <a:rPr lang="en-IN" dirty="0">
                          <a:latin typeface="Calibri" panose="020F0502020204030204" pitchFamily="34" charset="0"/>
                        </a:rPr>
                        <a:t>52.5</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r>
                        <a:rPr lang="en-IN" dirty="0">
                          <a:latin typeface="Calibri" panose="020F0502020204030204" pitchFamily="34" charset="0"/>
                        </a:rPr>
                        <a:t>45.0</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64994469"/>
                  </a:ext>
                </a:extLst>
              </a:tr>
              <a:tr h="370840">
                <a:tc>
                  <a:txBody>
                    <a:bodyPr/>
                    <a:lstStyle/>
                    <a:p>
                      <a:r>
                        <a:rPr lang="en-IN" dirty="0">
                          <a:latin typeface="Calibri" panose="020F0502020204030204" pitchFamily="34" charset="0"/>
                        </a:rPr>
                        <a:t>Amount required</a:t>
                      </a:r>
                    </a:p>
                  </a:txBody>
                  <a:tcPr/>
                </a:tc>
                <a:tc>
                  <a:txBody>
                    <a:bodyPr/>
                    <a:lstStyle/>
                    <a:p>
                      <a:endParaRPr lang="en-IN" dirty="0">
                        <a:latin typeface="Calibri" panose="020F0502020204030204" pitchFamily="34" charset="0"/>
                      </a:endParaRPr>
                    </a:p>
                  </a:txBody>
                  <a:tcPr/>
                </a:tc>
                <a:tc>
                  <a:txBody>
                    <a:bodyPr/>
                    <a:lstStyle/>
                    <a:p>
                      <a:r>
                        <a:rPr lang="en-IN" i="1" dirty="0">
                          <a:latin typeface="Calibri" panose="020F0502020204030204" pitchFamily="34" charset="0"/>
                        </a:rPr>
                        <a:t>$118.5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219125429"/>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32</a:t>
            </a:fld>
            <a:endParaRPr lang="en-US" altLang="en-US"/>
          </a:p>
        </p:txBody>
      </p:sp>
    </p:spTree>
    <p:extLst>
      <p:ext uri="{BB962C8B-B14F-4D97-AF65-F5344CB8AC3E}">
        <p14:creationId xmlns:p14="http://schemas.microsoft.com/office/powerpoint/2010/main" val="14242810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57574"/>
            <a:ext cx="7543800" cy="799452"/>
          </a:xfrm>
        </p:spPr>
        <p:txBody>
          <a:bodyPr/>
          <a:lstStyle/>
          <a:p>
            <a:r>
              <a:rPr lang="en-US" altLang="en-US" sz="3500" dirty="0"/>
              <a:t>Appendix: Government Rescue Plan </a:t>
            </a:r>
            <a:r>
              <a:rPr lang="en-US" altLang="en-US" sz="1000" b="0" dirty="0"/>
              <a:t>2</a:t>
            </a:r>
            <a:endParaRPr lang="en-IN" sz="1000" b="0" dirty="0"/>
          </a:p>
        </p:txBody>
      </p:sp>
      <p:graphicFrame>
        <p:nvGraphicFramePr>
          <p:cNvPr id="4" name="Table 3"/>
          <p:cNvGraphicFramePr>
            <a:graphicFrameLocks noGrp="1"/>
          </p:cNvGraphicFramePr>
          <p:nvPr>
            <p:extLst>
              <p:ext uri="{D42A27DB-BD31-4B8C-83A1-F6EECF244321}">
                <p14:modId xmlns:p14="http://schemas.microsoft.com/office/powerpoint/2010/main" val="2411955601"/>
              </p:ext>
            </p:extLst>
          </p:nvPr>
        </p:nvGraphicFramePr>
        <p:xfrm>
          <a:off x="187694" y="1594133"/>
          <a:ext cx="8869679" cy="4856480"/>
        </p:xfrm>
        <a:graphic>
          <a:graphicData uri="http://schemas.openxmlformats.org/drawingml/2006/table">
            <a:tbl>
              <a:tblPr firstRow="1" bandRow="1">
                <a:tableStyleId>{5C22544A-7EE6-4342-B048-85BDC9FD1C3A}</a:tableStyleId>
              </a:tblPr>
              <a:tblGrid>
                <a:gridCol w="3181150">
                  <a:extLst>
                    <a:ext uri="{9D8B030D-6E8A-4147-A177-3AD203B41FA5}">
                      <a16:colId xmlns:a16="http://schemas.microsoft.com/office/drawing/2014/main" val="3426282011"/>
                    </a:ext>
                  </a:extLst>
                </a:gridCol>
                <a:gridCol w="1463038">
                  <a:extLst>
                    <a:ext uri="{9D8B030D-6E8A-4147-A177-3AD203B41FA5}">
                      <a16:colId xmlns:a16="http://schemas.microsoft.com/office/drawing/2014/main" val="1233634396"/>
                    </a:ext>
                  </a:extLst>
                </a:gridCol>
                <a:gridCol w="1386040">
                  <a:extLst>
                    <a:ext uri="{9D8B030D-6E8A-4147-A177-3AD203B41FA5}">
                      <a16:colId xmlns:a16="http://schemas.microsoft.com/office/drawing/2014/main" val="3137553085"/>
                    </a:ext>
                  </a:extLst>
                </a:gridCol>
                <a:gridCol w="2839451">
                  <a:extLst>
                    <a:ext uri="{9D8B030D-6E8A-4147-A177-3AD203B41FA5}">
                      <a16:colId xmlns:a16="http://schemas.microsoft.com/office/drawing/2014/main" val="2654561677"/>
                    </a:ext>
                  </a:extLst>
                </a:gridCol>
              </a:tblGrid>
              <a:tr h="370840">
                <a:tc>
                  <a:txBody>
                    <a:bodyPr/>
                    <a:lstStyle/>
                    <a:p>
                      <a:r>
                        <a:rPr lang="en-IN" dirty="0">
                          <a:latin typeface="Calibri" panose="020F0502020204030204" pitchFamily="34" charset="0"/>
                        </a:rPr>
                        <a:t>Program</a:t>
                      </a:r>
                    </a:p>
                  </a:txBody>
                  <a:tcPr/>
                </a:tc>
                <a:tc>
                  <a:txBody>
                    <a:bodyPr/>
                    <a:lstStyle/>
                    <a:p>
                      <a:r>
                        <a:rPr lang="en-IN" dirty="0">
                          <a:latin typeface="Calibri" panose="020F0502020204030204" pitchFamily="34" charset="0"/>
                        </a:rPr>
                        <a:t>Committed</a:t>
                      </a:r>
                    </a:p>
                  </a:txBody>
                  <a:tcPr/>
                </a:tc>
                <a:tc>
                  <a:txBody>
                    <a:bodyPr/>
                    <a:lstStyle/>
                    <a:p>
                      <a:r>
                        <a:rPr lang="en-IN" dirty="0">
                          <a:latin typeface="Calibri" panose="020F0502020204030204" pitchFamily="34" charset="0"/>
                        </a:rPr>
                        <a:t>Invested</a:t>
                      </a:r>
                    </a:p>
                  </a:txBody>
                  <a:tcPr/>
                </a:tc>
                <a:tc>
                  <a:txBody>
                    <a:bodyPr/>
                    <a:lstStyle/>
                    <a:p>
                      <a:r>
                        <a:rPr lang="en-IN" dirty="0">
                          <a:latin typeface="Calibri" panose="020F0502020204030204" pitchFamily="34" charset="0"/>
                        </a:rPr>
                        <a:t>Description</a:t>
                      </a:r>
                    </a:p>
                  </a:txBody>
                  <a:tcPr/>
                </a:tc>
                <a:extLst>
                  <a:ext uri="{0D108BD9-81ED-4DB2-BD59-A6C34878D82A}">
                    <a16:rowId xmlns:a16="http://schemas.microsoft.com/office/drawing/2014/main" val="1418940250"/>
                  </a:ext>
                </a:extLst>
              </a:tr>
              <a:tr h="855228">
                <a:tc>
                  <a:txBody>
                    <a:bodyPr/>
                    <a:lstStyle/>
                    <a:p>
                      <a:r>
                        <a:rPr lang="en-IN" b="1" dirty="0">
                          <a:latin typeface="Calibri" panose="020F0502020204030204" pitchFamily="34" charset="0"/>
                        </a:rPr>
                        <a:t>Federal</a:t>
                      </a:r>
                      <a:r>
                        <a:rPr lang="en-IN" b="1" baseline="0" dirty="0">
                          <a:latin typeface="Calibri" panose="020F0502020204030204" pitchFamily="34" charset="0"/>
                        </a:rPr>
                        <a:t> Reserve Rescue Efforts</a:t>
                      </a:r>
                      <a:endParaRPr lang="en-IN" b="1" dirty="0">
                        <a:latin typeface="Calibri" panose="020F0502020204030204" pitchFamily="34" charset="0"/>
                      </a:endParaRPr>
                    </a:p>
                  </a:txBody>
                  <a:tcPr/>
                </a:tc>
                <a:tc>
                  <a:txBody>
                    <a:bodyPr/>
                    <a:lstStyle/>
                    <a:p>
                      <a:r>
                        <a:rPr lang="en-IN" b="1" baseline="0" dirty="0">
                          <a:latin typeface="Calibri" panose="020F0502020204030204" pitchFamily="34" charset="0"/>
                        </a:rPr>
                        <a:t>$6.4 thrillion</a:t>
                      </a:r>
                      <a:endParaRPr lang="en-IN" b="1" dirty="0">
                        <a:latin typeface="Calibri" panose="020F0502020204030204" pitchFamily="34" charset="0"/>
                      </a:endParaRPr>
                    </a:p>
                  </a:txBody>
                  <a:tcPr/>
                </a:tc>
                <a:tc>
                  <a:txBody>
                    <a:bodyPr/>
                    <a:lstStyle/>
                    <a:p>
                      <a:r>
                        <a:rPr lang="en-IN" b="1" dirty="0">
                          <a:latin typeface="Calibri" panose="020F0502020204030204" pitchFamily="34" charset="0"/>
                        </a:rPr>
                        <a:t>$1.5 </a:t>
                      </a:r>
                      <a:r>
                        <a:rPr lang="en-IN" b="1" baseline="0" dirty="0">
                          <a:latin typeface="Calibri" panose="020F0502020204030204" pitchFamily="34" charset="0"/>
                        </a:rPr>
                        <a:t>thrillion</a:t>
                      </a:r>
                      <a:endParaRPr lang="en-IN" b="1" dirty="0">
                        <a:latin typeface="Calibri" panose="020F0502020204030204" pitchFamily="34" charset="0"/>
                      </a:endParaRPr>
                    </a:p>
                  </a:txBody>
                  <a:tcPr/>
                </a:tc>
                <a:tc>
                  <a:txBody>
                    <a:bodyPr/>
                    <a:lstStyle/>
                    <a:p>
                      <a:r>
                        <a:rPr lang="en-IN" b="1" dirty="0">
                          <a:latin typeface="Calibri" panose="020F0502020204030204" pitchFamily="34" charset="0"/>
                        </a:rPr>
                        <a:t>Financial rescue plan</a:t>
                      </a:r>
                      <a:r>
                        <a:rPr lang="en-IN" b="1" baseline="0" dirty="0">
                          <a:latin typeface="Calibri" panose="020F0502020204030204" pitchFamily="34" charset="0"/>
                        </a:rPr>
                        <a:t> aimed at restoring liquidity to financial markets.</a:t>
                      </a:r>
                      <a:endParaRPr lang="en-IN" b="1" dirty="0">
                        <a:latin typeface="Calibri" panose="020F0502020204030204" pitchFamily="34" charset="0"/>
                      </a:endParaRPr>
                    </a:p>
                  </a:txBody>
                  <a:tcPr/>
                </a:tc>
                <a:extLst>
                  <a:ext uri="{0D108BD9-81ED-4DB2-BD59-A6C34878D82A}">
                    <a16:rowId xmlns:a16="http://schemas.microsoft.com/office/drawing/2014/main" val="2259299581"/>
                  </a:ext>
                </a:extLst>
              </a:tr>
              <a:tr h="874479">
                <a:tc>
                  <a:txBody>
                    <a:bodyPr/>
                    <a:lstStyle/>
                    <a:p>
                      <a:r>
                        <a:rPr lang="en-IN" dirty="0">
                          <a:latin typeface="Calibri" panose="020F0502020204030204" pitchFamily="34" charset="0"/>
                        </a:rPr>
                        <a:t>Asset-backed</a:t>
                      </a:r>
                      <a:r>
                        <a:rPr lang="en-IN" baseline="0" dirty="0">
                          <a:latin typeface="Calibri" panose="020F0502020204030204" pitchFamily="34" charset="0"/>
                        </a:rPr>
                        <a:t> commercial paper money market mutual fund liquidity facility</a:t>
                      </a:r>
                      <a:endParaRPr lang="en-IN" dirty="0">
                        <a:latin typeface="Calibri" panose="020F0502020204030204" pitchFamily="34" charset="0"/>
                      </a:endParaRPr>
                    </a:p>
                  </a:txBody>
                  <a:tcPr/>
                </a:tc>
                <a:tc>
                  <a:txBody>
                    <a:bodyPr/>
                    <a:lstStyle/>
                    <a:p>
                      <a:r>
                        <a:rPr lang="en-IN" dirty="0">
                          <a:latin typeface="Calibri" panose="020F0502020204030204" pitchFamily="34" charset="0"/>
                        </a:rPr>
                        <a:t>unlimited</a:t>
                      </a:r>
                    </a:p>
                  </a:txBody>
                  <a:tcPr/>
                </a:tc>
                <a:tc>
                  <a:txBody>
                    <a:bodyPr/>
                    <a:lstStyle/>
                    <a:p>
                      <a:r>
                        <a:rPr lang="en-IN" dirty="0">
                          <a:latin typeface="Calibri" panose="020F0502020204030204" pitchFamily="34" charset="0"/>
                        </a:rPr>
                        <a:t>$0.0</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1813323142"/>
                  </a:ext>
                </a:extLst>
              </a:tr>
              <a:tr h="277712">
                <a:tc>
                  <a:txBody>
                    <a:bodyPr/>
                    <a:lstStyle/>
                    <a:p>
                      <a:r>
                        <a:rPr lang="en-IN" dirty="0">
                          <a:latin typeface="Calibri" panose="020F0502020204030204" pitchFamily="34" charset="0"/>
                        </a:rPr>
                        <a:t>Bear Stearns bailout</a:t>
                      </a:r>
                    </a:p>
                  </a:txBody>
                  <a:tcPr/>
                </a:tc>
                <a:tc>
                  <a:txBody>
                    <a:bodyPr/>
                    <a:lstStyle/>
                    <a:p>
                      <a:r>
                        <a:rPr lang="en-IN" dirty="0">
                          <a:latin typeface="Calibri" panose="020F0502020204030204" pitchFamily="34" charset="0"/>
                        </a:rPr>
                        <a:t>29.0 b</a:t>
                      </a:r>
                    </a:p>
                  </a:txBody>
                  <a:tcPr/>
                </a:tc>
                <a:tc>
                  <a:txBody>
                    <a:bodyPr/>
                    <a:lstStyle/>
                    <a:p>
                      <a:r>
                        <a:rPr lang="en-IN" dirty="0">
                          <a:latin typeface="Calibri" panose="020F0502020204030204" pitchFamily="34" charset="0"/>
                        </a:rPr>
                        <a:t>26.3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1901964956"/>
                  </a:ext>
                </a:extLst>
              </a:tr>
              <a:tr h="576095">
                <a:tc>
                  <a:txBody>
                    <a:bodyPr/>
                    <a:lstStyle/>
                    <a:p>
                      <a:r>
                        <a:rPr lang="en-IN" dirty="0">
                          <a:latin typeface="Calibri" panose="020F0502020204030204" pitchFamily="34" charset="0"/>
                        </a:rPr>
                        <a:t>Commercial paper funding facility </a:t>
                      </a:r>
                    </a:p>
                  </a:txBody>
                  <a:tcPr/>
                </a:tc>
                <a:tc>
                  <a:txBody>
                    <a:bodyPr/>
                    <a:lstStyle/>
                    <a:p>
                      <a:r>
                        <a:rPr lang="en-IN" dirty="0">
                          <a:latin typeface="Calibri" panose="020F0502020204030204" pitchFamily="34" charset="0"/>
                        </a:rPr>
                        <a:t>1.8 t</a:t>
                      </a:r>
                    </a:p>
                  </a:txBody>
                  <a:tcPr/>
                </a:tc>
                <a:tc>
                  <a:txBody>
                    <a:bodyPr/>
                    <a:lstStyle/>
                    <a:p>
                      <a:r>
                        <a:rPr lang="en-IN" dirty="0">
                          <a:latin typeface="Calibri" panose="020F0502020204030204" pitchFamily="34" charset="0"/>
                        </a:rPr>
                        <a:t>14.3 b</a:t>
                      </a:r>
                    </a:p>
                  </a:txBody>
                  <a:tcPr/>
                </a:tc>
                <a:tc>
                  <a:txBody>
                    <a:bodyPr/>
                    <a:lstStyle/>
                    <a:p>
                      <a:endParaRPr lang="en-IN">
                        <a:latin typeface="Calibri" panose="020F0502020204030204" pitchFamily="34" charset="0"/>
                      </a:endParaRPr>
                    </a:p>
                  </a:txBody>
                  <a:tcPr/>
                </a:tc>
                <a:extLst>
                  <a:ext uri="{0D108BD9-81ED-4DB2-BD59-A6C34878D82A}">
                    <a16:rowId xmlns:a16="http://schemas.microsoft.com/office/drawing/2014/main" val="3982626072"/>
                  </a:ext>
                </a:extLst>
              </a:tr>
              <a:tr h="370840">
                <a:tc>
                  <a:txBody>
                    <a:bodyPr/>
                    <a:lstStyle/>
                    <a:p>
                      <a:r>
                        <a:rPr lang="en-IN" dirty="0">
                          <a:latin typeface="Calibri" panose="020F0502020204030204" pitchFamily="34" charset="0"/>
                        </a:rPr>
                        <a:t>Foreign exchange dollars swaps</a:t>
                      </a:r>
                    </a:p>
                  </a:txBody>
                  <a:tcPr/>
                </a:tc>
                <a:tc>
                  <a:txBody>
                    <a:bodyPr/>
                    <a:lstStyle/>
                    <a:p>
                      <a:r>
                        <a:rPr lang="en-IN" dirty="0">
                          <a:latin typeface="Calibri" panose="020F0502020204030204" pitchFamily="34" charset="0"/>
                        </a:rPr>
                        <a:t>unlimited</a:t>
                      </a:r>
                    </a:p>
                  </a:txBody>
                  <a:tcPr/>
                </a:tc>
                <a:tc>
                  <a:txBody>
                    <a:bodyPr/>
                    <a:lstStyle/>
                    <a:p>
                      <a:r>
                        <a:rPr lang="en-IN" dirty="0">
                          <a:latin typeface="Calibri" panose="020F0502020204030204" pitchFamily="34" charset="0"/>
                        </a:rPr>
                        <a:t>29.1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887542762"/>
                  </a:ext>
                </a:extLst>
              </a:tr>
              <a:tr h="370840">
                <a:tc>
                  <a:txBody>
                    <a:bodyPr/>
                    <a:lstStyle/>
                    <a:p>
                      <a:r>
                        <a:rPr lang="en-IN" dirty="0">
                          <a:latin typeface="Calibri" panose="020F0502020204030204" pitchFamily="34" charset="0"/>
                        </a:rPr>
                        <a:t>G</a:t>
                      </a:r>
                      <a:r>
                        <a:rPr lang="en-IN" sz="100" dirty="0">
                          <a:latin typeface="Calibri" panose="020F0502020204030204" pitchFamily="34" charset="0"/>
                        </a:rPr>
                        <a:t> </a:t>
                      </a:r>
                      <a:r>
                        <a:rPr lang="en-IN" dirty="0">
                          <a:latin typeface="Calibri" panose="020F0502020204030204" pitchFamily="34" charset="0"/>
                        </a:rPr>
                        <a:t>S</a:t>
                      </a:r>
                      <a:r>
                        <a:rPr lang="en-IN" sz="100" dirty="0">
                          <a:latin typeface="Calibri" panose="020F0502020204030204" pitchFamily="34" charset="0"/>
                        </a:rPr>
                        <a:t> </a:t>
                      </a:r>
                      <a:r>
                        <a:rPr lang="en-IN" dirty="0">
                          <a:latin typeface="Calibri" panose="020F0502020204030204" pitchFamily="34" charset="0"/>
                        </a:rPr>
                        <a:t>E (Fannie Mae</a:t>
                      </a:r>
                      <a:r>
                        <a:rPr lang="en-IN" baseline="0" dirty="0">
                          <a:latin typeface="Calibri" panose="020F0502020204030204" pitchFamily="34" charset="0"/>
                        </a:rPr>
                        <a:t> and fredie Mac) debt purchase</a:t>
                      </a:r>
                    </a:p>
                  </a:txBody>
                  <a:tcPr/>
                </a:tc>
                <a:tc>
                  <a:txBody>
                    <a:bodyPr/>
                    <a:lstStyle/>
                    <a:p>
                      <a:r>
                        <a:rPr lang="en-IN" dirty="0">
                          <a:latin typeface="Calibri" panose="020F0502020204030204" pitchFamily="34" charset="0"/>
                        </a:rPr>
                        <a:t>200.0</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r>
                        <a:rPr lang="en-IN" dirty="0">
                          <a:latin typeface="Calibri" panose="020F0502020204030204" pitchFamily="34" charset="0"/>
                        </a:rPr>
                        <a:t>149.7</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3393027013"/>
                  </a:ext>
                </a:extLst>
              </a:tr>
              <a:tr h="370840">
                <a:tc>
                  <a:txBody>
                    <a:bodyPr/>
                    <a:lstStyle/>
                    <a:p>
                      <a:r>
                        <a:rPr lang="en-IN" dirty="0">
                          <a:latin typeface="Calibri" panose="020F0502020204030204" pitchFamily="34" charset="0"/>
                        </a:rPr>
                        <a:t>G</a:t>
                      </a:r>
                      <a:r>
                        <a:rPr lang="en-IN" sz="100" dirty="0">
                          <a:latin typeface="Calibri" panose="020F0502020204030204" pitchFamily="34" charset="0"/>
                        </a:rPr>
                        <a:t> </a:t>
                      </a:r>
                      <a:r>
                        <a:rPr lang="en-IN" dirty="0">
                          <a:latin typeface="Calibri" panose="020F0502020204030204" pitchFamily="34" charset="0"/>
                        </a:rPr>
                        <a:t>S</a:t>
                      </a:r>
                      <a:r>
                        <a:rPr lang="en-IN" sz="100" dirty="0">
                          <a:latin typeface="Calibri" panose="020F0502020204030204" pitchFamily="34" charset="0"/>
                        </a:rPr>
                        <a:t> </a:t>
                      </a:r>
                      <a:r>
                        <a:rPr lang="en-IN" dirty="0">
                          <a:latin typeface="Calibri" panose="020F0502020204030204" pitchFamily="34" charset="0"/>
                        </a:rPr>
                        <a:t>E mortgage – backed</a:t>
                      </a:r>
                      <a:r>
                        <a:rPr lang="en-IN" baseline="0" dirty="0">
                          <a:latin typeface="Calibri" panose="020F0502020204030204" pitchFamily="34" charset="0"/>
                        </a:rPr>
                        <a:t> securities purchase</a:t>
                      </a:r>
                      <a:endParaRPr lang="en-IN" dirty="0">
                        <a:latin typeface="Calibri" panose="020F0502020204030204" pitchFamily="34" charset="0"/>
                      </a:endParaRPr>
                    </a:p>
                  </a:txBody>
                  <a:tcPr/>
                </a:tc>
                <a:tc>
                  <a:txBody>
                    <a:bodyPr/>
                    <a:lstStyle/>
                    <a:p>
                      <a:r>
                        <a:rPr lang="en-IN" dirty="0">
                          <a:latin typeface="Calibri" panose="020F0502020204030204" pitchFamily="34" charset="0"/>
                        </a:rPr>
                        <a:t>1.2 t</a:t>
                      </a:r>
                    </a:p>
                  </a:txBody>
                  <a:tcPr/>
                </a:tc>
                <a:tc>
                  <a:txBody>
                    <a:bodyPr/>
                    <a:lstStyle/>
                    <a:p>
                      <a:r>
                        <a:rPr lang="en-IN" i="0" dirty="0">
                          <a:latin typeface="Calibri" panose="020F0502020204030204" pitchFamily="34" charset="0"/>
                        </a:rPr>
                        <a:t>775.6</a:t>
                      </a:r>
                      <a:r>
                        <a:rPr lang="en-IN" i="0" baseline="0" dirty="0">
                          <a:latin typeface="Calibri" panose="020F0502020204030204" pitchFamily="34" charset="0"/>
                        </a:rPr>
                        <a:t> b</a:t>
                      </a:r>
                      <a:endParaRPr lang="en-IN" i="0" dirty="0">
                        <a:latin typeface="Calibri" panose="020F0502020204030204" pitchFamily="34" charset="0"/>
                      </a:endParaRP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3951371686"/>
                  </a:ext>
                </a:extLst>
              </a:tr>
            </a:tbl>
          </a:graphicData>
        </a:graphic>
      </p:graphicFrame>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33</a:t>
            </a:fld>
            <a:endParaRPr lang="en-US" altLang="en-US"/>
          </a:p>
        </p:txBody>
      </p:sp>
    </p:spTree>
    <p:extLst>
      <p:ext uri="{BB962C8B-B14F-4D97-AF65-F5344CB8AC3E}">
        <p14:creationId xmlns:p14="http://schemas.microsoft.com/office/powerpoint/2010/main" val="34305773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57574"/>
            <a:ext cx="7543800" cy="799452"/>
          </a:xfrm>
        </p:spPr>
        <p:txBody>
          <a:bodyPr/>
          <a:lstStyle/>
          <a:p>
            <a:r>
              <a:rPr lang="en-US" altLang="en-US" sz="3500" dirty="0"/>
              <a:t>Appendix: Government Rescue Plan </a:t>
            </a:r>
            <a:r>
              <a:rPr lang="en-US" altLang="en-US" sz="1000" b="0" dirty="0"/>
              <a:t>3</a:t>
            </a:r>
            <a:endParaRPr lang="en-IN" sz="1000" b="0" dirty="0"/>
          </a:p>
        </p:txBody>
      </p:sp>
      <p:graphicFrame>
        <p:nvGraphicFramePr>
          <p:cNvPr id="4" name="Table 3"/>
          <p:cNvGraphicFramePr>
            <a:graphicFrameLocks noGrp="1"/>
          </p:cNvGraphicFramePr>
          <p:nvPr>
            <p:extLst>
              <p:ext uri="{D42A27DB-BD31-4B8C-83A1-F6EECF244321}">
                <p14:modId xmlns:p14="http://schemas.microsoft.com/office/powerpoint/2010/main" val="816292991"/>
              </p:ext>
            </p:extLst>
          </p:nvPr>
        </p:nvGraphicFramePr>
        <p:xfrm>
          <a:off x="216568" y="2181275"/>
          <a:ext cx="8744552" cy="3403600"/>
        </p:xfrm>
        <a:graphic>
          <a:graphicData uri="http://schemas.openxmlformats.org/drawingml/2006/table">
            <a:tbl>
              <a:tblPr firstRow="1" bandRow="1">
                <a:tableStyleId>{5C22544A-7EE6-4342-B048-85BDC9FD1C3A}</a:tableStyleId>
              </a:tblPr>
              <a:tblGrid>
                <a:gridCol w="3181150">
                  <a:extLst>
                    <a:ext uri="{9D8B030D-6E8A-4147-A177-3AD203B41FA5}">
                      <a16:colId xmlns:a16="http://schemas.microsoft.com/office/drawing/2014/main" val="3426282011"/>
                    </a:ext>
                  </a:extLst>
                </a:gridCol>
                <a:gridCol w="1424539">
                  <a:extLst>
                    <a:ext uri="{9D8B030D-6E8A-4147-A177-3AD203B41FA5}">
                      <a16:colId xmlns:a16="http://schemas.microsoft.com/office/drawing/2014/main" val="1233634396"/>
                    </a:ext>
                  </a:extLst>
                </a:gridCol>
                <a:gridCol w="1029903">
                  <a:extLst>
                    <a:ext uri="{9D8B030D-6E8A-4147-A177-3AD203B41FA5}">
                      <a16:colId xmlns:a16="http://schemas.microsoft.com/office/drawing/2014/main" val="3137553085"/>
                    </a:ext>
                  </a:extLst>
                </a:gridCol>
                <a:gridCol w="3108960">
                  <a:extLst>
                    <a:ext uri="{9D8B030D-6E8A-4147-A177-3AD203B41FA5}">
                      <a16:colId xmlns:a16="http://schemas.microsoft.com/office/drawing/2014/main" val="2654561677"/>
                    </a:ext>
                  </a:extLst>
                </a:gridCol>
              </a:tblGrid>
              <a:tr h="370840">
                <a:tc>
                  <a:txBody>
                    <a:bodyPr/>
                    <a:lstStyle/>
                    <a:p>
                      <a:r>
                        <a:rPr lang="en-IN" dirty="0">
                          <a:latin typeface="Calibri" panose="020F0502020204030204" pitchFamily="34" charset="0"/>
                        </a:rPr>
                        <a:t>Program</a:t>
                      </a:r>
                    </a:p>
                  </a:txBody>
                  <a:tcPr/>
                </a:tc>
                <a:tc>
                  <a:txBody>
                    <a:bodyPr/>
                    <a:lstStyle/>
                    <a:p>
                      <a:r>
                        <a:rPr lang="en-IN" dirty="0">
                          <a:latin typeface="Calibri" panose="020F0502020204030204" pitchFamily="34" charset="0"/>
                        </a:rPr>
                        <a:t>Committed</a:t>
                      </a:r>
                    </a:p>
                  </a:txBody>
                  <a:tcPr/>
                </a:tc>
                <a:tc>
                  <a:txBody>
                    <a:bodyPr/>
                    <a:lstStyle/>
                    <a:p>
                      <a:r>
                        <a:rPr lang="en-IN" dirty="0">
                          <a:latin typeface="Calibri" panose="020F0502020204030204" pitchFamily="34" charset="0"/>
                        </a:rPr>
                        <a:t>Invested</a:t>
                      </a:r>
                    </a:p>
                  </a:txBody>
                  <a:tcPr/>
                </a:tc>
                <a:tc>
                  <a:txBody>
                    <a:bodyPr/>
                    <a:lstStyle/>
                    <a:p>
                      <a:r>
                        <a:rPr lang="en-IN" dirty="0">
                          <a:latin typeface="Calibri" panose="020F0502020204030204" pitchFamily="34" charset="0"/>
                        </a:rPr>
                        <a:t>Description</a:t>
                      </a:r>
                    </a:p>
                  </a:txBody>
                  <a:tcPr/>
                </a:tc>
                <a:extLst>
                  <a:ext uri="{0D108BD9-81ED-4DB2-BD59-A6C34878D82A}">
                    <a16:rowId xmlns:a16="http://schemas.microsoft.com/office/drawing/2014/main" val="1418940250"/>
                  </a:ext>
                </a:extLst>
              </a:tr>
              <a:tr h="370840">
                <a:tc>
                  <a:txBody>
                    <a:bodyPr/>
                    <a:lstStyle/>
                    <a:p>
                      <a:r>
                        <a:rPr lang="en-IN" dirty="0">
                          <a:latin typeface="Calibri" panose="020F0502020204030204" pitchFamily="34" charset="0"/>
                        </a:rPr>
                        <a:t>Term asset-backed</a:t>
                      </a:r>
                      <a:r>
                        <a:rPr lang="en-IN" baseline="0" dirty="0">
                          <a:latin typeface="Calibri" panose="020F0502020204030204" pitchFamily="34" charset="0"/>
                        </a:rPr>
                        <a:t> securities loan facility </a:t>
                      </a:r>
                      <a:endParaRPr lang="en-IN" dirty="0">
                        <a:latin typeface="Calibri" panose="020F0502020204030204" pitchFamily="34" charset="0"/>
                      </a:endParaRPr>
                    </a:p>
                  </a:txBody>
                  <a:tcPr/>
                </a:tc>
                <a:tc>
                  <a:txBody>
                    <a:bodyPr/>
                    <a:lstStyle/>
                    <a:p>
                      <a:r>
                        <a:rPr lang="en-IN" baseline="0" dirty="0">
                          <a:latin typeface="Calibri" panose="020F0502020204030204" pitchFamily="34" charset="0"/>
                        </a:rPr>
                        <a:t>1.0 t</a:t>
                      </a:r>
                      <a:endParaRPr lang="en-IN" dirty="0">
                        <a:latin typeface="Calibri" panose="020F0502020204030204" pitchFamily="34" charset="0"/>
                      </a:endParaRPr>
                    </a:p>
                  </a:txBody>
                  <a:tcPr/>
                </a:tc>
                <a:tc>
                  <a:txBody>
                    <a:bodyPr/>
                    <a:lstStyle/>
                    <a:p>
                      <a:r>
                        <a:rPr lang="en-IN" dirty="0">
                          <a:latin typeface="Calibri" panose="020F0502020204030204" pitchFamily="34" charset="0"/>
                        </a:rPr>
                        <a:t>43.8</a:t>
                      </a:r>
                      <a:r>
                        <a:rPr lang="en-IN" baseline="0" dirty="0">
                          <a:latin typeface="Calibri" panose="020F0502020204030204" pitchFamily="34" charset="0"/>
                        </a:rPr>
                        <a:t> </a:t>
                      </a:r>
                      <a:r>
                        <a:rPr lang="en-IN" dirty="0">
                          <a:latin typeface="Calibri" panose="020F0502020204030204" pitchFamily="34" charset="0"/>
                        </a:rPr>
                        <a:t>t</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259299581"/>
                  </a:ext>
                </a:extLst>
              </a:tr>
              <a:tr h="370840">
                <a:tc>
                  <a:txBody>
                    <a:bodyPr/>
                    <a:lstStyle/>
                    <a:p>
                      <a:r>
                        <a:rPr lang="en-IN" dirty="0">
                          <a:latin typeface="Calibri" panose="020F0502020204030204" pitchFamily="34" charset="0"/>
                        </a:rPr>
                        <a:t>U.S</a:t>
                      </a:r>
                      <a:r>
                        <a:rPr lang="en-IN" baseline="0" dirty="0">
                          <a:latin typeface="Calibri" panose="020F0502020204030204" pitchFamily="34" charset="0"/>
                        </a:rPr>
                        <a:t> government bond purchase</a:t>
                      </a:r>
                      <a:endParaRPr lang="en-IN" dirty="0">
                        <a:latin typeface="Calibri" panose="020F0502020204030204" pitchFamily="34" charset="0"/>
                      </a:endParaRPr>
                    </a:p>
                  </a:txBody>
                  <a:tcPr/>
                </a:tc>
                <a:tc>
                  <a:txBody>
                    <a:bodyPr/>
                    <a:lstStyle/>
                    <a:p>
                      <a:r>
                        <a:rPr lang="en-IN" dirty="0">
                          <a:latin typeface="Calibri" panose="020F0502020204030204" pitchFamily="34" charset="0"/>
                        </a:rPr>
                        <a:t>300.0</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r>
                        <a:rPr lang="en-IN" dirty="0">
                          <a:latin typeface="Calibri" panose="020F0502020204030204" pitchFamily="34" charset="0"/>
                        </a:rPr>
                        <a:t>295.3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1813323142"/>
                  </a:ext>
                </a:extLst>
              </a:tr>
              <a:tr h="370840">
                <a:tc>
                  <a:txBody>
                    <a:bodyPr/>
                    <a:lstStyle/>
                    <a:p>
                      <a:r>
                        <a:rPr lang="en-IN" b="1" dirty="0">
                          <a:latin typeface="Calibri" panose="020F0502020204030204" pitchFamily="34" charset="0"/>
                        </a:rPr>
                        <a:t>Federal Stimulus</a:t>
                      </a:r>
                      <a:r>
                        <a:rPr lang="en-IN" b="1" baseline="0" dirty="0">
                          <a:latin typeface="Calibri" panose="020F0502020204030204" pitchFamily="34" charset="0"/>
                        </a:rPr>
                        <a:t> Act</a:t>
                      </a:r>
                      <a:endParaRPr lang="en-IN" b="1" dirty="0">
                        <a:latin typeface="Calibri" panose="020F0502020204030204" pitchFamily="34" charset="0"/>
                      </a:endParaRPr>
                    </a:p>
                  </a:txBody>
                  <a:tcPr/>
                </a:tc>
                <a:tc>
                  <a:txBody>
                    <a:bodyPr/>
                    <a:lstStyle/>
                    <a:p>
                      <a:r>
                        <a:rPr lang="en-IN" b="1" baseline="0" dirty="0">
                          <a:latin typeface="Calibri" panose="020F0502020204030204" pitchFamily="34" charset="0"/>
                        </a:rPr>
                        <a:t>$1.2 thrillion</a:t>
                      </a:r>
                      <a:endParaRPr lang="en-IN" b="1" dirty="0">
                        <a:latin typeface="Calibri" panose="020F0502020204030204" pitchFamily="34" charset="0"/>
                      </a:endParaRPr>
                    </a:p>
                  </a:txBody>
                  <a:tcPr/>
                </a:tc>
                <a:tc>
                  <a:txBody>
                    <a:bodyPr/>
                    <a:lstStyle/>
                    <a:p>
                      <a:r>
                        <a:rPr lang="en-IN" b="1" dirty="0">
                          <a:latin typeface="Calibri" panose="020F0502020204030204" pitchFamily="34" charset="0"/>
                        </a:rPr>
                        <a:t>$577.8 billion</a:t>
                      </a:r>
                    </a:p>
                  </a:txBody>
                  <a:tcPr/>
                </a:tc>
                <a:tc>
                  <a:txBody>
                    <a:bodyPr/>
                    <a:lstStyle/>
                    <a:p>
                      <a:r>
                        <a:rPr lang="en-IN" b="1" dirty="0">
                          <a:latin typeface="Calibri" panose="020F0502020204030204" pitchFamily="34" charset="0"/>
                        </a:rPr>
                        <a:t>Programs designed to save or create jobs</a:t>
                      </a:r>
                    </a:p>
                  </a:txBody>
                  <a:tcPr/>
                </a:tc>
                <a:extLst>
                  <a:ext uri="{0D108BD9-81ED-4DB2-BD59-A6C34878D82A}">
                    <a16:rowId xmlns:a16="http://schemas.microsoft.com/office/drawing/2014/main" val="1901964956"/>
                  </a:ext>
                </a:extLst>
              </a:tr>
              <a:tr h="370840">
                <a:tc>
                  <a:txBody>
                    <a:bodyPr/>
                    <a:lstStyle/>
                    <a:p>
                      <a:r>
                        <a:rPr lang="en-IN" dirty="0">
                          <a:latin typeface="Calibri" panose="020F0502020204030204" pitchFamily="34" charset="0"/>
                        </a:rPr>
                        <a:t>Economic </a:t>
                      </a:r>
                      <a:r>
                        <a:rPr lang="en-IN" b="0" dirty="0">
                          <a:latin typeface="Calibri" panose="020F0502020204030204" pitchFamily="34" charset="0"/>
                        </a:rPr>
                        <a:t>Stimulus Act</a:t>
                      </a:r>
                    </a:p>
                  </a:txBody>
                  <a:tcPr/>
                </a:tc>
                <a:tc>
                  <a:txBody>
                    <a:bodyPr/>
                    <a:lstStyle/>
                    <a:p>
                      <a:r>
                        <a:rPr lang="en-IN" dirty="0">
                          <a:latin typeface="Calibri" panose="020F0502020204030204" pitchFamily="34" charset="0"/>
                        </a:rPr>
                        <a:t>168.0 b</a:t>
                      </a:r>
                    </a:p>
                  </a:txBody>
                  <a:tcPr/>
                </a:tc>
                <a:tc>
                  <a:txBody>
                    <a:bodyPr/>
                    <a:lstStyle/>
                    <a:p>
                      <a:r>
                        <a:rPr lang="en-IN" dirty="0">
                          <a:latin typeface="Calibri" panose="020F0502020204030204" pitchFamily="34" charset="0"/>
                        </a:rPr>
                        <a:t>168.0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3982626072"/>
                  </a:ext>
                </a:extLst>
              </a:tr>
              <a:tr h="370840">
                <a:tc>
                  <a:txBody>
                    <a:bodyPr/>
                    <a:lstStyle/>
                    <a:p>
                      <a:r>
                        <a:rPr lang="en-IN" dirty="0">
                          <a:latin typeface="Calibri" panose="020F0502020204030204" pitchFamily="34" charset="0"/>
                        </a:rPr>
                        <a:t>Student loan guarantees</a:t>
                      </a:r>
                    </a:p>
                  </a:txBody>
                  <a:tcPr/>
                </a:tc>
                <a:tc>
                  <a:txBody>
                    <a:bodyPr/>
                    <a:lstStyle/>
                    <a:p>
                      <a:r>
                        <a:rPr lang="en-IN" dirty="0">
                          <a:latin typeface="Calibri" panose="020F0502020204030204" pitchFamily="34" charset="0"/>
                        </a:rPr>
                        <a:t>195.0</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r>
                        <a:rPr lang="en-IN" dirty="0">
                          <a:latin typeface="Calibri" panose="020F0502020204030204" pitchFamily="34" charset="0"/>
                        </a:rPr>
                        <a:t>32.6 b</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887542762"/>
                  </a:ext>
                </a:extLst>
              </a:tr>
              <a:tr h="370840">
                <a:tc>
                  <a:txBody>
                    <a:bodyPr/>
                    <a:lstStyle/>
                    <a:p>
                      <a:r>
                        <a:rPr lang="en-IN" baseline="0" dirty="0">
                          <a:latin typeface="Calibri" panose="020F0502020204030204" pitchFamily="34" charset="0"/>
                        </a:rPr>
                        <a:t>American Recovery and reinvestment Act</a:t>
                      </a:r>
                    </a:p>
                  </a:txBody>
                  <a:tcPr/>
                </a:tc>
                <a:tc>
                  <a:txBody>
                    <a:bodyPr/>
                    <a:lstStyle/>
                    <a:p>
                      <a:r>
                        <a:rPr lang="en-IN" dirty="0">
                          <a:latin typeface="Calibri" panose="020F0502020204030204" pitchFamily="34" charset="0"/>
                        </a:rPr>
                        <a:t>787.2</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r>
                        <a:rPr lang="en-IN" dirty="0">
                          <a:latin typeface="Calibri" panose="020F0502020204030204" pitchFamily="34" charset="0"/>
                        </a:rPr>
                        <a:t>358.2</a:t>
                      </a:r>
                      <a:r>
                        <a:rPr lang="en-IN" baseline="0" dirty="0">
                          <a:latin typeface="Calibri" panose="020F0502020204030204" pitchFamily="34" charset="0"/>
                        </a:rPr>
                        <a:t> b</a:t>
                      </a:r>
                      <a:endParaRPr lang="en-IN" dirty="0">
                        <a:latin typeface="Calibri" panose="020F0502020204030204" pitchFamily="34" charset="0"/>
                      </a:endParaRP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3393027013"/>
                  </a:ext>
                </a:extLst>
              </a:tr>
            </a:tbl>
          </a:graphicData>
        </a:graphic>
      </p:graphicFrame>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34</a:t>
            </a:fld>
            <a:endParaRPr lang="en-US" altLang="en-US"/>
          </a:p>
        </p:txBody>
      </p:sp>
    </p:spTree>
    <p:extLst>
      <p:ext uri="{BB962C8B-B14F-4D97-AF65-F5344CB8AC3E}">
        <p14:creationId xmlns:p14="http://schemas.microsoft.com/office/powerpoint/2010/main" val="382525579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57574"/>
            <a:ext cx="7543800" cy="799452"/>
          </a:xfrm>
        </p:spPr>
        <p:txBody>
          <a:bodyPr/>
          <a:lstStyle/>
          <a:p>
            <a:r>
              <a:rPr lang="en-US" altLang="en-US" sz="3500" dirty="0"/>
              <a:t>Appendix: Government Rescue Plan </a:t>
            </a:r>
            <a:r>
              <a:rPr lang="en-US" altLang="en-US" sz="1000" b="0" dirty="0"/>
              <a:t>4</a:t>
            </a:r>
            <a:endParaRPr lang="en-IN" sz="1000" b="0" dirty="0"/>
          </a:p>
        </p:txBody>
      </p:sp>
      <p:graphicFrame>
        <p:nvGraphicFramePr>
          <p:cNvPr id="6" name="Table 5"/>
          <p:cNvGraphicFramePr>
            <a:graphicFrameLocks noGrp="1"/>
          </p:cNvGraphicFramePr>
          <p:nvPr>
            <p:extLst>
              <p:ext uri="{D42A27DB-BD31-4B8C-83A1-F6EECF244321}">
                <p14:modId xmlns:p14="http://schemas.microsoft.com/office/powerpoint/2010/main" val="3918965360"/>
              </p:ext>
            </p:extLst>
          </p:nvPr>
        </p:nvGraphicFramePr>
        <p:xfrm>
          <a:off x="420305" y="1820508"/>
          <a:ext cx="8483063" cy="4318000"/>
        </p:xfrm>
        <a:graphic>
          <a:graphicData uri="http://schemas.openxmlformats.org/drawingml/2006/table">
            <a:tbl>
              <a:tblPr firstRow="1" bandRow="1">
                <a:tableStyleId>{5C22544A-7EE6-4342-B048-85BDC9FD1C3A}</a:tableStyleId>
              </a:tblPr>
              <a:tblGrid>
                <a:gridCol w="1584960">
                  <a:extLst>
                    <a:ext uri="{9D8B030D-6E8A-4147-A177-3AD203B41FA5}">
                      <a16:colId xmlns:a16="http://schemas.microsoft.com/office/drawing/2014/main" val="724088200"/>
                    </a:ext>
                  </a:extLst>
                </a:gridCol>
                <a:gridCol w="1463040">
                  <a:extLst>
                    <a:ext uri="{9D8B030D-6E8A-4147-A177-3AD203B41FA5}">
                      <a16:colId xmlns:a16="http://schemas.microsoft.com/office/drawing/2014/main" val="3183828032"/>
                    </a:ext>
                  </a:extLst>
                </a:gridCol>
                <a:gridCol w="1524000">
                  <a:extLst>
                    <a:ext uri="{9D8B030D-6E8A-4147-A177-3AD203B41FA5}">
                      <a16:colId xmlns:a16="http://schemas.microsoft.com/office/drawing/2014/main" val="854689108"/>
                    </a:ext>
                  </a:extLst>
                </a:gridCol>
                <a:gridCol w="3911063">
                  <a:extLst>
                    <a:ext uri="{9D8B030D-6E8A-4147-A177-3AD203B41FA5}">
                      <a16:colId xmlns:a16="http://schemas.microsoft.com/office/drawing/2014/main" val="1569740413"/>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Program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Committed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Invested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Description</a:t>
                      </a:r>
                    </a:p>
                  </a:txBody>
                  <a:tcPr/>
                </a:tc>
                <a:extLst>
                  <a:ext uri="{0D108BD9-81ED-4DB2-BD59-A6C34878D82A}">
                    <a16:rowId xmlns:a16="http://schemas.microsoft.com/office/drawing/2014/main" val="2025413852"/>
                  </a:ext>
                </a:extLst>
              </a:tr>
              <a:tr h="370840">
                <a:tc>
                  <a:txBody>
                    <a:bodyPr/>
                    <a:lstStyle/>
                    <a:p>
                      <a:r>
                        <a:rPr lang="en-IN" sz="1800" b="1" i="0" u="none" strike="noStrike" kern="1200" baseline="0" dirty="0">
                          <a:solidFill>
                            <a:schemeClr val="dk1"/>
                          </a:solidFill>
                          <a:latin typeface="Calibri" panose="020F0502020204030204" pitchFamily="34" charset="0"/>
                          <a:ea typeface="+mn-ea"/>
                          <a:cs typeface="+mn-cs"/>
                        </a:rPr>
                        <a:t>American International Group</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$182.0 billion</a:t>
                      </a:r>
                      <a:r>
                        <a:rPr lang="en-IN" sz="1800" b="0" i="0" u="none" strike="noStrike" kern="1200" baseline="0" dirty="0">
                          <a:solidFill>
                            <a:schemeClr val="dk1"/>
                          </a:solidFill>
                          <a:latin typeface="Calibri" panose="020F0502020204030204" pitchFamily="34" charset="0"/>
                          <a:ea typeface="+mn-ea"/>
                          <a:cs typeface="+mn-cs"/>
                        </a:rPr>
                        <a:t>  	</a:t>
                      </a:r>
                    </a:p>
                    <a:p>
                      <a:endParaRPr lang="en-IN" dirty="0">
                        <a:latin typeface="Calibri" panose="020F0502020204030204" pitchFamily="34" charset="0"/>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$ 127.4 billion</a:t>
                      </a:r>
                      <a:r>
                        <a:rPr lang="en-IN" sz="1800" b="0" i="0" u="none" strike="noStrike" kern="1200" baseline="0" dirty="0">
                          <a:solidFill>
                            <a:schemeClr val="dk1"/>
                          </a:solidFill>
                          <a:latin typeface="Calibri" panose="020F0502020204030204" pitchFamily="34" charset="0"/>
                          <a:ea typeface="+mn-ea"/>
                          <a:cs typeface="+mn-cs"/>
                        </a:rPr>
                        <a:t>  	</a:t>
                      </a: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Bailout to help A</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I</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G through restructuring and to get rid of toxic assets</a:t>
                      </a:r>
                      <a:endParaRPr lang="en-IN" sz="18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3904964434"/>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Asset purchases</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52.0 billion </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38.6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836788231"/>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Bridge loan</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25.0 billion</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44.0 billion</a:t>
                      </a:r>
                    </a:p>
                  </a:txBody>
                  <a:tcPr/>
                </a:tc>
                <a:tc>
                  <a:txBody>
                    <a:bodyPr/>
                    <a:lstStyle/>
                    <a:p>
                      <a:endParaRPr lang="en-IN">
                        <a:latin typeface="Calibri" panose="020F0502020204030204" pitchFamily="34" charset="0"/>
                      </a:endParaRPr>
                    </a:p>
                  </a:txBody>
                  <a:tcPr/>
                </a:tc>
                <a:extLst>
                  <a:ext uri="{0D108BD9-81ED-4DB2-BD59-A6C34878D82A}">
                    <a16:rowId xmlns:a16="http://schemas.microsoft.com/office/drawing/2014/main" val="2669989861"/>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T</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A</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R</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P investment</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70.0 billion</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44.8 billion</a:t>
                      </a:r>
                    </a:p>
                  </a:txBody>
                  <a:tcPr/>
                </a:tc>
                <a:tc>
                  <a:txBody>
                    <a:bodyPr/>
                    <a:lstStyle/>
                    <a:p>
                      <a:endParaRPr lang="en-IN">
                        <a:latin typeface="Calibri" panose="020F0502020204030204" pitchFamily="34" charset="0"/>
                      </a:endParaRPr>
                    </a:p>
                  </a:txBody>
                  <a:tcPr/>
                </a:tc>
                <a:extLst>
                  <a:ext uri="{0D108BD9-81ED-4DB2-BD59-A6C34878D82A}">
                    <a16:rowId xmlns:a16="http://schemas.microsoft.com/office/drawing/2014/main" val="2910072765"/>
                  </a:ext>
                </a:extLst>
              </a:tr>
              <a:tr h="370840">
                <a:tc>
                  <a:txBody>
                    <a:bodyPr/>
                    <a:lstStyle/>
                    <a:p>
                      <a:r>
                        <a:rPr lang="en-IN" sz="1800" b="1" i="0" u="none" strike="noStrike" kern="1200" baseline="0" dirty="0">
                          <a:solidFill>
                            <a:schemeClr val="dk1"/>
                          </a:solidFill>
                          <a:latin typeface="Calibri" panose="020F0502020204030204" pitchFamily="34" charset="0"/>
                          <a:ea typeface="+mn-ea"/>
                          <a:cs typeface="+mn-cs"/>
                        </a:rPr>
                        <a:t>F</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D</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I</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C Bank Takeovers</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  45.4 billion</a:t>
                      </a:r>
                      <a:r>
                        <a:rPr lang="en-IN" sz="1800" b="0" i="0" u="none" strike="noStrike" kern="1200" baseline="0" dirty="0">
                          <a:solidFill>
                            <a:schemeClr val="dk1"/>
                          </a:solidFill>
                          <a:latin typeface="Calibri" panose="020F0502020204030204" pitchFamily="34" charset="0"/>
                          <a:ea typeface="+mn-ea"/>
                          <a:cs typeface="+mn-cs"/>
                        </a:rPr>
                        <a:t> </a:t>
                      </a: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$ 45.4 billion</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Cost to F</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D</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I</a:t>
                      </a:r>
                      <a:r>
                        <a:rPr lang="en-IN" sz="100" b="1"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C to fund deposit losses on bank failures</a:t>
                      </a:r>
                      <a:endParaRPr lang="en-IN" sz="18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613832126"/>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2008 failures</a:t>
                      </a:r>
                    </a:p>
                  </a:txBody>
                  <a:tcPr/>
                </a:tc>
                <a:tc>
                  <a:txBody>
                    <a:bodyPr/>
                    <a:lstStyle/>
                    <a:p>
                      <a:pPr algn="l"/>
                      <a:r>
                        <a:rPr lang="en-IN" sz="1800" b="0" i="0" u="none" strike="noStrike" kern="1200" baseline="0" dirty="0">
                          <a:solidFill>
                            <a:schemeClr val="dk1"/>
                          </a:solidFill>
                          <a:latin typeface="Calibri" panose="020F0502020204030204" pitchFamily="34" charset="0"/>
                          <a:ea typeface="+mn-ea"/>
                          <a:cs typeface="+mn-cs"/>
                        </a:rPr>
                        <a:t> 17.6 billion</a:t>
                      </a:r>
                    </a:p>
                  </a:txBody>
                  <a:tcPr/>
                </a:tc>
                <a:tc>
                  <a:txBody>
                    <a:bodyPr/>
                    <a:lstStyle/>
                    <a:p>
                      <a:pPr algn="l"/>
                      <a:r>
                        <a:rPr lang="en-IN" sz="1800" b="0" i="0" u="none" strike="noStrike" kern="1200" baseline="0" dirty="0">
                          <a:solidFill>
                            <a:schemeClr val="dk1"/>
                          </a:solidFill>
                          <a:latin typeface="Calibri" panose="020F0502020204030204" pitchFamily="34" charset="0"/>
                          <a:ea typeface="+mn-ea"/>
                          <a:cs typeface="+mn-cs"/>
                        </a:rPr>
                        <a:t>  17.6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4173027955"/>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2009 failures</a:t>
                      </a:r>
                    </a:p>
                  </a:txBody>
                  <a:tcPr/>
                </a:tc>
                <a:tc>
                  <a:txBody>
                    <a:bodyPr/>
                    <a:lstStyle/>
                    <a:p>
                      <a:pPr algn="l"/>
                      <a:r>
                        <a:rPr lang="en-IN" sz="1800" b="0" i="0" u="none" strike="noStrike" kern="1200" baseline="0" dirty="0">
                          <a:solidFill>
                            <a:schemeClr val="dk1"/>
                          </a:solidFill>
                          <a:latin typeface="Calibri" panose="020F0502020204030204" pitchFamily="34" charset="0"/>
                          <a:ea typeface="+mn-ea"/>
                          <a:cs typeface="+mn-cs"/>
                        </a:rPr>
                        <a:t> 27.8 billion</a:t>
                      </a:r>
                    </a:p>
                  </a:txBody>
                  <a:tcPr/>
                </a:tc>
                <a:tc>
                  <a:txBody>
                    <a:bodyPr/>
                    <a:lstStyle/>
                    <a:p>
                      <a:pPr algn="l"/>
                      <a:r>
                        <a:rPr lang="en-IN" sz="1800" b="0" i="0" u="none" strike="noStrike" kern="1200" baseline="0" dirty="0">
                          <a:solidFill>
                            <a:schemeClr val="dk1"/>
                          </a:solidFill>
                          <a:latin typeface="Calibri" panose="020F0502020204030204" pitchFamily="34" charset="0"/>
                          <a:ea typeface="+mn-ea"/>
                          <a:cs typeface="+mn-cs"/>
                        </a:rPr>
                        <a:t>  27.8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329149815"/>
                  </a:ext>
                </a:extLst>
              </a:tr>
            </a:tbl>
          </a:graphicData>
        </a:graphic>
      </p:graphicFrame>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35</a:t>
            </a:fld>
            <a:endParaRPr lang="en-US" altLang="en-US"/>
          </a:p>
        </p:txBody>
      </p:sp>
    </p:spTree>
    <p:extLst>
      <p:ext uri="{BB962C8B-B14F-4D97-AF65-F5344CB8AC3E}">
        <p14:creationId xmlns:p14="http://schemas.microsoft.com/office/powerpoint/2010/main" val="23110422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57574"/>
            <a:ext cx="7543800" cy="799452"/>
          </a:xfrm>
        </p:spPr>
        <p:txBody>
          <a:bodyPr/>
          <a:lstStyle/>
          <a:p>
            <a:r>
              <a:rPr lang="en-US" altLang="en-US" sz="3500" dirty="0"/>
              <a:t>Appendix: Government Rescue Plan </a:t>
            </a:r>
            <a:r>
              <a:rPr lang="en-US" altLang="en-US" sz="1000" b="0" dirty="0"/>
              <a:t>5</a:t>
            </a:r>
            <a:endParaRPr lang="en-IN" sz="1000" b="0" dirty="0"/>
          </a:p>
        </p:txBody>
      </p:sp>
      <p:graphicFrame>
        <p:nvGraphicFramePr>
          <p:cNvPr id="6" name="Table 5"/>
          <p:cNvGraphicFramePr>
            <a:graphicFrameLocks noGrp="1"/>
          </p:cNvGraphicFramePr>
          <p:nvPr>
            <p:extLst>
              <p:ext uri="{D42A27DB-BD31-4B8C-83A1-F6EECF244321}">
                <p14:modId xmlns:p14="http://schemas.microsoft.com/office/powerpoint/2010/main" val="3784913968"/>
              </p:ext>
            </p:extLst>
          </p:nvPr>
        </p:nvGraphicFramePr>
        <p:xfrm>
          <a:off x="420305" y="2407646"/>
          <a:ext cx="8483063" cy="2565400"/>
        </p:xfrm>
        <a:graphic>
          <a:graphicData uri="http://schemas.openxmlformats.org/drawingml/2006/table">
            <a:tbl>
              <a:tblPr firstRow="1" bandRow="1">
                <a:tableStyleId>{5C22544A-7EE6-4342-B048-85BDC9FD1C3A}</a:tableStyleId>
              </a:tblPr>
              <a:tblGrid>
                <a:gridCol w="2727156">
                  <a:extLst>
                    <a:ext uri="{9D8B030D-6E8A-4147-A177-3AD203B41FA5}">
                      <a16:colId xmlns:a16="http://schemas.microsoft.com/office/drawing/2014/main" val="724088200"/>
                    </a:ext>
                  </a:extLst>
                </a:gridCol>
                <a:gridCol w="1511166">
                  <a:extLst>
                    <a:ext uri="{9D8B030D-6E8A-4147-A177-3AD203B41FA5}">
                      <a16:colId xmlns:a16="http://schemas.microsoft.com/office/drawing/2014/main" val="3183828032"/>
                    </a:ext>
                  </a:extLst>
                </a:gridCol>
                <a:gridCol w="1607419">
                  <a:extLst>
                    <a:ext uri="{9D8B030D-6E8A-4147-A177-3AD203B41FA5}">
                      <a16:colId xmlns:a16="http://schemas.microsoft.com/office/drawing/2014/main" val="854689108"/>
                    </a:ext>
                  </a:extLst>
                </a:gridCol>
                <a:gridCol w="2637322">
                  <a:extLst>
                    <a:ext uri="{9D8B030D-6E8A-4147-A177-3AD203B41FA5}">
                      <a16:colId xmlns:a16="http://schemas.microsoft.com/office/drawing/2014/main" val="1569740413"/>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Program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Committed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Invested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Description</a:t>
                      </a:r>
                    </a:p>
                  </a:txBody>
                  <a:tcPr/>
                </a:tc>
                <a:extLst>
                  <a:ext uri="{0D108BD9-81ED-4DB2-BD59-A6C34878D82A}">
                    <a16:rowId xmlns:a16="http://schemas.microsoft.com/office/drawing/2014/main" val="2025413852"/>
                  </a:ext>
                </a:extLst>
              </a:tr>
              <a:tr h="370840">
                <a:tc>
                  <a:txBody>
                    <a:bodyPr/>
                    <a:lstStyle/>
                    <a:p>
                      <a:r>
                        <a:rPr lang="en-IN" sz="1800" b="1" i="0" u="none" strike="noStrike" kern="1200" baseline="0" dirty="0">
                          <a:solidFill>
                            <a:schemeClr val="dk1"/>
                          </a:solidFill>
                          <a:latin typeface="Calibri" panose="020F0502020204030204" pitchFamily="34" charset="0"/>
                          <a:ea typeface="+mn-ea"/>
                          <a:cs typeface="+mn-cs"/>
                        </a:rPr>
                        <a:t>Other Financial Initiatives</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   1.7 trillion</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$ 366.4 billion</a:t>
                      </a:r>
                      <a:r>
                        <a:rPr lang="en-IN" sz="1800" b="0" i="0" u="none" strike="noStrike" kern="1200" baseline="0" dirty="0">
                          <a:solidFill>
                            <a:schemeClr val="dk1"/>
                          </a:solidFill>
                          <a:latin typeface="Calibri" panose="020F0502020204030204" pitchFamily="34" charset="0"/>
                          <a:ea typeface="+mn-ea"/>
                          <a:cs typeface="+mn-cs"/>
                        </a:rPr>
                        <a:t> 	</a:t>
                      </a: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Other programs designed to rescue the financial sector</a:t>
                      </a:r>
                      <a:endParaRPr lang="en-IN" sz="18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3904964434"/>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N</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C</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U</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A bailout of U.S. Central Credit Union</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57.0 billion  </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57.0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836788231"/>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Temporary Liquidity Guarantee Program</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1.5 trillion</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308.4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669989861"/>
                  </a:ext>
                </a:extLst>
              </a:tr>
            </a:tbl>
          </a:graphicData>
        </a:graphic>
      </p:graphicFrame>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36</a:t>
            </a:fld>
            <a:endParaRPr lang="en-US" altLang="en-US"/>
          </a:p>
        </p:txBody>
      </p:sp>
    </p:spTree>
    <p:extLst>
      <p:ext uri="{BB962C8B-B14F-4D97-AF65-F5344CB8AC3E}">
        <p14:creationId xmlns:p14="http://schemas.microsoft.com/office/powerpoint/2010/main" val="4324898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57574"/>
            <a:ext cx="7543800" cy="799452"/>
          </a:xfrm>
        </p:spPr>
        <p:txBody>
          <a:bodyPr/>
          <a:lstStyle/>
          <a:p>
            <a:r>
              <a:rPr lang="en-US" altLang="en-US" sz="3500" dirty="0"/>
              <a:t>Appendix: Government Rescue Plan </a:t>
            </a:r>
            <a:r>
              <a:rPr lang="en-US" altLang="en-US" sz="1000" b="0" dirty="0"/>
              <a:t>6</a:t>
            </a:r>
            <a:endParaRPr lang="en-IN" sz="1000" b="0" dirty="0"/>
          </a:p>
        </p:txBody>
      </p:sp>
      <p:graphicFrame>
        <p:nvGraphicFramePr>
          <p:cNvPr id="4" name="Table 3"/>
          <p:cNvGraphicFramePr>
            <a:graphicFrameLocks noGrp="1"/>
          </p:cNvGraphicFramePr>
          <p:nvPr>
            <p:extLst>
              <p:ext uri="{D42A27DB-BD31-4B8C-83A1-F6EECF244321}">
                <p14:modId xmlns:p14="http://schemas.microsoft.com/office/powerpoint/2010/main" val="1140882342"/>
              </p:ext>
            </p:extLst>
          </p:nvPr>
        </p:nvGraphicFramePr>
        <p:xfrm>
          <a:off x="431442" y="2401842"/>
          <a:ext cx="8483063" cy="2941320"/>
        </p:xfrm>
        <a:graphic>
          <a:graphicData uri="http://schemas.openxmlformats.org/drawingml/2006/table">
            <a:tbl>
              <a:tblPr firstRow="1" bandRow="1">
                <a:tableStyleId>{5C22544A-7EE6-4342-B048-85BDC9FD1C3A}</a:tableStyleId>
              </a:tblPr>
              <a:tblGrid>
                <a:gridCol w="2727156">
                  <a:extLst>
                    <a:ext uri="{9D8B030D-6E8A-4147-A177-3AD203B41FA5}">
                      <a16:colId xmlns:a16="http://schemas.microsoft.com/office/drawing/2014/main" val="3418665762"/>
                    </a:ext>
                  </a:extLst>
                </a:gridCol>
                <a:gridCol w="1511166">
                  <a:extLst>
                    <a:ext uri="{9D8B030D-6E8A-4147-A177-3AD203B41FA5}">
                      <a16:colId xmlns:a16="http://schemas.microsoft.com/office/drawing/2014/main" val="1719466589"/>
                    </a:ext>
                  </a:extLst>
                </a:gridCol>
                <a:gridCol w="1607419">
                  <a:extLst>
                    <a:ext uri="{9D8B030D-6E8A-4147-A177-3AD203B41FA5}">
                      <a16:colId xmlns:a16="http://schemas.microsoft.com/office/drawing/2014/main" val="2048606371"/>
                    </a:ext>
                  </a:extLst>
                </a:gridCol>
                <a:gridCol w="2637322">
                  <a:extLst>
                    <a:ext uri="{9D8B030D-6E8A-4147-A177-3AD203B41FA5}">
                      <a16:colId xmlns:a16="http://schemas.microsoft.com/office/drawing/2014/main" val="4053174798"/>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Program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Committed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Invested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latin typeface="Calibri" panose="020F0502020204030204" pitchFamily="34" charset="0"/>
                        </a:rPr>
                        <a:t>Description</a:t>
                      </a:r>
                    </a:p>
                  </a:txBody>
                  <a:tcPr/>
                </a:tc>
                <a:extLst>
                  <a:ext uri="{0D108BD9-81ED-4DB2-BD59-A6C34878D82A}">
                    <a16:rowId xmlns:a16="http://schemas.microsoft.com/office/drawing/2014/main" val="2825447490"/>
                  </a:ext>
                </a:extLst>
              </a:tr>
              <a:tr h="370840">
                <a:tc>
                  <a:txBody>
                    <a:bodyPr/>
                    <a:lstStyle/>
                    <a:p>
                      <a:r>
                        <a:rPr lang="en-IN" sz="1800" b="1" i="0" u="none" strike="noStrike" kern="1200" baseline="0" dirty="0">
                          <a:solidFill>
                            <a:schemeClr val="dk1"/>
                          </a:solidFill>
                          <a:latin typeface="Calibri" panose="020F0502020204030204" pitchFamily="34" charset="0"/>
                          <a:ea typeface="+mn-ea"/>
                          <a:cs typeface="+mn-cs"/>
                        </a:rPr>
                        <a:t>Other Housing Initiatives</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$745.0 billion</a:t>
                      </a:r>
                      <a:r>
                        <a:rPr lang="en-IN" sz="1800" b="0" i="0" u="none" strike="noStrike" kern="1200" baseline="0" dirty="0">
                          <a:solidFill>
                            <a:schemeClr val="dk1"/>
                          </a:solidFill>
                          <a:latin typeface="Calibri" panose="020F0502020204030204" pitchFamily="34" charset="0"/>
                          <a:ea typeface="+mn-ea"/>
                          <a:cs typeface="+mn-cs"/>
                        </a:rPr>
                        <a:t> </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a:t>
                      </a:r>
                      <a:r>
                        <a:rPr lang="en-IN" sz="1800" b="1" i="0" u="none" strike="noStrike" kern="1200" baseline="0" dirty="0">
                          <a:solidFill>
                            <a:schemeClr val="dk1"/>
                          </a:solidFill>
                          <a:latin typeface="Calibri" panose="020F0502020204030204" pitchFamily="34" charset="0"/>
                          <a:ea typeface="+mn-ea"/>
                          <a:cs typeface="+mn-cs"/>
                        </a:rPr>
                        <a:t>$ 130.6 billion</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0" u="none" strike="noStrike" kern="1200" baseline="0" dirty="0">
                          <a:solidFill>
                            <a:schemeClr val="dk1"/>
                          </a:solidFill>
                          <a:latin typeface="Calibri" panose="020F0502020204030204" pitchFamily="34" charset="0"/>
                          <a:ea typeface="+mn-ea"/>
                          <a:cs typeface="+mn-cs"/>
                        </a:rPr>
                        <a:t>Other programs intended to rescue the housing market and prevent home foreclosures</a:t>
                      </a:r>
                      <a:endParaRPr lang="en-IN" sz="18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1719859602"/>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Fannie Mae and Freddie Mac bailout</a:t>
                      </a:r>
                    </a:p>
                  </a:txBody>
                  <a:tcPr/>
                </a:tc>
                <a:tc>
                  <a:txBody>
                    <a:bodyPr/>
                    <a:lstStyle/>
                    <a:p>
                      <a:endParaRPr lang="en-IN" sz="1800" b="0" i="0" u="none" strike="noStrike" kern="1200" baseline="0" dirty="0">
                        <a:solidFill>
                          <a:schemeClr val="dk1"/>
                        </a:solidFill>
                        <a:latin typeface="Calibri" panose="020F0502020204030204" pitchFamily="34" charset="0"/>
                        <a:ea typeface="+mn-ea"/>
                        <a:cs typeface="+mn-cs"/>
                      </a:endParaRPr>
                    </a:p>
                    <a:p>
                      <a:r>
                        <a:rPr lang="en-IN" sz="1800" b="0" i="0" u="none" strike="noStrike" kern="1200" baseline="0" dirty="0">
                          <a:solidFill>
                            <a:schemeClr val="dk1"/>
                          </a:solidFill>
                          <a:latin typeface="Calibri" panose="020F0502020204030204" pitchFamily="34" charset="0"/>
                          <a:ea typeface="+mn-ea"/>
                          <a:cs typeface="+mn-cs"/>
                        </a:rPr>
                        <a:t>400.0 billion</a:t>
                      </a:r>
                    </a:p>
                  </a:txBody>
                  <a:tcPr/>
                </a:tc>
                <a:tc>
                  <a:txBody>
                    <a:bodyPr/>
                    <a:lstStyle/>
                    <a:p>
                      <a:endParaRPr lang="en-IN" sz="1800" b="0" i="0" u="none" strike="noStrike" kern="1200" baseline="0" dirty="0">
                        <a:solidFill>
                          <a:schemeClr val="dk1"/>
                        </a:solidFill>
                        <a:latin typeface="Calibri" panose="020F0502020204030204" pitchFamily="34" charset="0"/>
                        <a:ea typeface="+mn-ea"/>
                        <a:cs typeface="+mn-cs"/>
                      </a:endParaRPr>
                    </a:p>
                    <a:p>
                      <a:r>
                        <a:rPr lang="en-IN" sz="1800" b="0" i="0" u="none" strike="noStrike" kern="1200" baseline="0" dirty="0">
                          <a:solidFill>
                            <a:schemeClr val="dk1"/>
                          </a:solidFill>
                          <a:latin typeface="Calibri" panose="020F0502020204030204" pitchFamily="34" charset="0"/>
                          <a:ea typeface="+mn-ea"/>
                          <a:cs typeface="+mn-cs"/>
                        </a:rPr>
                        <a:t>  110.6 billion</a:t>
                      </a:r>
                    </a:p>
                  </a:txBody>
                  <a:tcPr/>
                </a:tc>
                <a:tc>
                  <a:txBody>
                    <a:bodyPr/>
                    <a:lstStyle/>
                    <a:p>
                      <a:endParaRPr lang="en-IN" sz="18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1313584430"/>
                  </a:ext>
                </a:extLst>
              </a:tr>
              <a:tr h="370840">
                <a:tc>
                  <a:txBody>
                    <a:bodyPr/>
                    <a:lstStyle/>
                    <a:p>
                      <a:r>
                        <a:rPr lang="en-IN" sz="1800" b="0" i="0" u="none" strike="noStrike" kern="1200" baseline="0" dirty="0">
                          <a:solidFill>
                            <a:schemeClr val="dk1"/>
                          </a:solidFill>
                          <a:latin typeface="Calibri" panose="020F0502020204030204" pitchFamily="34" charset="0"/>
                          <a:ea typeface="+mn-ea"/>
                          <a:cs typeface="+mn-cs"/>
                        </a:rPr>
                        <a:t>F</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H</a:t>
                      </a:r>
                      <a:r>
                        <a:rPr lang="en-IN" sz="100" b="0" i="0" u="none" strike="noStrike" kern="1200" baseline="0" dirty="0">
                          <a:solidFill>
                            <a:schemeClr val="dk1"/>
                          </a:solidFill>
                          <a:latin typeface="Calibri" panose="020F0502020204030204" pitchFamily="34" charset="0"/>
                          <a:ea typeface="+mn-ea"/>
                          <a:cs typeface="+mn-cs"/>
                        </a:rPr>
                        <a:t> </a:t>
                      </a:r>
                      <a:r>
                        <a:rPr lang="en-IN" sz="1800" b="0" i="0" u="none" strike="noStrike" kern="1200" baseline="0" dirty="0">
                          <a:solidFill>
                            <a:schemeClr val="dk1"/>
                          </a:solidFill>
                          <a:latin typeface="Calibri" panose="020F0502020204030204" pitchFamily="34" charset="0"/>
                          <a:ea typeface="+mn-ea"/>
                          <a:cs typeface="+mn-cs"/>
                        </a:rPr>
                        <a:t>A housing rescue</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320.0 billion</a:t>
                      </a: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20.0 billion</a:t>
                      </a: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4198853671"/>
                  </a:ext>
                </a:extLst>
              </a:tr>
              <a:tr h="370840">
                <a:tc>
                  <a:txBody>
                    <a:bodyPr/>
                    <a:lstStyle/>
                    <a:p>
                      <a:r>
                        <a:rPr lang="en-IN" sz="1800" b="1" i="1" u="none" strike="noStrike" kern="1200" baseline="0" dirty="0">
                          <a:solidFill>
                            <a:schemeClr val="dk1"/>
                          </a:solidFill>
                          <a:latin typeface="Calibri" panose="020F0502020204030204" pitchFamily="34" charset="0"/>
                          <a:ea typeface="+mn-ea"/>
                          <a:cs typeface="+mn-cs"/>
                        </a:rPr>
                        <a:t>Overall Total</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1" i="1" u="none" strike="noStrike" kern="1200" baseline="0" dirty="0">
                          <a:solidFill>
                            <a:schemeClr val="dk1"/>
                          </a:solidFill>
                          <a:latin typeface="Calibri" panose="020F0502020204030204" pitchFamily="34" charset="0"/>
                          <a:ea typeface="+mn-ea"/>
                          <a:cs typeface="+mn-cs"/>
                        </a:rPr>
                        <a:t>$ 11.0 trillion</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IN" sz="1800" b="0" i="0" u="none" strike="noStrike" kern="1200" baseline="0" dirty="0">
                          <a:solidFill>
                            <a:schemeClr val="dk1"/>
                          </a:solidFill>
                          <a:latin typeface="Calibri" panose="020F0502020204030204" pitchFamily="34" charset="0"/>
                          <a:ea typeface="+mn-ea"/>
                          <a:cs typeface="+mn-cs"/>
                        </a:rPr>
                        <a:t>  </a:t>
                      </a:r>
                      <a:r>
                        <a:rPr lang="en-IN" sz="1800" b="1" i="1" u="none" strike="noStrike" kern="1200" baseline="0" dirty="0">
                          <a:solidFill>
                            <a:schemeClr val="dk1"/>
                          </a:solidFill>
                          <a:latin typeface="Calibri" panose="020F0502020204030204" pitchFamily="34" charset="0"/>
                          <a:ea typeface="+mn-ea"/>
                          <a:cs typeface="+mn-cs"/>
                        </a:rPr>
                        <a:t>$  3.0 trillion </a:t>
                      </a:r>
                      <a:endParaRPr lang="en-IN" sz="1800" b="0" i="0" u="none" strike="noStrike" kern="1200" baseline="0" dirty="0">
                        <a:solidFill>
                          <a:schemeClr val="dk1"/>
                        </a:solidFill>
                        <a:latin typeface="Calibri" panose="020F0502020204030204" pitchFamily="34" charset="0"/>
                        <a:ea typeface="+mn-ea"/>
                        <a:cs typeface="+mn-cs"/>
                      </a:endParaRPr>
                    </a:p>
                  </a:txBody>
                  <a:tcPr/>
                </a:tc>
                <a:tc>
                  <a:txBody>
                    <a:bodyPr/>
                    <a:lstStyle/>
                    <a:p>
                      <a:endParaRPr lang="en-IN" dirty="0">
                        <a:latin typeface="Calibri" panose="020F0502020204030204" pitchFamily="34" charset="0"/>
                      </a:endParaRPr>
                    </a:p>
                  </a:txBody>
                  <a:tcPr/>
                </a:tc>
                <a:extLst>
                  <a:ext uri="{0D108BD9-81ED-4DB2-BD59-A6C34878D82A}">
                    <a16:rowId xmlns:a16="http://schemas.microsoft.com/office/drawing/2014/main" val="2903149458"/>
                  </a:ext>
                </a:extLst>
              </a:tr>
            </a:tbl>
          </a:graphicData>
        </a:graphic>
      </p:graphicFrame>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37</a:t>
            </a:fld>
            <a:endParaRPr lang="en-US" altLang="en-US"/>
          </a:p>
        </p:txBody>
      </p:sp>
    </p:spTree>
    <p:extLst>
      <p:ext uri="{BB962C8B-B14F-4D97-AF65-F5344CB8AC3E}">
        <p14:creationId xmlns:p14="http://schemas.microsoft.com/office/powerpoint/2010/main" val="27003513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500" dirty="0"/>
              <a:t>Federal Funds Rate and Discount Window Rate</a:t>
            </a:r>
            <a:endParaRPr lang="en-IN" sz="3500" dirty="0"/>
          </a:p>
        </p:txBody>
      </p:sp>
      <p:sp>
        <p:nvSpPr>
          <p:cNvPr id="3" name="Content Placeholder 2"/>
          <p:cNvSpPr>
            <a:spLocks noGrp="1"/>
          </p:cNvSpPr>
          <p:nvPr>
            <p:ph idx="1"/>
          </p:nvPr>
        </p:nvSpPr>
        <p:spPr>
          <a:xfrm>
            <a:off x="457200" y="1719263"/>
            <a:ext cx="8229600" cy="667802"/>
          </a:xfrm>
        </p:spPr>
        <p:txBody>
          <a:bodyPr/>
          <a:lstStyle/>
          <a:p>
            <a:pPr marL="0" lvl="1" indent="0">
              <a:buNone/>
            </a:pPr>
            <a:r>
              <a:rPr lang="en-US" altLang="en-US" sz="1800" b="1" dirty="0"/>
              <a:t>Figure 1-11 Federal Funds Rate and Discount Window Rate—January 1971 through January 2010</a:t>
            </a:r>
          </a:p>
        </p:txBody>
      </p:sp>
      <p:pic>
        <p:nvPicPr>
          <p:cNvPr id="6" name="Picture 7" descr="Two time plots showing the federal funds rate and the discount window rate from January 1971 to January 2010.&#10;&#10;[long desc]&#10;The federal funds rate increased from January 1971 to the early 1980's, with a spike around 1974. The peak was around 20. Then the rate decreased slowly to near 0 by 2010.&#10;The discount rate acted similarly with the maximum peak at about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3916" y="2800277"/>
            <a:ext cx="4276167" cy="3113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38</a:t>
            </a:fld>
            <a:endParaRPr lang="en-US" altLang="en-US"/>
          </a:p>
        </p:txBody>
      </p:sp>
    </p:spTree>
    <p:extLst>
      <p:ext uri="{BB962C8B-B14F-4D97-AF65-F5344CB8AC3E}">
        <p14:creationId xmlns:p14="http://schemas.microsoft.com/office/powerpoint/2010/main" val="12286091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2391"/>
            <a:ext cx="7543800" cy="1295400"/>
          </a:xfrm>
        </p:spPr>
        <p:txBody>
          <a:bodyPr/>
          <a:lstStyle/>
          <a:p>
            <a:r>
              <a:rPr lang="en-US" altLang="en-US" sz="4000" dirty="0"/>
              <a:t>Major Items in the Stimulus Program</a:t>
            </a:r>
            <a:endParaRPr lang="en-IN" dirty="0"/>
          </a:p>
        </p:txBody>
      </p:sp>
      <p:sp>
        <p:nvSpPr>
          <p:cNvPr id="3" name="Content Placeholder 2"/>
          <p:cNvSpPr>
            <a:spLocks noGrp="1"/>
          </p:cNvSpPr>
          <p:nvPr>
            <p:ph idx="1"/>
          </p:nvPr>
        </p:nvSpPr>
        <p:spPr>
          <a:xfrm>
            <a:off x="457200" y="1748693"/>
            <a:ext cx="8229600" cy="603667"/>
          </a:xfrm>
        </p:spPr>
        <p:txBody>
          <a:bodyPr/>
          <a:lstStyle/>
          <a:p>
            <a:pPr marL="0" lvl="1" indent="0">
              <a:buNone/>
            </a:pPr>
            <a:r>
              <a:rPr lang="en-US" altLang="en-US" sz="1800" b="1" dirty="0"/>
              <a:t>Table 1-13 Major Items in the $787 Billion Stimulus Program as Passed by the U.S. Congress, February 13, 2009</a:t>
            </a:r>
          </a:p>
        </p:txBody>
      </p:sp>
      <p:graphicFrame>
        <p:nvGraphicFramePr>
          <p:cNvPr id="6" name="Table 5"/>
          <p:cNvGraphicFramePr>
            <a:graphicFrameLocks noGrp="1"/>
          </p:cNvGraphicFramePr>
          <p:nvPr>
            <p:extLst>
              <p:ext uri="{D42A27DB-BD31-4B8C-83A1-F6EECF244321}">
                <p14:modId xmlns:p14="http://schemas.microsoft.com/office/powerpoint/2010/main" val="4234016659"/>
              </p:ext>
            </p:extLst>
          </p:nvPr>
        </p:nvGraphicFramePr>
        <p:xfrm>
          <a:off x="546430" y="2478808"/>
          <a:ext cx="8423707" cy="3884547"/>
        </p:xfrm>
        <a:graphic>
          <a:graphicData uri="http://schemas.openxmlformats.org/drawingml/2006/table">
            <a:tbl>
              <a:tblPr firstRow="1" bandRow="1">
                <a:tableStyleId>{5C22544A-7EE6-4342-B048-85BDC9FD1C3A}</a:tableStyleId>
              </a:tblPr>
              <a:tblGrid>
                <a:gridCol w="986156">
                  <a:extLst>
                    <a:ext uri="{9D8B030D-6E8A-4147-A177-3AD203B41FA5}">
                      <a16:colId xmlns:a16="http://schemas.microsoft.com/office/drawing/2014/main" val="1882274476"/>
                    </a:ext>
                  </a:extLst>
                </a:gridCol>
                <a:gridCol w="7437551">
                  <a:extLst>
                    <a:ext uri="{9D8B030D-6E8A-4147-A177-3AD203B41FA5}">
                      <a16:colId xmlns:a16="http://schemas.microsoft.com/office/drawing/2014/main" val="2353156424"/>
                    </a:ext>
                  </a:extLst>
                </a:gridCol>
              </a:tblGrid>
              <a:tr h="343787">
                <a:tc>
                  <a:txBody>
                    <a:bodyPr/>
                    <a:lstStyle/>
                    <a:p>
                      <a:r>
                        <a:rPr lang="en-IN" sz="1600" b="0" i="0" u="none" strike="noStrike" kern="1200" baseline="0" dirty="0">
                          <a:solidFill>
                            <a:schemeClr val="tx1"/>
                          </a:solidFill>
                          <a:latin typeface="Calibri" panose="020F0502020204030204" pitchFamily="34" charset="0"/>
                          <a:ea typeface="+mn-ea"/>
                          <a:cs typeface="+mn-cs"/>
                        </a:rPr>
                        <a:t>$116.1 b.</a:t>
                      </a:r>
                    </a:p>
                  </a:txBody>
                  <a:tcPr>
                    <a:solidFill>
                      <a:srgbClr val="F6D0CC"/>
                    </a:solidFill>
                  </a:tcPr>
                </a:tc>
                <a:tc>
                  <a:txBody>
                    <a:bodyPr/>
                    <a:lstStyle/>
                    <a:p>
                      <a:r>
                        <a:rPr lang="en-IN" sz="1600" b="0" i="0" u="none" strike="noStrike" kern="1200" baseline="0" dirty="0">
                          <a:solidFill>
                            <a:schemeClr val="tx1"/>
                          </a:solidFill>
                          <a:latin typeface="Calibri" panose="020F0502020204030204" pitchFamily="34" charset="0"/>
                          <a:ea typeface="+mn-ea"/>
                          <a:cs typeface="+mn-cs"/>
                        </a:rPr>
                        <a:t>for tax cuts and credits to low- and middle-income workers	</a:t>
                      </a:r>
                    </a:p>
                  </a:txBody>
                  <a:tcPr>
                    <a:solidFill>
                      <a:srgbClr val="F6D0CC"/>
                    </a:solidFill>
                  </a:tcPr>
                </a:tc>
                <a:extLst>
                  <a:ext uri="{0D108BD9-81ED-4DB2-BD59-A6C34878D82A}">
                    <a16:rowId xmlns:a16="http://schemas.microsoft.com/office/drawing/2014/main" val="980363604"/>
                  </a:ext>
                </a:extLst>
              </a:tr>
              <a:tr h="307206">
                <a:tc>
                  <a:txBody>
                    <a:bodyPr/>
                    <a:lstStyle/>
                    <a:p>
                      <a:pPr marL="210312"/>
                      <a:r>
                        <a:rPr lang="en-IN" sz="1600" b="0" i="0" u="none" strike="noStrike" kern="1200" baseline="0" dirty="0">
                          <a:solidFill>
                            <a:schemeClr val="dk1"/>
                          </a:solidFill>
                          <a:latin typeface="Calibri" panose="020F0502020204030204" pitchFamily="34" charset="0"/>
                          <a:ea typeface="+mn-ea"/>
                          <a:cs typeface="+mn-cs"/>
                        </a:rPr>
                        <a:t>69.8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middle-income taxpayers to get an exemption from the alternative minimum tax</a:t>
                      </a:r>
                    </a:p>
                  </a:txBody>
                  <a:tcPr/>
                </a:tc>
                <a:extLst>
                  <a:ext uri="{0D108BD9-81ED-4DB2-BD59-A6C34878D82A}">
                    <a16:rowId xmlns:a16="http://schemas.microsoft.com/office/drawing/2014/main" val="3442355499"/>
                  </a:ext>
                </a:extLst>
              </a:tr>
              <a:tr h="308810">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87.0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in Medicaid provisions</a:t>
                      </a:r>
                    </a:p>
                  </a:txBody>
                  <a:tcPr/>
                </a:tc>
                <a:extLst>
                  <a:ext uri="{0D108BD9-81ED-4DB2-BD59-A6C34878D82A}">
                    <a16:rowId xmlns:a16="http://schemas.microsoft.com/office/drawing/2014/main" val="1470566940"/>
                  </a:ext>
                </a:extLst>
              </a:tr>
              <a:tr h="555339">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27.0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jobless benefits extension to a total of 20 weeks in addition to regular unemployment compensation</a:t>
                      </a:r>
                    </a:p>
                  </a:txBody>
                  <a:tcPr/>
                </a:tc>
                <a:extLst>
                  <a:ext uri="{0D108BD9-81ED-4DB2-BD59-A6C34878D82A}">
                    <a16:rowId xmlns:a16="http://schemas.microsoft.com/office/drawing/2014/main" val="1257664872"/>
                  </a:ext>
                </a:extLst>
              </a:tr>
              <a:tr h="318435">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17.2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increases in student aid	</a:t>
                      </a:r>
                    </a:p>
                  </a:txBody>
                  <a:tcPr/>
                </a:tc>
                <a:extLst>
                  <a:ext uri="{0D108BD9-81ED-4DB2-BD59-A6C34878D82A}">
                    <a16:rowId xmlns:a16="http://schemas.microsoft.com/office/drawing/2014/main" val="1740894717"/>
                  </a:ext>
                </a:extLst>
              </a:tr>
              <a:tr h="269245">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40.6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aid to states</a:t>
                      </a:r>
                    </a:p>
                  </a:txBody>
                  <a:tcPr/>
                </a:tc>
                <a:extLst>
                  <a:ext uri="{0D108BD9-81ED-4DB2-BD59-A6C34878D82A}">
                    <a16:rowId xmlns:a16="http://schemas.microsoft.com/office/drawing/2014/main" val="1988803377"/>
                  </a:ext>
                </a:extLst>
              </a:tr>
              <a:tr h="318976">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30.0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modernization of electric grid and energy efficiency</a:t>
                      </a:r>
                    </a:p>
                  </a:txBody>
                  <a:tcPr/>
                </a:tc>
                <a:extLst>
                  <a:ext uri="{0D108BD9-81ED-4DB2-BD59-A6C34878D82A}">
                    <a16:rowId xmlns:a16="http://schemas.microsoft.com/office/drawing/2014/main" val="1446415038"/>
                  </a:ext>
                </a:extLst>
              </a:tr>
              <a:tr h="370840">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19.0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payments to hospitals and physicians who computerize medical record systems</a:t>
                      </a:r>
                    </a:p>
                  </a:txBody>
                  <a:tcPr/>
                </a:tc>
                <a:extLst>
                  <a:ext uri="{0D108BD9-81ED-4DB2-BD59-A6C34878D82A}">
                    <a16:rowId xmlns:a16="http://schemas.microsoft.com/office/drawing/2014/main" val="1788836707"/>
                  </a:ext>
                </a:extLst>
              </a:tr>
              <a:tr h="325125">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29.0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road and bridge infrastructure construction and modernization</a:t>
                      </a:r>
                    </a:p>
                  </a:txBody>
                  <a:tcPr/>
                </a:tc>
                <a:extLst>
                  <a:ext uri="{0D108BD9-81ED-4DB2-BD59-A6C34878D82A}">
                    <a16:rowId xmlns:a16="http://schemas.microsoft.com/office/drawing/2014/main" val="3421599834"/>
                  </a:ext>
                </a:extLst>
              </a:tr>
              <a:tr h="297854">
                <a:tc>
                  <a:txBody>
                    <a:bodyPr/>
                    <a:lstStyle/>
                    <a:p>
                      <a:pPr marL="210312" marR="0" indent="0" algn="l" defTabSz="914400"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chemeClr val="dk1"/>
                          </a:solidFill>
                          <a:latin typeface="Calibri" panose="020F0502020204030204" pitchFamily="34" charset="0"/>
                          <a:ea typeface="+mn-ea"/>
                          <a:cs typeface="+mn-cs"/>
                        </a:rPr>
                        <a:t>18.0 b.</a:t>
                      </a:r>
                    </a:p>
                  </a:txBody>
                  <a:tcPr/>
                </a:tc>
                <a:tc>
                  <a:txBody>
                    <a:bodyPr/>
                    <a:lstStyle/>
                    <a:p>
                      <a:r>
                        <a:rPr lang="en-IN" sz="1600" b="0" i="0" u="none" strike="noStrike" kern="1200" baseline="0" dirty="0">
                          <a:solidFill>
                            <a:schemeClr val="dk1"/>
                          </a:solidFill>
                          <a:latin typeface="Calibri" panose="020F0502020204030204" pitchFamily="34" charset="0"/>
                          <a:ea typeface="+mn-ea"/>
                          <a:cs typeface="+mn-cs"/>
                        </a:rPr>
                        <a:t>for grants and loans for water infrastructure, flood prevention, and environmental cleanup</a:t>
                      </a:r>
                    </a:p>
                  </a:txBody>
                  <a:tcPr/>
                </a:tc>
                <a:extLst>
                  <a:ext uri="{0D108BD9-81ED-4DB2-BD59-A6C34878D82A}">
                    <a16:rowId xmlns:a16="http://schemas.microsoft.com/office/drawing/2014/main" val="4051353649"/>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39</a:t>
            </a:fld>
            <a:endParaRPr lang="en-US" altLang="en-US"/>
          </a:p>
        </p:txBody>
      </p:sp>
    </p:spTree>
    <p:extLst>
      <p:ext uri="{BB962C8B-B14F-4D97-AF65-F5344CB8AC3E}">
        <p14:creationId xmlns:p14="http://schemas.microsoft.com/office/powerpoint/2010/main" val="7922976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Financial Markets</a:t>
            </a:r>
            <a:endParaRPr lang="en-IN" sz="3500" dirty="0"/>
          </a:p>
        </p:txBody>
      </p:sp>
      <p:sp>
        <p:nvSpPr>
          <p:cNvPr id="7" name="Content Placeholder 6"/>
          <p:cNvSpPr>
            <a:spLocks noGrp="1"/>
          </p:cNvSpPr>
          <p:nvPr>
            <p:ph idx="1"/>
          </p:nvPr>
        </p:nvSpPr>
        <p:spPr>
          <a:xfrm>
            <a:off x="457199" y="1719262"/>
            <a:ext cx="8359541" cy="3324375"/>
          </a:xfrm>
        </p:spPr>
        <p:txBody>
          <a:bodyPr/>
          <a:lstStyle/>
          <a:p>
            <a:pPr marL="0" indent="0" eaLnBrk="1" hangingPunct="1">
              <a:buNone/>
            </a:pPr>
            <a:r>
              <a:rPr lang="en-US" altLang="en-US" b="1" dirty="0"/>
              <a:t>Financial markets are one type of structure through which funds flow.</a:t>
            </a:r>
          </a:p>
          <a:p>
            <a:pPr marL="0" indent="0" eaLnBrk="1" hangingPunct="1">
              <a:buNone/>
            </a:pPr>
            <a:r>
              <a:rPr lang="en-US" altLang="en-US" b="1" dirty="0"/>
              <a:t>Financial markets can be distinguished along two dimensions:</a:t>
            </a:r>
          </a:p>
          <a:p>
            <a:pPr marL="291600" lvl="1" indent="-291600" eaLnBrk="1" hangingPunct="1">
              <a:spcBef>
                <a:spcPts val="600"/>
              </a:spcBef>
              <a:buSzPct val="80000"/>
            </a:pPr>
            <a:r>
              <a:rPr lang="en-US" altLang="en-US" dirty="0"/>
              <a:t>primary versus secondary markets.</a:t>
            </a:r>
          </a:p>
          <a:p>
            <a:pPr marL="291600" lvl="1" indent="-291600" eaLnBrk="1" hangingPunct="1">
              <a:spcBef>
                <a:spcPts val="600"/>
              </a:spcBef>
              <a:buSzPct val="80000"/>
            </a:pPr>
            <a:r>
              <a:rPr lang="en-US" altLang="en-US" dirty="0"/>
              <a:t>money versus capital markets.</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a:t>
            </a:fld>
            <a:endParaRPr lang="en-US" altLang="en-US"/>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754"/>
            <a:ext cx="7543800" cy="1295400"/>
          </a:xfrm>
        </p:spPr>
        <p:txBody>
          <a:bodyPr/>
          <a:lstStyle/>
          <a:p>
            <a:r>
              <a:rPr lang="en-IN" sz="3500" dirty="0"/>
              <a:t>Primary versus Secondary Markets Long Description</a:t>
            </a:r>
          </a:p>
        </p:txBody>
      </p:sp>
      <p:sp>
        <p:nvSpPr>
          <p:cNvPr id="3" name="Content Placeholder 2"/>
          <p:cNvSpPr>
            <a:spLocks noGrp="1"/>
          </p:cNvSpPr>
          <p:nvPr>
            <p:ph idx="1"/>
          </p:nvPr>
        </p:nvSpPr>
        <p:spPr>
          <a:xfrm>
            <a:off x="457200" y="1719262"/>
            <a:ext cx="8229600" cy="3455639"/>
          </a:xfrm>
        </p:spPr>
        <p:txBody>
          <a:bodyPr/>
          <a:lstStyle/>
          <a:p>
            <a:pPr marL="0" indent="0">
              <a:buNone/>
            </a:pPr>
            <a:r>
              <a:rPr lang="en-IN" sz="2000" dirty="0"/>
              <a:t>Primary markets are where new issues of financial instruments are offered for sale. The time line begins with users of the funds (Corporations issuing debt/equity instruments). Financial instruments flow to underwriting with an investment bank, then financial instruments flow to the initial suppliers of the funds, who are the investors. Then the funds flow back to the investment bank and back to the corporations issuing the debt/equity instruments. The secondary markets is where financial instruments, once issued, are traded. Economic Agents (investors) want to sell securities. Financial instruments flow to the financial markets, which flow to the economic agents (investors) wanting to buy securities. The funds then flow back to the financial markets and back to the economic agents wanting to sell the securities. </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40</a:t>
            </a:fld>
            <a:endParaRPr lang="en-US" altLang="en-US"/>
          </a:p>
        </p:txBody>
      </p:sp>
    </p:spTree>
    <p:extLst>
      <p:ext uri="{BB962C8B-B14F-4D97-AF65-F5344CB8AC3E}">
        <p14:creationId xmlns:p14="http://schemas.microsoft.com/office/powerpoint/2010/main" val="23060752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87866"/>
            <a:ext cx="7543800" cy="1214442"/>
          </a:xfrm>
        </p:spPr>
        <p:txBody>
          <a:bodyPr/>
          <a:lstStyle/>
          <a:p>
            <a:r>
              <a:rPr lang="en-US" altLang="en-US" sz="3500" dirty="0"/>
              <a:t>Money versus Capital Markets</a:t>
            </a:r>
            <a:r>
              <a:rPr lang="en-IN" sz="3500" dirty="0"/>
              <a:t> Long Description</a:t>
            </a:r>
          </a:p>
        </p:txBody>
      </p:sp>
      <p:sp>
        <p:nvSpPr>
          <p:cNvPr id="3" name="Content Placeholder 2"/>
          <p:cNvSpPr>
            <a:spLocks noGrp="1"/>
          </p:cNvSpPr>
          <p:nvPr>
            <p:ph idx="1"/>
          </p:nvPr>
        </p:nvSpPr>
        <p:spPr>
          <a:xfrm>
            <a:off x="457200" y="1869987"/>
            <a:ext cx="8229600" cy="1194760"/>
          </a:xfrm>
        </p:spPr>
        <p:txBody>
          <a:bodyPr/>
          <a:lstStyle/>
          <a:p>
            <a:pPr marL="0" indent="0">
              <a:buNone/>
            </a:pPr>
            <a:r>
              <a:rPr lang="en-IN" sz="1800" dirty="0"/>
              <a:t>This diagram shows a time line. Money market securities take 1 year to reach maturity. Capital market securities, such as notes and bonds, take 30 years to reach maturity, and stocks (equities) have no specified maturity.</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41</a:t>
            </a:fld>
            <a:endParaRPr lang="en-US" altLang="en-US"/>
          </a:p>
        </p:txBody>
      </p:sp>
    </p:spTree>
    <p:extLst>
      <p:ext uri="{BB962C8B-B14F-4D97-AF65-F5344CB8AC3E}">
        <p14:creationId xmlns:p14="http://schemas.microsoft.com/office/powerpoint/2010/main" val="39931163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7866"/>
            <a:ext cx="7543800" cy="1214442"/>
          </a:xfrm>
        </p:spPr>
        <p:txBody>
          <a:bodyPr/>
          <a:lstStyle/>
          <a:p>
            <a:r>
              <a:rPr lang="en-IN" sz="3500" dirty="0"/>
              <a:t>Money Market Instruments Outstanding, ($Tn) Long Description</a:t>
            </a:r>
          </a:p>
        </p:txBody>
      </p:sp>
      <p:sp>
        <p:nvSpPr>
          <p:cNvPr id="3" name="Content Placeholder 2"/>
          <p:cNvSpPr>
            <a:spLocks noGrp="1"/>
          </p:cNvSpPr>
          <p:nvPr>
            <p:ph idx="1"/>
          </p:nvPr>
        </p:nvSpPr>
        <p:spPr>
          <a:xfrm>
            <a:off x="457200" y="1869987"/>
            <a:ext cx="8229600" cy="3596316"/>
          </a:xfrm>
        </p:spPr>
        <p:txBody>
          <a:bodyPr/>
          <a:lstStyle/>
          <a:p>
            <a:pPr marL="0" indent="0">
              <a:buNone/>
            </a:pPr>
            <a:r>
              <a:rPr lang="en-IN" sz="1800" dirty="0"/>
              <a:t>In 1990 there was 2.06 trillion outstanding, of which 18.1% was federal funds and repurchase agreements, 27.1% was commercial paper, 25.7% was U.S. Treasury bills, 26.5% was negotiable C</a:t>
            </a:r>
            <a:r>
              <a:rPr lang="en-IN" sz="100" dirty="0"/>
              <a:t> </a:t>
            </a:r>
            <a:r>
              <a:rPr lang="en-IN" sz="1800" dirty="0"/>
              <a:t>Ds, and 2.6% was banker's acceptances. In 2000 there was 4.51 trillion outstanding, of which 26.5% was federal funds and repurchase agreements, 35.6% was commercial paper, 14.4% was U.S. Treasury bills, 23.3% was negotiable C</a:t>
            </a:r>
            <a:r>
              <a:rPr lang="en-IN" sz="100" dirty="0"/>
              <a:t> </a:t>
            </a:r>
            <a:r>
              <a:rPr lang="en-IN" sz="1800" dirty="0"/>
              <a:t>Ds, and 0.2% was banker's acceptances. In 2010 there was 6.5 trillion outstanding, of which 25.6% was federal funds and repurchase agreements, 16.7% was commercial paper, 28.6% was U.S. Treasury bills, 29.1% was negotiable C</a:t>
            </a:r>
            <a:r>
              <a:rPr lang="en-IN" sz="100" dirty="0"/>
              <a:t> </a:t>
            </a:r>
            <a:r>
              <a:rPr lang="en-IN" sz="1800" dirty="0"/>
              <a:t>Ds, and 0.0% was banker's acceptances. In 2016 there was 7.97 trillion outstanding, of which 45.8% was federal funds and repurchase agreements, 11.8% was commercial paper, 19.0% was U.S. Treasury bills, 23.4% was negotiable C</a:t>
            </a:r>
            <a:r>
              <a:rPr lang="en-IN" sz="100" dirty="0"/>
              <a:t> </a:t>
            </a:r>
            <a:r>
              <a:rPr lang="en-IN" sz="1800" dirty="0"/>
              <a:t>Ds, and 0.0% was banker's acceptances. </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42</a:t>
            </a:fld>
            <a:endParaRPr lang="en-US" altLang="en-US"/>
          </a:p>
        </p:txBody>
      </p:sp>
    </p:spTree>
    <p:extLst>
      <p:ext uri="{BB962C8B-B14F-4D97-AF65-F5344CB8AC3E}">
        <p14:creationId xmlns:p14="http://schemas.microsoft.com/office/powerpoint/2010/main" val="13538435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4070"/>
            <a:ext cx="7543800" cy="1138238"/>
          </a:xfrm>
        </p:spPr>
        <p:txBody>
          <a:bodyPr/>
          <a:lstStyle/>
          <a:p>
            <a:r>
              <a:rPr lang="en-IN" sz="3500" dirty="0"/>
              <a:t>Capital Market Instruments Outstanding, ($Tn) Long Description</a:t>
            </a:r>
          </a:p>
        </p:txBody>
      </p:sp>
      <p:sp>
        <p:nvSpPr>
          <p:cNvPr id="3" name="Content Placeholder 2"/>
          <p:cNvSpPr>
            <a:spLocks noGrp="1"/>
          </p:cNvSpPr>
          <p:nvPr>
            <p:ph idx="1"/>
          </p:nvPr>
        </p:nvSpPr>
        <p:spPr>
          <a:xfrm>
            <a:off x="457200" y="1869987"/>
            <a:ext cx="8229600" cy="3998250"/>
          </a:xfrm>
        </p:spPr>
        <p:txBody>
          <a:bodyPr/>
          <a:lstStyle/>
          <a:p>
            <a:pPr marL="0" indent="0">
              <a:buNone/>
            </a:pPr>
            <a:r>
              <a:rPr lang="en-IN" sz="1800" dirty="0"/>
              <a:t>In 1990 there was 14.93 trillion outstanding, of which 23.6% was corporate stocks, 25.5% was mortgages, 11.4% was corporate bonds, 11.1% was treasury securities, 7.9% was state and local government bonds, 9.6% was U.S. government agency bonds, and 10.9% was consumer loans. In 2000 there was 40.6 trillion outstanding, of which 43.4% was corporate stocks, 16.8% was mortgages, 12.1% was corporate bonds, 5.7% was treasury securities, 3.7% was state and local government bonds, 10.6% was U.S. government agency bonds, and 7.7% was consumer loans. In 2010 there was 67.9 trillion outstanding, of which 31.3% was corporate stocks, 20.9% was mortgages, 16.8% was corporate bonds, 9.0% was treasury securities, 4.2% was state and local government bonds, 11.4% was U.S. government agency bonds, and 6.4% was consumer loans. In 2016 there was 90.2 trillion outstanding, of which 49.6% was corporate stocks, 15.3% was mortgages, 13% was corporate bonds, 15.1% was treasury securities, 4.1% was state and local government bonds, 9.0% was U.S. government agency bonds, and 3.9% was consumer loans.</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43</a:t>
            </a:fld>
            <a:endParaRPr lang="en-US" altLang="en-US"/>
          </a:p>
        </p:txBody>
      </p:sp>
    </p:spTree>
    <p:extLst>
      <p:ext uri="{BB962C8B-B14F-4D97-AF65-F5344CB8AC3E}">
        <p14:creationId xmlns:p14="http://schemas.microsoft.com/office/powerpoint/2010/main" val="17019432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470"/>
            <a:ext cx="7247467" cy="1318003"/>
          </a:xfrm>
        </p:spPr>
        <p:txBody>
          <a:bodyPr/>
          <a:lstStyle/>
          <a:p>
            <a:r>
              <a:rPr lang="en-US" altLang="en-US" sz="2800" dirty="0"/>
              <a:t>Percentage Shares of Assets of Financial Institutions in the United States, 1948–2016 </a:t>
            </a:r>
            <a:r>
              <a:rPr lang="en-IN" sz="2800" dirty="0"/>
              <a:t>Long Description</a:t>
            </a:r>
          </a:p>
        </p:txBody>
      </p:sp>
      <p:sp>
        <p:nvSpPr>
          <p:cNvPr id="3" name="Content Placeholder 2"/>
          <p:cNvSpPr>
            <a:spLocks noGrp="1"/>
          </p:cNvSpPr>
          <p:nvPr>
            <p:ph idx="1"/>
          </p:nvPr>
        </p:nvSpPr>
        <p:spPr>
          <a:xfrm>
            <a:off x="457200" y="2452786"/>
            <a:ext cx="8229600" cy="1728796"/>
          </a:xfrm>
        </p:spPr>
        <p:txBody>
          <a:bodyPr/>
          <a:lstStyle/>
          <a:p>
            <a:pPr marL="0" indent="0">
              <a:buNone/>
            </a:pPr>
            <a:r>
              <a:rPr lang="en-IN" sz="1800" dirty="0"/>
              <a:t>Financial claims (equity and debt securities) from the users of funds and financial claims (deposits and insurance policies) from the suppliers of funds flow through the financial institution (brokers and asset transformers) in the form of cash. </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44</a:t>
            </a:fld>
            <a:endParaRPr lang="en-US" altLang="en-US"/>
          </a:p>
        </p:txBody>
      </p:sp>
    </p:spTree>
    <p:extLst>
      <p:ext uri="{BB962C8B-B14F-4D97-AF65-F5344CB8AC3E}">
        <p14:creationId xmlns:p14="http://schemas.microsoft.com/office/powerpoint/2010/main" val="25999473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471"/>
            <a:ext cx="7247467" cy="1100282"/>
          </a:xfrm>
        </p:spPr>
        <p:txBody>
          <a:bodyPr/>
          <a:lstStyle/>
          <a:p>
            <a:r>
              <a:rPr lang="en-US" altLang="en-US" sz="3600" dirty="0"/>
              <a:t>Intermediated Flows of </a:t>
            </a:r>
            <a:r>
              <a:rPr lang="en-US" altLang="en-US" sz="3600" dirty="0" smtClean="0"/>
              <a:t>Funds </a:t>
            </a:r>
            <a:r>
              <a:rPr lang="en-IN" sz="3600" dirty="0" smtClean="0"/>
              <a:t>Long </a:t>
            </a:r>
            <a:r>
              <a:rPr lang="en-IN" sz="3600" dirty="0"/>
              <a:t>Description</a:t>
            </a:r>
          </a:p>
        </p:txBody>
      </p:sp>
      <p:sp>
        <p:nvSpPr>
          <p:cNvPr id="3" name="Content Placeholder 2"/>
          <p:cNvSpPr>
            <a:spLocks noGrp="1"/>
          </p:cNvSpPr>
          <p:nvPr>
            <p:ph idx="1"/>
          </p:nvPr>
        </p:nvSpPr>
        <p:spPr>
          <a:xfrm>
            <a:off x="457200" y="1808253"/>
            <a:ext cx="8229600" cy="3092520"/>
          </a:xfrm>
        </p:spPr>
        <p:txBody>
          <a:bodyPr/>
          <a:lstStyle/>
          <a:p>
            <a:pPr marL="0" indent="0">
              <a:buNone/>
            </a:pPr>
            <a:r>
              <a:rPr lang="en-IN" sz="2600" dirty="0"/>
              <a:t>Using intermediated financing, the users and suppliers of funds use brokers and asset transformers to exchange cash. The users of funds exchange equity and debt securities through the asset transformers who exchange deposits and insurance policies with the suppliers of funds for cash which is passed back to the users of the funds.</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45</a:t>
            </a:fld>
            <a:endParaRPr lang="en-US" altLang="en-US"/>
          </a:p>
        </p:txBody>
      </p:sp>
    </p:spTree>
    <p:extLst>
      <p:ext uri="{BB962C8B-B14F-4D97-AF65-F5344CB8AC3E}">
        <p14:creationId xmlns:p14="http://schemas.microsoft.com/office/powerpoint/2010/main" val="16782133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ltLang="en-US" sz="4000" dirty="0"/>
              <a:t>Appendix: F</a:t>
            </a:r>
            <a:r>
              <a:rPr lang="en-US" altLang="en-US" sz="200" dirty="0"/>
              <a:t> </a:t>
            </a:r>
            <a:r>
              <a:rPr lang="en-US" altLang="en-US" sz="4000" dirty="0"/>
              <a:t>I</a:t>
            </a:r>
            <a:r>
              <a:rPr lang="en-US" altLang="en-US" sz="200" dirty="0"/>
              <a:t> </a:t>
            </a:r>
            <a:r>
              <a:rPr lang="en-US" altLang="en-US" sz="4000" dirty="0"/>
              <a:t>s and the Crisis </a:t>
            </a:r>
            <a:r>
              <a:rPr lang="en-US" altLang="en-US" sz="4000" dirty="0" smtClean="0"/>
              <a:t>Concluded Long Description</a:t>
            </a:r>
            <a:endParaRPr lang="en-IN" dirty="0"/>
          </a:p>
        </p:txBody>
      </p:sp>
      <p:sp>
        <p:nvSpPr>
          <p:cNvPr id="6" name="Content Placeholder 5"/>
          <p:cNvSpPr>
            <a:spLocks noGrp="1"/>
          </p:cNvSpPr>
          <p:nvPr>
            <p:ph idx="1"/>
          </p:nvPr>
        </p:nvSpPr>
        <p:spPr>
          <a:xfrm>
            <a:off x="457200" y="1719262"/>
            <a:ext cx="8229600" cy="1075309"/>
          </a:xfrm>
        </p:spPr>
        <p:txBody>
          <a:bodyPr/>
          <a:lstStyle/>
          <a:p>
            <a:pPr marL="0" indent="0">
              <a:buNone/>
            </a:pPr>
            <a:r>
              <a:rPr lang="en-IN" sz="1800" dirty="0"/>
              <a:t>The values decrease from about 14,000 until early 2009 where it hit about 6500 and then increased to a value of about 10,000 in January 2010.</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endParaRPr lang="en-IN" sz="900" dirty="0">
              <a:hlinkClick r:id="rId3" action="ppaction://hlinksldjump"/>
            </a:endParaRP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46</a:t>
            </a:fld>
            <a:endParaRPr lang="en-US" altLang="en-US"/>
          </a:p>
        </p:txBody>
      </p:sp>
    </p:spTree>
    <p:extLst>
      <p:ext uri="{BB962C8B-B14F-4D97-AF65-F5344CB8AC3E}">
        <p14:creationId xmlns:p14="http://schemas.microsoft.com/office/powerpoint/2010/main" val="41335782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sz="4000" dirty="0"/>
              <a:t>Overnight L</a:t>
            </a:r>
            <a:r>
              <a:rPr lang="en-US" altLang="en-US" sz="200" dirty="0"/>
              <a:t> </a:t>
            </a:r>
            <a:r>
              <a:rPr lang="en-US" altLang="en-US" sz="4000" dirty="0"/>
              <a:t>I</a:t>
            </a:r>
            <a:r>
              <a:rPr lang="en-US" altLang="en-US" sz="200" dirty="0"/>
              <a:t> </a:t>
            </a:r>
            <a:r>
              <a:rPr lang="en-US" altLang="en-US" sz="4000" dirty="0"/>
              <a:t>B</a:t>
            </a:r>
            <a:r>
              <a:rPr lang="en-US" altLang="en-US" sz="200" dirty="0"/>
              <a:t> </a:t>
            </a:r>
            <a:r>
              <a:rPr lang="en-US" altLang="en-US" sz="4000" dirty="0"/>
              <a:t>O</a:t>
            </a:r>
            <a:r>
              <a:rPr lang="en-US" altLang="en-US" sz="200" dirty="0"/>
              <a:t> </a:t>
            </a:r>
            <a:r>
              <a:rPr lang="en-US" altLang="en-US" sz="4000" dirty="0"/>
              <a:t>R, 2001 </a:t>
            </a:r>
            <a:r>
              <a:rPr lang="en-US" altLang="en-US" sz="4000" dirty="0" smtClean="0"/>
              <a:t>– 2010 Long description</a:t>
            </a:r>
            <a:endParaRPr lang="en-IN" dirty="0"/>
          </a:p>
        </p:txBody>
      </p:sp>
      <p:sp>
        <p:nvSpPr>
          <p:cNvPr id="2" name="Content Placeholder 1"/>
          <p:cNvSpPr>
            <a:spLocks noGrp="1"/>
          </p:cNvSpPr>
          <p:nvPr>
            <p:ph idx="1"/>
          </p:nvPr>
        </p:nvSpPr>
        <p:spPr>
          <a:xfrm>
            <a:off x="457200" y="1719263"/>
            <a:ext cx="8229600" cy="1763676"/>
          </a:xfrm>
        </p:spPr>
        <p:txBody>
          <a:bodyPr/>
          <a:lstStyle/>
          <a:p>
            <a:pPr marL="0" indent="0">
              <a:buNone/>
            </a:pPr>
            <a:r>
              <a:rPr lang="en-IN" sz="1800" dirty="0" smtClean="0"/>
              <a:t>The </a:t>
            </a:r>
            <a:r>
              <a:rPr lang="en-IN" sz="1800" dirty="0"/>
              <a:t>rate was about 7.0 in 2001 and decreased to 2.0 by 2002, it decreased to 1.0 by 2004 then increased steadily to 5.0 during mid 2006. It remained there until mid 2007, then decreased sharply to just above 0 by 2009 (with the exception of one large spike prior to 2009). Since 2009, the rate has remained flat at just above 0.</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47</a:t>
            </a:fld>
            <a:endParaRPr lang="en-US" altLang="en-US"/>
          </a:p>
        </p:txBody>
      </p:sp>
    </p:spTree>
    <p:extLst>
      <p:ext uri="{BB962C8B-B14F-4D97-AF65-F5344CB8AC3E}">
        <p14:creationId xmlns:p14="http://schemas.microsoft.com/office/powerpoint/2010/main" val="7575849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337"/>
            <a:ext cx="7543800" cy="1112838"/>
          </a:xfrm>
        </p:spPr>
        <p:txBody>
          <a:bodyPr/>
          <a:lstStyle/>
          <a:p>
            <a:r>
              <a:rPr lang="en-US" altLang="en-US" sz="3500" dirty="0"/>
              <a:t>Non-Intermediated (Direct) </a:t>
            </a:r>
            <a:br>
              <a:rPr lang="en-US" altLang="en-US" sz="3500" dirty="0"/>
            </a:br>
            <a:r>
              <a:rPr lang="en-US" altLang="en-US" sz="3500" dirty="0"/>
              <a:t>Flows of Funds </a:t>
            </a:r>
            <a:r>
              <a:rPr lang="en-IN" sz="3500" dirty="0"/>
              <a:t>Long Description</a:t>
            </a:r>
          </a:p>
        </p:txBody>
      </p:sp>
      <p:sp>
        <p:nvSpPr>
          <p:cNvPr id="3" name="Content Placeholder 2"/>
          <p:cNvSpPr>
            <a:spLocks noGrp="1"/>
          </p:cNvSpPr>
          <p:nvPr>
            <p:ph idx="1"/>
          </p:nvPr>
        </p:nvSpPr>
        <p:spPr>
          <a:xfrm>
            <a:off x="457200" y="1869987"/>
            <a:ext cx="8229600" cy="3485784"/>
          </a:xfrm>
        </p:spPr>
        <p:txBody>
          <a:bodyPr/>
          <a:lstStyle/>
          <a:p>
            <a:pPr marL="0" indent="0">
              <a:buNone/>
            </a:pPr>
            <a:r>
              <a:rPr lang="en-IN" sz="1800" dirty="0"/>
              <a:t>Financial claims (equity and debt instruments) would flow back and forth between the users of funds and the suppliers of funds in the form of cash. </a:t>
            </a:r>
          </a:p>
        </p:txBody>
      </p:sp>
      <p:sp>
        <p:nvSpPr>
          <p:cNvPr id="4" name="Content Placeholder 3"/>
          <p:cNvSpPr>
            <a:spLocks noGrp="1"/>
          </p:cNvSpPr>
          <p:nvPr>
            <p:ph idx="13"/>
          </p:nvPr>
        </p:nvSpPr>
        <p:spPr>
          <a:xfrm>
            <a:off x="3208861" y="6225853"/>
            <a:ext cx="2468457" cy="325672"/>
          </a:xfrm>
        </p:spPr>
        <p:txBody>
          <a:bodyPr/>
          <a:lstStyle/>
          <a:p>
            <a:pPr marL="0" indent="0" algn="ctr">
              <a:buNone/>
            </a:pPr>
            <a:r>
              <a:rPr lang="en-IN" sz="900" dirty="0">
                <a:hlinkClick r:id="rId2" action="ppaction://hlinksldjump"/>
              </a:rPr>
              <a:t>Return to slide containing original image.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48</a:t>
            </a:fld>
            <a:endParaRPr lang="en-US" altLang="en-US"/>
          </a:p>
        </p:txBody>
      </p:sp>
    </p:spTree>
    <p:extLst>
      <p:ext uri="{BB962C8B-B14F-4D97-AF65-F5344CB8AC3E}">
        <p14:creationId xmlns:p14="http://schemas.microsoft.com/office/powerpoint/2010/main" val="1537389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390563" cy="664745"/>
          </a:xfrm>
        </p:spPr>
        <p:txBody>
          <a:bodyPr anchor="ctr"/>
          <a:lstStyle/>
          <a:p>
            <a:r>
              <a:rPr lang="en-US" altLang="en-US" sz="3500" dirty="0"/>
              <a:t>Primary versus Secondary Markets </a:t>
            </a:r>
            <a:r>
              <a:rPr lang="en-US" altLang="en-US" sz="1000" b="0" dirty="0"/>
              <a:t>1</a:t>
            </a:r>
            <a:endParaRPr lang="en-IN" sz="1000" b="0" dirty="0"/>
          </a:p>
        </p:txBody>
      </p:sp>
      <p:sp>
        <p:nvSpPr>
          <p:cNvPr id="4" name="Content Placeholder 3"/>
          <p:cNvSpPr>
            <a:spLocks noGrp="1"/>
          </p:cNvSpPr>
          <p:nvPr>
            <p:ph idx="1"/>
          </p:nvPr>
        </p:nvSpPr>
        <p:spPr>
          <a:xfrm>
            <a:off x="457200" y="1719263"/>
            <a:ext cx="8229600" cy="1765082"/>
          </a:xfrm>
        </p:spPr>
        <p:txBody>
          <a:bodyPr/>
          <a:lstStyle/>
          <a:p>
            <a:pPr marL="0" indent="0" eaLnBrk="1" hangingPunct="1">
              <a:buNone/>
            </a:pPr>
            <a:r>
              <a:rPr lang="en-US" altLang="en-US" b="1" dirty="0"/>
              <a:t>Primary markets.</a:t>
            </a:r>
          </a:p>
          <a:p>
            <a:pPr marL="291600" lvl="1" indent="-291600" eaLnBrk="1" hangingPunct="1">
              <a:spcBef>
                <a:spcPts val="600"/>
              </a:spcBef>
              <a:buClr>
                <a:schemeClr val="tx1"/>
              </a:buClr>
              <a:buSzPct val="100000"/>
              <a:buFont typeface="Arial" panose="020B0604020202020204" pitchFamily="34" charset="0"/>
              <a:buChar char="•"/>
            </a:pPr>
            <a:r>
              <a:rPr lang="en-US" altLang="en-US" dirty="0"/>
              <a:t>Markets in which users of funds (e.g., corporations) raise funds by issuing new financial instruments (e.g., stocks and bonds).</a:t>
            </a:r>
          </a:p>
        </p:txBody>
      </p:sp>
      <p:sp>
        <p:nvSpPr>
          <p:cNvPr id="12" name="Content Placeholder 11"/>
          <p:cNvSpPr>
            <a:spLocks noGrp="1"/>
          </p:cNvSpPr>
          <p:nvPr>
            <p:ph idx="14"/>
          </p:nvPr>
        </p:nvSpPr>
        <p:spPr>
          <a:xfrm>
            <a:off x="457200" y="3612677"/>
            <a:ext cx="8229600" cy="1941099"/>
          </a:xfrm>
        </p:spPr>
        <p:txBody>
          <a:bodyPr/>
          <a:lstStyle/>
          <a:p>
            <a:pPr marL="0" indent="0" eaLnBrk="1" hangingPunct="1">
              <a:buNone/>
            </a:pPr>
            <a:r>
              <a:rPr lang="en-US" altLang="en-US" b="1" dirty="0"/>
              <a:t>Secondary markets.</a:t>
            </a:r>
          </a:p>
          <a:p>
            <a:pPr marL="291600" lvl="1" indent="-291600" eaLnBrk="1" hangingPunct="1">
              <a:spcBef>
                <a:spcPts val="600"/>
              </a:spcBef>
              <a:buClr>
                <a:schemeClr val="tx1"/>
              </a:buClr>
              <a:buSzPct val="100000"/>
              <a:buFont typeface="Arial" panose="020B0604020202020204" pitchFamily="34" charset="0"/>
              <a:buChar char="•"/>
            </a:pPr>
            <a:r>
              <a:rPr lang="en-US" altLang="en-US" dirty="0"/>
              <a:t>Markets where existing financial instruments are traded among investors (e.g., exchange traded: N</a:t>
            </a:r>
            <a:r>
              <a:rPr lang="en-US" altLang="en-US" sz="100" dirty="0"/>
              <a:t> </a:t>
            </a:r>
            <a:r>
              <a:rPr lang="en-US" altLang="en-US" dirty="0"/>
              <a:t>Y</a:t>
            </a:r>
            <a:r>
              <a:rPr lang="en-US" altLang="en-US" sz="100" dirty="0"/>
              <a:t> </a:t>
            </a:r>
            <a:r>
              <a:rPr lang="en-US" altLang="en-US" dirty="0"/>
              <a:t>S</a:t>
            </a:r>
            <a:r>
              <a:rPr lang="en-US" altLang="en-US" sz="100" dirty="0"/>
              <a:t> </a:t>
            </a:r>
            <a:r>
              <a:rPr lang="en-US" altLang="en-US" dirty="0"/>
              <a:t>E and over-the-counter: N</a:t>
            </a:r>
            <a:r>
              <a:rPr lang="en-US" altLang="en-US" sz="100" dirty="0"/>
              <a:t> </a:t>
            </a:r>
            <a:r>
              <a:rPr lang="en-US" altLang="en-US" dirty="0"/>
              <a:t>A</a:t>
            </a:r>
            <a:r>
              <a:rPr lang="en-US" altLang="en-US" sz="100" dirty="0"/>
              <a:t> </a:t>
            </a:r>
            <a:r>
              <a:rPr lang="en-US" altLang="en-US" dirty="0"/>
              <a:t>S</a:t>
            </a:r>
            <a:r>
              <a:rPr lang="en-US" altLang="en-US" sz="100" dirty="0"/>
              <a:t> </a:t>
            </a:r>
            <a:r>
              <a:rPr lang="en-US" altLang="en-US" dirty="0"/>
              <a:t>D</a:t>
            </a:r>
            <a:r>
              <a:rPr lang="en-US" altLang="en-US" sz="100" dirty="0"/>
              <a:t> </a:t>
            </a:r>
            <a:r>
              <a:rPr lang="en-US" altLang="en-US" dirty="0"/>
              <a:t>A</a:t>
            </a:r>
            <a:r>
              <a:rPr lang="en-US" altLang="en-US" sz="100" dirty="0"/>
              <a:t> </a:t>
            </a:r>
            <a:r>
              <a:rPr lang="en-US" altLang="en-US" dirty="0"/>
              <a:t>Q).</a:t>
            </a:r>
          </a:p>
        </p:txBody>
      </p:sp>
      <p:sp>
        <p:nvSpPr>
          <p:cNvPr id="3" name="Slide Number Placeholder 2"/>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5</a:t>
            </a:fld>
            <a:endParaRPr lang="en-US" altLang="en-US"/>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437566"/>
            <a:ext cx="7390563" cy="664745"/>
          </a:xfrm>
        </p:spPr>
        <p:txBody>
          <a:bodyPr anchor="ctr"/>
          <a:lstStyle/>
          <a:p>
            <a:r>
              <a:rPr lang="en-US" altLang="en-US" sz="3500" dirty="0"/>
              <a:t>Primary versus Secondary Markets </a:t>
            </a:r>
            <a:r>
              <a:rPr lang="en-US" altLang="en-US" sz="1000" b="0" dirty="0"/>
              <a:t>2</a:t>
            </a:r>
            <a:endParaRPr lang="en-IN" sz="1000" b="0" dirty="0"/>
          </a:p>
        </p:txBody>
      </p:sp>
      <p:sp>
        <p:nvSpPr>
          <p:cNvPr id="6" name="Content Placeholder 5"/>
          <p:cNvSpPr>
            <a:spLocks noGrp="1"/>
          </p:cNvSpPr>
          <p:nvPr>
            <p:ph idx="1"/>
          </p:nvPr>
        </p:nvSpPr>
        <p:spPr>
          <a:xfrm>
            <a:off x="457200" y="1743191"/>
            <a:ext cx="6946900" cy="707909"/>
          </a:xfrm>
        </p:spPr>
        <p:txBody>
          <a:bodyPr/>
          <a:lstStyle/>
          <a:p>
            <a:pPr marL="0" indent="0">
              <a:buNone/>
            </a:pPr>
            <a:r>
              <a:rPr lang="en-IN" sz="2200" b="1" dirty="0"/>
              <a:t>Figure 1-2 </a:t>
            </a:r>
            <a:r>
              <a:rPr lang="en-IN" sz="2200" b="1" dirty="0">
                <a:solidFill>
                  <a:srgbClr val="0070C0"/>
                </a:solidFill>
              </a:rPr>
              <a:t>Primary and secondary Market Transfer of Funds Time Line</a:t>
            </a:r>
          </a:p>
        </p:txBody>
      </p:sp>
      <p:pic>
        <p:nvPicPr>
          <p:cNvPr id="8" name="Picture 7" descr="Diagram showing the time line of transferring funds on the primary and secondary market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9627" y="2483387"/>
            <a:ext cx="3850743" cy="3373377"/>
          </a:xfrm>
          <a:prstGeom prst="rect">
            <a:avLst/>
          </a:prstGeom>
        </p:spPr>
      </p:pic>
      <p:sp>
        <p:nvSpPr>
          <p:cNvPr id="5" name="Content Placeholder 4"/>
          <p:cNvSpPr>
            <a:spLocks noGrp="1"/>
          </p:cNvSpPr>
          <p:nvPr>
            <p:ph idx="14"/>
          </p:nvPr>
        </p:nvSpPr>
        <p:spPr>
          <a:xfrm>
            <a:off x="3460454" y="6138228"/>
            <a:ext cx="2069087" cy="287785"/>
          </a:xfrm>
        </p:spPr>
        <p:txBody>
          <a:bodyPr/>
          <a:lstStyle/>
          <a:p>
            <a:pPr marL="0" indent="0" algn="ctr">
              <a:buNone/>
            </a:pPr>
            <a:r>
              <a:rPr lang="en-IN" sz="900" dirty="0">
                <a:hlinkClick r:id="rId3" action="ppaction://hlinksldjump"/>
              </a:rPr>
              <a:t>Access the long description slide.</a:t>
            </a:r>
          </a:p>
        </p:txBody>
      </p:sp>
      <p:sp>
        <p:nvSpPr>
          <p:cNvPr id="2" name="Slide Number Placeholder 1"/>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6</a:t>
            </a:fld>
            <a:endParaRPr lang="en-US" altLang="en-US"/>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8384"/>
            <a:ext cx="7543800" cy="1295400"/>
          </a:xfrm>
        </p:spPr>
        <p:txBody>
          <a:bodyPr anchor="ctr"/>
          <a:lstStyle/>
          <a:p>
            <a:r>
              <a:rPr lang="en-US" altLang="en-US" sz="3500" dirty="0"/>
              <a:t>Primary versus Secondary Markets Concluded</a:t>
            </a:r>
            <a:endParaRPr lang="en-IN" sz="3500" dirty="0"/>
          </a:p>
        </p:txBody>
      </p:sp>
      <p:sp>
        <p:nvSpPr>
          <p:cNvPr id="3" name="Content Placeholder 2"/>
          <p:cNvSpPr>
            <a:spLocks noGrp="1"/>
          </p:cNvSpPr>
          <p:nvPr>
            <p:ph idx="1"/>
          </p:nvPr>
        </p:nvSpPr>
        <p:spPr>
          <a:xfrm>
            <a:off x="457200" y="1873811"/>
            <a:ext cx="8229600" cy="3148950"/>
          </a:xfrm>
        </p:spPr>
        <p:txBody>
          <a:bodyPr/>
          <a:lstStyle/>
          <a:p>
            <a:pPr marL="0" indent="0" eaLnBrk="1" hangingPunct="1">
              <a:buNone/>
            </a:pPr>
            <a:r>
              <a:rPr lang="en-US" altLang="en-US" b="1" dirty="0"/>
              <a:t>How were primary markets affected by the financial crisis?</a:t>
            </a:r>
          </a:p>
          <a:p>
            <a:pPr marL="0" indent="0" eaLnBrk="1" hangingPunct="1">
              <a:buNone/>
            </a:pPr>
            <a:r>
              <a:rPr lang="en-US" altLang="en-US" b="1" dirty="0"/>
              <a:t>Do secondary markets add value to society or are they simply a legalized form of gambling?</a:t>
            </a:r>
          </a:p>
          <a:p>
            <a:pPr marL="291600" lvl="1" indent="-291600" eaLnBrk="1" hangingPunct="1">
              <a:buSzPct val="100000"/>
            </a:pPr>
            <a:r>
              <a:rPr lang="en-US" altLang="en-US" b="1" dirty="0"/>
              <a:t>How does the existence of secondary markets affect primary markets?</a:t>
            </a:r>
            <a:endParaRPr lang="en-US" altLang="en-US" dirty="0"/>
          </a:p>
        </p:txBody>
      </p:sp>
      <p:sp>
        <p:nvSpPr>
          <p:cNvPr id="4" name="Slide Number Placeholder 3"/>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7</a:t>
            </a:fld>
            <a:endParaRPr lang="en-US" altLang="en-US"/>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0932"/>
            <a:ext cx="7543800" cy="1036638"/>
          </a:xfrm>
        </p:spPr>
        <p:txBody>
          <a:bodyPr anchor="ctr"/>
          <a:lstStyle/>
          <a:p>
            <a:r>
              <a:rPr lang="en-US" altLang="en-US" sz="3500" dirty="0"/>
              <a:t>Money versus Capital Markets</a:t>
            </a:r>
            <a:endParaRPr lang="en-IN" sz="1000" dirty="0"/>
          </a:p>
        </p:txBody>
      </p:sp>
      <p:sp>
        <p:nvSpPr>
          <p:cNvPr id="4" name="Content Placeholder 3"/>
          <p:cNvSpPr>
            <a:spLocks noGrp="1"/>
          </p:cNvSpPr>
          <p:nvPr>
            <p:ph idx="1"/>
          </p:nvPr>
        </p:nvSpPr>
        <p:spPr>
          <a:xfrm>
            <a:off x="457200" y="1719262"/>
            <a:ext cx="8229600" cy="1627243"/>
          </a:xfrm>
        </p:spPr>
        <p:txBody>
          <a:bodyPr/>
          <a:lstStyle/>
          <a:p>
            <a:pPr marL="0" indent="0" eaLnBrk="1" hangingPunct="1">
              <a:buNone/>
            </a:pPr>
            <a:r>
              <a:rPr lang="en-US" altLang="en-US" sz="2600" b="1" dirty="0"/>
              <a:t>Money markets.</a:t>
            </a:r>
          </a:p>
          <a:p>
            <a:pPr marL="291600" lvl="1" indent="-291600" eaLnBrk="1" hangingPunct="1">
              <a:spcBef>
                <a:spcPts val="600"/>
              </a:spcBef>
              <a:buSzPct val="100000"/>
            </a:pPr>
            <a:r>
              <a:rPr lang="en-US" altLang="en-US" sz="2200" dirty="0"/>
              <a:t>Markets that trade debt securities with maturities of one year or less (e.g., C</a:t>
            </a:r>
            <a:r>
              <a:rPr lang="en-US" altLang="en-US" sz="100" dirty="0"/>
              <a:t> </a:t>
            </a:r>
            <a:r>
              <a:rPr lang="en-US" altLang="en-US" sz="2200" dirty="0"/>
              <a:t>D</a:t>
            </a:r>
            <a:r>
              <a:rPr lang="en-US" altLang="en-US" sz="100" dirty="0"/>
              <a:t> </a:t>
            </a:r>
            <a:r>
              <a:rPr lang="en-US" altLang="en-US" sz="2200" dirty="0"/>
              <a:t>s and  U.S. Treasury bills).</a:t>
            </a:r>
          </a:p>
          <a:p>
            <a:pPr marL="630936" lvl="2" indent="-320400" eaLnBrk="1" hangingPunct="1">
              <a:spcBef>
                <a:spcPts val="600"/>
              </a:spcBef>
              <a:buSzPct val="80000"/>
            </a:pPr>
            <a:r>
              <a:rPr lang="en-US" altLang="en-US" sz="1900" dirty="0"/>
              <a:t>little or no risk of capital loss, but low return.</a:t>
            </a:r>
          </a:p>
        </p:txBody>
      </p:sp>
      <p:sp>
        <p:nvSpPr>
          <p:cNvPr id="6" name="Content Placeholder 5"/>
          <p:cNvSpPr>
            <a:spLocks noGrp="1"/>
          </p:cNvSpPr>
          <p:nvPr>
            <p:ph idx="13"/>
          </p:nvPr>
        </p:nvSpPr>
        <p:spPr>
          <a:xfrm>
            <a:off x="465661" y="3352021"/>
            <a:ext cx="8229600" cy="1571705"/>
          </a:xfrm>
        </p:spPr>
        <p:txBody>
          <a:bodyPr/>
          <a:lstStyle/>
          <a:p>
            <a:pPr marL="0" indent="0" eaLnBrk="1" hangingPunct="1">
              <a:buNone/>
            </a:pPr>
            <a:r>
              <a:rPr lang="en-US" altLang="en-US" sz="2600" b="1" dirty="0"/>
              <a:t>Capital markets.</a:t>
            </a:r>
          </a:p>
          <a:p>
            <a:pPr marL="291600" lvl="1" indent="-291600" eaLnBrk="1" hangingPunct="1">
              <a:spcBef>
                <a:spcPts val="600"/>
              </a:spcBef>
              <a:buSzPct val="100000"/>
            </a:pPr>
            <a:r>
              <a:rPr lang="en-US" altLang="en-US" sz="2200" dirty="0"/>
              <a:t>Markets that trade debt (bonds) and equity (stock) instruments with maturities of more than one year.</a:t>
            </a:r>
          </a:p>
          <a:p>
            <a:pPr marL="622800" lvl="2" indent="-320400" eaLnBrk="1" hangingPunct="1">
              <a:spcBef>
                <a:spcPts val="600"/>
              </a:spcBef>
            </a:pPr>
            <a:r>
              <a:rPr lang="en-US" altLang="en-US" sz="1900" dirty="0"/>
              <a:t>substantial risk of capital loss, but higher promised return.</a:t>
            </a:r>
          </a:p>
        </p:txBody>
      </p:sp>
      <p:sp>
        <p:nvSpPr>
          <p:cNvPr id="8" name="Content Placeholder 7"/>
          <p:cNvSpPr>
            <a:spLocks noGrp="1"/>
          </p:cNvSpPr>
          <p:nvPr>
            <p:ph idx="14"/>
          </p:nvPr>
        </p:nvSpPr>
        <p:spPr>
          <a:xfrm>
            <a:off x="474131" y="4929241"/>
            <a:ext cx="1251638" cy="316000"/>
          </a:xfrm>
        </p:spPr>
        <p:txBody>
          <a:bodyPr/>
          <a:lstStyle/>
          <a:p>
            <a:pPr marL="0" indent="0">
              <a:buNone/>
            </a:pPr>
            <a:r>
              <a:rPr lang="en-IN" sz="1800" dirty="0"/>
              <a:t>Figure 1.3</a:t>
            </a:r>
          </a:p>
        </p:txBody>
      </p:sp>
      <p:pic>
        <p:nvPicPr>
          <p:cNvPr id="9" name="Picture 8" descr="Diagram showing money maturities versus capital market maturiti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0663" y="5175140"/>
            <a:ext cx="4468536" cy="969504"/>
          </a:xfrm>
          <a:prstGeom prst="rect">
            <a:avLst/>
          </a:prstGeom>
        </p:spPr>
      </p:pic>
      <p:sp>
        <p:nvSpPr>
          <p:cNvPr id="3" name="Content Placeholder 2"/>
          <p:cNvSpPr>
            <a:spLocks noGrp="1"/>
          </p:cNvSpPr>
          <p:nvPr>
            <p:ph idx="15"/>
          </p:nvPr>
        </p:nvSpPr>
        <p:spPr>
          <a:xfrm>
            <a:off x="3574377" y="6290501"/>
            <a:ext cx="1975757" cy="255158"/>
          </a:xfrm>
        </p:spPr>
        <p:txBody>
          <a:bodyPr/>
          <a:lstStyle/>
          <a:p>
            <a:pPr marL="0" indent="0" algn="ctr">
              <a:buNone/>
            </a:pPr>
            <a:r>
              <a:rPr lang="en-IN" sz="900" dirty="0">
                <a:hlinkClick r:id="rId3" action="ppaction://hlinksldjump"/>
              </a:rPr>
              <a:t>Access the long description slide.</a:t>
            </a:r>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8</a:t>
            </a:fld>
            <a:endParaRPr lang="en-US" altLang="en-US"/>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0203"/>
            <a:ext cx="7543800" cy="1180571"/>
          </a:xfrm>
        </p:spPr>
        <p:txBody>
          <a:bodyPr anchor="ctr"/>
          <a:lstStyle/>
          <a:p>
            <a:r>
              <a:rPr lang="en-US" altLang="en-US" sz="3500" dirty="0"/>
              <a:t>Money Market Instruments Outstanding, ($Tn)</a:t>
            </a:r>
            <a:endParaRPr lang="en-IN" sz="1000" dirty="0"/>
          </a:p>
        </p:txBody>
      </p:sp>
      <p:sp>
        <p:nvSpPr>
          <p:cNvPr id="4" name="Content Placeholder 3"/>
          <p:cNvSpPr>
            <a:spLocks noGrp="1"/>
          </p:cNvSpPr>
          <p:nvPr>
            <p:ph idx="1"/>
          </p:nvPr>
        </p:nvSpPr>
        <p:spPr>
          <a:xfrm>
            <a:off x="457200" y="1719263"/>
            <a:ext cx="6265333" cy="448204"/>
          </a:xfrm>
        </p:spPr>
        <p:txBody>
          <a:bodyPr/>
          <a:lstStyle/>
          <a:p>
            <a:pPr marL="0" indent="0">
              <a:buNone/>
            </a:pPr>
            <a:r>
              <a:rPr lang="en-IN" sz="2200" b="1" dirty="0"/>
              <a:t>Figure 1-4 Money Market Instruments Outstanding.</a:t>
            </a:r>
          </a:p>
        </p:txBody>
      </p:sp>
      <p:pic>
        <p:nvPicPr>
          <p:cNvPr id="8" name="Picture 7" descr="Four pie charts showing the money market instruments outstanding in 1990, 2000, 2010, and 20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0319" y="2545967"/>
            <a:ext cx="4269496" cy="2788567"/>
          </a:xfrm>
          <a:prstGeom prst="rect">
            <a:avLst/>
          </a:prstGeom>
        </p:spPr>
      </p:pic>
      <p:sp>
        <p:nvSpPr>
          <p:cNvPr id="7" name="Content Placeholder 6"/>
          <p:cNvSpPr>
            <a:spLocks noGrp="1"/>
          </p:cNvSpPr>
          <p:nvPr>
            <p:ph idx="13"/>
          </p:nvPr>
        </p:nvSpPr>
        <p:spPr>
          <a:xfrm>
            <a:off x="457194" y="5520806"/>
            <a:ext cx="7340606" cy="659872"/>
          </a:xfrm>
        </p:spPr>
        <p:txBody>
          <a:bodyPr/>
          <a:lstStyle/>
          <a:p>
            <a:pPr marL="0" indent="0">
              <a:buNone/>
            </a:pPr>
            <a:r>
              <a:rPr lang="en-IN" sz="1800" b="1" dirty="0"/>
              <a:t>Source</a:t>
            </a:r>
            <a:r>
              <a:rPr lang="en-IN" sz="1800" dirty="0"/>
              <a:t>: Federal Board, “Financial Accounts of the United States,” </a:t>
            </a:r>
            <a:r>
              <a:rPr lang="en-IN" sz="1800" i="1" dirty="0"/>
              <a:t>Statistical Releases</a:t>
            </a:r>
            <a:r>
              <a:rPr lang="en-IN" sz="1800" dirty="0"/>
              <a:t>, Washington, D</a:t>
            </a:r>
            <a:r>
              <a:rPr lang="en-IN" sz="100" dirty="0"/>
              <a:t> </a:t>
            </a:r>
            <a:r>
              <a:rPr lang="en-IN" sz="1800" dirty="0"/>
              <a:t>C, various issues, www.federalreserve.gov.</a:t>
            </a:r>
          </a:p>
        </p:txBody>
      </p:sp>
      <p:sp>
        <p:nvSpPr>
          <p:cNvPr id="3" name="Content Placeholder 2"/>
          <p:cNvSpPr>
            <a:spLocks noGrp="1"/>
          </p:cNvSpPr>
          <p:nvPr>
            <p:ph idx="15"/>
          </p:nvPr>
        </p:nvSpPr>
        <p:spPr>
          <a:xfrm>
            <a:off x="3485626" y="6276984"/>
            <a:ext cx="2167471" cy="236532"/>
          </a:xfrm>
        </p:spPr>
        <p:txBody>
          <a:bodyPr/>
          <a:lstStyle/>
          <a:p>
            <a:pPr marL="0" indent="0" algn="ctr">
              <a:buNone/>
            </a:pPr>
            <a:r>
              <a:rPr lang="en-IN" sz="900" dirty="0">
                <a:hlinkClick r:id="rId4" action="ppaction://hlinksldjump"/>
              </a:rPr>
              <a:t>Access the long description slide.</a:t>
            </a:r>
            <a:endParaRPr lang="en-US" sz="900" dirty="0"/>
          </a:p>
        </p:txBody>
      </p:sp>
      <p:sp>
        <p:nvSpPr>
          <p:cNvPr id="5" name="Slide Number Placeholder 4"/>
          <p:cNvSpPr>
            <a:spLocks noGrp="1"/>
          </p:cNvSpPr>
          <p:nvPr>
            <p:ph type="sldNum" sz="quarter" idx="12"/>
          </p:nvPr>
        </p:nvSpPr>
        <p:spPr/>
        <p:txBody>
          <a:bodyPr/>
          <a:lstStyle/>
          <a:p>
            <a:pPr>
              <a:defRPr/>
            </a:pPr>
            <a:r>
              <a:rPr lang="en-US" altLang="en-US"/>
              <a:t>1-</a:t>
            </a:r>
            <a:fld id="{4773FF61-F4E9-4123-B6AF-201BC82A0194}" type="slidenum">
              <a:rPr lang="en-US" altLang="en-US" smtClean="0"/>
              <a:pPr>
                <a:defRPr/>
              </a:pPr>
              <a:t>9</a:t>
            </a:fld>
            <a:endParaRPr lang="en-US" altLang="en-US"/>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849b83d6b63a631c16439eb4ccceae4f95ba38c"/>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5935</TotalTime>
  <Words>4463</Words>
  <Application>Microsoft Office PowerPoint</Application>
  <PresentationFormat>On-screen Show (4:3)</PresentationFormat>
  <Paragraphs>480</Paragraphs>
  <Slides>48</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48</vt:i4>
      </vt:variant>
    </vt:vector>
  </HeadingPairs>
  <TitlesOfParts>
    <vt:vector size="54" baseType="lpstr">
      <vt:lpstr>Arial</vt:lpstr>
      <vt:lpstr>Calibri</vt:lpstr>
      <vt:lpstr>Times New Roman</vt:lpstr>
      <vt:lpstr>Wingdings</vt:lpstr>
      <vt:lpstr>Network</vt:lpstr>
      <vt:lpstr>1_Network</vt:lpstr>
      <vt:lpstr>Chapter One</vt:lpstr>
      <vt:lpstr>Why Study Financial Markets and Institutions? 1</vt:lpstr>
      <vt:lpstr>Why Study Financial Markets and Institutions? 2</vt:lpstr>
      <vt:lpstr>Financial Markets</vt:lpstr>
      <vt:lpstr>Primary versus Secondary Markets 1</vt:lpstr>
      <vt:lpstr>Primary versus Secondary Markets 2</vt:lpstr>
      <vt:lpstr>Primary versus Secondary Markets Concluded</vt:lpstr>
      <vt:lpstr>Money versus Capital Markets</vt:lpstr>
      <vt:lpstr>Money Market Instruments Outstanding, ($Tn)</vt:lpstr>
      <vt:lpstr>Capital Market Instruments Outstanding, ($Tn)</vt:lpstr>
      <vt:lpstr>Foreign Exchange (F X) Markets</vt:lpstr>
      <vt:lpstr>Derivative Security Markets 1</vt:lpstr>
      <vt:lpstr>Derivative Security Markets 2</vt:lpstr>
      <vt:lpstr>Derivatives and the Crisis 1</vt:lpstr>
      <vt:lpstr>Derivatives and the Crisis 2</vt:lpstr>
      <vt:lpstr>Financial Market Regulation</vt:lpstr>
      <vt:lpstr>Financial Institutions (F I s)</vt:lpstr>
      <vt:lpstr>Percentage Shares of Assets of Financial Institutions in the United States, 1948–2016</vt:lpstr>
      <vt:lpstr>Non-Intermediated (Direct) Flows of Funds</vt:lpstr>
      <vt:lpstr>Intermediated Flows of Funds</vt:lpstr>
      <vt:lpstr>Depository versus Non-Depository F I s</vt:lpstr>
      <vt:lpstr>F I s Benefit Suppliers of Funds</vt:lpstr>
      <vt:lpstr>F I s Benefit the Overall Economy</vt:lpstr>
      <vt:lpstr>Risks Faced by Financial Institutions</vt:lpstr>
      <vt:lpstr>Regulation of Financial Institutions</vt:lpstr>
      <vt:lpstr>Enterprise Risk Management</vt:lpstr>
      <vt:lpstr>Globalization of Financial Markets and Institutions</vt:lpstr>
      <vt:lpstr>Appendix: F I s and the Crisis 1</vt:lpstr>
      <vt:lpstr>Appendix: F I s and the Crisis 2</vt:lpstr>
      <vt:lpstr>Appendix: F I s and the Crisis Concluded</vt:lpstr>
      <vt:lpstr>Overnight L I B O R, 2001 - 2010</vt:lpstr>
      <vt:lpstr>Appendix: Government Rescue Plan 1</vt:lpstr>
      <vt:lpstr>Appendix: Government Rescue Plan 2</vt:lpstr>
      <vt:lpstr>Appendix: Government Rescue Plan 3</vt:lpstr>
      <vt:lpstr>Appendix: Government Rescue Plan 4</vt:lpstr>
      <vt:lpstr>Appendix: Government Rescue Plan 5</vt:lpstr>
      <vt:lpstr>Appendix: Government Rescue Plan 6</vt:lpstr>
      <vt:lpstr>Federal Funds Rate and Discount Window Rate</vt:lpstr>
      <vt:lpstr>Major Items in the Stimulus Program</vt:lpstr>
      <vt:lpstr>Primary versus Secondary Markets Long Description</vt:lpstr>
      <vt:lpstr>Money versus Capital Markets Long Description</vt:lpstr>
      <vt:lpstr>Money Market Instruments Outstanding, ($Tn) Long Description</vt:lpstr>
      <vt:lpstr>Capital Market Instruments Outstanding, ($Tn) Long Description</vt:lpstr>
      <vt:lpstr>Percentage Shares of Assets of Financial Institutions in the United States, 1948–2016 Long Description</vt:lpstr>
      <vt:lpstr>Intermediated Flows of Funds Long Description</vt:lpstr>
      <vt:lpstr>Appendix: F I s and the Crisis Concluded Long Description</vt:lpstr>
      <vt:lpstr>Overnight L I B O R, 2001 – 2010 Long description</vt:lpstr>
      <vt:lpstr>Non-Intermediated (Direct)  Flows of Funds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Nithiyanandhan</cp:lastModifiedBy>
  <cp:revision>557</cp:revision>
  <dcterms:created xsi:type="dcterms:W3CDTF">2000-07-01T19:33:32Z</dcterms:created>
  <dcterms:modified xsi:type="dcterms:W3CDTF">2018-09-08T07:12:41Z</dcterms:modified>
</cp:coreProperties>
</file>