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6"/>
  </p:notesMasterIdLst>
  <p:handoutMasterIdLst>
    <p:handoutMasterId r:id="rId37"/>
  </p:handoutMasterIdLst>
  <p:sldIdLst>
    <p:sldId id="365" r:id="rId3"/>
    <p:sldId id="304" r:id="rId4"/>
    <p:sldId id="302" r:id="rId5"/>
    <p:sldId id="331" r:id="rId6"/>
    <p:sldId id="332" r:id="rId7"/>
    <p:sldId id="333" r:id="rId8"/>
    <p:sldId id="334" r:id="rId9"/>
    <p:sldId id="335" r:id="rId10"/>
    <p:sldId id="336" r:id="rId11"/>
    <p:sldId id="337" r:id="rId12"/>
    <p:sldId id="366" r:id="rId13"/>
    <p:sldId id="338" r:id="rId14"/>
    <p:sldId id="339" r:id="rId15"/>
    <p:sldId id="340" r:id="rId16"/>
    <p:sldId id="341" r:id="rId17"/>
    <p:sldId id="342" r:id="rId18"/>
    <p:sldId id="343" r:id="rId19"/>
    <p:sldId id="344" r:id="rId20"/>
    <p:sldId id="345" r:id="rId21"/>
    <p:sldId id="346" r:id="rId22"/>
    <p:sldId id="347" r:id="rId23"/>
    <p:sldId id="348" r:id="rId24"/>
    <p:sldId id="349" r:id="rId25"/>
    <p:sldId id="350" r:id="rId26"/>
    <p:sldId id="351" r:id="rId27"/>
    <p:sldId id="352" r:id="rId28"/>
    <p:sldId id="367" r:id="rId29"/>
    <p:sldId id="368" r:id="rId30"/>
    <p:sldId id="369" r:id="rId31"/>
    <p:sldId id="370" r:id="rId32"/>
    <p:sldId id="371" r:id="rId33"/>
    <p:sldId id="372" r:id="rId34"/>
    <p:sldId id="373" r:id="rId35"/>
  </p:sldIdLst>
  <p:sldSz cx="9144000" cy="6858000" type="screen4x3"/>
  <p:notesSz cx="9144000" cy="6858000"/>
  <p:custDataLst>
    <p:tags r:id="rId38"/>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BE9E8"/>
    <a:srgbClr val="F6D0CC"/>
    <a:srgbClr val="E84C22"/>
    <a:srgbClr val="FFFFCC"/>
    <a:srgbClr val="FFCC00"/>
    <a:srgbClr val="CC0000"/>
    <a:srgbClr val="000066"/>
    <a:srgbClr val="663300"/>
    <a:srgbClr val="1C1C1C"/>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88530" autoAdjust="0"/>
  </p:normalViewPr>
  <p:slideViewPr>
    <p:cSldViewPr snapToGrid="0">
      <p:cViewPr varScale="1">
        <p:scale>
          <a:sx n="95" d="100"/>
          <a:sy n="95" d="100"/>
        </p:scale>
        <p:origin x="114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microsoft.com/office/2015/10/relationships/revisionInfo" Target="revisionInfo.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1522062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18</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24</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smtClean="0"/>
              <a:t>The Dodd-Frank Act also requires OTC derivatives be regulated by the SEC and/or the CFTC</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Note: buying a call is a good strategy if interest rates are expected to fall.</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10</a:t>
            </a:fld>
            <a:endParaRPr lang="en-US"/>
          </a:p>
        </p:txBody>
      </p:sp>
    </p:spTree>
    <p:extLst>
      <p:ext uri="{BB962C8B-B14F-4D97-AF65-F5344CB8AC3E}">
        <p14:creationId xmlns:p14="http://schemas.microsoft.com/office/powerpoint/2010/main" val="973504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Note: writing a call option if a good strategy if interest rates are expected to rise.</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11</a:t>
            </a:fld>
            <a:endParaRPr lang="en-US"/>
          </a:p>
        </p:txBody>
      </p:sp>
    </p:spTree>
    <p:extLst>
      <p:ext uri="{BB962C8B-B14F-4D97-AF65-F5344CB8AC3E}">
        <p14:creationId xmlns:p14="http://schemas.microsoft.com/office/powerpoint/2010/main" val="3537425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Note: buying a put option is a strategy to take when interest rates are expected to rise.</a:t>
            </a:r>
          </a:p>
          <a:p>
            <a:endParaRPr lang="en-US" altLang="en-US" dirty="0" smtClean="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12</a:t>
            </a:fld>
            <a:endParaRPr lang="en-US"/>
          </a:p>
        </p:txBody>
      </p:sp>
    </p:spTree>
    <p:extLst>
      <p:ext uri="{BB962C8B-B14F-4D97-AF65-F5344CB8AC3E}">
        <p14:creationId xmlns:p14="http://schemas.microsoft.com/office/powerpoint/2010/main" val="3971265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Note: writing a put option is a strategy to take when interest rates are expected to fall.</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13</a:t>
            </a:fld>
            <a:endParaRPr lang="en-US"/>
          </a:p>
        </p:txBody>
      </p:sp>
    </p:spTree>
    <p:extLst>
      <p:ext uri="{BB962C8B-B14F-4D97-AF65-F5344CB8AC3E}">
        <p14:creationId xmlns:p14="http://schemas.microsoft.com/office/powerpoint/2010/main" val="279973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3308828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C7E73B78-5B98-47D8-B084-CA466DEA3E79}" type="datetime1">
              <a:rPr lang="en-US" smtClean="0"/>
              <a:t>8/14/2018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smtClean="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23-</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B8FD22C3-718B-4FFC-9BF1-982C72D5252E}" type="datetime1">
              <a:rPr lang="en-US" smtClean="0"/>
              <a:t>8/14/2018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D9630423-A11B-48C7-90C9-5B93D863DFAC}"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4B4215B8-D9DC-4F92-8494-2B56F7033A3B}"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8D6572FE-2B38-4E4F-9775-806A1D4A1977}"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7AB73241-8BFE-44C2-ADD0-AE8EB34EFB12}"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BBDC84A8-B384-453E-88F5-107BD74A3DC1}" type="datetime1">
              <a:rPr lang="en-US" smtClean="0"/>
              <a:t>8/14/2018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smtClean="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smtClean="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F0E0E749-A3C8-4712-A6E1-EE1DC1E7E1AD}"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smtClean="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F6BD5057-161C-4E3E-AE36-4C987F2168ED}"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55FA800C-227F-4565-889D-F2C8E6EF1D60}"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	</a:t>
            </a:r>
            <a:fld id="{B6626CF8-0593-45C1-BD12-7431EAA6CA0F}" type="datetime1">
              <a:rPr lang="en-US" smtClean="0"/>
              <a:t>8/14/2018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973A4FE5-7656-49FC-A63A-D0E3F0703471}"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88864245-4195-4592-9C52-C1AA621350F3}"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86005881-33D4-454E-BA46-3043F00ED73B}"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81624910-8EDD-4168-8016-24168CD3AE01}" type="datetime1">
              <a:rPr lang="en-US" smtClean="0"/>
              <a:t>8/14/2018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F590A93C-03A6-4587-9EF7-EC85F9884CD2}" type="datetime1">
              <a:rPr lang="en-US" smtClean="0"/>
              <a:t>8/14/2018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88B25703-06F6-4087-9DE8-95CEDB0ED815}" type="datetime1">
              <a:rPr lang="en-US" smtClean="0"/>
              <a:t>8/14/2018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035A68E4-B9F8-42C9-BD96-9F1A9595DA5E}"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57214812-DDFE-4393-900F-ACADCF50695C}"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F03B6BEC-7AB6-4A88-9EB4-6F6D374AAD11}"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8753130D-42FF-42CB-BF24-73E73D70A5FA}"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E4BB2398-35FF-40DC-8BC8-025C13277064}"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1DBC5525-C78E-470F-86A4-17AD5A5231A0}"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	</a:t>
            </a:r>
            <a:fld id="{F1DA31C6-BC94-4597-BB9D-8CB39060AAEF}" type="datetime1">
              <a:rPr lang="en-US" smtClean="0"/>
              <a:t>8/14/2018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028331D7-621B-4A96-961C-B67FED56BBE9}"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4AB0FF87-CF5B-45EA-87DA-4E1232108EF2}"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AF509072-0CB0-44BA-8E13-C32DAD879348}" type="datetime1">
              <a:rPr lang="en-US" smtClean="0"/>
              <a:t>8/14/2018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D0BD03CA-8BAE-4898-841D-AD6FE1175FCD}" type="datetime1">
              <a:rPr lang="en-US" smtClean="0"/>
              <a:t>8/14/2018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smtClean="0"/>
              <a:t>23-</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2CFC2F5C-5072-43DF-89CC-32EB3A80378C}" type="datetime1">
              <a:rPr lang="en-US" smtClean="0"/>
              <a:t>8/14/2018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23-</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smtClean="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931E9C09-645F-43E8-95A1-F4622C7BFCD8}" type="datetime1">
              <a:rPr lang="en-US" smtClean="0"/>
              <a:t>8/14/2018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23-</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smtClea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slide" Target="slide28.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slide" Target="slide29.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slide" Target="slide30.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slide" Target="slide31.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3.xml"/><Relationship Id="rId4" Type="http://schemas.openxmlformats.org/officeDocument/2006/relationships/slide" Target="slide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4.xml"/><Relationship Id="rId4" Type="http://schemas.openxmlformats.org/officeDocument/2006/relationships/slide" Target="slide2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smtClean="0">
                <a:latin typeface="Calibri" panose="020F0502020204030204" pitchFamily="34" charset="0"/>
              </a:rPr>
              <a:t>Chapter </a:t>
            </a:r>
            <a:r>
              <a:rPr lang="en-US" altLang="en-US" dirty="0" smtClean="0"/>
              <a:t>Twenty</a:t>
            </a:r>
            <a:r>
              <a:rPr lang="en-US" altLang="en-US" dirty="0" smtClean="0">
                <a:latin typeface="Calibri" panose="020F0502020204030204" pitchFamily="34" charset="0"/>
              </a:rPr>
              <a:t>-Three</a:t>
            </a:r>
            <a:endParaRPr lang="en-US" altLang="en-US" dirty="0">
              <a:latin typeface="Calibri" panose="020F0502020204030204" pitchFamily="34" charset="0"/>
            </a:endParaRPr>
          </a:p>
        </p:txBody>
      </p:sp>
      <p:sp>
        <p:nvSpPr>
          <p:cNvPr id="3075" name="Rectangle 5"/>
          <p:cNvSpPr>
            <a:spLocks noGrp="1" noChangeArrowheads="1"/>
          </p:cNvSpPr>
          <p:nvPr>
            <p:ph type="subTitle" idx="1"/>
          </p:nvPr>
        </p:nvSpPr>
        <p:spPr>
          <a:xfrm>
            <a:off x="1549667" y="3049588"/>
            <a:ext cx="5548046" cy="3023953"/>
          </a:xfrm>
        </p:spPr>
        <p:txBody>
          <a:bodyPr/>
          <a:lstStyle/>
          <a:p>
            <a:pPr eaLnBrk="1" hangingPunct="1"/>
            <a:r>
              <a:rPr lang="en-US" altLang="en-US" sz="5000" dirty="0">
                <a:latin typeface="Calibri" panose="020F0502020204030204" pitchFamily="34" charset="0"/>
              </a:rPr>
              <a:t>Managing Risk off the Balance Sheet with Derivative Securities</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r>
              <a:rPr lang="en-IN" sz="900" dirty="0" smtClean="0">
                <a:latin typeface="Calibri" panose="020F0502020204030204" pitchFamily="34" charset="0"/>
              </a:rPr>
              <a:t>.</a:t>
            </a:r>
            <a:endParaRPr lang="en-IN" sz="900" dirty="0">
              <a:latin typeface="Calibri" panose="020F0502020204030204" pitchFamily="34" charset="0"/>
            </a:endParaRP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387389" cy="731219"/>
          </a:xfrm>
        </p:spPr>
        <p:txBody>
          <a:bodyPr anchor="ctr"/>
          <a:lstStyle/>
          <a:p>
            <a:r>
              <a:rPr lang="en-US" altLang="en-US" sz="3500" dirty="0"/>
              <a:t>#1 - Buying a Call Option </a:t>
            </a:r>
            <a:endParaRPr lang="en-IN" sz="3500" dirty="0"/>
          </a:p>
        </p:txBody>
      </p:sp>
      <p:sp>
        <p:nvSpPr>
          <p:cNvPr id="8" name="Content Placeholder 7"/>
          <p:cNvSpPr>
            <a:spLocks noGrp="1"/>
          </p:cNvSpPr>
          <p:nvPr>
            <p:ph idx="1"/>
          </p:nvPr>
        </p:nvSpPr>
        <p:spPr>
          <a:xfrm>
            <a:off x="457200" y="1719262"/>
            <a:ext cx="8229600" cy="1848885"/>
          </a:xfrm>
        </p:spPr>
        <p:txBody>
          <a:bodyPr/>
          <a:lstStyle/>
          <a:p>
            <a:pPr marL="0" indent="0" eaLnBrk="1" hangingPunct="1">
              <a:lnSpc>
                <a:spcPct val="90000"/>
              </a:lnSpc>
              <a:buNone/>
            </a:pPr>
            <a:r>
              <a:rPr lang="en-US" altLang="en-US" sz="2400" b="1" dirty="0"/>
              <a:t>Buying a call </a:t>
            </a:r>
            <a:r>
              <a:rPr lang="en-US" altLang="en-US" sz="2400" dirty="0"/>
              <a:t>option on a </a:t>
            </a:r>
            <a:r>
              <a:rPr lang="en-US" altLang="en-US" sz="2400" dirty="0" smtClean="0"/>
              <a:t>bond.</a:t>
            </a:r>
            <a:endParaRPr lang="en-US" altLang="en-US" sz="2400" dirty="0"/>
          </a:p>
          <a:p>
            <a:pPr marL="291600" lvl="1" indent="-291600" eaLnBrk="1" hangingPunct="1">
              <a:lnSpc>
                <a:spcPct val="90000"/>
              </a:lnSpc>
              <a:spcBef>
                <a:spcPts val="600"/>
              </a:spcBef>
              <a:buSzPct val="100000"/>
            </a:pPr>
            <a:r>
              <a:rPr lang="en-US" altLang="en-US" sz="2200" dirty="0"/>
              <a:t>As interest rates fall, bond prices rise, and the call option buyer has a large profit </a:t>
            </a:r>
            <a:r>
              <a:rPr lang="en-US" altLang="en-US" sz="2200" dirty="0" smtClean="0"/>
              <a:t>potential.</a:t>
            </a:r>
            <a:endParaRPr lang="en-US" altLang="en-US" sz="2200" dirty="0"/>
          </a:p>
          <a:p>
            <a:pPr marL="291600" lvl="1" indent="-291600" eaLnBrk="1" hangingPunct="1">
              <a:lnSpc>
                <a:spcPct val="90000"/>
              </a:lnSpc>
              <a:spcBef>
                <a:spcPts val="600"/>
              </a:spcBef>
              <a:buSzPct val="100000"/>
            </a:pPr>
            <a:r>
              <a:rPr lang="en-US" altLang="en-US" sz="2200" dirty="0"/>
              <a:t>As interest rates rise, bond prices fall, and the potential for a negative payoff (loss) for the buyer of the call </a:t>
            </a:r>
            <a:r>
              <a:rPr lang="en-US" altLang="en-US" sz="2200" dirty="0" smtClean="0"/>
              <a:t>increases.</a:t>
            </a:r>
            <a:endParaRPr lang="en-US" altLang="en-US" sz="2200" dirty="0"/>
          </a:p>
        </p:txBody>
      </p:sp>
      <p:sp>
        <p:nvSpPr>
          <p:cNvPr id="9" name="Content Placeholder 3"/>
          <p:cNvSpPr>
            <a:spLocks noGrp="1"/>
          </p:cNvSpPr>
          <p:nvPr>
            <p:ph idx="13"/>
          </p:nvPr>
        </p:nvSpPr>
        <p:spPr>
          <a:xfrm>
            <a:off x="457200" y="3761140"/>
            <a:ext cx="8229600" cy="390721"/>
          </a:xfrm>
        </p:spPr>
        <p:txBody>
          <a:bodyPr/>
          <a:lstStyle/>
          <a:p>
            <a:pPr marL="0" indent="0">
              <a:buNone/>
            </a:pPr>
            <a:r>
              <a:rPr lang="en-IN" sz="1800" b="1" dirty="0"/>
              <a:t>Figure 23–3 </a:t>
            </a:r>
            <a:r>
              <a:rPr lang="en-IN" sz="1800" b="1" dirty="0">
                <a:solidFill>
                  <a:srgbClr val="0070C0"/>
                </a:solidFill>
              </a:rPr>
              <a:t>Payoff Function for the Buyer of a Call Option on a Bond</a:t>
            </a:r>
            <a:endParaRPr lang="en-IN" sz="1800" dirty="0">
              <a:solidFill>
                <a:srgbClr val="0070C0"/>
              </a:solidFill>
            </a:endParaRPr>
          </a:p>
        </p:txBody>
      </p:sp>
      <p:pic>
        <p:nvPicPr>
          <p:cNvPr id="10" name="Picture 9" descr="Graph displaying the payoff function for the buyer of a call option on a bond.&#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6446" y="4294666"/>
            <a:ext cx="3666845" cy="2077318"/>
          </a:xfrm>
          <a:prstGeom prst="rect">
            <a:avLst/>
          </a:prstGeom>
        </p:spPr>
      </p:pic>
      <p:sp>
        <p:nvSpPr>
          <p:cNvPr id="11" name="Content Placeholder 4"/>
          <p:cNvSpPr>
            <a:spLocks noGrp="1"/>
          </p:cNvSpPr>
          <p:nvPr>
            <p:ph idx="14"/>
          </p:nvPr>
        </p:nvSpPr>
        <p:spPr>
          <a:xfrm>
            <a:off x="3387643" y="6478694"/>
            <a:ext cx="1964453" cy="272115"/>
          </a:xfrm>
        </p:spPr>
        <p:txBody>
          <a:bodyPr/>
          <a:lstStyle/>
          <a:p>
            <a:pPr marL="0" indent="0">
              <a:buNone/>
            </a:pPr>
            <a:r>
              <a:rPr lang="en-IN" sz="1000" dirty="0">
                <a:hlinkClick r:id="rId4"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426833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0948"/>
            <a:ext cx="7327232" cy="721895"/>
          </a:xfrm>
        </p:spPr>
        <p:txBody>
          <a:bodyPr/>
          <a:lstStyle/>
          <a:p>
            <a:r>
              <a:rPr lang="en-US" altLang="en-US" sz="3500" dirty="0"/>
              <a:t>#2 - Writing a Call Option</a:t>
            </a:r>
            <a:endParaRPr lang="en-IN" sz="3500" dirty="0"/>
          </a:p>
        </p:txBody>
      </p:sp>
      <p:sp>
        <p:nvSpPr>
          <p:cNvPr id="3" name="Content Placeholder 2"/>
          <p:cNvSpPr>
            <a:spLocks noGrp="1"/>
          </p:cNvSpPr>
          <p:nvPr>
            <p:ph idx="1"/>
          </p:nvPr>
        </p:nvSpPr>
        <p:spPr>
          <a:xfrm>
            <a:off x="457200" y="1813926"/>
            <a:ext cx="8229600" cy="1765082"/>
          </a:xfrm>
        </p:spPr>
        <p:txBody>
          <a:bodyPr/>
          <a:lstStyle/>
          <a:p>
            <a:pPr marL="0" indent="0" eaLnBrk="1" hangingPunct="1">
              <a:lnSpc>
                <a:spcPct val="90000"/>
              </a:lnSpc>
              <a:buNone/>
            </a:pPr>
            <a:r>
              <a:rPr lang="en-US" altLang="en-US" sz="2400" b="1" dirty="0" smtClean="0"/>
              <a:t>Writing </a:t>
            </a:r>
            <a:r>
              <a:rPr lang="en-US" altLang="en-US" sz="2400" b="1" dirty="0"/>
              <a:t>a call </a:t>
            </a:r>
            <a:r>
              <a:rPr lang="en-US" altLang="en-US" sz="2400" dirty="0"/>
              <a:t>option on a </a:t>
            </a:r>
            <a:r>
              <a:rPr lang="en-US" altLang="en-US" sz="2400" dirty="0" smtClean="0"/>
              <a:t>bond.</a:t>
            </a:r>
            <a:endParaRPr lang="en-US" altLang="en-US" sz="2400" dirty="0"/>
          </a:p>
          <a:p>
            <a:pPr marL="291600" lvl="1" indent="-291600" eaLnBrk="1" hangingPunct="1">
              <a:lnSpc>
                <a:spcPct val="90000"/>
              </a:lnSpc>
              <a:spcBef>
                <a:spcPts val="600"/>
              </a:spcBef>
              <a:buSzPct val="100000"/>
            </a:pPr>
            <a:r>
              <a:rPr lang="en-US" altLang="en-US" sz="2200" dirty="0"/>
              <a:t>When interest rates fall, bond prices rise, and the call option writer will take a loss </a:t>
            </a:r>
            <a:r>
              <a:rPr lang="en-US" altLang="en-US" sz="2200" dirty="0" smtClean="0"/>
              <a:t>increase.</a:t>
            </a:r>
            <a:endParaRPr lang="en-US" altLang="en-US" sz="2200" dirty="0"/>
          </a:p>
          <a:p>
            <a:pPr marL="291600" lvl="1" indent="-291600" eaLnBrk="1" hangingPunct="1">
              <a:lnSpc>
                <a:spcPct val="90000"/>
              </a:lnSpc>
              <a:spcBef>
                <a:spcPts val="600"/>
              </a:spcBef>
              <a:buSzPct val="100000"/>
            </a:pPr>
            <a:r>
              <a:rPr lang="en-US" altLang="en-US" sz="2200" dirty="0"/>
              <a:t>When interest rates rise, bond prices fall, and the potential for the writer of the call to receive a positive payoff or profit </a:t>
            </a:r>
            <a:r>
              <a:rPr lang="en-US" altLang="en-US" sz="2200" dirty="0" smtClean="0"/>
              <a:t>increases.</a:t>
            </a:r>
            <a:endParaRPr lang="en-US" altLang="en-US" sz="2200" dirty="0"/>
          </a:p>
        </p:txBody>
      </p:sp>
      <p:sp>
        <p:nvSpPr>
          <p:cNvPr id="4" name="Content Placeholder 3"/>
          <p:cNvSpPr>
            <a:spLocks noGrp="1"/>
          </p:cNvSpPr>
          <p:nvPr>
            <p:ph idx="13"/>
          </p:nvPr>
        </p:nvSpPr>
        <p:spPr>
          <a:xfrm>
            <a:off x="457200" y="3786343"/>
            <a:ext cx="8229600" cy="381089"/>
          </a:xfrm>
        </p:spPr>
        <p:txBody>
          <a:bodyPr/>
          <a:lstStyle/>
          <a:p>
            <a:pPr marL="0" indent="0">
              <a:buNone/>
            </a:pPr>
            <a:r>
              <a:rPr lang="en-IN" sz="1800" b="1" dirty="0"/>
              <a:t>Figure 23–4 </a:t>
            </a:r>
            <a:r>
              <a:rPr lang="en-IN" sz="1800" b="1" dirty="0">
                <a:solidFill>
                  <a:srgbClr val="0070C0"/>
                </a:solidFill>
              </a:rPr>
              <a:t>Payoff Function for the Writer of a Call Option on a Bond</a:t>
            </a:r>
            <a:endParaRPr lang="en-IN" sz="1800" dirty="0">
              <a:solidFill>
                <a:srgbClr val="0070C0"/>
              </a:solidFill>
            </a:endParaRPr>
          </a:p>
        </p:txBody>
      </p:sp>
      <p:pic>
        <p:nvPicPr>
          <p:cNvPr id="6" name="Picture 5" descr="Graph displaying the payoff function for the writer of a call option on a bond.&#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3330" y="4423857"/>
            <a:ext cx="3297338" cy="1876470"/>
          </a:xfrm>
          <a:prstGeom prst="rect">
            <a:avLst/>
          </a:prstGeom>
        </p:spPr>
      </p:pic>
      <p:sp>
        <p:nvSpPr>
          <p:cNvPr id="7" name="Content Placeholder 4"/>
          <p:cNvSpPr>
            <a:spLocks noGrp="1"/>
          </p:cNvSpPr>
          <p:nvPr>
            <p:ph idx="14"/>
          </p:nvPr>
        </p:nvSpPr>
        <p:spPr>
          <a:xfrm>
            <a:off x="3341076" y="6410718"/>
            <a:ext cx="2004646" cy="291531"/>
          </a:xfrm>
        </p:spPr>
        <p:txBody>
          <a:bodyPr/>
          <a:lstStyle/>
          <a:p>
            <a:pPr marL="0" indent="0">
              <a:buNone/>
            </a:pPr>
            <a:r>
              <a:rPr lang="en-IN" sz="1000" dirty="0">
                <a:hlinkClick r:id="rId4" action="ppaction://hlinksldjump"/>
              </a:rPr>
              <a:t>Access the long description slide.</a:t>
            </a:r>
          </a:p>
        </p:txBody>
      </p:sp>
      <p:sp>
        <p:nvSpPr>
          <p:cNvPr id="5" name="Slide Number Placeholder 4"/>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26399901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1850"/>
            <a:ext cx="7543800" cy="719119"/>
          </a:xfrm>
        </p:spPr>
        <p:txBody>
          <a:bodyPr anchor="ctr"/>
          <a:lstStyle/>
          <a:p>
            <a:r>
              <a:rPr lang="en-US" altLang="en-US" sz="3500" dirty="0"/>
              <a:t>#3 - Buying a Put Option</a:t>
            </a:r>
            <a:endParaRPr lang="en-IN" sz="3500" dirty="0"/>
          </a:p>
        </p:txBody>
      </p:sp>
      <p:sp>
        <p:nvSpPr>
          <p:cNvPr id="4" name="Content Placeholder 3"/>
          <p:cNvSpPr>
            <a:spLocks noGrp="1"/>
          </p:cNvSpPr>
          <p:nvPr>
            <p:ph idx="1"/>
          </p:nvPr>
        </p:nvSpPr>
        <p:spPr>
          <a:xfrm>
            <a:off x="457200" y="1719263"/>
            <a:ext cx="8229600" cy="1899836"/>
          </a:xfrm>
        </p:spPr>
        <p:txBody>
          <a:bodyPr/>
          <a:lstStyle/>
          <a:p>
            <a:pPr marL="0" indent="0" eaLnBrk="1" hangingPunct="1">
              <a:lnSpc>
                <a:spcPct val="90000"/>
              </a:lnSpc>
              <a:buNone/>
            </a:pPr>
            <a:r>
              <a:rPr lang="en-US" altLang="en-US" sz="2400" b="1" dirty="0"/>
              <a:t>Buying a put option</a:t>
            </a:r>
            <a:r>
              <a:rPr lang="en-US" altLang="en-US" sz="2400" dirty="0"/>
              <a:t> on a bond</a:t>
            </a:r>
          </a:p>
          <a:p>
            <a:pPr marL="291600" lvl="1" indent="-291600" eaLnBrk="1" hangingPunct="1">
              <a:lnSpc>
                <a:spcPct val="90000"/>
              </a:lnSpc>
              <a:spcBef>
                <a:spcPts val="600"/>
              </a:spcBef>
              <a:buSzPct val="100000"/>
            </a:pPr>
            <a:r>
              <a:rPr lang="en-US" altLang="en-US" sz="2400" dirty="0"/>
              <a:t>When interest rates rise, bond prices fall, and the buyer of the put will make a </a:t>
            </a:r>
            <a:r>
              <a:rPr lang="en-US" altLang="en-US" sz="2400" dirty="0" smtClean="0"/>
              <a:t>profit.</a:t>
            </a:r>
            <a:endParaRPr lang="en-US" altLang="en-US" sz="2400" dirty="0"/>
          </a:p>
          <a:p>
            <a:pPr marL="291600" lvl="1" indent="-291600" eaLnBrk="1" hangingPunct="1">
              <a:lnSpc>
                <a:spcPct val="90000"/>
              </a:lnSpc>
              <a:spcBef>
                <a:spcPts val="600"/>
              </a:spcBef>
              <a:buSzPct val="100000"/>
            </a:pPr>
            <a:r>
              <a:rPr lang="en-US" altLang="en-US" sz="2400" dirty="0"/>
              <a:t>When interest rates fall, bond prices rise, and the probability the buyer of a put has a loss </a:t>
            </a:r>
            <a:r>
              <a:rPr lang="en-US" altLang="en-US" sz="2400" dirty="0" smtClean="0"/>
              <a:t>increases.</a:t>
            </a:r>
            <a:endParaRPr lang="en-US" altLang="en-US" sz="2400" dirty="0"/>
          </a:p>
        </p:txBody>
      </p:sp>
      <p:sp>
        <p:nvSpPr>
          <p:cNvPr id="6" name="Content Placeholder 5"/>
          <p:cNvSpPr>
            <a:spLocks noGrp="1"/>
          </p:cNvSpPr>
          <p:nvPr>
            <p:ph idx="14"/>
          </p:nvPr>
        </p:nvSpPr>
        <p:spPr>
          <a:xfrm>
            <a:off x="457200" y="3699000"/>
            <a:ext cx="8229600" cy="404545"/>
          </a:xfrm>
        </p:spPr>
        <p:txBody>
          <a:bodyPr/>
          <a:lstStyle/>
          <a:p>
            <a:pPr marL="0" indent="0">
              <a:buNone/>
            </a:pPr>
            <a:r>
              <a:rPr lang="en-IN" sz="1800" b="1" dirty="0"/>
              <a:t>Figure 23–5 </a:t>
            </a:r>
            <a:r>
              <a:rPr lang="en-IN" sz="1800" b="1" dirty="0">
                <a:solidFill>
                  <a:srgbClr val="0070C0"/>
                </a:solidFill>
              </a:rPr>
              <a:t>Payoff Function for the Buyer of a Put Option on a Bond</a:t>
            </a:r>
            <a:endParaRPr lang="en-IN" sz="1800" dirty="0">
              <a:solidFill>
                <a:srgbClr val="0070C0"/>
              </a:solidFill>
            </a:endParaRPr>
          </a:p>
        </p:txBody>
      </p:sp>
      <p:pic>
        <p:nvPicPr>
          <p:cNvPr id="9" name="Picture 8" descr="Graph displaying the payoff function for a buyer of a put option on a bond.&#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3947" y="4183446"/>
            <a:ext cx="4240089" cy="2129465"/>
          </a:xfrm>
          <a:prstGeom prst="rect">
            <a:avLst/>
          </a:prstGeom>
        </p:spPr>
      </p:pic>
      <p:sp>
        <p:nvSpPr>
          <p:cNvPr id="10" name="Content Placeholder 4"/>
          <p:cNvSpPr>
            <a:spLocks noGrp="1"/>
          </p:cNvSpPr>
          <p:nvPr>
            <p:ph idx="14"/>
          </p:nvPr>
        </p:nvSpPr>
        <p:spPr>
          <a:xfrm>
            <a:off x="3300278" y="6416726"/>
            <a:ext cx="1927425" cy="305944"/>
          </a:xfrm>
        </p:spPr>
        <p:txBody>
          <a:bodyPr/>
          <a:lstStyle/>
          <a:p>
            <a:pPr marL="0" indent="0">
              <a:buNone/>
            </a:pPr>
            <a:r>
              <a:rPr lang="en-IN" sz="1000" dirty="0">
                <a:hlinkClick r:id="rId4"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0032605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altLang="en-US" sz="3500" dirty="0"/>
              <a:t>#4 - Writing a Put Option</a:t>
            </a:r>
            <a:endParaRPr lang="en-IN" sz="3500" dirty="0"/>
          </a:p>
        </p:txBody>
      </p:sp>
      <p:sp>
        <p:nvSpPr>
          <p:cNvPr id="6" name="Content Placeholder 5"/>
          <p:cNvSpPr>
            <a:spLocks noGrp="1"/>
          </p:cNvSpPr>
          <p:nvPr>
            <p:ph idx="1"/>
          </p:nvPr>
        </p:nvSpPr>
        <p:spPr>
          <a:xfrm>
            <a:off x="457199" y="1768643"/>
            <a:ext cx="8484669" cy="2012457"/>
          </a:xfrm>
        </p:spPr>
        <p:txBody>
          <a:bodyPr/>
          <a:lstStyle/>
          <a:p>
            <a:pPr marL="0" indent="0" eaLnBrk="1" hangingPunct="1">
              <a:lnSpc>
                <a:spcPct val="90000"/>
              </a:lnSpc>
              <a:buNone/>
            </a:pPr>
            <a:r>
              <a:rPr lang="en-US" altLang="en-US" sz="2400" b="1" dirty="0"/>
              <a:t>Writing a put option</a:t>
            </a:r>
            <a:r>
              <a:rPr lang="en-US" altLang="en-US" sz="2400" dirty="0"/>
              <a:t> on a </a:t>
            </a:r>
            <a:r>
              <a:rPr lang="en-US" altLang="en-US" sz="2400" dirty="0" smtClean="0"/>
              <a:t>bond.</a:t>
            </a:r>
            <a:endParaRPr lang="en-US" altLang="en-US" sz="2400" dirty="0"/>
          </a:p>
          <a:p>
            <a:pPr marL="291600" lvl="1" indent="-291600" eaLnBrk="1" hangingPunct="1">
              <a:lnSpc>
                <a:spcPct val="90000"/>
              </a:lnSpc>
              <a:spcBef>
                <a:spcPts val="600"/>
              </a:spcBef>
              <a:buSzPct val="100000"/>
            </a:pPr>
            <a:r>
              <a:rPr lang="en-US" altLang="en-US" sz="2400" dirty="0"/>
              <a:t>When interest rates rise, bond prices fall, and the put option writer has large potential </a:t>
            </a:r>
            <a:r>
              <a:rPr lang="en-US" altLang="en-US" sz="2400" dirty="0" smtClean="0"/>
              <a:t>losses.</a:t>
            </a:r>
            <a:endParaRPr lang="en-US" altLang="en-US" sz="2400" dirty="0"/>
          </a:p>
          <a:p>
            <a:pPr marL="291600" lvl="1" indent="-291600" eaLnBrk="1" hangingPunct="1">
              <a:lnSpc>
                <a:spcPct val="90000"/>
              </a:lnSpc>
              <a:spcBef>
                <a:spcPts val="600"/>
              </a:spcBef>
              <a:buSzPct val="100000"/>
            </a:pPr>
            <a:r>
              <a:rPr lang="en-US" altLang="en-US" sz="2400" dirty="0"/>
              <a:t>As interest rates fall, bond prices rise, the writer has an enhanced probability of making a </a:t>
            </a:r>
            <a:r>
              <a:rPr lang="en-US" altLang="en-US" sz="2400" dirty="0" smtClean="0"/>
              <a:t>profit.</a:t>
            </a:r>
            <a:endParaRPr lang="en-US" altLang="en-US" sz="2400" dirty="0"/>
          </a:p>
        </p:txBody>
      </p:sp>
      <p:sp>
        <p:nvSpPr>
          <p:cNvPr id="3" name="Content Placeholder 2"/>
          <p:cNvSpPr>
            <a:spLocks noGrp="1"/>
          </p:cNvSpPr>
          <p:nvPr>
            <p:ph idx="14"/>
          </p:nvPr>
        </p:nvSpPr>
        <p:spPr>
          <a:xfrm>
            <a:off x="457199" y="3872688"/>
            <a:ext cx="8229600" cy="331540"/>
          </a:xfrm>
        </p:spPr>
        <p:txBody>
          <a:bodyPr/>
          <a:lstStyle/>
          <a:p>
            <a:pPr marL="0" indent="0">
              <a:buNone/>
            </a:pPr>
            <a:r>
              <a:rPr lang="en-IN" sz="1800" b="1" dirty="0"/>
              <a:t>Figure 23–6 </a:t>
            </a:r>
            <a:r>
              <a:rPr lang="en-IN" sz="1800" b="1" dirty="0">
                <a:solidFill>
                  <a:srgbClr val="0070C0"/>
                </a:solidFill>
              </a:rPr>
              <a:t>Payoff Function for the Writer of a Put Option on a Bond</a:t>
            </a:r>
            <a:endParaRPr lang="en-IN" sz="1800" dirty="0">
              <a:solidFill>
                <a:srgbClr val="0070C0"/>
              </a:solidFill>
            </a:endParaRPr>
          </a:p>
        </p:txBody>
      </p:sp>
      <p:pic>
        <p:nvPicPr>
          <p:cNvPr id="4" name="Picture 3" descr="Graph displaying the payoff function for a writer of a put option on a bond.&#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6807" y="4277491"/>
            <a:ext cx="4284818" cy="2152326"/>
          </a:xfrm>
          <a:prstGeom prst="rect">
            <a:avLst/>
          </a:prstGeom>
        </p:spPr>
      </p:pic>
      <p:sp>
        <p:nvSpPr>
          <p:cNvPr id="8" name="Content Placeholder 4"/>
          <p:cNvSpPr>
            <a:spLocks noGrp="1"/>
          </p:cNvSpPr>
          <p:nvPr>
            <p:ph idx="14"/>
          </p:nvPr>
        </p:nvSpPr>
        <p:spPr>
          <a:xfrm>
            <a:off x="3504108" y="6491049"/>
            <a:ext cx="2144402" cy="251395"/>
          </a:xfrm>
        </p:spPr>
        <p:txBody>
          <a:bodyPr/>
          <a:lstStyle/>
          <a:p>
            <a:pPr marL="0" indent="0">
              <a:buNone/>
            </a:pPr>
            <a:r>
              <a:rPr lang="en-IN" sz="1000" dirty="0">
                <a:hlinkClick r:id="rId4" action="ppaction://hlinksldjump"/>
              </a:rPr>
              <a:t>Access the long description slide.</a:t>
            </a:r>
          </a:p>
        </p:txBody>
      </p:sp>
      <p:sp>
        <p:nvSpPr>
          <p:cNvPr id="5" name="Slide Number Placeholder 4"/>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21840182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445141" cy="1177636"/>
          </a:xfrm>
        </p:spPr>
        <p:txBody>
          <a:bodyPr anchor="ctr"/>
          <a:lstStyle/>
          <a:p>
            <a:r>
              <a:rPr lang="en-US" altLang="en-US" sz="3500" dirty="0"/>
              <a:t>Hedging with Put Options</a:t>
            </a:r>
            <a:endParaRPr lang="en-IN" sz="35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837" y="1992954"/>
            <a:ext cx="7201505" cy="3815366"/>
          </a:xfrm>
          <a:prstGeom prst="rect">
            <a:avLst/>
          </a:prstGeom>
        </p:spPr>
      </p:pic>
      <p:sp>
        <p:nvSpPr>
          <p:cNvPr id="4" name="Slide Number Placeholder 3"/>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36171337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lstStyle/>
          <a:p>
            <a:r>
              <a:rPr lang="en-US" altLang="en-US" sz="3500" dirty="0"/>
              <a:t>Caps, Floors, and Collars</a:t>
            </a:r>
            <a:endParaRPr lang="en-IN" sz="3500" dirty="0"/>
          </a:p>
        </p:txBody>
      </p:sp>
      <p:sp>
        <p:nvSpPr>
          <p:cNvPr id="3" name="Content Placeholder 2"/>
          <p:cNvSpPr>
            <a:spLocks noGrp="1"/>
          </p:cNvSpPr>
          <p:nvPr>
            <p:ph idx="1"/>
          </p:nvPr>
        </p:nvSpPr>
        <p:spPr>
          <a:xfrm>
            <a:off x="457200" y="1834765"/>
            <a:ext cx="8229600" cy="1311273"/>
          </a:xfrm>
        </p:spPr>
        <p:txBody>
          <a:bodyPr/>
          <a:lstStyle/>
          <a:p>
            <a:pPr marL="0" indent="0" eaLnBrk="1" hangingPunct="1">
              <a:lnSpc>
                <a:spcPct val="80000"/>
              </a:lnSpc>
              <a:buNone/>
            </a:pPr>
            <a:r>
              <a:rPr lang="en-US" altLang="en-US" sz="2400" dirty="0"/>
              <a:t>Buying a </a:t>
            </a:r>
            <a:r>
              <a:rPr lang="en-US" altLang="en-US" sz="2400" b="1" dirty="0"/>
              <a:t>cap</a:t>
            </a:r>
            <a:r>
              <a:rPr lang="en-US" altLang="en-US" sz="2400" dirty="0"/>
              <a:t> means buying a call option, or a succession of call options, on interest rates rather than on bond </a:t>
            </a:r>
            <a:r>
              <a:rPr lang="en-US" altLang="en-US" sz="2400" dirty="0" smtClean="0"/>
              <a:t>prices.</a:t>
            </a:r>
            <a:endParaRPr lang="en-US" altLang="en-US" sz="2400" dirty="0"/>
          </a:p>
          <a:p>
            <a:pPr marL="291600" lvl="1" indent="-291600" eaLnBrk="1" hangingPunct="1">
              <a:lnSpc>
                <a:spcPct val="90000"/>
              </a:lnSpc>
              <a:spcBef>
                <a:spcPts val="600"/>
              </a:spcBef>
              <a:buSzPct val="100000"/>
            </a:pPr>
            <a:r>
              <a:rPr lang="en-US" altLang="en-US" sz="2200" dirty="0"/>
              <a:t>Like buying insurance against an (excessive) increase in interest </a:t>
            </a:r>
            <a:r>
              <a:rPr lang="en-US" altLang="en-US" sz="2200" dirty="0" smtClean="0"/>
              <a:t>rates.</a:t>
            </a:r>
            <a:endParaRPr lang="en-US" altLang="en-US" sz="2200" dirty="0"/>
          </a:p>
        </p:txBody>
      </p:sp>
      <p:sp>
        <p:nvSpPr>
          <p:cNvPr id="4" name="Content Placeholder 3"/>
          <p:cNvSpPr>
            <a:spLocks noGrp="1"/>
          </p:cNvSpPr>
          <p:nvPr>
            <p:ph idx="13"/>
          </p:nvPr>
        </p:nvSpPr>
        <p:spPr>
          <a:xfrm>
            <a:off x="465661" y="3392010"/>
            <a:ext cx="8229600" cy="1372498"/>
          </a:xfrm>
        </p:spPr>
        <p:txBody>
          <a:bodyPr/>
          <a:lstStyle/>
          <a:p>
            <a:pPr marL="0" indent="0" eaLnBrk="1" hangingPunct="1">
              <a:lnSpc>
                <a:spcPct val="80000"/>
              </a:lnSpc>
              <a:buNone/>
            </a:pPr>
            <a:r>
              <a:rPr lang="en-US" altLang="en-US" sz="2400" dirty="0"/>
              <a:t>Buying a </a:t>
            </a:r>
            <a:r>
              <a:rPr lang="en-US" altLang="en-US" sz="2400" b="1" dirty="0"/>
              <a:t>floor</a:t>
            </a:r>
            <a:r>
              <a:rPr lang="en-US" altLang="en-US" sz="2400" dirty="0"/>
              <a:t> is akin to buying a put option on interest </a:t>
            </a:r>
            <a:r>
              <a:rPr lang="en-US" altLang="en-US" sz="2400" dirty="0" smtClean="0"/>
              <a:t>rates.</a:t>
            </a:r>
            <a:endParaRPr lang="en-US" altLang="en-US" sz="2400" dirty="0"/>
          </a:p>
          <a:p>
            <a:pPr marL="291600" lvl="1" indent="-291600" eaLnBrk="1" hangingPunct="1">
              <a:lnSpc>
                <a:spcPct val="90000"/>
              </a:lnSpc>
              <a:spcBef>
                <a:spcPts val="600"/>
              </a:spcBef>
              <a:buSzPct val="100000"/>
            </a:pPr>
            <a:r>
              <a:rPr lang="en-US" altLang="en-US" sz="2200" dirty="0"/>
              <a:t>Seller compensates the buyer should interest rates fall below the floor </a:t>
            </a:r>
            <a:r>
              <a:rPr lang="en-US" altLang="en-US" sz="2200" dirty="0" smtClean="0"/>
              <a:t>rate.</a:t>
            </a:r>
            <a:endParaRPr lang="en-US" altLang="en-US" sz="2200" dirty="0"/>
          </a:p>
          <a:p>
            <a:pPr marL="291600" lvl="1" indent="-291600" eaLnBrk="1" hangingPunct="1">
              <a:lnSpc>
                <a:spcPct val="90000"/>
              </a:lnSpc>
              <a:spcBef>
                <a:spcPts val="600"/>
              </a:spcBef>
              <a:buSzPct val="100000"/>
            </a:pPr>
            <a:r>
              <a:rPr lang="en-US" altLang="en-US" sz="2200" dirty="0"/>
              <a:t>Like caps, floors can have one or a succession of exercise </a:t>
            </a:r>
            <a:r>
              <a:rPr lang="en-US" altLang="en-US" sz="2200" dirty="0" smtClean="0"/>
              <a:t>dates.</a:t>
            </a:r>
            <a:endParaRPr lang="en-US" altLang="en-US" sz="2200" dirty="0"/>
          </a:p>
        </p:txBody>
      </p:sp>
      <p:sp>
        <p:nvSpPr>
          <p:cNvPr id="5" name="Content Placeholder 4"/>
          <p:cNvSpPr>
            <a:spLocks noGrp="1"/>
          </p:cNvSpPr>
          <p:nvPr>
            <p:ph idx="14"/>
          </p:nvPr>
        </p:nvSpPr>
        <p:spPr>
          <a:xfrm>
            <a:off x="474131" y="5010480"/>
            <a:ext cx="8229600" cy="880181"/>
          </a:xfrm>
        </p:spPr>
        <p:txBody>
          <a:bodyPr/>
          <a:lstStyle/>
          <a:p>
            <a:pPr marL="0" indent="0" eaLnBrk="1" hangingPunct="1">
              <a:lnSpc>
                <a:spcPct val="80000"/>
              </a:lnSpc>
              <a:buNone/>
            </a:pPr>
            <a:r>
              <a:rPr lang="en-US" altLang="en-US" sz="2400" dirty="0"/>
              <a:t>A </a:t>
            </a:r>
            <a:r>
              <a:rPr lang="en-US" altLang="en-US" sz="2400" b="1" dirty="0"/>
              <a:t>collar</a:t>
            </a:r>
            <a:r>
              <a:rPr lang="en-US" altLang="en-US" sz="2400" dirty="0"/>
              <a:t> amounts to a simultaneous position in a cap and a </a:t>
            </a:r>
            <a:r>
              <a:rPr lang="en-US" altLang="en-US" sz="2400" dirty="0" smtClean="0"/>
              <a:t>floor.</a:t>
            </a:r>
            <a:endParaRPr lang="en-US" altLang="en-US" sz="2400" dirty="0"/>
          </a:p>
          <a:p>
            <a:pPr marL="291600" lvl="1" indent="-291600" eaLnBrk="1" hangingPunct="1">
              <a:lnSpc>
                <a:spcPct val="90000"/>
              </a:lnSpc>
              <a:spcBef>
                <a:spcPts val="600"/>
              </a:spcBef>
              <a:buSzPct val="100000"/>
            </a:pPr>
            <a:r>
              <a:rPr lang="en-US" altLang="en-US" sz="2200" dirty="0"/>
              <a:t>Usually involves buying a cap and selling a floor to offset cost of </a:t>
            </a:r>
            <a:r>
              <a:rPr lang="en-US" altLang="en-US" sz="2200" dirty="0" smtClean="0"/>
              <a:t>cap.</a:t>
            </a:r>
            <a:endParaRPr lang="en-US" altLang="en-US" sz="2200" dirty="0"/>
          </a:p>
        </p:txBody>
      </p:sp>
      <p:sp>
        <p:nvSpPr>
          <p:cNvPr id="2" name="Slide Number Placeholder 1"/>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5473914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1006223"/>
          </a:xfrm>
        </p:spPr>
        <p:txBody>
          <a:bodyPr anchor="ctr"/>
          <a:lstStyle/>
          <a:p>
            <a:r>
              <a:rPr lang="en-US" altLang="en-US" sz="3500" dirty="0"/>
              <a:t>Risks Associated with Futures, Forwards, and Options</a:t>
            </a:r>
            <a:endParaRPr lang="en-IN" sz="1000" b="0" dirty="0"/>
          </a:p>
        </p:txBody>
      </p:sp>
      <p:sp>
        <p:nvSpPr>
          <p:cNvPr id="6" name="Content Placeholder 5"/>
          <p:cNvSpPr>
            <a:spLocks noGrp="1"/>
          </p:cNvSpPr>
          <p:nvPr>
            <p:ph idx="1"/>
          </p:nvPr>
        </p:nvSpPr>
        <p:spPr>
          <a:xfrm>
            <a:off x="457200" y="2011829"/>
            <a:ext cx="8190411" cy="3163073"/>
          </a:xfrm>
        </p:spPr>
        <p:txBody>
          <a:bodyPr/>
          <a:lstStyle/>
          <a:p>
            <a:pPr marL="0" indent="0" eaLnBrk="1" hangingPunct="1">
              <a:lnSpc>
                <a:spcPct val="90000"/>
              </a:lnSpc>
              <a:buNone/>
            </a:pPr>
            <a:r>
              <a:rPr lang="en-US" altLang="en-US" sz="2400" dirty="0"/>
              <a:t>Contingent credit risk is likely to be present when FIs expand their positions in forward, futures, and option </a:t>
            </a:r>
            <a:r>
              <a:rPr lang="en-US" altLang="en-US" sz="2400" dirty="0" smtClean="0"/>
              <a:t>contracts.</a:t>
            </a:r>
            <a:endParaRPr lang="en-US" altLang="en-US" sz="2400" dirty="0"/>
          </a:p>
          <a:p>
            <a:pPr marL="0" indent="0" eaLnBrk="1" hangingPunct="1">
              <a:lnSpc>
                <a:spcPct val="90000"/>
              </a:lnSpc>
              <a:spcBef>
                <a:spcPts val="1000"/>
              </a:spcBef>
              <a:buNone/>
            </a:pPr>
            <a:r>
              <a:rPr lang="en-US" altLang="en-US" sz="2400" b="1" dirty="0"/>
              <a:t>Contingent credit risk</a:t>
            </a:r>
            <a:r>
              <a:rPr lang="en-US" altLang="en-US" sz="2400" dirty="0"/>
              <a:t> is the risk that the counterparty defaults on payment obligations, leaving the FI unhedged and having to replace the contract at today’s interest rates, prices, or exchange </a:t>
            </a:r>
            <a:r>
              <a:rPr lang="en-US" altLang="en-US" sz="2400" dirty="0" smtClean="0"/>
              <a:t>rates.</a:t>
            </a:r>
            <a:endParaRPr lang="en-US" altLang="en-US" sz="2400" dirty="0"/>
          </a:p>
          <a:p>
            <a:pPr marL="291600" lvl="1" indent="-291600" eaLnBrk="1" hangingPunct="1">
              <a:lnSpc>
                <a:spcPct val="90000"/>
              </a:lnSpc>
              <a:spcBef>
                <a:spcPts val="600"/>
              </a:spcBef>
              <a:buSzPct val="100000"/>
            </a:pPr>
            <a:r>
              <a:rPr lang="en-US" altLang="en-US" sz="2200" dirty="0"/>
              <a:t>Forward contracts </a:t>
            </a:r>
            <a:r>
              <a:rPr lang="en-US" altLang="en-US" sz="2200" dirty="0" smtClean="0"/>
              <a:t>and </a:t>
            </a:r>
            <a:r>
              <a:rPr lang="en-US" altLang="en-US" sz="2200" dirty="0"/>
              <a:t>all </a:t>
            </a:r>
            <a:r>
              <a:rPr lang="en-US" altLang="en-US" sz="2200" dirty="0" smtClean="0"/>
              <a:t>O</a:t>
            </a:r>
            <a:r>
              <a:rPr lang="en-US" altLang="en-US" sz="100" dirty="0" smtClean="0"/>
              <a:t> </a:t>
            </a:r>
            <a:r>
              <a:rPr lang="en-US" altLang="en-US" sz="2200" dirty="0" smtClean="0"/>
              <a:t>T</a:t>
            </a:r>
            <a:r>
              <a:rPr lang="en-US" altLang="en-US" sz="100" dirty="0" smtClean="0"/>
              <a:t> </a:t>
            </a:r>
            <a:r>
              <a:rPr lang="en-US" altLang="en-US" sz="2200" dirty="0" smtClean="0"/>
              <a:t>C </a:t>
            </a:r>
            <a:r>
              <a:rPr lang="en-US" altLang="en-US" sz="2200" dirty="0"/>
              <a:t>derivatives are exposed to counterparty default risk, as they are nonstandard contracts entered into </a:t>
            </a:r>
            <a:r>
              <a:rPr lang="en-US" altLang="en-US" sz="2200" dirty="0" smtClean="0"/>
              <a:t>bilaterally.</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33008569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Interest Rate and Currency Swaps</a:t>
            </a:r>
            <a:endParaRPr lang="en-IN" sz="3500" dirty="0"/>
          </a:p>
        </p:txBody>
      </p:sp>
      <p:sp>
        <p:nvSpPr>
          <p:cNvPr id="7" name="Content Placeholder 6"/>
          <p:cNvSpPr>
            <a:spLocks noGrp="1"/>
          </p:cNvSpPr>
          <p:nvPr>
            <p:ph idx="1"/>
          </p:nvPr>
        </p:nvSpPr>
        <p:spPr>
          <a:xfrm>
            <a:off x="457200" y="1815515"/>
            <a:ext cx="8229600" cy="3646822"/>
          </a:xfrm>
        </p:spPr>
        <p:txBody>
          <a:bodyPr/>
          <a:lstStyle/>
          <a:p>
            <a:pPr marL="0" indent="0" eaLnBrk="1" hangingPunct="1">
              <a:lnSpc>
                <a:spcPct val="80000"/>
              </a:lnSpc>
              <a:buNone/>
            </a:pPr>
            <a:r>
              <a:rPr lang="en-US" altLang="en-US" sz="2400" b="1" dirty="0"/>
              <a:t>Swap agreements</a:t>
            </a:r>
            <a:r>
              <a:rPr lang="en-US" altLang="en-US" sz="2400" dirty="0"/>
              <a:t> are contracts where two parties agree to exchange a series of payments over </a:t>
            </a:r>
            <a:r>
              <a:rPr lang="en-US" altLang="en-US" sz="2400" dirty="0" smtClean="0"/>
              <a:t>time.</a:t>
            </a:r>
            <a:endParaRPr lang="en-US" altLang="en-US" sz="2400" dirty="0"/>
          </a:p>
          <a:p>
            <a:pPr marL="0" indent="0" eaLnBrk="1" hangingPunct="1">
              <a:lnSpc>
                <a:spcPct val="80000"/>
              </a:lnSpc>
              <a:spcBef>
                <a:spcPts val="1000"/>
              </a:spcBef>
              <a:buNone/>
            </a:pPr>
            <a:r>
              <a:rPr lang="en-US" altLang="en-US" sz="2400" dirty="0" smtClean="0"/>
              <a:t>There </a:t>
            </a:r>
            <a:r>
              <a:rPr lang="en-US" altLang="en-US" sz="2400" dirty="0"/>
              <a:t>are several types of swaps:</a:t>
            </a:r>
          </a:p>
          <a:p>
            <a:pPr marL="291600" lvl="1" indent="-291600" eaLnBrk="1" hangingPunct="1">
              <a:lnSpc>
                <a:spcPct val="90000"/>
              </a:lnSpc>
              <a:spcBef>
                <a:spcPts val="600"/>
              </a:spcBef>
              <a:buSzPct val="100000"/>
            </a:pPr>
            <a:r>
              <a:rPr lang="en-US" altLang="en-US" sz="2200" b="1" dirty="0"/>
              <a:t>Interest rate </a:t>
            </a:r>
            <a:r>
              <a:rPr lang="en-US" altLang="en-US" sz="2200" b="1" dirty="0" smtClean="0"/>
              <a:t>swaps.</a:t>
            </a:r>
            <a:endParaRPr lang="en-US" altLang="en-US" sz="2200" b="1" dirty="0"/>
          </a:p>
          <a:p>
            <a:pPr marL="622800" lvl="2" indent="-320400" eaLnBrk="1" hangingPunct="1">
              <a:lnSpc>
                <a:spcPct val="90000"/>
              </a:lnSpc>
              <a:spcBef>
                <a:spcPts val="600"/>
              </a:spcBef>
              <a:buSzPct val="80000"/>
            </a:pPr>
            <a:r>
              <a:rPr lang="en-US" altLang="en-US" sz="2000" dirty="0"/>
              <a:t>Parties agree to swap interest payments on a stated notional principal amount for a set period of time (some more than 5 years), and no principal is usually </a:t>
            </a:r>
            <a:r>
              <a:rPr lang="en-US" altLang="en-US" sz="2000" dirty="0" smtClean="0"/>
              <a:t>exchanged.</a:t>
            </a:r>
            <a:endParaRPr lang="en-US" altLang="en-US" sz="2000" dirty="0"/>
          </a:p>
          <a:p>
            <a:pPr marL="291600" lvl="1" indent="-291600" eaLnBrk="1" hangingPunct="1">
              <a:lnSpc>
                <a:spcPct val="90000"/>
              </a:lnSpc>
              <a:spcBef>
                <a:spcPts val="600"/>
              </a:spcBef>
              <a:buSzPct val="100000"/>
            </a:pPr>
            <a:r>
              <a:rPr lang="en-US" altLang="en-US" sz="2200" b="1" dirty="0"/>
              <a:t>Currency </a:t>
            </a:r>
            <a:r>
              <a:rPr lang="en-US" altLang="en-US" sz="2200" b="1" dirty="0" smtClean="0"/>
              <a:t>swaps.</a:t>
            </a:r>
            <a:endParaRPr lang="en-US" altLang="en-US" sz="2200" b="1" dirty="0"/>
          </a:p>
          <a:p>
            <a:pPr marL="622800" lvl="2" indent="-320400" eaLnBrk="1" hangingPunct="1">
              <a:lnSpc>
                <a:spcPct val="90000"/>
              </a:lnSpc>
              <a:spcBef>
                <a:spcPts val="600"/>
              </a:spcBef>
            </a:pPr>
            <a:r>
              <a:rPr lang="en-US" altLang="en-US" sz="2000" dirty="0"/>
              <a:t>Used to hedge against foreign exchange rate risk from mismatched currencies on assets and </a:t>
            </a:r>
            <a:r>
              <a:rPr lang="en-US" altLang="en-US" sz="2000" dirty="0" smtClean="0"/>
              <a:t>liabilities.</a:t>
            </a:r>
            <a:endParaRPr lang="en-US" altLang="en-US" sz="20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669714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Currency Swap Example</a:t>
            </a:r>
            <a:endParaRPr lang="en-IN" sz="3500" dirty="0"/>
          </a:p>
        </p:txBody>
      </p:sp>
      <p:sp>
        <p:nvSpPr>
          <p:cNvPr id="6" name="Content Placeholder 5"/>
          <p:cNvSpPr>
            <a:spLocks noGrp="1"/>
          </p:cNvSpPr>
          <p:nvPr>
            <p:ph idx="1"/>
          </p:nvPr>
        </p:nvSpPr>
        <p:spPr>
          <a:xfrm>
            <a:off x="457200" y="1815514"/>
            <a:ext cx="8229600" cy="3887453"/>
          </a:xfrm>
        </p:spPr>
        <p:txBody>
          <a:bodyPr/>
          <a:lstStyle/>
          <a:p>
            <a:pPr marL="0" indent="0" eaLnBrk="1" hangingPunct="1">
              <a:lnSpc>
                <a:spcPct val="80000"/>
              </a:lnSpc>
              <a:spcBef>
                <a:spcPts val="1000"/>
              </a:spcBef>
              <a:buNone/>
            </a:pPr>
            <a:r>
              <a:rPr lang="en-US" altLang="en-US" sz="2400" dirty="0"/>
              <a:t>Consider a U.S. FI with fixed-rate $ denominated assets and fixed-rate </a:t>
            </a:r>
            <a:r>
              <a:rPr lang="en-US" altLang="en-US" sz="2400" dirty="0">
                <a:cs typeface="Times New Roman" pitchFamily="18" charset="0"/>
              </a:rPr>
              <a:t>£</a:t>
            </a:r>
            <a:r>
              <a:rPr lang="en-US" altLang="en-US" sz="2400" dirty="0"/>
              <a:t> denominated </a:t>
            </a:r>
            <a:r>
              <a:rPr lang="en-US" altLang="en-US" sz="2400" dirty="0" smtClean="0"/>
              <a:t>liabilities.</a:t>
            </a:r>
            <a:endParaRPr lang="en-US" altLang="en-US" sz="2400" dirty="0"/>
          </a:p>
          <a:p>
            <a:pPr marL="0" indent="0" eaLnBrk="1" hangingPunct="1">
              <a:lnSpc>
                <a:spcPct val="80000"/>
              </a:lnSpc>
              <a:spcBef>
                <a:spcPts val="1000"/>
              </a:spcBef>
              <a:buNone/>
            </a:pPr>
            <a:r>
              <a:rPr lang="en-US" altLang="en-US" sz="2400" dirty="0"/>
              <a:t>Also, consider a U.K. FI with fixed-rate </a:t>
            </a:r>
            <a:r>
              <a:rPr lang="en-US" altLang="en-US" sz="2400" dirty="0">
                <a:cs typeface="Times New Roman" pitchFamily="18" charset="0"/>
              </a:rPr>
              <a:t>£</a:t>
            </a:r>
            <a:r>
              <a:rPr lang="en-US" altLang="en-US" sz="2400" dirty="0"/>
              <a:t> denominated assets and fixed-rate $ denominated </a:t>
            </a:r>
            <a:r>
              <a:rPr lang="en-US" altLang="en-US" sz="2400" dirty="0" smtClean="0"/>
              <a:t>liabilities.</a:t>
            </a:r>
            <a:endParaRPr lang="en-US" altLang="en-US" sz="2400" dirty="0"/>
          </a:p>
          <a:p>
            <a:pPr marL="0" indent="0" eaLnBrk="1" hangingPunct="1">
              <a:lnSpc>
                <a:spcPct val="80000"/>
              </a:lnSpc>
              <a:spcBef>
                <a:spcPts val="1000"/>
              </a:spcBef>
              <a:buNone/>
            </a:pPr>
            <a:r>
              <a:rPr lang="en-US" altLang="en-US" sz="2400" dirty="0"/>
              <a:t>The FIs can engage in a currency swap to hedge their foreign exchange </a:t>
            </a:r>
            <a:r>
              <a:rPr lang="en-US" altLang="en-US" sz="2400" dirty="0" smtClean="0"/>
              <a:t>exposure.</a:t>
            </a:r>
            <a:endParaRPr lang="en-US" altLang="en-US" sz="2400" dirty="0"/>
          </a:p>
          <a:p>
            <a:pPr marL="291600" lvl="1" indent="-291600" eaLnBrk="1" hangingPunct="1">
              <a:lnSpc>
                <a:spcPct val="90000"/>
              </a:lnSpc>
              <a:spcBef>
                <a:spcPts val="600"/>
              </a:spcBef>
              <a:buSzPct val="100000"/>
            </a:pPr>
            <a:r>
              <a:rPr lang="en-US" altLang="en-US" sz="2200" dirty="0"/>
              <a:t>That is, the FIs agree on a fixed exchange rate at the inception of the swap agreement for the exchange of cash flows at some point in the </a:t>
            </a:r>
            <a:r>
              <a:rPr lang="en-US" altLang="en-US" sz="2200" dirty="0" smtClean="0"/>
              <a:t>future.</a:t>
            </a:r>
            <a:endParaRPr lang="en-US" altLang="en-US" sz="2200" dirty="0"/>
          </a:p>
          <a:p>
            <a:pPr marL="291600" lvl="1" indent="-291600" eaLnBrk="1" hangingPunct="1">
              <a:lnSpc>
                <a:spcPct val="90000"/>
              </a:lnSpc>
              <a:spcBef>
                <a:spcPts val="600"/>
              </a:spcBef>
              <a:buSzPct val="100000"/>
            </a:pPr>
            <a:r>
              <a:rPr lang="en-US" altLang="en-US" sz="2200" dirty="0"/>
              <a:t>Both FIs have effectively hedged their foreign exchange exposure by matching the denominations of their cash </a:t>
            </a:r>
            <a:r>
              <a:rPr lang="en-US" altLang="en-US" sz="2200" dirty="0" smtClean="0"/>
              <a:t>flows.</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37608202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eaLnBrk="1" hangingPunct="1"/>
            <a:r>
              <a:rPr lang="en-US" altLang="en-US" sz="3500" dirty="0"/>
              <a:t>Currency Swap Hedging Example Illustrated</a:t>
            </a:r>
          </a:p>
        </p:txBody>
      </p:sp>
      <p:sp>
        <p:nvSpPr>
          <p:cNvPr id="7" name="Content Placeholder 6"/>
          <p:cNvSpPr>
            <a:spLocks noGrp="1"/>
          </p:cNvSpPr>
          <p:nvPr>
            <p:ph idx="1"/>
          </p:nvPr>
        </p:nvSpPr>
        <p:spPr>
          <a:xfrm>
            <a:off x="457200" y="1719263"/>
            <a:ext cx="8229600" cy="388670"/>
          </a:xfrm>
        </p:spPr>
        <p:txBody>
          <a:bodyPr/>
          <a:lstStyle/>
          <a:p>
            <a:pPr marL="0" indent="0">
              <a:buNone/>
            </a:pPr>
            <a:r>
              <a:rPr lang="en-IN" sz="1800" b="1" dirty="0"/>
              <a:t>Figure 23–10 </a:t>
            </a:r>
            <a:r>
              <a:rPr lang="en-IN" sz="1800" b="1" dirty="0">
                <a:solidFill>
                  <a:srgbClr val="0070C0"/>
                </a:solidFill>
              </a:rPr>
              <a:t>Fixed–Fixed Pound/Dollar Currency Swap</a:t>
            </a:r>
            <a:endParaRPr lang="en-IN" sz="1800" dirty="0">
              <a:solidFill>
                <a:srgbClr val="0070C0"/>
              </a:solidFill>
            </a:endParaRPr>
          </a:p>
        </p:txBody>
      </p:sp>
      <p:pic>
        <p:nvPicPr>
          <p:cNvPr id="9" name="Picture 8" descr="Diagram showing a fixed-fixed pound/dollar currency swap between a U.S. financial institution and a U.K. financial institution.&#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6248" y="2160127"/>
            <a:ext cx="3963732" cy="1300268"/>
          </a:xfrm>
          <a:prstGeom prst="rect">
            <a:avLst/>
          </a:prstGeom>
        </p:spPr>
      </p:pic>
      <p:sp>
        <p:nvSpPr>
          <p:cNvPr id="4" name="Content Placeholder 3"/>
          <p:cNvSpPr>
            <a:spLocks noGrp="1"/>
          </p:cNvSpPr>
          <p:nvPr>
            <p:ph idx="14"/>
          </p:nvPr>
        </p:nvSpPr>
        <p:spPr>
          <a:xfrm>
            <a:off x="457200" y="3470435"/>
            <a:ext cx="8229600" cy="552920"/>
          </a:xfrm>
        </p:spPr>
        <p:txBody>
          <a:bodyPr/>
          <a:lstStyle/>
          <a:p>
            <a:pPr marL="0" indent="0">
              <a:buNone/>
            </a:pPr>
            <a:r>
              <a:rPr lang="en-IN" sz="1600" b="1" dirty="0" smtClean="0"/>
              <a:t>Table </a:t>
            </a:r>
            <a:r>
              <a:rPr lang="en-IN" sz="1600" b="1" dirty="0"/>
              <a:t>23–7 </a:t>
            </a:r>
            <a:r>
              <a:rPr lang="en-IN" sz="1600" b="1" dirty="0">
                <a:solidFill>
                  <a:srgbClr val="0070C0"/>
                </a:solidFill>
              </a:rPr>
              <a:t>Financing Costs Resulting from the Fixed–Fixed Currency Swap Agreement </a:t>
            </a:r>
            <a:r>
              <a:rPr lang="en-IN" sz="1600" i="1" dirty="0">
                <a:solidFill>
                  <a:srgbClr val="0070C0"/>
                </a:solidFill>
              </a:rPr>
              <a:t>(in millions of dollars) </a:t>
            </a:r>
            <a:endParaRPr lang="en-IN" sz="1600" dirty="0">
              <a:solidFill>
                <a:srgbClr val="0070C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083521029"/>
              </p:ext>
            </p:extLst>
          </p:nvPr>
        </p:nvGraphicFramePr>
        <p:xfrm>
          <a:off x="700641" y="4058648"/>
          <a:ext cx="7228172" cy="2438400"/>
        </p:xfrm>
        <a:graphic>
          <a:graphicData uri="http://schemas.openxmlformats.org/drawingml/2006/table">
            <a:tbl>
              <a:tblPr firstRow="1" bandRow="1">
                <a:tableStyleId>{5C22544A-7EE6-4342-B048-85BDC9FD1C3A}</a:tableStyleId>
              </a:tblPr>
              <a:tblGrid>
                <a:gridCol w="4335379">
                  <a:extLst>
                    <a:ext uri="{9D8B030D-6E8A-4147-A177-3AD203B41FA5}">
                      <a16:colId xmlns:a16="http://schemas.microsoft.com/office/drawing/2014/main" val="4029357681"/>
                    </a:ext>
                  </a:extLst>
                </a:gridCol>
                <a:gridCol w="1443790">
                  <a:extLst>
                    <a:ext uri="{9D8B030D-6E8A-4147-A177-3AD203B41FA5}">
                      <a16:colId xmlns:a16="http://schemas.microsoft.com/office/drawing/2014/main" val="1415503966"/>
                    </a:ext>
                  </a:extLst>
                </a:gridCol>
                <a:gridCol w="1449003">
                  <a:extLst>
                    <a:ext uri="{9D8B030D-6E8A-4147-A177-3AD203B41FA5}">
                      <a16:colId xmlns:a16="http://schemas.microsoft.com/office/drawing/2014/main" val="1097519924"/>
                    </a:ext>
                  </a:extLst>
                </a:gridCol>
              </a:tblGrid>
              <a:tr h="264965">
                <a:tc>
                  <a:txBody>
                    <a:bodyPr/>
                    <a:lstStyle/>
                    <a:p>
                      <a:r>
                        <a:rPr lang="en-IN" sz="1400" dirty="0" smtClean="0">
                          <a:solidFill>
                            <a:srgbClr val="E84C22"/>
                          </a:solidFill>
                          <a:latin typeface="Calibri" panose="020F0502020204030204" pitchFamily="34" charset="0"/>
                        </a:rPr>
                        <a:t>Blank</a:t>
                      </a:r>
                      <a:endParaRPr lang="en-IN" sz="1400" dirty="0">
                        <a:solidFill>
                          <a:srgbClr val="E84C22"/>
                        </a:solidFill>
                        <a:latin typeface="Calibri" panose="020F0502020204030204" pitchFamily="34" charset="0"/>
                      </a:endParaRPr>
                    </a:p>
                  </a:txBody>
                  <a:tcPr/>
                </a:tc>
                <a:tc>
                  <a:txBody>
                    <a:bodyPr/>
                    <a:lstStyle/>
                    <a:p>
                      <a:pPr algn="ctr"/>
                      <a:r>
                        <a:rPr lang="en-IN" sz="1400" b="1" i="0" u="none" strike="noStrike" kern="1200" baseline="0" dirty="0" smtClean="0">
                          <a:solidFill>
                            <a:schemeClr val="tx1"/>
                          </a:solidFill>
                          <a:latin typeface="Calibri" panose="020F0502020204030204" pitchFamily="34" charset="0"/>
                          <a:ea typeface="+mn-ea"/>
                          <a:cs typeface="+mn-cs"/>
                        </a:rPr>
                        <a:t>U.S. FI</a:t>
                      </a:r>
                      <a:endParaRPr lang="en-IN" sz="1400" b="0" i="0" u="none" strike="noStrike" kern="1200" baseline="0" dirty="0" smtClean="0">
                        <a:solidFill>
                          <a:schemeClr val="tx1"/>
                        </a:solidFill>
                        <a:latin typeface="Calibri" panose="020F0502020204030204" pitchFamily="34" charset="0"/>
                        <a:ea typeface="+mn-ea"/>
                        <a:cs typeface="+mn-cs"/>
                      </a:endParaRPr>
                    </a:p>
                  </a:txBody>
                  <a:tcPr/>
                </a:tc>
                <a:tc>
                  <a:txBody>
                    <a:bodyPr/>
                    <a:lstStyle/>
                    <a:p>
                      <a:pPr algn="ctr"/>
                      <a:r>
                        <a:rPr lang="en-IN" sz="1400" b="1" i="0" u="none" strike="noStrike" kern="1200" baseline="0" dirty="0" smtClean="0">
                          <a:solidFill>
                            <a:schemeClr val="tx1"/>
                          </a:solidFill>
                          <a:latin typeface="Calibri" panose="020F0502020204030204" pitchFamily="34" charset="0"/>
                          <a:ea typeface="+mn-ea"/>
                          <a:cs typeface="+mn-cs"/>
                        </a:rPr>
                        <a:t>UK FI</a:t>
                      </a:r>
                      <a:endParaRPr lang="en-IN" sz="1400" b="0" i="0" u="none" strike="noStrike" kern="1200" baseline="0" dirty="0" smtClean="0">
                        <a:solidFill>
                          <a:schemeClr val="tx1"/>
                        </a:solidFill>
                        <a:latin typeface="Calibri" panose="020F0502020204030204" pitchFamily="34" charset="0"/>
                        <a:ea typeface="+mn-ea"/>
                        <a:cs typeface="+mn-cs"/>
                      </a:endParaRPr>
                    </a:p>
                  </a:txBody>
                  <a:tcPr/>
                </a:tc>
                <a:extLst>
                  <a:ext uri="{0D108BD9-81ED-4DB2-BD59-A6C34878D82A}">
                    <a16:rowId xmlns:a16="http://schemas.microsoft.com/office/drawing/2014/main" val="1671531429"/>
                  </a:ext>
                </a:extLst>
              </a:tr>
              <a:tr h="258549">
                <a:tc>
                  <a:txBody>
                    <a:bodyPr/>
                    <a:lstStyle/>
                    <a:p>
                      <a:r>
                        <a:rPr lang="en-IN" sz="1400" b="0" i="0" u="none" strike="noStrike" kern="1200" baseline="0" dirty="0" smtClean="0">
                          <a:solidFill>
                            <a:schemeClr val="dk1"/>
                          </a:solidFill>
                          <a:latin typeface="Calibri" panose="020F0502020204030204" pitchFamily="34" charset="0"/>
                          <a:ea typeface="+mn-ea"/>
                          <a:cs typeface="+mn-cs"/>
                        </a:rPr>
                        <a:t>Cash outflows from balance sheet financing</a:t>
                      </a:r>
                    </a:p>
                  </a:txBody>
                  <a:tcPr/>
                </a:tc>
                <a:tc>
                  <a:txBody>
                    <a:bodyPr/>
                    <a:lstStyle/>
                    <a:p>
                      <a:pPr algn="r"/>
                      <a:r>
                        <a:rPr lang="en-IN" sz="1400" b="0" i="0" u="none" strike="noStrike" kern="1200" baseline="0" dirty="0" smtClean="0">
                          <a:solidFill>
                            <a:schemeClr val="dk1"/>
                          </a:solidFill>
                          <a:latin typeface="Calibri" panose="020F0502020204030204" pitchFamily="34" charset="0"/>
                          <a:ea typeface="+mn-ea"/>
                          <a:cs typeface="+mn-cs"/>
                        </a:rPr>
                        <a:t>–10% × £50</a:t>
                      </a:r>
                    </a:p>
                  </a:txBody>
                  <a:tcPr/>
                </a:tc>
                <a:tc>
                  <a:txBody>
                    <a:bodyPr/>
                    <a:lstStyle/>
                    <a:p>
                      <a:pPr algn="r"/>
                      <a:r>
                        <a:rPr lang="en-IN" sz="1400" b="0" i="0" u="none" strike="noStrike" kern="1200" baseline="0" dirty="0" smtClean="0">
                          <a:solidFill>
                            <a:schemeClr val="dk1"/>
                          </a:solidFill>
                          <a:latin typeface="Calibri" panose="020F0502020204030204" pitchFamily="34" charset="0"/>
                          <a:ea typeface="+mn-ea"/>
                          <a:cs typeface="+mn-cs"/>
                        </a:rPr>
                        <a:t>–10% × $80</a:t>
                      </a:r>
                    </a:p>
                  </a:txBody>
                  <a:tcPr/>
                </a:tc>
                <a:extLst>
                  <a:ext uri="{0D108BD9-81ED-4DB2-BD59-A6C34878D82A}">
                    <a16:rowId xmlns:a16="http://schemas.microsoft.com/office/drawing/2014/main" val="1034258895"/>
                  </a:ext>
                </a:extLst>
              </a:tr>
              <a:tr h="281008">
                <a:tc>
                  <a:txBody>
                    <a:bodyPr/>
                    <a:lstStyle/>
                    <a:p>
                      <a:r>
                        <a:rPr lang="en-IN" sz="1400" b="0" i="0" u="none" strike="noStrike" kern="1200" baseline="0" dirty="0" smtClean="0">
                          <a:solidFill>
                            <a:schemeClr val="dk1"/>
                          </a:solidFill>
                          <a:latin typeface="Calibri" panose="020F0502020204030204" pitchFamily="34" charset="0"/>
                          <a:ea typeface="+mn-ea"/>
                          <a:cs typeface="+mn-cs"/>
                        </a:rPr>
                        <a:t>Cash inflows from swap</a:t>
                      </a:r>
                    </a:p>
                  </a:txBody>
                  <a:tcPr/>
                </a:tc>
                <a:tc>
                  <a:txBody>
                    <a:bodyPr/>
                    <a:lstStyle/>
                    <a:p>
                      <a:pPr algn="r"/>
                      <a:r>
                        <a:rPr lang="en-IN" sz="1400" b="0" i="0" u="none" strike="noStrike" kern="1200" baseline="0" dirty="0" smtClean="0">
                          <a:solidFill>
                            <a:schemeClr val="dk1"/>
                          </a:solidFill>
                          <a:latin typeface="Calibri" panose="020F0502020204030204" pitchFamily="34" charset="0"/>
                          <a:ea typeface="+mn-ea"/>
                          <a:cs typeface="+mn-cs"/>
                        </a:rPr>
                        <a:t>10% × £50</a:t>
                      </a:r>
                    </a:p>
                  </a:txBody>
                  <a:tcPr>
                    <a:lnB w="12700" cmpd="sng">
                      <a:noFill/>
                    </a:lnB>
                  </a:tcPr>
                </a:tc>
                <a:tc>
                  <a:txBody>
                    <a:bodyPr/>
                    <a:lstStyle/>
                    <a:p>
                      <a:pPr algn="r"/>
                      <a:r>
                        <a:rPr lang="en-IN" sz="1400" b="0" i="0" u="none" strike="noStrike" kern="1200" baseline="0" dirty="0" smtClean="0">
                          <a:solidFill>
                            <a:schemeClr val="dk1"/>
                          </a:solidFill>
                          <a:latin typeface="Calibri" panose="020F0502020204030204" pitchFamily="34" charset="0"/>
                          <a:ea typeface="+mn-ea"/>
                          <a:cs typeface="+mn-cs"/>
                        </a:rPr>
                        <a:t>10% × $80</a:t>
                      </a:r>
                    </a:p>
                  </a:txBody>
                  <a:tcPr/>
                </a:tc>
                <a:extLst>
                  <a:ext uri="{0D108BD9-81ED-4DB2-BD59-A6C34878D82A}">
                    <a16:rowId xmlns:a16="http://schemas.microsoft.com/office/drawing/2014/main" val="1907970843"/>
                  </a:ext>
                </a:extLst>
              </a:tr>
              <a:tr h="255340">
                <a:tc>
                  <a:txBody>
                    <a:bodyPr/>
                    <a:lstStyle/>
                    <a:p>
                      <a:r>
                        <a:rPr lang="en-IN" sz="1400" b="0" i="0" u="none" strike="noStrike" kern="1200" baseline="0" dirty="0" smtClean="0">
                          <a:solidFill>
                            <a:schemeClr val="dk1"/>
                          </a:solidFill>
                          <a:latin typeface="Calibri" panose="020F0502020204030204" pitchFamily="34" charset="0"/>
                          <a:ea typeface="+mn-ea"/>
                          <a:cs typeface="+mn-cs"/>
                        </a:rPr>
                        <a:t>Cash outflows from swap</a:t>
                      </a:r>
                    </a:p>
                  </a:txBody>
                  <a:tcPr>
                    <a:lnR w="12700" cmpd="sng">
                      <a:noFill/>
                    </a:lnR>
                  </a:tcPr>
                </a:tc>
                <a:tc>
                  <a:txBody>
                    <a:bodyPr/>
                    <a:lstStyle/>
                    <a:p>
                      <a:pPr algn="r"/>
                      <a:r>
                        <a:rPr lang="en-IN" sz="1400" b="0" i="0" u="none" strike="noStrike" kern="1200" baseline="0" dirty="0" smtClean="0">
                          <a:solidFill>
                            <a:schemeClr val="dk1"/>
                          </a:solidFill>
                          <a:latin typeface="Calibri" panose="020F0502020204030204" pitchFamily="34" charset="0"/>
                          <a:ea typeface="+mn-ea"/>
                          <a:cs typeface="+mn-cs"/>
                        </a:rPr>
                        <a:t>–10% × $80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400" b="0" i="0" u="none" strike="noStrike" kern="1200" baseline="0" dirty="0" smtClean="0">
                          <a:solidFill>
                            <a:schemeClr val="dk1"/>
                          </a:solidFill>
                          <a:latin typeface="Calibri" panose="020F0502020204030204" pitchFamily="34" charset="0"/>
                          <a:ea typeface="+mn-ea"/>
                          <a:cs typeface="+mn-cs"/>
                        </a:rPr>
                        <a:t>–10% × £50</a:t>
                      </a:r>
                    </a:p>
                  </a:txBody>
                  <a:tcPr>
                    <a:lnL w="12700" cmpd="sng">
                      <a:noFill/>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2765212"/>
                  </a:ext>
                </a:extLst>
              </a:tr>
              <a:tr h="277799">
                <a:tc>
                  <a:txBody>
                    <a:bodyPr/>
                    <a:lstStyle/>
                    <a:p>
                      <a:r>
                        <a:rPr lang="en-IN" sz="1400" b="0" i="0" u="none" strike="noStrike" kern="1200" baseline="0" dirty="0" smtClean="0">
                          <a:solidFill>
                            <a:schemeClr val="dk1"/>
                          </a:solidFill>
                          <a:latin typeface="Calibri" panose="020F0502020204030204" pitchFamily="34" charset="0"/>
                          <a:ea typeface="+mn-ea"/>
                          <a:cs typeface="+mn-cs"/>
                        </a:rPr>
                        <a:t>Net cash flows</a:t>
                      </a:r>
                    </a:p>
                  </a:txBody>
                  <a:tcPr/>
                </a:tc>
                <a:tc>
                  <a:txBody>
                    <a:bodyPr/>
                    <a:lstStyle/>
                    <a:p>
                      <a:pPr algn="r"/>
                      <a:r>
                        <a:rPr lang="en-IN" sz="1400" b="0" i="0" u="none" strike="noStrike" kern="1200" baseline="0" dirty="0" smtClean="0">
                          <a:solidFill>
                            <a:schemeClr val="dk1"/>
                          </a:solidFill>
                          <a:latin typeface="Calibri" panose="020F0502020204030204" pitchFamily="34" charset="0"/>
                          <a:ea typeface="+mn-ea"/>
                          <a:cs typeface="+mn-cs"/>
                        </a:rPr>
                        <a:t>–10% × $80</a:t>
                      </a:r>
                    </a:p>
                  </a:txBody>
                  <a:tcPr>
                    <a:lnT w="12700" cap="flat" cmpd="sng" algn="ctr">
                      <a:solidFill>
                        <a:schemeClr val="tx1"/>
                      </a:solidFill>
                      <a:prstDash val="solid"/>
                      <a:round/>
                      <a:headEnd type="none" w="med" len="med"/>
                      <a:tailEnd type="none" w="med" len="med"/>
                    </a:lnT>
                  </a:tcPr>
                </a:tc>
                <a:tc>
                  <a:txBody>
                    <a:bodyPr/>
                    <a:lstStyle/>
                    <a:p>
                      <a:pPr algn="r"/>
                      <a:r>
                        <a:rPr lang="en-IN" sz="1400" b="0" i="0" u="none" strike="noStrike" kern="1200" baseline="0" dirty="0" smtClean="0">
                          <a:solidFill>
                            <a:schemeClr val="dk1"/>
                          </a:solidFill>
                          <a:latin typeface="Calibri" panose="020F0502020204030204" pitchFamily="34" charset="0"/>
                          <a:ea typeface="+mn-ea"/>
                          <a:cs typeface="+mn-cs"/>
                        </a:rPr>
                        <a:t>–10% × £50</a:t>
                      </a:r>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600727493"/>
                  </a:ext>
                </a:extLst>
              </a:tr>
              <a:tr h="261757">
                <a:tc>
                  <a:txBody>
                    <a:bodyPr/>
                    <a:lstStyle/>
                    <a:p>
                      <a:r>
                        <a:rPr lang="en-IN" sz="1400" b="0" i="0" u="none" strike="noStrike" kern="1200" baseline="0" dirty="0" smtClean="0">
                          <a:solidFill>
                            <a:schemeClr val="dk1"/>
                          </a:solidFill>
                          <a:latin typeface="Calibri" panose="020F0502020204030204" pitchFamily="34" charset="0"/>
                          <a:ea typeface="+mn-ea"/>
                          <a:cs typeface="+mn-cs"/>
                        </a:rPr>
                        <a:t>Rate available on </a:t>
                      </a:r>
                    </a:p>
                  </a:txBody>
                  <a:tcPr/>
                </a:tc>
                <a:tc>
                  <a:txBody>
                    <a:bodyPr/>
                    <a:lstStyle/>
                    <a:p>
                      <a:r>
                        <a:rPr lang="en-IN" sz="1400" dirty="0" smtClean="0">
                          <a:solidFill>
                            <a:srgbClr val="F6D0CC"/>
                          </a:solidFill>
                          <a:latin typeface="Calibri" panose="020F0502020204030204" pitchFamily="34" charset="0"/>
                        </a:rPr>
                        <a:t>Blank</a:t>
                      </a:r>
                      <a:endParaRPr lang="en-IN" sz="1400" dirty="0">
                        <a:solidFill>
                          <a:srgbClr val="F6D0CC"/>
                        </a:solidFill>
                        <a:latin typeface="Calibri" panose="020F0502020204030204" pitchFamily="34" charset="0"/>
                      </a:endParaRPr>
                    </a:p>
                  </a:txBody>
                  <a:tcPr/>
                </a:tc>
                <a:tc>
                  <a:txBody>
                    <a:bodyPr/>
                    <a:lstStyle/>
                    <a:p>
                      <a:r>
                        <a:rPr lang="en-IN" sz="1400" dirty="0" smtClean="0">
                          <a:solidFill>
                            <a:srgbClr val="F6D0CC"/>
                          </a:solidFill>
                          <a:latin typeface="Calibri" panose="020F0502020204030204" pitchFamily="34" charset="0"/>
                        </a:rPr>
                        <a:t>Blank</a:t>
                      </a:r>
                      <a:endParaRPr lang="en-IN" sz="1400" dirty="0">
                        <a:latin typeface="Calibri" panose="020F0502020204030204" pitchFamily="34" charset="0"/>
                      </a:endParaRPr>
                    </a:p>
                  </a:txBody>
                  <a:tcPr>
                    <a:lnT w="12700" cap="flat" cmpd="sng" algn="ctr">
                      <a:noFill/>
                      <a:prstDash val="solid"/>
                      <a:round/>
                      <a:headEnd type="none" w="med" len="med"/>
                      <a:tailEnd type="none" w="med" len="med"/>
                    </a:lnT>
                  </a:tcPr>
                </a:tc>
                <a:extLst>
                  <a:ext uri="{0D108BD9-81ED-4DB2-BD59-A6C34878D82A}">
                    <a16:rowId xmlns:a16="http://schemas.microsoft.com/office/drawing/2014/main" val="1532602135"/>
                  </a:ext>
                </a:extLst>
              </a:tr>
              <a:tr h="236090">
                <a:tc>
                  <a:txBody>
                    <a:bodyPr/>
                    <a:lstStyle/>
                    <a:p>
                      <a:r>
                        <a:rPr lang="en-IN" sz="1400" b="0" i="0" u="none" strike="noStrike" kern="1200" baseline="0" dirty="0" smtClean="0">
                          <a:solidFill>
                            <a:schemeClr val="dk1"/>
                          </a:solidFill>
                          <a:latin typeface="Calibri" panose="020F0502020204030204" pitchFamily="34" charset="0"/>
                          <a:ea typeface="+mn-ea"/>
                          <a:cs typeface="+mn-cs"/>
                        </a:rPr>
                        <a:t>   Dollar-denominated notes</a:t>
                      </a:r>
                    </a:p>
                  </a:txBody>
                  <a:tcPr/>
                </a:tc>
                <a:tc>
                  <a:txBody>
                    <a:bodyPr/>
                    <a:lstStyle/>
                    <a:p>
                      <a:pPr algn="ctr"/>
                      <a:r>
                        <a:rPr lang="en-IN" sz="1400" b="0" i="0" u="none" strike="noStrike" kern="1200" baseline="0" dirty="0" smtClean="0">
                          <a:solidFill>
                            <a:schemeClr val="dk1"/>
                          </a:solidFill>
                          <a:latin typeface="Calibri" panose="020F0502020204030204" pitchFamily="34" charset="0"/>
                          <a:ea typeface="+mn-ea"/>
                          <a:cs typeface="+mn-cs"/>
                        </a:rPr>
                        <a:t>10.5%</a:t>
                      </a:r>
                      <a:endParaRPr lang="en-IN" sz="1400" b="0" i="0" u="none" strike="noStrike" kern="1200" baseline="0" dirty="0" smtClean="0">
                        <a:solidFill>
                          <a:schemeClr val="dk1"/>
                        </a:solidFill>
                        <a:latin typeface="Calibri" panose="020F0502020204030204" pitchFamily="34" charset="0"/>
                        <a:ea typeface="+mn-ea"/>
                        <a:cs typeface="+mn-cs"/>
                      </a:endParaRPr>
                    </a:p>
                  </a:txBody>
                  <a:tcPr/>
                </a:tc>
                <a:tc>
                  <a:txBody>
                    <a:bodyPr/>
                    <a:lstStyle/>
                    <a:p>
                      <a:pPr algn="ctr"/>
                      <a:r>
                        <a:rPr lang="en-IN" sz="1400" dirty="0" smtClean="0">
                          <a:solidFill>
                            <a:srgbClr val="FBE9E8"/>
                          </a:solidFill>
                          <a:latin typeface="Calibri" panose="020F0502020204030204" pitchFamily="34" charset="0"/>
                        </a:rPr>
                        <a:t>Blank</a:t>
                      </a:r>
                      <a:endParaRPr lang="en-IN" sz="1400" dirty="0">
                        <a:solidFill>
                          <a:srgbClr val="FBE9E8"/>
                        </a:solidFill>
                        <a:latin typeface="Calibri" panose="020F0502020204030204" pitchFamily="34" charset="0"/>
                      </a:endParaRPr>
                    </a:p>
                  </a:txBody>
                  <a:tcPr/>
                </a:tc>
                <a:extLst>
                  <a:ext uri="{0D108BD9-81ED-4DB2-BD59-A6C34878D82A}">
                    <a16:rowId xmlns:a16="http://schemas.microsoft.com/office/drawing/2014/main" val="4126590887"/>
                  </a:ext>
                </a:extLst>
              </a:tr>
              <a:tr h="220048">
                <a:tc>
                  <a:txBody>
                    <a:bodyPr/>
                    <a:lstStyle/>
                    <a:p>
                      <a:r>
                        <a:rPr lang="en-IN" sz="1400" b="0" i="0" u="none" strike="noStrike" kern="1200" baseline="0" dirty="0" smtClean="0">
                          <a:solidFill>
                            <a:schemeClr val="dk1"/>
                          </a:solidFill>
                          <a:latin typeface="Calibri" panose="020F0502020204030204" pitchFamily="34" charset="0"/>
                          <a:ea typeface="+mn-ea"/>
                          <a:cs typeface="+mn-cs"/>
                        </a:rPr>
                        <a:t>   Pound-denominated notes</a:t>
                      </a:r>
                    </a:p>
                  </a:txBody>
                  <a:tcPr/>
                </a:tc>
                <a:tc>
                  <a:txBody>
                    <a:bodyPr/>
                    <a:lstStyle/>
                    <a:p>
                      <a:pPr algn="ctr"/>
                      <a:r>
                        <a:rPr lang="en-IN" sz="1400" dirty="0" smtClean="0">
                          <a:solidFill>
                            <a:srgbClr val="F6D0CC"/>
                          </a:solidFill>
                          <a:latin typeface="Calibri" panose="020F0502020204030204" pitchFamily="34" charset="0"/>
                        </a:rPr>
                        <a:t>Blank</a:t>
                      </a:r>
                      <a:endParaRPr lang="en-IN" sz="1400" dirty="0">
                        <a:latin typeface="Calibri" panose="020F0502020204030204" pitchFamily="34" charset="0"/>
                      </a:endParaRPr>
                    </a:p>
                  </a:txBody>
                  <a:tcPr/>
                </a:tc>
                <a:tc>
                  <a:txBody>
                    <a:bodyPr/>
                    <a:lstStyle/>
                    <a:p>
                      <a:pPr algn="ctr"/>
                      <a:r>
                        <a:rPr lang="en-IN" sz="1400" b="0" i="0" u="none" strike="noStrike" kern="1200" baseline="0" dirty="0" smtClean="0">
                          <a:solidFill>
                            <a:schemeClr val="dk1"/>
                          </a:solidFill>
                          <a:latin typeface="Calibri" panose="020F0502020204030204" pitchFamily="34" charset="0"/>
                          <a:ea typeface="+mn-ea"/>
                          <a:cs typeface="+mn-cs"/>
                        </a:rPr>
                        <a:t>10.5%</a:t>
                      </a:r>
                    </a:p>
                  </a:txBody>
                  <a:tcPr/>
                </a:tc>
                <a:extLst>
                  <a:ext uri="{0D108BD9-81ED-4DB2-BD59-A6C34878D82A}">
                    <a16:rowId xmlns:a16="http://schemas.microsoft.com/office/drawing/2014/main" val="1385364758"/>
                  </a:ext>
                </a:extLst>
              </a:tr>
            </a:tbl>
          </a:graphicData>
        </a:graphic>
      </p:graphicFrame>
      <p:sp>
        <p:nvSpPr>
          <p:cNvPr id="10" name="Content Placeholder 4"/>
          <p:cNvSpPr>
            <a:spLocks noGrp="1"/>
          </p:cNvSpPr>
          <p:nvPr>
            <p:ph idx="14"/>
          </p:nvPr>
        </p:nvSpPr>
        <p:spPr>
          <a:xfrm>
            <a:off x="3307766" y="6562106"/>
            <a:ext cx="1987715" cy="200436"/>
          </a:xfrm>
        </p:spPr>
        <p:txBody>
          <a:bodyPr/>
          <a:lstStyle/>
          <a:p>
            <a:pPr marL="0" indent="0">
              <a:buNone/>
            </a:pPr>
            <a:r>
              <a:rPr lang="en-IN" sz="1000" dirty="0">
                <a:hlinkClick r:id="rId3"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1062222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2"/>
          <p:cNvSpPr>
            <a:spLocks noGrp="1" noChangeArrowheads="1"/>
          </p:cNvSpPr>
          <p:nvPr>
            <p:ph type="title"/>
          </p:nvPr>
        </p:nvSpPr>
        <p:spPr>
          <a:xfrm>
            <a:off x="457200" y="367768"/>
            <a:ext cx="7397015" cy="979769"/>
          </a:xfrm>
        </p:spPr>
        <p:txBody>
          <a:bodyPr anchor="ctr"/>
          <a:lstStyle/>
          <a:p>
            <a:pPr eaLnBrk="1" hangingPunct="1"/>
            <a:r>
              <a:rPr lang="en-US" altLang="en-US" sz="3500" dirty="0"/>
              <a:t>Derivative Securities Used to Manage Risk</a:t>
            </a:r>
          </a:p>
        </p:txBody>
      </p:sp>
      <p:sp>
        <p:nvSpPr>
          <p:cNvPr id="3" name="Content Placeholder 2"/>
          <p:cNvSpPr>
            <a:spLocks noGrp="1"/>
          </p:cNvSpPr>
          <p:nvPr>
            <p:ph idx="1"/>
          </p:nvPr>
        </p:nvSpPr>
        <p:spPr>
          <a:xfrm>
            <a:off x="457200" y="1719263"/>
            <a:ext cx="8229600" cy="2506228"/>
          </a:xfrm>
        </p:spPr>
        <p:txBody>
          <a:bodyPr/>
          <a:lstStyle/>
          <a:p>
            <a:pPr marL="0" indent="0" eaLnBrk="1" hangingPunct="1">
              <a:buNone/>
            </a:pPr>
            <a:r>
              <a:rPr lang="en-US" altLang="en-US" sz="2400" dirty="0"/>
              <a:t>Managers are increasingly turning to </a:t>
            </a:r>
            <a:r>
              <a:rPr lang="en-US" altLang="en-US" sz="2400" b="1" dirty="0"/>
              <a:t>off-balance-sheet (</a:t>
            </a:r>
            <a:r>
              <a:rPr lang="en-US" altLang="en-US" sz="2400" b="1" dirty="0" smtClean="0"/>
              <a:t>O</a:t>
            </a:r>
            <a:r>
              <a:rPr lang="en-US" altLang="en-US" sz="100" b="1" dirty="0" smtClean="0"/>
              <a:t> </a:t>
            </a:r>
            <a:r>
              <a:rPr lang="en-US" altLang="en-US" sz="2400" b="1" dirty="0" smtClean="0"/>
              <a:t>B</a:t>
            </a:r>
            <a:r>
              <a:rPr lang="en-US" altLang="en-US" sz="100" b="1" dirty="0" smtClean="0"/>
              <a:t> </a:t>
            </a:r>
            <a:r>
              <a:rPr lang="en-US" altLang="en-US" sz="2400" b="1" dirty="0" smtClean="0"/>
              <a:t>S</a:t>
            </a:r>
            <a:r>
              <a:rPr lang="en-US" altLang="en-US" sz="2400" b="1" dirty="0"/>
              <a:t>)</a:t>
            </a:r>
            <a:r>
              <a:rPr lang="en-US" altLang="en-US" sz="2400" dirty="0"/>
              <a:t> instruments such as forwards, futures, options, and swaps to hedge the risks their financial institutions (FIs) </a:t>
            </a:r>
            <a:r>
              <a:rPr lang="en-US" altLang="en-US" sz="2400" dirty="0" smtClean="0"/>
              <a:t>face.</a:t>
            </a:r>
            <a:endParaRPr lang="en-US" altLang="en-US" sz="2400" dirty="0"/>
          </a:p>
          <a:p>
            <a:pPr marL="291600" lvl="1" indent="-291600" eaLnBrk="1" hangingPunct="1">
              <a:spcBef>
                <a:spcPts val="600"/>
              </a:spcBef>
              <a:buSzPct val="100000"/>
            </a:pPr>
            <a:r>
              <a:rPr lang="en-US" altLang="en-US" sz="2400" dirty="0"/>
              <a:t>Interest rate </a:t>
            </a:r>
            <a:r>
              <a:rPr lang="en-US" altLang="en-US" sz="2400" dirty="0" smtClean="0"/>
              <a:t>risk.</a:t>
            </a:r>
            <a:endParaRPr lang="en-US" altLang="en-US" sz="2400" dirty="0"/>
          </a:p>
          <a:p>
            <a:pPr marL="291600" lvl="1" indent="-291600" eaLnBrk="1" hangingPunct="1">
              <a:spcBef>
                <a:spcPts val="600"/>
              </a:spcBef>
              <a:buSzPct val="100000"/>
            </a:pPr>
            <a:r>
              <a:rPr lang="en-US" altLang="en-US" sz="2400" dirty="0"/>
              <a:t>Foreign exchange </a:t>
            </a:r>
            <a:r>
              <a:rPr lang="en-US" altLang="en-US" sz="2400" dirty="0" smtClean="0"/>
              <a:t>risk.</a:t>
            </a:r>
            <a:endParaRPr lang="en-US" altLang="en-US" sz="2400" dirty="0"/>
          </a:p>
          <a:p>
            <a:pPr marL="291600" lvl="1" indent="-291600" eaLnBrk="1" hangingPunct="1">
              <a:spcBef>
                <a:spcPts val="600"/>
              </a:spcBef>
              <a:buSzPct val="100000"/>
            </a:pPr>
            <a:r>
              <a:rPr lang="en-US" altLang="en-US" sz="2400" dirty="0"/>
              <a:t>Credit </a:t>
            </a:r>
            <a:r>
              <a:rPr lang="en-US" altLang="en-US" sz="2400" dirty="0" smtClean="0"/>
              <a:t>risk.</a:t>
            </a:r>
            <a:endParaRPr lang="en-US" altLang="en-US" sz="2400" dirty="0"/>
          </a:p>
        </p:txBody>
      </p:sp>
      <p:sp>
        <p:nvSpPr>
          <p:cNvPr id="4" name="Content Placeholder 3"/>
          <p:cNvSpPr>
            <a:spLocks noGrp="1"/>
          </p:cNvSpPr>
          <p:nvPr>
            <p:ph idx="13"/>
          </p:nvPr>
        </p:nvSpPr>
        <p:spPr>
          <a:xfrm>
            <a:off x="457200" y="4441164"/>
            <a:ext cx="8229600" cy="746853"/>
          </a:xfrm>
        </p:spPr>
        <p:txBody>
          <a:bodyPr/>
          <a:lstStyle/>
          <a:p>
            <a:pPr marL="0" indent="0">
              <a:spcBef>
                <a:spcPts val="600"/>
              </a:spcBef>
              <a:buSzPct val="100000"/>
              <a:buNone/>
            </a:pPr>
            <a:r>
              <a:rPr lang="en-US" altLang="en-US" sz="2400" dirty="0"/>
              <a:t>FIs also </a:t>
            </a:r>
            <a:r>
              <a:rPr lang="en-US" altLang="en-US" sz="2400" b="1" dirty="0"/>
              <a:t>generate fee income</a:t>
            </a:r>
            <a:r>
              <a:rPr lang="en-US" altLang="en-US" sz="2400" dirty="0"/>
              <a:t> from derivative securities </a:t>
            </a:r>
            <a:r>
              <a:rPr lang="en-US" altLang="en-US" sz="2400" dirty="0" smtClean="0"/>
              <a:t>transactions.</a:t>
            </a:r>
            <a:endParaRPr lang="en-US" altLang="en-US" sz="2400" dirty="0"/>
          </a:p>
        </p:txBody>
      </p:sp>
      <p:sp>
        <p:nvSpPr>
          <p:cNvPr id="2" name="Slide Number Placeholder 1"/>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a:t>
            </a:fld>
            <a:endParaRPr lang="en-US" alt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Credit Default Swaps (</a:t>
            </a:r>
            <a:r>
              <a:rPr lang="en-US" altLang="en-US" sz="3500" dirty="0" smtClean="0"/>
              <a:t>C</a:t>
            </a:r>
            <a:r>
              <a:rPr lang="en-US" altLang="en-US" sz="100" dirty="0" smtClean="0"/>
              <a:t> </a:t>
            </a:r>
            <a:r>
              <a:rPr lang="en-US" altLang="en-US" sz="3500" dirty="0" smtClean="0"/>
              <a:t>D</a:t>
            </a:r>
            <a:r>
              <a:rPr lang="en-US" altLang="en-US" sz="100" dirty="0" smtClean="0"/>
              <a:t> </a:t>
            </a:r>
            <a:r>
              <a:rPr lang="en-US" altLang="en-US" sz="3500" dirty="0" err="1" smtClean="0"/>
              <a:t>Ss</a:t>
            </a:r>
            <a:r>
              <a:rPr lang="en-US" altLang="en-US" sz="3500" dirty="0" smtClean="0"/>
              <a:t>) </a:t>
            </a:r>
            <a:r>
              <a:rPr lang="en-US" altLang="en-US" sz="1000" b="0" dirty="0" smtClean="0"/>
              <a:t>1</a:t>
            </a:r>
            <a:endParaRPr lang="en-IN" sz="1000" b="0" dirty="0"/>
          </a:p>
        </p:txBody>
      </p:sp>
      <p:sp>
        <p:nvSpPr>
          <p:cNvPr id="10" name="Content Placeholder 9"/>
          <p:cNvSpPr>
            <a:spLocks noGrp="1"/>
          </p:cNvSpPr>
          <p:nvPr>
            <p:ph idx="1"/>
          </p:nvPr>
        </p:nvSpPr>
        <p:spPr>
          <a:xfrm>
            <a:off x="457200" y="1719262"/>
            <a:ext cx="8229600" cy="2671867"/>
          </a:xfrm>
        </p:spPr>
        <p:txBody>
          <a:bodyPr/>
          <a:lstStyle/>
          <a:p>
            <a:pPr marL="0" indent="0" eaLnBrk="1" hangingPunct="1">
              <a:lnSpc>
                <a:spcPct val="80000"/>
              </a:lnSpc>
              <a:buNone/>
            </a:pPr>
            <a:r>
              <a:rPr lang="en-US" altLang="en-US" sz="2400" b="1" dirty="0"/>
              <a:t>Total Return Swap (</a:t>
            </a:r>
            <a:r>
              <a:rPr lang="en-US" altLang="en-US" sz="2400" b="1" dirty="0" smtClean="0"/>
              <a:t>T</a:t>
            </a:r>
            <a:r>
              <a:rPr lang="en-US" altLang="en-US" sz="100" b="1" dirty="0" smtClean="0"/>
              <a:t> </a:t>
            </a:r>
            <a:r>
              <a:rPr lang="en-US" altLang="en-US" sz="2400" b="1" dirty="0" smtClean="0"/>
              <a:t>R</a:t>
            </a:r>
            <a:r>
              <a:rPr lang="en-US" altLang="en-US" sz="100" b="1" dirty="0" smtClean="0"/>
              <a:t> </a:t>
            </a:r>
            <a:r>
              <a:rPr lang="en-US" altLang="en-US" sz="2400" b="1" dirty="0" smtClean="0"/>
              <a:t>S</a:t>
            </a:r>
            <a:r>
              <a:rPr lang="en-US" altLang="en-US" sz="2400" b="1" dirty="0"/>
              <a:t>): </a:t>
            </a:r>
          </a:p>
          <a:p>
            <a:pPr marL="291600" lvl="1" indent="-291600" eaLnBrk="1" hangingPunct="1">
              <a:lnSpc>
                <a:spcPct val="90000"/>
              </a:lnSpc>
              <a:spcBef>
                <a:spcPts val="600"/>
              </a:spcBef>
              <a:buSzPct val="100000"/>
            </a:pPr>
            <a:r>
              <a:rPr lang="en-US" altLang="en-US" sz="2200" dirty="0"/>
              <a:t>Swap involving an obligation to pay interest at a specified fixed or floating rate for payments representing the total return on a specified </a:t>
            </a:r>
            <a:r>
              <a:rPr lang="en-US" altLang="en-US" sz="2200" dirty="0" smtClean="0"/>
              <a:t>amount.</a:t>
            </a:r>
            <a:endParaRPr lang="en-US" altLang="en-US" sz="2200" dirty="0"/>
          </a:p>
          <a:p>
            <a:pPr marL="291600" lvl="1" indent="-291600" eaLnBrk="1" hangingPunct="1">
              <a:lnSpc>
                <a:spcPct val="90000"/>
              </a:lnSpc>
              <a:spcBef>
                <a:spcPts val="600"/>
              </a:spcBef>
              <a:buSzPct val="100000"/>
            </a:pPr>
            <a:r>
              <a:rPr lang="en-US" altLang="en-US" sz="2200" dirty="0"/>
              <a:t>Can be designed to cover any change in value of the principal as well as just the </a:t>
            </a:r>
            <a:r>
              <a:rPr lang="en-US" altLang="en-US" sz="2200" dirty="0" smtClean="0"/>
              <a:t>interest.</a:t>
            </a:r>
            <a:endParaRPr lang="en-US" altLang="en-US" sz="2200" dirty="0"/>
          </a:p>
          <a:p>
            <a:pPr marL="622800" lvl="2" indent="-320400" eaLnBrk="1" hangingPunct="1">
              <a:lnSpc>
                <a:spcPct val="90000"/>
              </a:lnSpc>
              <a:spcBef>
                <a:spcPts val="600"/>
              </a:spcBef>
              <a:buSzPct val="80000"/>
            </a:pPr>
            <a:r>
              <a:rPr lang="en-US" altLang="en-US" sz="2000" dirty="0"/>
              <a:t>Often used when there is exposure to a change in the credit risk of the </a:t>
            </a:r>
            <a:r>
              <a:rPr lang="en-US" altLang="en-US" sz="2000" dirty="0" smtClean="0"/>
              <a:t>counterparty.</a:t>
            </a:r>
            <a:endParaRPr lang="en-US" altLang="en-US" sz="2000" dirty="0"/>
          </a:p>
        </p:txBody>
      </p:sp>
      <p:sp>
        <p:nvSpPr>
          <p:cNvPr id="12" name="Content Placeholder 11"/>
          <p:cNvSpPr>
            <a:spLocks noGrp="1"/>
          </p:cNvSpPr>
          <p:nvPr>
            <p:ph idx="14"/>
          </p:nvPr>
        </p:nvSpPr>
        <p:spPr>
          <a:xfrm>
            <a:off x="457200" y="4562557"/>
            <a:ext cx="8229600" cy="1041750"/>
          </a:xfrm>
        </p:spPr>
        <p:txBody>
          <a:bodyPr/>
          <a:lstStyle/>
          <a:p>
            <a:pPr marL="0" indent="0" eaLnBrk="1" hangingPunct="1">
              <a:lnSpc>
                <a:spcPct val="80000"/>
              </a:lnSpc>
              <a:buNone/>
            </a:pPr>
            <a:r>
              <a:rPr lang="en-US" altLang="en-US" sz="2400" b="1" dirty="0"/>
              <a:t>Pure Credit Swap (</a:t>
            </a:r>
            <a:r>
              <a:rPr lang="en-US" altLang="en-US" sz="2400" b="1" dirty="0" smtClean="0"/>
              <a:t>P</a:t>
            </a:r>
            <a:r>
              <a:rPr lang="en-US" altLang="en-US" sz="100" b="1" dirty="0" smtClean="0"/>
              <a:t> </a:t>
            </a:r>
            <a:r>
              <a:rPr lang="en-US" altLang="en-US" sz="2400" b="1" dirty="0" smtClean="0"/>
              <a:t>C</a:t>
            </a:r>
            <a:r>
              <a:rPr lang="en-US" altLang="en-US" sz="100" b="1" dirty="0" smtClean="0"/>
              <a:t> </a:t>
            </a:r>
            <a:r>
              <a:rPr lang="en-US" altLang="en-US" sz="2400" b="1" dirty="0" smtClean="0"/>
              <a:t>S</a:t>
            </a:r>
            <a:r>
              <a:rPr lang="en-US" altLang="en-US" sz="2400" b="1" dirty="0"/>
              <a:t>):</a:t>
            </a:r>
          </a:p>
          <a:p>
            <a:pPr marL="291600" lvl="1" indent="-291600" eaLnBrk="1" hangingPunct="1">
              <a:lnSpc>
                <a:spcPct val="90000"/>
              </a:lnSpc>
              <a:spcBef>
                <a:spcPts val="600"/>
              </a:spcBef>
              <a:buSzPct val="100000"/>
            </a:pPr>
            <a:r>
              <a:rPr lang="en-US" altLang="en-US" sz="2200" dirty="0"/>
              <a:t>Swap in which an FI receives the par value of the loan on default in return for paying a periodic swap </a:t>
            </a:r>
            <a:r>
              <a:rPr lang="en-US" altLang="en-US" sz="2200" dirty="0" smtClean="0"/>
              <a:t>fee.</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8843991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416265" cy="884775"/>
          </a:xfrm>
        </p:spPr>
        <p:txBody>
          <a:bodyPr anchor="ctr"/>
          <a:lstStyle/>
          <a:p>
            <a:r>
              <a:rPr lang="en-US" altLang="en-US" sz="3500" dirty="0"/>
              <a:t>Credit Default Swaps (</a:t>
            </a:r>
            <a:r>
              <a:rPr lang="en-US" altLang="en-US" sz="3500" dirty="0" smtClean="0"/>
              <a:t>C</a:t>
            </a:r>
            <a:r>
              <a:rPr lang="en-US" altLang="en-US" sz="100" dirty="0" smtClean="0"/>
              <a:t> </a:t>
            </a:r>
            <a:r>
              <a:rPr lang="en-US" altLang="en-US" sz="3500" dirty="0" smtClean="0"/>
              <a:t>D</a:t>
            </a:r>
            <a:r>
              <a:rPr lang="en-US" altLang="en-US" sz="100" dirty="0" smtClean="0"/>
              <a:t> </a:t>
            </a:r>
            <a:r>
              <a:rPr lang="en-US" altLang="en-US" sz="3500" dirty="0" err="1" smtClean="0"/>
              <a:t>Ss</a:t>
            </a:r>
            <a:r>
              <a:rPr lang="en-US" altLang="en-US" sz="3500" dirty="0" smtClean="0"/>
              <a:t>) </a:t>
            </a:r>
            <a:r>
              <a:rPr lang="en-US" altLang="en-US" sz="1000" b="0" dirty="0" smtClean="0"/>
              <a:t>2</a:t>
            </a:r>
            <a:endParaRPr lang="en-IN" sz="1000" b="0" dirty="0"/>
          </a:p>
        </p:txBody>
      </p:sp>
      <p:sp>
        <p:nvSpPr>
          <p:cNvPr id="3" name="Content Placeholder 2"/>
          <p:cNvSpPr>
            <a:spLocks noGrp="1"/>
          </p:cNvSpPr>
          <p:nvPr>
            <p:ph idx="1"/>
          </p:nvPr>
        </p:nvSpPr>
        <p:spPr>
          <a:xfrm>
            <a:off x="457200" y="1719263"/>
            <a:ext cx="8229600" cy="610051"/>
          </a:xfrm>
        </p:spPr>
        <p:txBody>
          <a:bodyPr/>
          <a:lstStyle/>
          <a:p>
            <a:pPr eaLnBrk="1" hangingPunct="1">
              <a:lnSpc>
                <a:spcPct val="80000"/>
              </a:lnSpc>
              <a:buFont typeface="Wingdings" pitchFamily="2" charset="2"/>
              <a:buNone/>
            </a:pPr>
            <a:r>
              <a:rPr lang="en-US" altLang="en-US" sz="1800" dirty="0"/>
              <a:t>Total Return </a:t>
            </a:r>
            <a:r>
              <a:rPr lang="en-US" altLang="en-US" sz="1800" dirty="0" smtClean="0"/>
              <a:t>Swap</a:t>
            </a:r>
          </a:p>
          <a:p>
            <a:pPr eaLnBrk="1" hangingPunct="1">
              <a:lnSpc>
                <a:spcPct val="80000"/>
              </a:lnSpc>
              <a:buNone/>
            </a:pPr>
            <a:r>
              <a:rPr lang="en-IN" sz="1800" b="1" dirty="0"/>
              <a:t>Figure 23–11 </a:t>
            </a:r>
            <a:r>
              <a:rPr lang="en-IN" sz="1800" b="1" dirty="0">
                <a:solidFill>
                  <a:srgbClr val="0070C0"/>
                </a:solidFill>
              </a:rPr>
              <a:t>Cash Flows on a Total Return </a:t>
            </a:r>
            <a:r>
              <a:rPr lang="en-IN" sz="1800" b="1" dirty="0" smtClean="0">
                <a:solidFill>
                  <a:srgbClr val="0070C0"/>
                </a:solidFill>
              </a:rPr>
              <a:t>Swap</a:t>
            </a:r>
            <a:endParaRPr lang="en-IN" sz="1800" dirty="0">
              <a:solidFill>
                <a:srgbClr val="0070C0"/>
              </a:solidFill>
            </a:endParaRPr>
          </a:p>
        </p:txBody>
      </p:sp>
      <p:pic>
        <p:nvPicPr>
          <p:cNvPr id="7" name="Picture 6" descr="Diagram showing the cash flows on a total return swap.&#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3293" y="2513415"/>
            <a:ext cx="5677414" cy="1542420"/>
          </a:xfrm>
          <a:prstGeom prst="rect">
            <a:avLst/>
          </a:prstGeom>
        </p:spPr>
      </p:pic>
      <p:sp>
        <p:nvSpPr>
          <p:cNvPr id="5" name="Content Placeholder 4"/>
          <p:cNvSpPr>
            <a:spLocks noGrp="1"/>
          </p:cNvSpPr>
          <p:nvPr>
            <p:ph idx="14"/>
          </p:nvPr>
        </p:nvSpPr>
        <p:spPr>
          <a:xfrm>
            <a:off x="457200" y="4239937"/>
            <a:ext cx="8229600" cy="572696"/>
          </a:xfrm>
        </p:spPr>
        <p:txBody>
          <a:bodyPr/>
          <a:lstStyle/>
          <a:p>
            <a:pPr eaLnBrk="1" hangingPunct="1">
              <a:lnSpc>
                <a:spcPct val="80000"/>
              </a:lnSpc>
              <a:buFont typeface="Wingdings" pitchFamily="2" charset="2"/>
              <a:buNone/>
            </a:pPr>
            <a:r>
              <a:rPr lang="en-US" altLang="en-US" sz="1800" dirty="0"/>
              <a:t>Pure Credit </a:t>
            </a:r>
            <a:r>
              <a:rPr lang="en-US" altLang="en-US" sz="1800" dirty="0" smtClean="0"/>
              <a:t>Swap</a:t>
            </a:r>
          </a:p>
          <a:p>
            <a:pPr eaLnBrk="1" hangingPunct="1">
              <a:lnSpc>
                <a:spcPct val="80000"/>
              </a:lnSpc>
              <a:buFont typeface="Wingdings" pitchFamily="2" charset="2"/>
              <a:buNone/>
            </a:pPr>
            <a:r>
              <a:rPr lang="it-IT" sz="1800" b="1" dirty="0"/>
              <a:t>Figure 23–12 </a:t>
            </a:r>
            <a:r>
              <a:rPr lang="it-IT" sz="1800" b="1" dirty="0">
                <a:solidFill>
                  <a:srgbClr val="0070C0"/>
                </a:solidFill>
              </a:rPr>
              <a:t>A Pure Credit Swap</a:t>
            </a:r>
            <a:endParaRPr lang="en-US" altLang="en-US" sz="1800" dirty="0">
              <a:solidFill>
                <a:srgbClr val="0070C0"/>
              </a:solidFill>
            </a:endParaRPr>
          </a:p>
        </p:txBody>
      </p:sp>
      <p:pic>
        <p:nvPicPr>
          <p:cNvPr id="8" name="Picture 7" descr="Diagram showing a pure credit swap.&#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9646" y="5001172"/>
            <a:ext cx="5298947" cy="1418028"/>
          </a:xfrm>
          <a:prstGeom prst="rect">
            <a:avLst/>
          </a:prstGeom>
        </p:spPr>
      </p:pic>
      <p:sp>
        <p:nvSpPr>
          <p:cNvPr id="9" name="Content Placeholder 4"/>
          <p:cNvSpPr>
            <a:spLocks noGrp="1"/>
          </p:cNvSpPr>
          <p:nvPr>
            <p:ph idx="14"/>
          </p:nvPr>
        </p:nvSpPr>
        <p:spPr>
          <a:xfrm>
            <a:off x="3166450" y="6515027"/>
            <a:ext cx="1997764" cy="208229"/>
          </a:xfrm>
        </p:spPr>
        <p:txBody>
          <a:bodyPr/>
          <a:lstStyle/>
          <a:p>
            <a:pPr marL="0" indent="0">
              <a:buNone/>
            </a:pPr>
            <a:r>
              <a:rPr lang="en-IN" sz="1000" dirty="0">
                <a:hlinkClick r:id="rId4" action="ppaction://hlinksldjump"/>
              </a:rPr>
              <a:t>Access the long description slide.</a:t>
            </a:r>
          </a:p>
        </p:txBody>
      </p:sp>
      <p:sp>
        <p:nvSpPr>
          <p:cNvPr id="4" name="Slide Number Placeholder 3"/>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10062670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Swaps and the Financial Crisis</a:t>
            </a:r>
            <a:endParaRPr lang="en-IN" sz="1000" b="0" dirty="0"/>
          </a:p>
        </p:txBody>
      </p:sp>
      <p:sp>
        <p:nvSpPr>
          <p:cNvPr id="4" name="Content Placeholder 3"/>
          <p:cNvSpPr>
            <a:spLocks noGrp="1"/>
          </p:cNvSpPr>
          <p:nvPr>
            <p:ph idx="1"/>
          </p:nvPr>
        </p:nvSpPr>
        <p:spPr>
          <a:xfrm>
            <a:off x="457200" y="1902143"/>
            <a:ext cx="8229600" cy="3362876"/>
          </a:xfrm>
        </p:spPr>
        <p:txBody>
          <a:bodyPr/>
          <a:lstStyle/>
          <a:p>
            <a:pPr marL="291600" indent="-291600" eaLnBrk="1" hangingPunct="1">
              <a:lnSpc>
                <a:spcPct val="90000"/>
              </a:lnSpc>
              <a:spcBef>
                <a:spcPts val="600"/>
              </a:spcBef>
              <a:buSzPct val="100000"/>
            </a:pPr>
            <a:r>
              <a:rPr lang="en-US" altLang="en-US" sz="2200" dirty="0"/>
              <a:t>Lehman Brothers and </a:t>
            </a:r>
            <a:r>
              <a:rPr lang="en-US" altLang="en-US" sz="2200" dirty="0" smtClean="0"/>
              <a:t>A</a:t>
            </a:r>
            <a:r>
              <a:rPr lang="en-US" altLang="en-US" sz="100" dirty="0" smtClean="0"/>
              <a:t> </a:t>
            </a:r>
            <a:r>
              <a:rPr lang="en-US" altLang="en-US" sz="2200" dirty="0" smtClean="0"/>
              <a:t>I</a:t>
            </a:r>
            <a:r>
              <a:rPr lang="en-US" altLang="en-US" sz="100" dirty="0" smtClean="0"/>
              <a:t> </a:t>
            </a:r>
            <a:r>
              <a:rPr lang="en-US" altLang="en-US" sz="2200" dirty="0" smtClean="0"/>
              <a:t>G </a:t>
            </a:r>
            <a:r>
              <a:rPr lang="en-US" altLang="en-US" sz="2200" dirty="0"/>
              <a:t>sold credit default swaps worth billions of dollars in payments insuring mortgage-backed securities (</a:t>
            </a:r>
            <a:r>
              <a:rPr lang="en-US" altLang="en-US" sz="2200" dirty="0" smtClean="0"/>
              <a:t>M</a:t>
            </a:r>
            <a:r>
              <a:rPr lang="en-US" altLang="en-US" sz="100" dirty="0" smtClean="0"/>
              <a:t> </a:t>
            </a:r>
            <a:r>
              <a:rPr lang="en-US" altLang="en-US" sz="2200" dirty="0" smtClean="0"/>
              <a:t>B</a:t>
            </a:r>
            <a:r>
              <a:rPr lang="en-US" altLang="en-US" sz="100" dirty="0" smtClean="0"/>
              <a:t> </a:t>
            </a:r>
            <a:r>
              <a:rPr lang="en-US" altLang="en-US" sz="2200" dirty="0" smtClean="0"/>
              <a:t>S</a:t>
            </a:r>
            <a:r>
              <a:rPr lang="en-US" altLang="en-US" sz="2200" dirty="0" smtClean="0"/>
              <a:t>).</a:t>
            </a:r>
            <a:endParaRPr lang="en-US" altLang="en-US" sz="2200" dirty="0"/>
          </a:p>
          <a:p>
            <a:pPr marL="291600" indent="-291600" eaLnBrk="1" hangingPunct="1">
              <a:lnSpc>
                <a:spcPct val="90000"/>
              </a:lnSpc>
              <a:spcBef>
                <a:spcPts val="600"/>
              </a:spcBef>
              <a:buSzPct val="100000"/>
            </a:pPr>
            <a:r>
              <a:rPr lang="en-US" altLang="en-US" sz="2200" dirty="0"/>
              <a:t>When mortgage security values collapsed, required outflows at these firms far exceeded </a:t>
            </a:r>
            <a:r>
              <a:rPr lang="en-US" altLang="en-US" sz="2200" dirty="0" smtClean="0"/>
              <a:t>capital.</a:t>
            </a:r>
            <a:endParaRPr lang="en-US" altLang="en-US" sz="2200" dirty="0"/>
          </a:p>
          <a:p>
            <a:pPr marL="291600" indent="-291600" eaLnBrk="1" hangingPunct="1">
              <a:lnSpc>
                <a:spcPct val="90000"/>
              </a:lnSpc>
              <a:spcBef>
                <a:spcPts val="600"/>
              </a:spcBef>
              <a:buSzPct val="100000"/>
            </a:pPr>
            <a:r>
              <a:rPr lang="en-US" altLang="en-US" sz="2200" dirty="0"/>
              <a:t>Other institutions invested more heavily in </a:t>
            </a:r>
            <a:r>
              <a:rPr lang="en-US" altLang="en-US" sz="2200" dirty="0" smtClean="0"/>
              <a:t>M</a:t>
            </a:r>
            <a:r>
              <a:rPr lang="en-US" altLang="en-US" sz="100" dirty="0" smtClean="0"/>
              <a:t> </a:t>
            </a:r>
            <a:r>
              <a:rPr lang="en-US" altLang="en-US" sz="2200" dirty="0" smtClean="0"/>
              <a:t>B</a:t>
            </a:r>
            <a:r>
              <a:rPr lang="en-US" altLang="en-US" sz="100" dirty="0" smtClean="0"/>
              <a:t> </a:t>
            </a:r>
            <a:r>
              <a:rPr lang="en-US" altLang="en-US" sz="2200" dirty="0" smtClean="0"/>
              <a:t>S </a:t>
            </a:r>
            <a:r>
              <a:rPr lang="en-US" altLang="en-US" sz="2200" dirty="0"/>
              <a:t>because they were insured; exposure to mortgage markets was more widespread than it would have been </a:t>
            </a:r>
            <a:r>
              <a:rPr lang="en-US" altLang="en-US" sz="2200" dirty="0" smtClean="0"/>
              <a:t>otherwise.</a:t>
            </a:r>
            <a:endParaRPr lang="en-US" altLang="en-US" sz="2200" dirty="0"/>
          </a:p>
          <a:p>
            <a:pPr marL="291600" indent="-291600" eaLnBrk="1" hangingPunct="1">
              <a:lnSpc>
                <a:spcPct val="90000"/>
              </a:lnSpc>
              <a:spcBef>
                <a:spcPts val="600"/>
              </a:spcBef>
              <a:buSzPct val="100000"/>
            </a:pPr>
            <a:r>
              <a:rPr lang="en-US" altLang="en-US" sz="2200" dirty="0"/>
              <a:t>Credit swaps may cause lenders to make loans they would not otherwise make and earn fee income on other services offered to borrowers</a:t>
            </a:r>
            <a:r>
              <a:rPr lang="en-US" altLang="en-US" sz="2200" dirty="0" smtClean="0"/>
              <a:t>.</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34040751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Plain Vanilla Swap</a:t>
            </a:r>
            <a:endParaRPr lang="en-IN" sz="3500" dirty="0"/>
          </a:p>
        </p:txBody>
      </p:sp>
      <p:sp>
        <p:nvSpPr>
          <p:cNvPr id="12" name="Content Placeholder 11"/>
          <p:cNvSpPr>
            <a:spLocks noGrp="1"/>
          </p:cNvSpPr>
          <p:nvPr>
            <p:ph idx="1"/>
          </p:nvPr>
        </p:nvSpPr>
        <p:spPr>
          <a:xfrm>
            <a:off x="457200" y="1719263"/>
            <a:ext cx="8229600" cy="1439652"/>
          </a:xfrm>
        </p:spPr>
        <p:txBody>
          <a:bodyPr/>
          <a:lstStyle/>
          <a:p>
            <a:pPr marL="0" indent="0" eaLnBrk="1" hangingPunct="1">
              <a:buNone/>
            </a:pPr>
            <a:r>
              <a:rPr lang="en-US" altLang="en-US" sz="2400" dirty="0"/>
              <a:t>A </a:t>
            </a:r>
            <a:r>
              <a:rPr lang="en-US" altLang="en-US" sz="2400" b="1" dirty="0"/>
              <a:t>plain vanilla swap </a:t>
            </a:r>
            <a:r>
              <a:rPr lang="en-US" altLang="en-US" sz="2400" dirty="0"/>
              <a:t>is:</a:t>
            </a:r>
          </a:p>
          <a:p>
            <a:pPr marL="291600" lvl="1" indent="-291600" eaLnBrk="1" hangingPunct="1">
              <a:lnSpc>
                <a:spcPct val="90000"/>
              </a:lnSpc>
              <a:spcBef>
                <a:spcPts val="600"/>
              </a:spcBef>
              <a:buSzPct val="100000"/>
            </a:pPr>
            <a:r>
              <a:rPr lang="en-US" altLang="en-US" sz="2200" dirty="0"/>
              <a:t>A standard agreement where one participant pays a fixed rate of interest and the other party pays a variable rate of interest on a stated notional principal;  no principal is </a:t>
            </a:r>
            <a:r>
              <a:rPr lang="en-US" altLang="en-US" sz="2200" dirty="0" smtClean="0"/>
              <a:t>exchanged.</a:t>
            </a:r>
            <a:endParaRPr lang="en-US" altLang="en-US" sz="2200" dirty="0"/>
          </a:p>
        </p:txBody>
      </p:sp>
      <p:sp>
        <p:nvSpPr>
          <p:cNvPr id="13" name="Content Placeholder 12"/>
          <p:cNvSpPr>
            <a:spLocks noGrp="1"/>
          </p:cNvSpPr>
          <p:nvPr>
            <p:ph idx="13"/>
          </p:nvPr>
        </p:nvSpPr>
        <p:spPr>
          <a:xfrm>
            <a:off x="457200" y="3254317"/>
            <a:ext cx="8229600" cy="1160742"/>
          </a:xfrm>
        </p:spPr>
        <p:txBody>
          <a:bodyPr/>
          <a:lstStyle/>
          <a:p>
            <a:pPr marL="0" indent="0" eaLnBrk="1" hangingPunct="1">
              <a:buNone/>
            </a:pPr>
            <a:r>
              <a:rPr lang="en-US" altLang="en-US" sz="2400" dirty="0"/>
              <a:t>The SB sends fixed-rate interest payments to the </a:t>
            </a:r>
            <a:r>
              <a:rPr lang="en-US" altLang="en-US" sz="2400" dirty="0" smtClean="0"/>
              <a:t>M</a:t>
            </a:r>
            <a:r>
              <a:rPr lang="en-US" altLang="en-US" sz="100" dirty="0" smtClean="0"/>
              <a:t> </a:t>
            </a:r>
            <a:r>
              <a:rPr lang="en-US" altLang="en-US" sz="2400" dirty="0" smtClean="0"/>
              <a:t>C</a:t>
            </a:r>
            <a:r>
              <a:rPr lang="en-US" altLang="en-US" sz="100" dirty="0" smtClean="0"/>
              <a:t> </a:t>
            </a:r>
            <a:r>
              <a:rPr lang="en-US" altLang="en-US" sz="2400" dirty="0" smtClean="0"/>
              <a:t>B</a:t>
            </a:r>
            <a:r>
              <a:rPr lang="en-US" altLang="en-US" sz="2400" dirty="0" smtClean="0"/>
              <a:t>.</a:t>
            </a:r>
            <a:endParaRPr lang="en-US" altLang="en-US" sz="2400" dirty="0"/>
          </a:p>
          <a:p>
            <a:pPr marL="291600" lvl="1" indent="-291600" eaLnBrk="1" hangingPunct="1">
              <a:lnSpc>
                <a:spcPct val="90000"/>
              </a:lnSpc>
              <a:spcBef>
                <a:spcPts val="600"/>
              </a:spcBef>
              <a:buSzPct val="100000"/>
            </a:pPr>
            <a:r>
              <a:rPr lang="en-US" altLang="en-US" sz="2200" dirty="0"/>
              <a:t>Thus, the </a:t>
            </a:r>
            <a:r>
              <a:rPr lang="en-US" altLang="en-US" sz="2200" dirty="0" smtClean="0"/>
              <a:t>M</a:t>
            </a:r>
            <a:r>
              <a:rPr lang="en-US" altLang="en-US" sz="100" dirty="0" smtClean="0"/>
              <a:t> </a:t>
            </a:r>
            <a:r>
              <a:rPr lang="en-US" altLang="en-US" sz="2200" dirty="0" smtClean="0"/>
              <a:t>C</a:t>
            </a:r>
            <a:r>
              <a:rPr lang="en-US" altLang="en-US" sz="100" dirty="0" smtClean="0"/>
              <a:t> </a:t>
            </a:r>
            <a:r>
              <a:rPr lang="en-US" altLang="en-US" sz="2200" dirty="0" smtClean="0"/>
              <a:t>B’s </a:t>
            </a:r>
            <a:r>
              <a:rPr lang="en-US" altLang="en-US" sz="2200" dirty="0"/>
              <a:t>fixed-rate inflows are now matched to its fixed-rate </a:t>
            </a:r>
            <a:r>
              <a:rPr lang="en-US" altLang="en-US" sz="2200" dirty="0" smtClean="0"/>
              <a:t>payments.</a:t>
            </a:r>
            <a:endParaRPr lang="en-US" altLang="en-US" sz="2200" dirty="0"/>
          </a:p>
        </p:txBody>
      </p:sp>
      <p:sp>
        <p:nvSpPr>
          <p:cNvPr id="14" name="Content Placeholder 13"/>
          <p:cNvSpPr>
            <a:spLocks noGrp="1"/>
          </p:cNvSpPr>
          <p:nvPr>
            <p:ph idx="14"/>
          </p:nvPr>
        </p:nvSpPr>
        <p:spPr>
          <a:xfrm>
            <a:off x="474131" y="4498430"/>
            <a:ext cx="8229600" cy="1105882"/>
          </a:xfrm>
        </p:spPr>
        <p:txBody>
          <a:bodyPr/>
          <a:lstStyle/>
          <a:p>
            <a:pPr marL="0" indent="0" eaLnBrk="1" hangingPunct="1">
              <a:buNone/>
            </a:pPr>
            <a:r>
              <a:rPr lang="en-US" altLang="en-US" sz="2400" dirty="0"/>
              <a:t>The </a:t>
            </a:r>
            <a:r>
              <a:rPr lang="en-US" altLang="en-US" sz="2400" dirty="0" smtClean="0"/>
              <a:t>M</a:t>
            </a:r>
            <a:r>
              <a:rPr lang="en-US" altLang="en-US" sz="100" dirty="0" smtClean="0"/>
              <a:t> </a:t>
            </a:r>
            <a:r>
              <a:rPr lang="en-US" altLang="en-US" sz="2400" dirty="0" smtClean="0"/>
              <a:t>C</a:t>
            </a:r>
            <a:r>
              <a:rPr lang="en-US" altLang="en-US" sz="100" dirty="0" smtClean="0"/>
              <a:t> </a:t>
            </a:r>
            <a:r>
              <a:rPr lang="en-US" altLang="en-US" sz="2400" dirty="0" smtClean="0"/>
              <a:t>B </a:t>
            </a:r>
            <a:r>
              <a:rPr lang="en-US" altLang="en-US" sz="2400" dirty="0"/>
              <a:t>sends variable-rate interest payments to the </a:t>
            </a:r>
            <a:r>
              <a:rPr lang="en-US" altLang="en-US" sz="2400" dirty="0" smtClean="0"/>
              <a:t>S</a:t>
            </a:r>
            <a:r>
              <a:rPr lang="en-US" altLang="en-US" sz="100" dirty="0" smtClean="0"/>
              <a:t> </a:t>
            </a:r>
            <a:r>
              <a:rPr lang="en-US" altLang="en-US" sz="2400" dirty="0" smtClean="0"/>
              <a:t>B</a:t>
            </a:r>
            <a:r>
              <a:rPr lang="en-US" altLang="en-US" sz="2400" dirty="0" smtClean="0"/>
              <a:t>.</a:t>
            </a:r>
            <a:endParaRPr lang="en-US" altLang="en-US" sz="2400" dirty="0"/>
          </a:p>
          <a:p>
            <a:pPr marL="291600" lvl="1" indent="-291600" eaLnBrk="1" hangingPunct="1">
              <a:lnSpc>
                <a:spcPct val="90000"/>
              </a:lnSpc>
              <a:spcBef>
                <a:spcPts val="600"/>
              </a:spcBef>
              <a:buSzPct val="100000"/>
            </a:pPr>
            <a:r>
              <a:rPr lang="en-US" altLang="en-US" sz="2200" dirty="0"/>
              <a:t>Thus, the </a:t>
            </a:r>
            <a:r>
              <a:rPr lang="en-US" altLang="en-US" sz="2200" dirty="0" smtClean="0"/>
              <a:t>S</a:t>
            </a:r>
            <a:r>
              <a:rPr lang="en-US" altLang="en-US" sz="100" dirty="0" smtClean="0"/>
              <a:t> </a:t>
            </a:r>
            <a:r>
              <a:rPr lang="en-US" altLang="en-US" sz="2200" dirty="0" smtClean="0"/>
              <a:t>B’s </a:t>
            </a:r>
            <a:r>
              <a:rPr lang="en-US" altLang="en-US" sz="2200" dirty="0"/>
              <a:t>variable-rate inflows are now matched to its variable-rate </a:t>
            </a:r>
            <a:r>
              <a:rPr lang="en-US" altLang="en-US" sz="2200" dirty="0" smtClean="0"/>
              <a:t>payments.</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41947435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Credit Risk Concerns with Swaps</a:t>
            </a:r>
            <a:endParaRPr lang="en-IN" sz="3500" dirty="0"/>
          </a:p>
        </p:txBody>
      </p:sp>
      <p:sp>
        <p:nvSpPr>
          <p:cNvPr id="3" name="Content Placeholder 2"/>
          <p:cNvSpPr>
            <a:spLocks noGrp="1"/>
          </p:cNvSpPr>
          <p:nvPr>
            <p:ph idx="14"/>
          </p:nvPr>
        </p:nvSpPr>
        <p:spPr>
          <a:xfrm>
            <a:off x="457200" y="4167737"/>
            <a:ext cx="8229600" cy="2156059"/>
          </a:xfrm>
        </p:spPr>
        <p:txBody>
          <a:bodyPr/>
          <a:lstStyle/>
          <a:p>
            <a:pPr marL="0" indent="0" eaLnBrk="1" hangingPunct="1">
              <a:lnSpc>
                <a:spcPct val="80000"/>
              </a:lnSpc>
              <a:buNone/>
            </a:pPr>
            <a:r>
              <a:rPr lang="en-US" altLang="en-US" sz="2400" dirty="0"/>
              <a:t>Credit risk concerns with </a:t>
            </a:r>
            <a:r>
              <a:rPr lang="en-US" altLang="en-US" sz="2400" dirty="0" smtClean="0"/>
              <a:t>swaps.</a:t>
            </a:r>
            <a:endParaRPr lang="en-US" altLang="en-US" sz="2400" dirty="0"/>
          </a:p>
          <a:p>
            <a:pPr marL="291600" lvl="1" indent="-291600" eaLnBrk="1" hangingPunct="1">
              <a:lnSpc>
                <a:spcPct val="90000"/>
              </a:lnSpc>
              <a:spcBef>
                <a:spcPts val="600"/>
              </a:spcBef>
              <a:buSzPct val="100000"/>
            </a:pPr>
            <a:r>
              <a:rPr lang="en-US" altLang="en-US" sz="2200" b="1" dirty="0"/>
              <a:t>Netting</a:t>
            </a:r>
            <a:r>
              <a:rPr lang="en-US" altLang="en-US" sz="2200" dirty="0"/>
              <a:t>:</a:t>
            </a:r>
            <a:r>
              <a:rPr lang="en-US" altLang="en-US" sz="2200" b="1" dirty="0"/>
              <a:t> </a:t>
            </a:r>
            <a:r>
              <a:rPr lang="en-US" altLang="en-US" sz="2200" dirty="0"/>
              <a:t>only the difference between the fixed and the floating payment is exchanged between swap </a:t>
            </a:r>
            <a:r>
              <a:rPr lang="en-US" altLang="en-US" sz="2200" dirty="0" smtClean="0"/>
              <a:t>parties.</a:t>
            </a:r>
            <a:endParaRPr lang="en-US" altLang="en-US" sz="2200" dirty="0"/>
          </a:p>
          <a:p>
            <a:pPr marL="291600" lvl="1" indent="-291600" eaLnBrk="1" hangingPunct="1">
              <a:lnSpc>
                <a:spcPct val="90000"/>
              </a:lnSpc>
              <a:spcBef>
                <a:spcPts val="600"/>
              </a:spcBef>
              <a:buSzPct val="100000"/>
            </a:pPr>
            <a:r>
              <a:rPr lang="en-US" altLang="en-US" sz="2200" b="1" dirty="0"/>
              <a:t>Payment flows are often interest, not </a:t>
            </a:r>
            <a:r>
              <a:rPr lang="en-US" altLang="en-US" sz="2200" b="1" dirty="0" smtClean="0"/>
              <a:t>principal.</a:t>
            </a:r>
            <a:endParaRPr lang="en-US" altLang="en-US" sz="2200" b="1" dirty="0"/>
          </a:p>
          <a:p>
            <a:pPr marL="291600" lvl="1" indent="-291600" eaLnBrk="1" hangingPunct="1">
              <a:lnSpc>
                <a:spcPct val="90000"/>
              </a:lnSpc>
              <a:spcBef>
                <a:spcPts val="600"/>
              </a:spcBef>
              <a:buSzPct val="100000"/>
            </a:pPr>
            <a:r>
              <a:rPr lang="en-US" altLang="en-US" sz="2200" b="1" dirty="0"/>
              <a:t>Standby letters of credit </a:t>
            </a:r>
            <a:r>
              <a:rPr lang="en-US" altLang="en-US" sz="2200" dirty="0"/>
              <a:t>are required of poor-quality swap </a:t>
            </a:r>
            <a:r>
              <a:rPr lang="en-US" altLang="en-US" sz="2200" dirty="0" smtClean="0"/>
              <a:t>participants.</a:t>
            </a:r>
            <a:endParaRPr lang="en-US" altLang="en-US" sz="2200" dirty="0"/>
          </a:p>
        </p:txBody>
      </p:sp>
      <p:sp>
        <p:nvSpPr>
          <p:cNvPr id="4" name="Content Placeholder 3"/>
          <p:cNvSpPr>
            <a:spLocks noGrp="1"/>
          </p:cNvSpPr>
          <p:nvPr>
            <p:ph idx="1"/>
          </p:nvPr>
        </p:nvSpPr>
        <p:spPr>
          <a:xfrm>
            <a:off x="457200" y="1719263"/>
            <a:ext cx="8229600" cy="2342598"/>
          </a:xfrm>
        </p:spPr>
        <p:txBody>
          <a:bodyPr/>
          <a:lstStyle/>
          <a:p>
            <a:pPr marL="0" indent="0" eaLnBrk="1" hangingPunct="1">
              <a:lnSpc>
                <a:spcPct val="80000"/>
              </a:lnSpc>
              <a:buNone/>
            </a:pPr>
            <a:r>
              <a:rPr lang="en-US" altLang="en-US" sz="2400" dirty="0"/>
              <a:t>The growth of the over-the-counter swap market was a major factor underlying the imposition of the BIS risk-based capital </a:t>
            </a:r>
            <a:r>
              <a:rPr lang="en-US" altLang="en-US" sz="2400" dirty="0" smtClean="0"/>
              <a:t>requirements.</a:t>
            </a:r>
            <a:endParaRPr lang="en-US" altLang="en-US" sz="2400" dirty="0"/>
          </a:p>
          <a:p>
            <a:pPr marL="291600" lvl="1" indent="-291600" eaLnBrk="1" hangingPunct="1">
              <a:lnSpc>
                <a:spcPct val="90000"/>
              </a:lnSpc>
              <a:spcBef>
                <a:spcPts val="600"/>
              </a:spcBef>
              <a:buSzPct val="100000"/>
            </a:pPr>
            <a:r>
              <a:rPr lang="en-US" altLang="en-US" sz="2200" dirty="0"/>
              <a:t>The fear was that out-of-the-money counterparties would have incentives to </a:t>
            </a:r>
            <a:r>
              <a:rPr lang="en-US" altLang="en-US" sz="2200" dirty="0" smtClean="0"/>
              <a:t>default.</a:t>
            </a:r>
            <a:endParaRPr lang="en-US" altLang="en-US" sz="2200" dirty="0"/>
          </a:p>
          <a:p>
            <a:pPr marL="291600" lvl="1" indent="-291600" eaLnBrk="1" hangingPunct="1">
              <a:lnSpc>
                <a:spcPct val="90000"/>
              </a:lnSpc>
              <a:spcBef>
                <a:spcPts val="600"/>
              </a:spcBef>
              <a:buSzPct val="100000"/>
            </a:pPr>
            <a:r>
              <a:rPr lang="en-US" altLang="en-US" sz="2200" dirty="0"/>
              <a:t>BIS now requires capital to be held against interest rate, currency, and other </a:t>
            </a:r>
            <a:r>
              <a:rPr lang="en-US" altLang="en-US" sz="2200" dirty="0" smtClean="0"/>
              <a:t>swaps.</a:t>
            </a:r>
            <a:endParaRPr lang="en-US" altLang="en-US" sz="2200" dirty="0"/>
          </a:p>
        </p:txBody>
      </p:sp>
      <p:sp>
        <p:nvSpPr>
          <p:cNvPr id="5" name="Slide Number Placeholder 4"/>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2836342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Comparison of Hedging Methods</a:t>
            </a:r>
            <a:endParaRPr lang="en-IN" sz="3500" dirty="0"/>
          </a:p>
        </p:txBody>
      </p:sp>
      <p:sp>
        <p:nvSpPr>
          <p:cNvPr id="3" name="Content Placeholder 2"/>
          <p:cNvSpPr>
            <a:spLocks noGrp="1"/>
          </p:cNvSpPr>
          <p:nvPr>
            <p:ph idx="1"/>
          </p:nvPr>
        </p:nvSpPr>
        <p:spPr>
          <a:xfrm>
            <a:off x="457200" y="1719263"/>
            <a:ext cx="8229600" cy="1485950"/>
          </a:xfrm>
        </p:spPr>
        <p:txBody>
          <a:bodyPr/>
          <a:lstStyle/>
          <a:p>
            <a:pPr marL="0" indent="0" eaLnBrk="1" hangingPunct="1">
              <a:lnSpc>
                <a:spcPct val="90000"/>
              </a:lnSpc>
              <a:buNone/>
            </a:pPr>
            <a:r>
              <a:rPr lang="en-US" altLang="en-US" sz="2400" dirty="0"/>
              <a:t>Writing </a:t>
            </a:r>
            <a:r>
              <a:rPr lang="en-US" altLang="en-US" sz="2400" dirty="0" smtClean="0"/>
              <a:t>versus </a:t>
            </a:r>
            <a:r>
              <a:rPr lang="en-US" altLang="en-US" sz="2400" dirty="0"/>
              <a:t>buying </a:t>
            </a:r>
            <a:r>
              <a:rPr lang="en-US" altLang="en-US" sz="2400" dirty="0" smtClean="0"/>
              <a:t>options.</a:t>
            </a:r>
            <a:endParaRPr lang="en-US" altLang="en-US" sz="2400" dirty="0"/>
          </a:p>
          <a:p>
            <a:pPr marL="291600" lvl="1" indent="-291600" eaLnBrk="1" hangingPunct="1">
              <a:lnSpc>
                <a:spcPct val="90000"/>
              </a:lnSpc>
              <a:spcBef>
                <a:spcPts val="600"/>
              </a:spcBef>
              <a:buSzPct val="100000"/>
            </a:pPr>
            <a:r>
              <a:rPr lang="en-US" altLang="en-US" sz="2200" dirty="0"/>
              <a:t>Writing options limits upside profits, but not downside </a:t>
            </a:r>
            <a:r>
              <a:rPr lang="en-US" altLang="en-US" sz="2200" dirty="0" smtClean="0"/>
              <a:t>losses.</a:t>
            </a:r>
            <a:endParaRPr lang="en-US" altLang="en-US" sz="2200" dirty="0"/>
          </a:p>
          <a:p>
            <a:pPr marL="291600" lvl="1" indent="-291600" eaLnBrk="1" hangingPunct="1">
              <a:lnSpc>
                <a:spcPct val="90000"/>
              </a:lnSpc>
              <a:spcBef>
                <a:spcPts val="600"/>
              </a:spcBef>
              <a:buSzPct val="100000"/>
            </a:pPr>
            <a:r>
              <a:rPr lang="en-US" altLang="en-US" sz="2200" dirty="0"/>
              <a:t>Buying options limits downside losses, but not upside </a:t>
            </a:r>
            <a:r>
              <a:rPr lang="en-US" altLang="en-US" sz="2200" dirty="0" smtClean="0"/>
              <a:t>profits.</a:t>
            </a:r>
            <a:endParaRPr lang="en-US" altLang="en-US" sz="2200" dirty="0"/>
          </a:p>
          <a:p>
            <a:pPr marL="291600" lvl="1" indent="-291600" eaLnBrk="1" hangingPunct="1">
              <a:lnSpc>
                <a:spcPct val="90000"/>
              </a:lnSpc>
              <a:spcBef>
                <a:spcPts val="600"/>
              </a:spcBef>
              <a:buSzPct val="100000"/>
            </a:pPr>
            <a:r>
              <a:rPr lang="en-US" altLang="en-US" sz="2200" dirty="0"/>
              <a:t>CBs are prohibited from writing options in some </a:t>
            </a:r>
            <a:r>
              <a:rPr lang="en-US" altLang="en-US" sz="2200" dirty="0" smtClean="0"/>
              <a:t>areas.</a:t>
            </a:r>
            <a:endParaRPr lang="en-US" altLang="en-US" sz="2200" dirty="0"/>
          </a:p>
        </p:txBody>
      </p:sp>
      <p:sp>
        <p:nvSpPr>
          <p:cNvPr id="5" name="Content Placeholder 4"/>
          <p:cNvSpPr>
            <a:spLocks noGrp="1"/>
          </p:cNvSpPr>
          <p:nvPr>
            <p:ph idx="14"/>
          </p:nvPr>
        </p:nvSpPr>
        <p:spPr>
          <a:xfrm>
            <a:off x="457200" y="3287389"/>
            <a:ext cx="8229600" cy="1111355"/>
          </a:xfrm>
        </p:spPr>
        <p:txBody>
          <a:bodyPr/>
          <a:lstStyle/>
          <a:p>
            <a:pPr marL="0" indent="0" eaLnBrk="1" hangingPunct="1">
              <a:lnSpc>
                <a:spcPct val="90000"/>
              </a:lnSpc>
              <a:buNone/>
            </a:pPr>
            <a:r>
              <a:rPr lang="en-US" altLang="en-US" sz="2400" dirty="0"/>
              <a:t>Futures </a:t>
            </a:r>
            <a:r>
              <a:rPr lang="en-US" altLang="en-US" sz="2400" dirty="0"/>
              <a:t>versus </a:t>
            </a:r>
            <a:r>
              <a:rPr lang="en-US" altLang="en-US" sz="2400" dirty="0"/>
              <a:t>options </a:t>
            </a:r>
            <a:r>
              <a:rPr lang="en-US" altLang="en-US" sz="2400" dirty="0" smtClean="0"/>
              <a:t>hedging.</a:t>
            </a:r>
            <a:endParaRPr lang="en-US" altLang="en-US" sz="2400" dirty="0"/>
          </a:p>
          <a:p>
            <a:pPr marL="291600" lvl="1" indent="-291600" eaLnBrk="1" hangingPunct="1">
              <a:lnSpc>
                <a:spcPct val="90000"/>
              </a:lnSpc>
              <a:spcBef>
                <a:spcPts val="600"/>
              </a:spcBef>
              <a:buSzPct val="100000"/>
            </a:pPr>
            <a:r>
              <a:rPr lang="en-US" altLang="en-US" sz="2200" dirty="0"/>
              <a:t>Futures produce symmetric gains </a:t>
            </a:r>
            <a:r>
              <a:rPr lang="en-US" altLang="en-US" sz="2200" dirty="0" smtClean="0"/>
              <a:t>and losses.</a:t>
            </a:r>
            <a:endParaRPr lang="en-US" altLang="en-US" sz="2200" dirty="0"/>
          </a:p>
          <a:p>
            <a:pPr marL="291600" lvl="1" indent="-291600" eaLnBrk="1" hangingPunct="1">
              <a:lnSpc>
                <a:spcPct val="90000"/>
              </a:lnSpc>
              <a:spcBef>
                <a:spcPts val="600"/>
              </a:spcBef>
              <a:buSzPct val="100000"/>
            </a:pPr>
            <a:r>
              <a:rPr lang="en-US" altLang="en-US" sz="2200" dirty="0"/>
              <a:t>Options protect against losses, but do not fully reduce </a:t>
            </a:r>
            <a:r>
              <a:rPr lang="en-US" altLang="en-US" sz="2200" dirty="0" smtClean="0"/>
              <a:t>gains.</a:t>
            </a:r>
            <a:endParaRPr lang="en-US" altLang="en-US" sz="2200" dirty="0"/>
          </a:p>
        </p:txBody>
      </p:sp>
      <p:sp>
        <p:nvSpPr>
          <p:cNvPr id="4" name="Content Placeholder 3"/>
          <p:cNvSpPr>
            <a:spLocks noGrp="1"/>
          </p:cNvSpPr>
          <p:nvPr>
            <p:ph idx="13"/>
          </p:nvPr>
        </p:nvSpPr>
        <p:spPr>
          <a:xfrm>
            <a:off x="359783" y="4517967"/>
            <a:ext cx="8229600" cy="1507447"/>
          </a:xfrm>
        </p:spPr>
        <p:txBody>
          <a:bodyPr/>
          <a:lstStyle/>
          <a:p>
            <a:pPr marL="0" indent="0" eaLnBrk="1" hangingPunct="1">
              <a:lnSpc>
                <a:spcPct val="90000"/>
              </a:lnSpc>
              <a:buNone/>
            </a:pPr>
            <a:r>
              <a:rPr lang="en-US" altLang="en-US" sz="2400" dirty="0"/>
              <a:t>Swaps </a:t>
            </a:r>
            <a:r>
              <a:rPr lang="en-US" altLang="en-US" sz="2400" dirty="0"/>
              <a:t>versus </a:t>
            </a:r>
            <a:r>
              <a:rPr lang="en-US" altLang="en-US" sz="2400" dirty="0"/>
              <a:t>forwards, futures, and </a:t>
            </a:r>
            <a:r>
              <a:rPr lang="en-US" altLang="en-US" sz="2400" dirty="0" smtClean="0"/>
              <a:t>options.</a:t>
            </a:r>
            <a:endParaRPr lang="en-US" altLang="en-US" sz="2400" dirty="0"/>
          </a:p>
          <a:p>
            <a:pPr marL="291600" lvl="1" indent="-291600" eaLnBrk="1" hangingPunct="1">
              <a:lnSpc>
                <a:spcPct val="90000"/>
              </a:lnSpc>
              <a:spcBef>
                <a:spcPts val="600"/>
              </a:spcBef>
              <a:buSzPct val="100000"/>
            </a:pPr>
            <a:r>
              <a:rPr lang="en-US" altLang="en-US" sz="2200" dirty="0"/>
              <a:t>Swaps and forwards are </a:t>
            </a:r>
            <a:r>
              <a:rPr lang="en-US" altLang="en-US" sz="2200" dirty="0" smtClean="0"/>
              <a:t>O</a:t>
            </a:r>
            <a:r>
              <a:rPr lang="en-US" altLang="en-US" sz="100" dirty="0" smtClean="0"/>
              <a:t> </a:t>
            </a:r>
            <a:r>
              <a:rPr lang="en-US" altLang="en-US" sz="2200" dirty="0" smtClean="0"/>
              <a:t>T</a:t>
            </a:r>
            <a:r>
              <a:rPr lang="en-US" altLang="en-US" sz="100" dirty="0" smtClean="0"/>
              <a:t> </a:t>
            </a:r>
            <a:r>
              <a:rPr lang="en-US" altLang="en-US" sz="2200" dirty="0" smtClean="0"/>
              <a:t>C </a:t>
            </a:r>
            <a:r>
              <a:rPr lang="en-US" altLang="en-US" sz="2200" dirty="0"/>
              <a:t>contracts, unlike options and </a:t>
            </a:r>
            <a:r>
              <a:rPr lang="en-US" altLang="en-US" sz="2200" dirty="0" smtClean="0"/>
              <a:t>futures.</a:t>
            </a:r>
            <a:endParaRPr lang="en-US" altLang="en-US" sz="2200" dirty="0"/>
          </a:p>
          <a:p>
            <a:pPr marL="291600" lvl="1" indent="-291600" eaLnBrk="1" hangingPunct="1">
              <a:lnSpc>
                <a:spcPct val="90000"/>
              </a:lnSpc>
              <a:spcBef>
                <a:spcPts val="600"/>
              </a:spcBef>
              <a:buSzPct val="100000"/>
            </a:pPr>
            <a:r>
              <a:rPr lang="en-US" altLang="en-US" sz="2200" dirty="0"/>
              <a:t>Futures are marked to market </a:t>
            </a:r>
            <a:r>
              <a:rPr lang="en-US" altLang="en-US" sz="2200" dirty="0" smtClean="0"/>
              <a:t>daily.</a:t>
            </a:r>
            <a:endParaRPr lang="en-US" altLang="en-US" sz="2200" dirty="0"/>
          </a:p>
          <a:p>
            <a:pPr marL="291600" lvl="1" indent="-291600" eaLnBrk="1" hangingPunct="1">
              <a:lnSpc>
                <a:spcPct val="90000"/>
              </a:lnSpc>
              <a:spcBef>
                <a:spcPts val="600"/>
              </a:spcBef>
              <a:buSzPct val="100000"/>
            </a:pPr>
            <a:r>
              <a:rPr lang="en-US" altLang="en-US" sz="2200" dirty="0"/>
              <a:t>Swaps can be written for longer-time </a:t>
            </a:r>
            <a:r>
              <a:rPr lang="en-US" altLang="en-US" sz="2200" dirty="0" smtClean="0"/>
              <a:t>horizons.</a:t>
            </a:r>
            <a:endParaRPr lang="en-US" altLang="en-US" sz="2200" dirty="0"/>
          </a:p>
        </p:txBody>
      </p:sp>
      <p:sp>
        <p:nvSpPr>
          <p:cNvPr id="6" name="Slide Number Placeholder 5"/>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15412260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Regulation</a:t>
            </a:r>
            <a:endParaRPr lang="en-IN" sz="1000" dirty="0"/>
          </a:p>
        </p:txBody>
      </p:sp>
      <p:sp>
        <p:nvSpPr>
          <p:cNvPr id="5" name="Content Placeholder 4"/>
          <p:cNvSpPr>
            <a:spLocks noGrp="1"/>
          </p:cNvSpPr>
          <p:nvPr>
            <p:ph idx="1"/>
          </p:nvPr>
        </p:nvSpPr>
        <p:spPr>
          <a:xfrm>
            <a:off x="457200" y="1719262"/>
            <a:ext cx="8229600" cy="1765083"/>
          </a:xfrm>
        </p:spPr>
        <p:txBody>
          <a:bodyPr/>
          <a:lstStyle/>
          <a:p>
            <a:pPr marL="0" indent="0" eaLnBrk="1" hangingPunct="1">
              <a:buNone/>
            </a:pPr>
            <a:r>
              <a:rPr lang="en-US" altLang="en-US" sz="2400" dirty="0"/>
              <a:t>Regulators specify “permissible activities” that FIs may engage in</a:t>
            </a:r>
          </a:p>
          <a:p>
            <a:pPr marL="291600" lvl="1" indent="-291600" eaLnBrk="1" hangingPunct="1">
              <a:lnSpc>
                <a:spcPct val="90000"/>
              </a:lnSpc>
              <a:spcBef>
                <a:spcPts val="600"/>
              </a:spcBef>
              <a:buSzPct val="100000"/>
            </a:pPr>
            <a:r>
              <a:rPr lang="en-US" altLang="en-US" sz="2000" dirty="0"/>
              <a:t>Institutions engaging in permissible activities are subject to regulatory </a:t>
            </a:r>
            <a:r>
              <a:rPr lang="en-US" altLang="en-US" sz="2000" dirty="0" smtClean="0"/>
              <a:t>oversight.</a:t>
            </a:r>
            <a:endParaRPr lang="en-US" altLang="en-US" sz="2000" dirty="0"/>
          </a:p>
          <a:p>
            <a:pPr marL="291600" lvl="1" indent="-291600" eaLnBrk="1" hangingPunct="1">
              <a:lnSpc>
                <a:spcPct val="90000"/>
              </a:lnSpc>
              <a:spcBef>
                <a:spcPts val="600"/>
              </a:spcBef>
              <a:buSzPct val="100000"/>
            </a:pPr>
            <a:r>
              <a:rPr lang="en-US" altLang="en-US" sz="2000" dirty="0"/>
              <a:t>Regulators judge the overall integrity of FIs engaging in derivatives activity based on capital adequacy </a:t>
            </a:r>
            <a:r>
              <a:rPr lang="en-US" altLang="en-US" sz="2000" dirty="0" smtClean="0"/>
              <a:t>regulation.</a:t>
            </a:r>
            <a:endParaRPr lang="en-US" altLang="en-US" sz="2000" dirty="0"/>
          </a:p>
        </p:txBody>
      </p:sp>
      <p:sp>
        <p:nvSpPr>
          <p:cNvPr id="4" name="Content Placeholder 3"/>
          <p:cNvSpPr>
            <a:spLocks noGrp="1"/>
          </p:cNvSpPr>
          <p:nvPr>
            <p:ph idx="14"/>
          </p:nvPr>
        </p:nvSpPr>
        <p:spPr>
          <a:xfrm>
            <a:off x="457200" y="3624442"/>
            <a:ext cx="8229600" cy="1900459"/>
          </a:xfrm>
        </p:spPr>
        <p:txBody>
          <a:bodyPr/>
          <a:lstStyle/>
          <a:p>
            <a:pPr marL="0" indent="0" eaLnBrk="1" hangingPunct="1">
              <a:lnSpc>
                <a:spcPct val="90000"/>
              </a:lnSpc>
              <a:spcBef>
                <a:spcPts val="600"/>
              </a:spcBef>
              <a:buSzPct val="100000"/>
              <a:buNone/>
            </a:pPr>
            <a:r>
              <a:rPr lang="en-US" altLang="en-US" sz="2400" dirty="0"/>
              <a:t>The </a:t>
            </a:r>
            <a:r>
              <a:rPr lang="en-US" altLang="en-US" sz="2400" b="1" dirty="0"/>
              <a:t>Securities and Exchange Commission (</a:t>
            </a:r>
            <a:r>
              <a:rPr lang="en-US" altLang="en-US" sz="2400" b="1" dirty="0" smtClean="0"/>
              <a:t>S</a:t>
            </a:r>
            <a:r>
              <a:rPr lang="en-US" altLang="en-US" sz="100" b="1" dirty="0" smtClean="0"/>
              <a:t> </a:t>
            </a:r>
            <a:r>
              <a:rPr lang="en-US" altLang="en-US" sz="2400" b="1" dirty="0" smtClean="0"/>
              <a:t>E</a:t>
            </a:r>
            <a:r>
              <a:rPr lang="en-US" altLang="en-US" sz="100" b="1" dirty="0" smtClean="0"/>
              <a:t> </a:t>
            </a:r>
            <a:r>
              <a:rPr lang="en-US" altLang="en-US" sz="2400" b="1" dirty="0" smtClean="0"/>
              <a:t>C</a:t>
            </a:r>
            <a:r>
              <a:rPr lang="en-US" altLang="en-US" sz="2400" b="1" dirty="0"/>
              <a:t>)</a:t>
            </a:r>
            <a:r>
              <a:rPr lang="en-US" altLang="en-US" sz="2400" dirty="0"/>
              <a:t> and the </a:t>
            </a:r>
            <a:r>
              <a:rPr lang="en-US" altLang="en-US" sz="2400" b="1" dirty="0"/>
              <a:t>Commodity Futures Trading Commission (</a:t>
            </a:r>
            <a:r>
              <a:rPr lang="en-US" altLang="en-US" sz="2400" b="1" dirty="0" smtClean="0"/>
              <a:t>C</a:t>
            </a:r>
            <a:r>
              <a:rPr lang="en-US" altLang="en-US" sz="100" b="1" dirty="0" smtClean="0"/>
              <a:t> </a:t>
            </a:r>
            <a:r>
              <a:rPr lang="en-US" altLang="en-US" sz="2400" b="1" dirty="0" smtClean="0"/>
              <a:t>F</a:t>
            </a:r>
            <a:r>
              <a:rPr lang="en-US" altLang="en-US" sz="100" b="1" dirty="0" smtClean="0"/>
              <a:t> </a:t>
            </a:r>
            <a:r>
              <a:rPr lang="en-US" altLang="en-US" sz="2400" b="1" dirty="0" smtClean="0"/>
              <a:t>T</a:t>
            </a:r>
            <a:r>
              <a:rPr lang="en-US" altLang="en-US" sz="100" b="1" dirty="0" smtClean="0"/>
              <a:t> </a:t>
            </a:r>
            <a:r>
              <a:rPr lang="en-US" altLang="en-US" sz="2400" b="1" dirty="0" smtClean="0"/>
              <a:t>C</a:t>
            </a:r>
            <a:r>
              <a:rPr lang="en-US" altLang="en-US" sz="2400" b="1" dirty="0"/>
              <a:t>)</a:t>
            </a:r>
            <a:r>
              <a:rPr lang="en-US" altLang="en-US" sz="2400" dirty="0"/>
              <a:t> are the functional regulators of derivatives securities </a:t>
            </a:r>
            <a:r>
              <a:rPr lang="en-US" altLang="en-US" sz="2400" dirty="0" smtClean="0"/>
              <a:t>markets.</a:t>
            </a:r>
            <a:endParaRPr lang="en-US" altLang="en-US" sz="2400" dirty="0"/>
          </a:p>
          <a:p>
            <a:pPr marL="0" indent="0" eaLnBrk="1" hangingPunct="1">
              <a:lnSpc>
                <a:spcPct val="90000"/>
              </a:lnSpc>
              <a:spcBef>
                <a:spcPts val="600"/>
              </a:spcBef>
              <a:buSzPct val="100000"/>
              <a:buNone/>
            </a:pPr>
            <a:r>
              <a:rPr lang="en-US" altLang="en-US" sz="2400" dirty="0"/>
              <a:t>The Dodd-Frank Act of 2010 requires most </a:t>
            </a:r>
            <a:r>
              <a:rPr lang="en-US" altLang="en-US" sz="2400" dirty="0" smtClean="0"/>
              <a:t>O</a:t>
            </a:r>
            <a:r>
              <a:rPr lang="en-US" altLang="en-US" sz="100" dirty="0" smtClean="0"/>
              <a:t> </a:t>
            </a:r>
            <a:r>
              <a:rPr lang="en-US" altLang="en-US" sz="2400" dirty="0" smtClean="0"/>
              <a:t>T</a:t>
            </a:r>
            <a:r>
              <a:rPr lang="en-US" altLang="en-US" sz="100" dirty="0" smtClean="0"/>
              <a:t> </a:t>
            </a:r>
            <a:r>
              <a:rPr lang="en-US" altLang="en-US" sz="2400" dirty="0" smtClean="0"/>
              <a:t>C </a:t>
            </a:r>
            <a:r>
              <a:rPr lang="en-US" altLang="en-US" sz="2400" dirty="0"/>
              <a:t>derivatives to be exchange-traded to ensure performance by all </a:t>
            </a:r>
            <a:r>
              <a:rPr lang="en-US" altLang="en-US" sz="2400" dirty="0" smtClean="0"/>
              <a:t>parties.</a:t>
            </a:r>
            <a:endParaRPr lang="en-US" altLang="en-US" sz="24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15491603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450853" cy="1295400"/>
          </a:xfrm>
        </p:spPr>
        <p:txBody>
          <a:bodyPr/>
          <a:lstStyle/>
          <a:p>
            <a:r>
              <a:rPr lang="en-IN" sz="3500" dirty="0"/>
              <a:t>Futures Gain and Loss and Hedging with </a:t>
            </a:r>
            <a:r>
              <a:rPr lang="en-IN" sz="3500" dirty="0" smtClean="0"/>
              <a:t>Futures Long Description</a:t>
            </a:r>
            <a:endParaRPr lang="en-IN" sz="3500" dirty="0"/>
          </a:p>
        </p:txBody>
      </p:sp>
      <p:sp>
        <p:nvSpPr>
          <p:cNvPr id="3" name="Content Placeholder 2"/>
          <p:cNvSpPr>
            <a:spLocks noGrp="1"/>
          </p:cNvSpPr>
          <p:nvPr>
            <p:ph idx="1"/>
          </p:nvPr>
        </p:nvSpPr>
        <p:spPr>
          <a:xfrm>
            <a:off x="457200" y="1777013"/>
            <a:ext cx="8229600" cy="4094398"/>
          </a:xfrm>
        </p:spPr>
        <p:txBody>
          <a:bodyPr/>
          <a:lstStyle/>
          <a:p>
            <a:pPr marL="0" indent="0">
              <a:buNone/>
            </a:pPr>
            <a:r>
              <a:rPr lang="en-IN" sz="2000" dirty="0"/>
              <a:t>The first graph is labeled short position and shows a blue line with a negative slope. This graph shows that as interest rates rise (Futures prices fall), there is a payoff gain and as interest rates fall (futures prices rise) there is a payoff loss. The second graph is labeled long position and shows a blue line with a positive slope. This graph shows that as interest rates rise (futures prices fall), there is a payoff loss and as interest rates fall (futures prices rise) there is a payoff gain</a:t>
            </a:r>
            <a:r>
              <a:rPr lang="en-IN" sz="2000" dirty="0" smtClean="0"/>
              <a:t>.</a:t>
            </a:r>
          </a:p>
          <a:p>
            <a:pPr marL="0" indent="0">
              <a:buNone/>
            </a:pPr>
            <a:r>
              <a:rPr lang="en-IN" sz="2000" dirty="0"/>
              <a:t>This graph displays the asset price at the end of the hedge on the horizontal axis and the value change gain or loss on the vertical axis. A blue line with a negative slope is labeled change in capital value due to hedge position. A black line with a positive slope is labeled change in capital value due to change in asset value. The intersection of these two lines and the horizontal axis is labeled the asset price at beginning of hedge and equals 99.075%. </a:t>
            </a:r>
          </a:p>
        </p:txBody>
      </p:sp>
      <p:sp>
        <p:nvSpPr>
          <p:cNvPr id="5" name="Content Placeholder 4"/>
          <p:cNvSpPr>
            <a:spLocks noGrp="1"/>
          </p:cNvSpPr>
          <p:nvPr>
            <p:ph idx="14"/>
          </p:nvPr>
        </p:nvSpPr>
        <p:spPr>
          <a:xfrm>
            <a:off x="3157041" y="6285773"/>
            <a:ext cx="2339407" cy="305946"/>
          </a:xfrm>
        </p:spPr>
        <p:txBody>
          <a:bodyPr/>
          <a:lstStyle/>
          <a:p>
            <a:pPr marL="0" indent="0">
              <a:buNone/>
            </a:pPr>
            <a:r>
              <a:rPr lang="en-IN" sz="1000" dirty="0" smtClean="0">
                <a:hlinkClick r:id="rId2" action="ppaction://hlinksldjump"/>
              </a:rPr>
              <a:t>Return </a:t>
            </a:r>
            <a:r>
              <a:rPr lang="en-IN" sz="1000" dirty="0">
                <a:hlinkClick r:id="rId2" action="ppaction://hlinksldjump"/>
              </a:rPr>
              <a:t>to slide containing original image.</a:t>
            </a:r>
          </a:p>
        </p:txBody>
      </p:sp>
      <p:sp>
        <p:nvSpPr>
          <p:cNvPr id="4" name="Slide Number Placeholder 3"/>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39930908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2558"/>
            <a:ext cx="7450853" cy="1295400"/>
          </a:xfrm>
        </p:spPr>
        <p:txBody>
          <a:bodyPr/>
          <a:lstStyle/>
          <a:p>
            <a:r>
              <a:rPr lang="en-IN" sz="3500" dirty="0"/>
              <a:t>#1 - Buying a Call </a:t>
            </a:r>
            <a:r>
              <a:rPr lang="en-IN" sz="3500" dirty="0" smtClean="0"/>
              <a:t>Option Long Description</a:t>
            </a:r>
            <a:endParaRPr lang="en-IN" sz="3500" dirty="0"/>
          </a:p>
        </p:txBody>
      </p:sp>
      <p:sp>
        <p:nvSpPr>
          <p:cNvPr id="3" name="Content Placeholder 2"/>
          <p:cNvSpPr>
            <a:spLocks noGrp="1"/>
          </p:cNvSpPr>
          <p:nvPr>
            <p:ph idx="1"/>
          </p:nvPr>
        </p:nvSpPr>
        <p:spPr>
          <a:xfrm>
            <a:off x="457200" y="1719262"/>
            <a:ext cx="8229600" cy="3425493"/>
          </a:xfrm>
        </p:spPr>
        <p:txBody>
          <a:bodyPr/>
          <a:lstStyle/>
          <a:p>
            <a:pPr marL="0" indent="0">
              <a:buNone/>
            </a:pPr>
            <a:r>
              <a:rPr lang="en-IN" sz="2400" dirty="0"/>
              <a:t>A blue piecewise function describes the payoff function as bond price increases. When the bond price is 0, the call premium is below the horizontal axis (payoff loss). The payoff equals the call premium until the bond price increases to the exercise price. Beyond that point the payoff rises linearly. The payoff is zero when the bond price equals the exercise price plus the call premium and a payoff gain is realized beyond that price. </a:t>
            </a:r>
          </a:p>
        </p:txBody>
      </p:sp>
      <p:sp>
        <p:nvSpPr>
          <p:cNvPr id="5" name="Content Placeholder 4"/>
          <p:cNvSpPr>
            <a:spLocks noGrp="1"/>
          </p:cNvSpPr>
          <p:nvPr>
            <p:ph idx="14"/>
          </p:nvPr>
        </p:nvSpPr>
        <p:spPr>
          <a:xfrm>
            <a:off x="3157041" y="6285773"/>
            <a:ext cx="2339407" cy="305946"/>
          </a:xfrm>
        </p:spPr>
        <p:txBody>
          <a:bodyPr/>
          <a:lstStyle/>
          <a:p>
            <a:pPr marL="0" indent="0">
              <a:buNone/>
            </a:pPr>
            <a:r>
              <a:rPr lang="en-IN" sz="1000" dirty="0" smtClean="0">
                <a:hlinkClick r:id="rId2" action="ppaction://hlinksldjump"/>
              </a:rPr>
              <a:t>Return </a:t>
            </a:r>
            <a:r>
              <a:rPr lang="en-IN" sz="1000" dirty="0">
                <a:hlinkClick r:id="rId2" action="ppaction://hlinksldjump"/>
              </a:rPr>
              <a:t>to slide containing original image.</a:t>
            </a:r>
          </a:p>
        </p:txBody>
      </p:sp>
      <p:sp>
        <p:nvSpPr>
          <p:cNvPr id="4" name="Slide Number Placeholder 3"/>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25680336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766"/>
            <a:ext cx="7450853" cy="1295400"/>
          </a:xfrm>
        </p:spPr>
        <p:txBody>
          <a:bodyPr/>
          <a:lstStyle/>
          <a:p>
            <a:r>
              <a:rPr lang="en-IN" sz="3500" dirty="0" smtClean="0"/>
              <a:t>#</a:t>
            </a:r>
            <a:r>
              <a:rPr lang="en-IN" sz="3500" dirty="0"/>
              <a:t>2 - Writing a Call </a:t>
            </a:r>
            <a:r>
              <a:rPr lang="en-IN" sz="3500" dirty="0" smtClean="0"/>
              <a:t>Option Long Description</a:t>
            </a:r>
            <a:endParaRPr lang="en-IN" sz="3500" dirty="0"/>
          </a:p>
        </p:txBody>
      </p:sp>
      <p:sp>
        <p:nvSpPr>
          <p:cNvPr id="3" name="Content Placeholder 2"/>
          <p:cNvSpPr>
            <a:spLocks noGrp="1"/>
          </p:cNvSpPr>
          <p:nvPr>
            <p:ph idx="1"/>
          </p:nvPr>
        </p:nvSpPr>
        <p:spPr>
          <a:xfrm>
            <a:off x="457200" y="1719262"/>
            <a:ext cx="8229600" cy="3425493"/>
          </a:xfrm>
        </p:spPr>
        <p:txBody>
          <a:bodyPr/>
          <a:lstStyle/>
          <a:p>
            <a:pPr marL="0" indent="0">
              <a:buNone/>
            </a:pPr>
            <a:r>
              <a:rPr lang="en-IN" sz="2400" dirty="0"/>
              <a:t>A blue piecewise function describes the payoff function as bond price increases. When the bond price is 0, the call premium is above the horizontal axis (payoff loss). The payoff equals the call premium until the bond price decreases to the exercise price. Beyond that point the payoff decreases linearly. The payoff is zero when the bond price equals the exercise price plus the call premium and a payoff loss is realized beyond that price. </a:t>
            </a:r>
          </a:p>
        </p:txBody>
      </p:sp>
      <p:sp>
        <p:nvSpPr>
          <p:cNvPr id="5" name="Content Placeholder 4"/>
          <p:cNvSpPr>
            <a:spLocks noGrp="1"/>
          </p:cNvSpPr>
          <p:nvPr>
            <p:ph idx="14"/>
          </p:nvPr>
        </p:nvSpPr>
        <p:spPr>
          <a:xfrm>
            <a:off x="3157041" y="6285773"/>
            <a:ext cx="2339407" cy="305946"/>
          </a:xfrm>
        </p:spPr>
        <p:txBody>
          <a:bodyPr/>
          <a:lstStyle/>
          <a:p>
            <a:pPr marL="0" indent="0">
              <a:buNone/>
            </a:pPr>
            <a:r>
              <a:rPr lang="en-IN" sz="1000" dirty="0" smtClean="0">
                <a:hlinkClick r:id="rId2" action="ppaction://hlinksldjump"/>
              </a:rPr>
              <a:t>Return </a:t>
            </a:r>
            <a:r>
              <a:rPr lang="en-IN" sz="1000" dirty="0">
                <a:hlinkClick r:id="rId2" action="ppaction://hlinksldjump"/>
              </a:rPr>
              <a:t>to slide containing original image.</a:t>
            </a:r>
          </a:p>
        </p:txBody>
      </p:sp>
      <p:sp>
        <p:nvSpPr>
          <p:cNvPr id="4" name="Slide Number Placeholder 3"/>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39987583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2"/>
          <p:cNvSpPr>
            <a:spLocks noGrp="1" noChangeArrowheads="1"/>
          </p:cNvSpPr>
          <p:nvPr>
            <p:ph type="title"/>
          </p:nvPr>
        </p:nvSpPr>
        <p:spPr>
          <a:xfrm>
            <a:off x="457200" y="399743"/>
            <a:ext cx="7445141" cy="884775"/>
          </a:xfrm>
        </p:spPr>
        <p:txBody>
          <a:bodyPr anchor="ctr"/>
          <a:lstStyle/>
          <a:p>
            <a:pPr eaLnBrk="1" hangingPunct="1"/>
            <a:r>
              <a:rPr lang="en-US" altLang="en-US" sz="3500" dirty="0"/>
              <a:t>Forward and Futures </a:t>
            </a:r>
            <a:r>
              <a:rPr lang="en-US" altLang="en-US" sz="3500" dirty="0" smtClean="0"/>
              <a:t>Contracts </a:t>
            </a:r>
            <a:r>
              <a:rPr lang="en-US" altLang="en-US" sz="1000" b="0" dirty="0" smtClean="0"/>
              <a:t>1</a:t>
            </a:r>
            <a:endParaRPr lang="en-US" altLang="en-US" sz="1000" b="0" dirty="0"/>
          </a:p>
        </p:txBody>
      </p:sp>
      <p:sp>
        <p:nvSpPr>
          <p:cNvPr id="2" name="Content Placeholder 1"/>
          <p:cNvSpPr>
            <a:spLocks noGrp="1"/>
          </p:cNvSpPr>
          <p:nvPr>
            <p:ph idx="1"/>
          </p:nvPr>
        </p:nvSpPr>
        <p:spPr>
          <a:xfrm>
            <a:off x="457200" y="1719263"/>
            <a:ext cx="8229600" cy="4306152"/>
          </a:xfrm>
        </p:spPr>
        <p:txBody>
          <a:bodyPr/>
          <a:lstStyle/>
          <a:p>
            <a:pPr marL="0" indent="0" eaLnBrk="1" hangingPunct="1">
              <a:buNone/>
            </a:pPr>
            <a:r>
              <a:rPr lang="en-US" altLang="en-US" sz="2400" dirty="0"/>
              <a:t>A </a:t>
            </a:r>
            <a:r>
              <a:rPr lang="en-US" altLang="en-US" sz="2400" b="1" dirty="0"/>
              <a:t>spot contract</a:t>
            </a:r>
            <a:r>
              <a:rPr lang="en-US" altLang="en-US" sz="2400" dirty="0"/>
              <a:t> is an agreement to transact involving the immediate exchange of assets and </a:t>
            </a:r>
            <a:r>
              <a:rPr lang="en-US" altLang="en-US" sz="2400" dirty="0" smtClean="0"/>
              <a:t>funds.</a:t>
            </a:r>
            <a:endParaRPr lang="en-US" altLang="en-US" sz="2400" dirty="0"/>
          </a:p>
          <a:p>
            <a:pPr marL="0" indent="0" eaLnBrk="1" hangingPunct="1">
              <a:buNone/>
            </a:pPr>
            <a:r>
              <a:rPr lang="en-US" altLang="en-US" sz="2400" dirty="0"/>
              <a:t>A </a:t>
            </a:r>
            <a:r>
              <a:rPr lang="en-US" altLang="en-US" sz="2400" b="1" dirty="0"/>
              <a:t>forward contract</a:t>
            </a:r>
            <a:r>
              <a:rPr lang="en-US" altLang="en-US" sz="2400" dirty="0"/>
              <a:t> is a contractual agreement between a buyer and a seller, at time 0, to exchange a prespecified asset for cash at some later date at a price set at time </a:t>
            </a:r>
            <a:r>
              <a:rPr lang="en-US" altLang="en-US" sz="2400" dirty="0" smtClean="0"/>
              <a:t>0.</a:t>
            </a:r>
            <a:endParaRPr lang="en-US" altLang="en-US" sz="2400" dirty="0"/>
          </a:p>
          <a:p>
            <a:pPr marL="291600" lvl="1" indent="-291600" eaLnBrk="1" hangingPunct="1">
              <a:spcBef>
                <a:spcPts val="600"/>
              </a:spcBef>
              <a:buSzPct val="100000"/>
            </a:pPr>
            <a:r>
              <a:rPr lang="en-US" altLang="en-US" sz="2200" dirty="0"/>
              <a:t>Often involve underlying assets that are </a:t>
            </a:r>
            <a:r>
              <a:rPr lang="en-US" altLang="en-US" sz="2200" dirty="0" err="1"/>
              <a:t>nonstandardized</a:t>
            </a:r>
            <a:r>
              <a:rPr lang="en-US" altLang="en-US" sz="2200" dirty="0"/>
              <a:t> </a:t>
            </a:r>
            <a:r>
              <a:rPr lang="en-US" altLang="en-US" sz="2200" dirty="0" smtClean="0"/>
              <a:t>(example: </a:t>
            </a:r>
            <a:r>
              <a:rPr lang="en-US" altLang="en-US" sz="2200" dirty="0"/>
              <a:t>six-month pure discount bonds</a:t>
            </a:r>
            <a:r>
              <a:rPr lang="en-US" altLang="en-US" sz="2200" dirty="0" smtClean="0"/>
              <a:t>).</a:t>
            </a:r>
            <a:endParaRPr lang="en-US" altLang="en-US" sz="2200" dirty="0"/>
          </a:p>
          <a:p>
            <a:pPr marL="291600" lvl="1" indent="-291600" eaLnBrk="1" hangingPunct="1">
              <a:spcBef>
                <a:spcPts val="600"/>
              </a:spcBef>
              <a:buSzPct val="100000"/>
            </a:pPr>
            <a:r>
              <a:rPr lang="en-US" altLang="en-US" sz="2200" dirty="0"/>
              <a:t>Buyer and seller must locate and deal directly with each other to set terms of </a:t>
            </a:r>
            <a:r>
              <a:rPr lang="en-US" altLang="en-US" sz="2200" dirty="0" smtClean="0"/>
              <a:t>contract.</a:t>
            </a:r>
            <a:endParaRPr lang="en-US" altLang="en-US" sz="2200" dirty="0"/>
          </a:p>
          <a:p>
            <a:pPr marL="291600" lvl="1" indent="-291600" eaLnBrk="1" hangingPunct="1">
              <a:spcBef>
                <a:spcPts val="600"/>
              </a:spcBef>
              <a:buSzPct val="100000"/>
            </a:pPr>
            <a:r>
              <a:rPr lang="en-US" altLang="en-US" sz="2200" dirty="0"/>
              <a:t>Once a party has agreed to a forward position, canceling the deal prior to expiration is generally </a:t>
            </a:r>
            <a:r>
              <a:rPr lang="en-US" altLang="en-US" sz="2200" dirty="0" smtClean="0"/>
              <a:t>difficult.</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3</a:t>
            </a:fld>
            <a:endParaRPr lang="en-US" alt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2686"/>
            <a:ext cx="7450853" cy="1295400"/>
          </a:xfrm>
        </p:spPr>
        <p:txBody>
          <a:bodyPr/>
          <a:lstStyle/>
          <a:p>
            <a:r>
              <a:rPr lang="en-IN" sz="3500" dirty="0" smtClean="0"/>
              <a:t>#</a:t>
            </a:r>
            <a:r>
              <a:rPr lang="en-IN" sz="3500" dirty="0"/>
              <a:t>3 - Buying a Put </a:t>
            </a:r>
            <a:r>
              <a:rPr lang="en-IN" sz="3500" dirty="0" smtClean="0"/>
              <a:t>Option Long Description</a:t>
            </a:r>
            <a:endParaRPr lang="en-IN" sz="3500" dirty="0"/>
          </a:p>
        </p:txBody>
      </p:sp>
      <p:sp>
        <p:nvSpPr>
          <p:cNvPr id="3" name="Content Placeholder 2"/>
          <p:cNvSpPr>
            <a:spLocks noGrp="1"/>
          </p:cNvSpPr>
          <p:nvPr>
            <p:ph idx="1"/>
          </p:nvPr>
        </p:nvSpPr>
        <p:spPr>
          <a:xfrm>
            <a:off x="457200" y="1719262"/>
            <a:ext cx="8229600" cy="3425493"/>
          </a:xfrm>
        </p:spPr>
        <p:txBody>
          <a:bodyPr/>
          <a:lstStyle/>
          <a:p>
            <a:pPr marL="0" indent="0">
              <a:buNone/>
            </a:pPr>
            <a:r>
              <a:rPr lang="en-IN" sz="2400" dirty="0"/>
              <a:t>A blue piecewise function described the payoff function as bond price increases. When the bond price is between 0 and the exercise price, the payoff decreases linearly passing through the horizontal axis when the bond price equals the exercise price minus the up front put premium and is negative when the bond price is between this point and the exercise price. When the bond price is greater than the exercise price, the payoff is a loss and equals the up-front put premium. </a:t>
            </a:r>
          </a:p>
        </p:txBody>
      </p:sp>
      <p:sp>
        <p:nvSpPr>
          <p:cNvPr id="5" name="Content Placeholder 4"/>
          <p:cNvSpPr>
            <a:spLocks noGrp="1"/>
          </p:cNvSpPr>
          <p:nvPr>
            <p:ph idx="14"/>
          </p:nvPr>
        </p:nvSpPr>
        <p:spPr>
          <a:xfrm>
            <a:off x="3157041" y="6285773"/>
            <a:ext cx="2339407" cy="305946"/>
          </a:xfrm>
        </p:spPr>
        <p:txBody>
          <a:bodyPr/>
          <a:lstStyle/>
          <a:p>
            <a:pPr marL="0" indent="0">
              <a:buNone/>
            </a:pPr>
            <a:r>
              <a:rPr lang="en-IN" sz="1000" dirty="0" smtClean="0">
                <a:hlinkClick r:id="rId2" action="ppaction://hlinksldjump"/>
              </a:rPr>
              <a:t>Return </a:t>
            </a:r>
            <a:r>
              <a:rPr lang="en-IN" sz="1000" dirty="0">
                <a:hlinkClick r:id="rId2" action="ppaction://hlinksldjump"/>
              </a:rPr>
              <a:t>to slide containing original image.</a:t>
            </a:r>
            <a:endParaRPr lang="en-IN" sz="1000" dirty="0">
              <a:hlinkClick r:id="rId3" action="ppaction://hlinksldjump"/>
            </a:endParaRPr>
          </a:p>
        </p:txBody>
      </p:sp>
      <p:sp>
        <p:nvSpPr>
          <p:cNvPr id="4" name="Slide Number Placeholder 3"/>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17340604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038"/>
            <a:ext cx="7450853" cy="1295400"/>
          </a:xfrm>
        </p:spPr>
        <p:txBody>
          <a:bodyPr/>
          <a:lstStyle/>
          <a:p>
            <a:r>
              <a:rPr lang="en-US" altLang="en-US" sz="3500" dirty="0" smtClean="0"/>
              <a:t>#</a:t>
            </a:r>
            <a:r>
              <a:rPr lang="en-US" altLang="en-US" sz="3500" dirty="0"/>
              <a:t>4 - Writing a Put </a:t>
            </a:r>
            <a:r>
              <a:rPr lang="en-US" altLang="en-US" sz="3500" dirty="0" smtClean="0"/>
              <a:t>Option </a:t>
            </a:r>
            <a:r>
              <a:rPr lang="en-IN" sz="3500" dirty="0" smtClean="0"/>
              <a:t>Long Description</a:t>
            </a:r>
            <a:endParaRPr lang="en-IN" sz="3500" dirty="0"/>
          </a:p>
        </p:txBody>
      </p:sp>
      <p:sp>
        <p:nvSpPr>
          <p:cNvPr id="3" name="Content Placeholder 2"/>
          <p:cNvSpPr>
            <a:spLocks noGrp="1"/>
          </p:cNvSpPr>
          <p:nvPr>
            <p:ph idx="1"/>
          </p:nvPr>
        </p:nvSpPr>
        <p:spPr>
          <a:xfrm>
            <a:off x="457200" y="1719262"/>
            <a:ext cx="8229600" cy="3425493"/>
          </a:xfrm>
        </p:spPr>
        <p:txBody>
          <a:bodyPr/>
          <a:lstStyle/>
          <a:p>
            <a:pPr marL="0" indent="0">
              <a:buNone/>
            </a:pPr>
            <a:r>
              <a:rPr lang="en-IN" sz="2400" dirty="0"/>
              <a:t>A blue piecewise function described the payoff function as bond price increases. When the bond price is between 0 and the exercise price, the payoff increases linearly passing through the horizontal axis when the bond price equals the exercise price minus the up front put premium and is positive when the bond price is between this point and the exercise price. When the bond price is greater than the exercise price, the payoff is a gain and equals the up-front put premium. </a:t>
            </a:r>
          </a:p>
        </p:txBody>
      </p:sp>
      <p:sp>
        <p:nvSpPr>
          <p:cNvPr id="5" name="Content Placeholder 4"/>
          <p:cNvSpPr>
            <a:spLocks noGrp="1"/>
          </p:cNvSpPr>
          <p:nvPr>
            <p:ph idx="14"/>
          </p:nvPr>
        </p:nvSpPr>
        <p:spPr>
          <a:xfrm>
            <a:off x="3157041" y="6285773"/>
            <a:ext cx="2339407" cy="305946"/>
          </a:xfrm>
        </p:spPr>
        <p:txBody>
          <a:bodyPr/>
          <a:lstStyle/>
          <a:p>
            <a:pPr marL="0" indent="0">
              <a:buNone/>
            </a:pPr>
            <a:r>
              <a:rPr lang="en-IN" sz="1000" dirty="0" smtClean="0">
                <a:hlinkClick r:id="rId2" action="ppaction://hlinksldjump"/>
              </a:rPr>
              <a:t>Return </a:t>
            </a:r>
            <a:r>
              <a:rPr lang="en-IN" sz="1000" dirty="0">
                <a:hlinkClick r:id="rId2" action="ppaction://hlinksldjump"/>
              </a:rPr>
              <a:t>to slide containing original image.</a:t>
            </a:r>
          </a:p>
        </p:txBody>
      </p:sp>
      <p:sp>
        <p:nvSpPr>
          <p:cNvPr id="4" name="Slide Number Placeholder 3"/>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17993659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450853" cy="1295400"/>
          </a:xfrm>
        </p:spPr>
        <p:txBody>
          <a:bodyPr/>
          <a:lstStyle/>
          <a:p>
            <a:r>
              <a:rPr lang="en-IN" altLang="en-US" sz="3500" dirty="0" smtClean="0"/>
              <a:t>Currency </a:t>
            </a:r>
            <a:r>
              <a:rPr lang="en-IN" altLang="en-US" sz="3500" dirty="0"/>
              <a:t>Swap Hedging Example </a:t>
            </a:r>
            <a:r>
              <a:rPr lang="en-IN" altLang="en-US" sz="3500" dirty="0" smtClean="0"/>
              <a:t>Illustrated </a:t>
            </a:r>
            <a:r>
              <a:rPr lang="en-IN" sz="3500" dirty="0" smtClean="0"/>
              <a:t>Long Description</a:t>
            </a:r>
            <a:endParaRPr lang="en-IN" sz="3500" dirty="0"/>
          </a:p>
        </p:txBody>
      </p:sp>
      <p:sp>
        <p:nvSpPr>
          <p:cNvPr id="3" name="Content Placeholder 2"/>
          <p:cNvSpPr>
            <a:spLocks noGrp="1"/>
          </p:cNvSpPr>
          <p:nvPr>
            <p:ph idx="1"/>
          </p:nvPr>
        </p:nvSpPr>
        <p:spPr>
          <a:xfrm>
            <a:off x="457200" y="1719262"/>
            <a:ext cx="8229600" cy="3425493"/>
          </a:xfrm>
        </p:spPr>
        <p:txBody>
          <a:bodyPr/>
          <a:lstStyle/>
          <a:p>
            <a:pPr marL="0" indent="0">
              <a:buNone/>
            </a:pPr>
            <a:r>
              <a:rPr lang="en-IN" sz="2400" dirty="0"/>
              <a:t>A blue piecewise function described the payoff function as bond price increases. When the bond price is between 0 and the exercise price, the payoff increases linearly passing through the horizontal axis when the bond price equals the exercise price minus the up front put premium and is positive when the bond price is between this point and the exercise price. When the bond price is greater than the exercise price, the payoff is a gain and equals the up-front put premium. </a:t>
            </a:r>
          </a:p>
        </p:txBody>
      </p:sp>
      <p:sp>
        <p:nvSpPr>
          <p:cNvPr id="5" name="Content Placeholder 4"/>
          <p:cNvSpPr>
            <a:spLocks noGrp="1"/>
          </p:cNvSpPr>
          <p:nvPr>
            <p:ph idx="14"/>
          </p:nvPr>
        </p:nvSpPr>
        <p:spPr>
          <a:xfrm>
            <a:off x="3157041" y="6285773"/>
            <a:ext cx="2339407" cy="305946"/>
          </a:xfrm>
        </p:spPr>
        <p:txBody>
          <a:bodyPr/>
          <a:lstStyle/>
          <a:p>
            <a:pPr marL="0" indent="0">
              <a:buNone/>
            </a:pPr>
            <a:r>
              <a:rPr lang="en-IN" sz="1000" dirty="0" smtClean="0">
                <a:hlinkClick r:id="rId2" action="ppaction://hlinksldjump"/>
              </a:rPr>
              <a:t>Return </a:t>
            </a:r>
            <a:r>
              <a:rPr lang="en-IN" sz="1000" dirty="0">
                <a:hlinkClick r:id="rId2" action="ppaction://hlinksldjump"/>
              </a:rPr>
              <a:t>to slide containing original image.</a:t>
            </a:r>
          </a:p>
        </p:txBody>
      </p:sp>
      <p:sp>
        <p:nvSpPr>
          <p:cNvPr id="4" name="Slide Number Placeholder 3"/>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32</a:t>
            </a:fld>
            <a:endParaRPr lang="en-US" altLang="en-US" dirty="0"/>
          </a:p>
        </p:txBody>
      </p:sp>
    </p:spTree>
    <p:extLst>
      <p:ext uri="{BB962C8B-B14F-4D97-AF65-F5344CB8AC3E}">
        <p14:creationId xmlns:p14="http://schemas.microsoft.com/office/powerpoint/2010/main" val="41069016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450853" cy="1295400"/>
          </a:xfrm>
        </p:spPr>
        <p:txBody>
          <a:bodyPr/>
          <a:lstStyle/>
          <a:p>
            <a:r>
              <a:rPr lang="en-IN" altLang="en-US" sz="3500" dirty="0" smtClean="0"/>
              <a:t>Credit </a:t>
            </a:r>
            <a:r>
              <a:rPr lang="en-IN" altLang="en-US" sz="3500" dirty="0"/>
              <a:t>Default Swaps (</a:t>
            </a:r>
            <a:r>
              <a:rPr lang="en-IN" altLang="en-US" sz="3500" dirty="0" smtClean="0"/>
              <a:t>C</a:t>
            </a:r>
            <a:r>
              <a:rPr lang="en-IN" altLang="en-US" sz="100" dirty="0" smtClean="0"/>
              <a:t> </a:t>
            </a:r>
            <a:r>
              <a:rPr lang="en-IN" altLang="en-US" sz="3500" dirty="0" smtClean="0"/>
              <a:t>D</a:t>
            </a:r>
            <a:r>
              <a:rPr lang="en-IN" altLang="en-US" sz="100" dirty="0" smtClean="0"/>
              <a:t> </a:t>
            </a:r>
            <a:r>
              <a:rPr lang="en-IN" altLang="en-US" sz="3500" dirty="0" err="1" smtClean="0"/>
              <a:t>Ss</a:t>
            </a:r>
            <a:r>
              <a:rPr lang="en-IN" altLang="en-US" sz="3500" dirty="0" smtClean="0"/>
              <a:t>) </a:t>
            </a:r>
            <a:r>
              <a:rPr lang="en-IN" sz="3500" dirty="0" smtClean="0"/>
              <a:t>Long Description</a:t>
            </a:r>
            <a:endParaRPr lang="en-IN" sz="3500" dirty="0"/>
          </a:p>
        </p:txBody>
      </p:sp>
      <p:sp>
        <p:nvSpPr>
          <p:cNvPr id="3" name="Content Placeholder 2"/>
          <p:cNvSpPr>
            <a:spLocks noGrp="1"/>
          </p:cNvSpPr>
          <p:nvPr>
            <p:ph idx="1"/>
          </p:nvPr>
        </p:nvSpPr>
        <p:spPr>
          <a:xfrm>
            <a:off x="457200" y="1719262"/>
            <a:ext cx="8229600" cy="4055896"/>
          </a:xfrm>
        </p:spPr>
        <p:txBody>
          <a:bodyPr/>
          <a:lstStyle/>
          <a:p>
            <a:pPr marL="0" indent="0">
              <a:buNone/>
            </a:pPr>
            <a:r>
              <a:rPr lang="en-IN" sz="2400" dirty="0"/>
              <a:t>A blue piecewise function described the payoff function as bond price increases. When the bond price is between 0 and the exercise price, the payoff increases linearly passing through the horizontal axis when the bond price equals the exercise price minus the up front put premium and is positive when the bond price is between this point and the exercise price. When the bond price is greater than the exercise price, the payoff is a gain and equals the up-front put premium. </a:t>
            </a:r>
            <a:endParaRPr lang="en-IN" sz="2400" dirty="0" smtClean="0"/>
          </a:p>
          <a:p>
            <a:pPr marL="0" indent="0">
              <a:buNone/>
            </a:pPr>
            <a:r>
              <a:rPr lang="en-IN" sz="2400" dirty="0"/>
              <a:t>The other financial institution swaps the default payment for a fee per annum with the financial lender who loans to customers. </a:t>
            </a:r>
          </a:p>
        </p:txBody>
      </p:sp>
      <p:sp>
        <p:nvSpPr>
          <p:cNvPr id="5" name="Content Placeholder 4"/>
          <p:cNvSpPr>
            <a:spLocks noGrp="1"/>
          </p:cNvSpPr>
          <p:nvPr>
            <p:ph idx="14"/>
          </p:nvPr>
        </p:nvSpPr>
        <p:spPr>
          <a:xfrm>
            <a:off x="3157041" y="6285773"/>
            <a:ext cx="2339407" cy="305946"/>
          </a:xfrm>
        </p:spPr>
        <p:txBody>
          <a:bodyPr/>
          <a:lstStyle/>
          <a:p>
            <a:pPr marL="0" indent="0">
              <a:buNone/>
            </a:pPr>
            <a:r>
              <a:rPr lang="en-IN" sz="1000" dirty="0" smtClean="0">
                <a:hlinkClick r:id="rId2" action="ppaction://hlinksldjump"/>
              </a:rPr>
              <a:t>Return </a:t>
            </a:r>
            <a:r>
              <a:rPr lang="en-IN" sz="1000" dirty="0">
                <a:hlinkClick r:id="rId2" action="ppaction://hlinksldjump"/>
              </a:rPr>
              <a:t>to slide containing original image.</a:t>
            </a:r>
          </a:p>
        </p:txBody>
      </p:sp>
      <p:sp>
        <p:nvSpPr>
          <p:cNvPr id="4" name="Slide Number Placeholder 3"/>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33</a:t>
            </a:fld>
            <a:endParaRPr lang="en-US" altLang="en-US" dirty="0"/>
          </a:p>
        </p:txBody>
      </p:sp>
    </p:spTree>
    <p:extLst>
      <p:ext uri="{BB962C8B-B14F-4D97-AF65-F5344CB8AC3E}">
        <p14:creationId xmlns:p14="http://schemas.microsoft.com/office/powerpoint/2010/main" val="33197658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105"/>
            <a:ext cx="7445141" cy="1045928"/>
          </a:xfrm>
        </p:spPr>
        <p:txBody>
          <a:bodyPr anchor="ctr"/>
          <a:lstStyle/>
          <a:p>
            <a:r>
              <a:rPr lang="en-US" altLang="en-US" sz="3500" dirty="0"/>
              <a:t>Forward and Futures </a:t>
            </a:r>
            <a:r>
              <a:rPr lang="en-US" altLang="en-US" sz="3500" dirty="0" smtClean="0"/>
              <a:t>Contracts </a:t>
            </a:r>
            <a:r>
              <a:rPr lang="en-US" altLang="en-US" sz="1000" b="0" dirty="0" smtClean="0"/>
              <a:t>2</a:t>
            </a:r>
            <a:endParaRPr lang="en-IN" sz="1000" b="0" dirty="0"/>
          </a:p>
        </p:txBody>
      </p:sp>
      <p:sp>
        <p:nvSpPr>
          <p:cNvPr id="4" name="Content Placeholder 3"/>
          <p:cNvSpPr>
            <a:spLocks noGrp="1"/>
          </p:cNvSpPr>
          <p:nvPr>
            <p:ph idx="1"/>
          </p:nvPr>
        </p:nvSpPr>
        <p:spPr>
          <a:xfrm>
            <a:off x="457200" y="1967507"/>
            <a:ext cx="8229600" cy="3901891"/>
          </a:xfrm>
        </p:spPr>
        <p:txBody>
          <a:bodyPr/>
          <a:lstStyle/>
          <a:p>
            <a:pPr marL="0" indent="0" eaLnBrk="1" hangingPunct="1">
              <a:buNone/>
            </a:pPr>
            <a:r>
              <a:rPr lang="en-US" altLang="en-US" sz="2400" dirty="0" smtClean="0"/>
              <a:t>A </a:t>
            </a:r>
            <a:r>
              <a:rPr lang="en-US" altLang="en-US" sz="2400" b="1" dirty="0" smtClean="0"/>
              <a:t>futures contract</a:t>
            </a:r>
            <a:r>
              <a:rPr lang="en-US" altLang="en-US" sz="2400" dirty="0" smtClean="0"/>
              <a:t> is an exchange-traded agreement to transact involving the future exchange of a set amount of assets for a price that is settled daily.</a:t>
            </a:r>
          </a:p>
          <a:p>
            <a:pPr marL="291600" lvl="1" indent="-291600" eaLnBrk="1" hangingPunct="1">
              <a:spcBef>
                <a:spcPts val="600"/>
              </a:spcBef>
              <a:buSzPct val="100000"/>
            </a:pPr>
            <a:r>
              <a:rPr lang="en-US" altLang="en-US" sz="2200" dirty="0" smtClean="0"/>
              <a:t>Futures are liquid, most traders close their position before the delivery date so the underlying transaction may never take place.</a:t>
            </a:r>
          </a:p>
          <a:p>
            <a:pPr marL="291600" lvl="1" indent="-291600" eaLnBrk="1" hangingPunct="1">
              <a:spcBef>
                <a:spcPts val="600"/>
              </a:spcBef>
              <a:buSzPct val="100000"/>
            </a:pPr>
            <a:r>
              <a:rPr lang="en-US" altLang="en-US" sz="2200" dirty="0" smtClean="0"/>
              <a:t>Futures contracts are </a:t>
            </a:r>
            <a:r>
              <a:rPr lang="en-US" altLang="en-US" sz="2200" b="1" dirty="0" smtClean="0"/>
              <a:t>marked to market </a:t>
            </a:r>
            <a:r>
              <a:rPr lang="en-US" altLang="en-US" sz="2200" dirty="0" smtClean="0"/>
              <a:t>daily—that is </a:t>
            </a:r>
            <a:r>
              <a:rPr lang="en-US" altLang="en-US" sz="2200" dirty="0" smtClean="0"/>
              <a:t>the traders’ gains and losses on outstanding futures contracts are realized each day as futures prices change.</a:t>
            </a:r>
          </a:p>
          <a:p>
            <a:pPr marL="291600" lvl="1" indent="-291600" eaLnBrk="1" hangingPunct="1">
              <a:spcBef>
                <a:spcPts val="600"/>
              </a:spcBef>
              <a:buSzPct val="100000"/>
            </a:pPr>
            <a:r>
              <a:rPr lang="en-US" altLang="en-US" sz="2200" dirty="0" smtClean="0"/>
              <a:t>Exchange clearinghouse stands behind all contracts so there is no counterparty default risk and trading is anonymous.</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303168" cy="664745"/>
          </a:xfrm>
        </p:spPr>
        <p:txBody>
          <a:bodyPr anchor="ctr"/>
          <a:lstStyle/>
          <a:p>
            <a:r>
              <a:rPr lang="en-US" altLang="en-US" sz="3500" dirty="0"/>
              <a:t>Hedging with Forward Contracts</a:t>
            </a:r>
            <a:endParaRPr lang="en-IN" sz="3500" dirty="0"/>
          </a:p>
        </p:txBody>
      </p:sp>
      <p:sp>
        <p:nvSpPr>
          <p:cNvPr id="11" name="Content Placeholder 10"/>
          <p:cNvSpPr>
            <a:spLocks noGrp="1"/>
          </p:cNvSpPr>
          <p:nvPr>
            <p:ph idx="1"/>
          </p:nvPr>
        </p:nvSpPr>
        <p:spPr>
          <a:xfrm>
            <a:off x="457200" y="1707231"/>
            <a:ext cx="8229600" cy="1514826"/>
          </a:xfrm>
        </p:spPr>
        <p:txBody>
          <a:bodyPr/>
          <a:lstStyle/>
          <a:p>
            <a:pPr eaLnBrk="1" hangingPunct="1"/>
            <a:r>
              <a:rPr lang="en-US" altLang="en-US" sz="2400" dirty="0"/>
              <a:t>A </a:t>
            </a:r>
            <a:r>
              <a:rPr lang="en-US" altLang="en-US" sz="2400" b="1" dirty="0"/>
              <a:t>naïve hedge</a:t>
            </a:r>
            <a:r>
              <a:rPr lang="en-US" altLang="en-US" sz="2400" dirty="0"/>
              <a:t> is a hedge of a cash asset on a direct dollar-for-dollar basis with a forward (or futures) </a:t>
            </a:r>
            <a:r>
              <a:rPr lang="en-US" altLang="en-US" sz="2400" dirty="0" smtClean="0"/>
              <a:t>contract.</a:t>
            </a:r>
            <a:endParaRPr lang="en-US" altLang="en-US" sz="2400" dirty="0"/>
          </a:p>
          <a:p>
            <a:pPr eaLnBrk="1" hangingPunct="1"/>
            <a:r>
              <a:rPr lang="en-US" altLang="en-US" sz="2400" dirty="0"/>
              <a:t>Managers can predict capital loss (</a:t>
            </a:r>
            <a:r>
              <a:rPr lang="el-GR" altLang="en-US" sz="2400" dirty="0">
                <a:cs typeface="Times New Roman" pitchFamily="18" charset="0"/>
              </a:rPr>
              <a:t>Δ</a:t>
            </a:r>
            <a:r>
              <a:rPr lang="en-US" altLang="en-US" sz="2400" i="1" dirty="0">
                <a:cs typeface="Times New Roman" pitchFamily="18" charset="0"/>
              </a:rPr>
              <a:t>P</a:t>
            </a:r>
            <a:r>
              <a:rPr lang="en-US" altLang="en-US" sz="2400" dirty="0">
                <a:cs typeface="Times New Roman" pitchFamily="18" charset="0"/>
              </a:rPr>
              <a:t>)</a:t>
            </a:r>
            <a:r>
              <a:rPr lang="en-US" altLang="en-US" sz="2400" i="1" dirty="0">
                <a:cs typeface="Times New Roman" pitchFamily="18" charset="0"/>
              </a:rPr>
              <a:t> </a:t>
            </a:r>
            <a:r>
              <a:rPr lang="en-US" altLang="en-US" sz="2400" dirty="0"/>
              <a:t>using the duration </a:t>
            </a:r>
            <a:r>
              <a:rPr lang="en-US" altLang="en-US" sz="2400" dirty="0" smtClean="0"/>
              <a:t>formula:</a:t>
            </a:r>
          </a:p>
        </p:txBody>
      </p:sp>
      <p:graphicFrame>
        <p:nvGraphicFramePr>
          <p:cNvPr id="15" name="Object 14"/>
          <p:cNvGraphicFramePr>
            <a:graphicFrameLocks noChangeAspect="1"/>
          </p:cNvGraphicFramePr>
          <p:nvPr>
            <p:extLst>
              <p:ext uri="{D42A27DB-BD31-4B8C-83A1-F6EECF244321}">
                <p14:modId xmlns:p14="http://schemas.microsoft.com/office/powerpoint/2010/main" val="298163850"/>
              </p:ext>
            </p:extLst>
          </p:nvPr>
        </p:nvGraphicFramePr>
        <p:xfrm>
          <a:off x="3136900" y="3284538"/>
          <a:ext cx="1925638" cy="736600"/>
        </p:xfrm>
        <a:graphic>
          <a:graphicData uri="http://schemas.openxmlformats.org/presentationml/2006/ole">
            <mc:AlternateContent xmlns:mc="http://schemas.openxmlformats.org/markup-compatibility/2006">
              <mc:Choice xmlns:v="urn:schemas-microsoft-com:vml" Requires="v">
                <p:oleObj spid="_x0000_s37508" name="Equation" r:id="rId3" imgW="1028520" imgH="393480" progId="Equation.DSMT4">
                  <p:embed/>
                </p:oleObj>
              </mc:Choice>
              <mc:Fallback>
                <p:oleObj name="Equation" r:id="rId3" imgW="1028520" imgH="393480" progId="Equation.DSMT4">
                  <p:embed/>
                  <p:pic>
                    <p:nvPicPr>
                      <p:cNvPr id="0" name=""/>
                      <p:cNvPicPr/>
                      <p:nvPr/>
                    </p:nvPicPr>
                    <p:blipFill>
                      <a:blip r:embed="rId4"/>
                      <a:stretch>
                        <a:fillRect/>
                      </a:stretch>
                    </p:blipFill>
                    <p:spPr>
                      <a:xfrm>
                        <a:off x="3136900" y="3284538"/>
                        <a:ext cx="1925638" cy="736600"/>
                      </a:xfrm>
                      <a:prstGeom prst="rect">
                        <a:avLst/>
                      </a:prstGeom>
                    </p:spPr>
                  </p:pic>
                </p:oleObj>
              </mc:Fallback>
            </mc:AlternateContent>
          </a:graphicData>
        </a:graphic>
      </p:graphicFrame>
      <p:sp>
        <p:nvSpPr>
          <p:cNvPr id="4" name="Content Placeholder 3"/>
          <p:cNvSpPr>
            <a:spLocks noGrp="1"/>
          </p:cNvSpPr>
          <p:nvPr>
            <p:ph idx="14"/>
          </p:nvPr>
        </p:nvSpPr>
        <p:spPr>
          <a:xfrm>
            <a:off x="457200" y="4153178"/>
            <a:ext cx="8229600" cy="1376015"/>
          </a:xfrm>
        </p:spPr>
        <p:txBody>
          <a:bodyPr/>
          <a:lstStyle/>
          <a:p>
            <a:pPr eaLnBrk="1" hangingPunct="1">
              <a:buNone/>
            </a:pPr>
            <a:r>
              <a:rPr lang="en-US" altLang="en-US" sz="1800" dirty="0"/>
              <a:t>where </a:t>
            </a:r>
            <a:r>
              <a:rPr lang="en-US" altLang="en-US" sz="1800" dirty="0" smtClean="0"/>
              <a:t> </a:t>
            </a:r>
            <a:r>
              <a:rPr lang="el-GR" altLang="en-US" sz="1800" dirty="0" smtClean="0">
                <a:cs typeface="Times New Roman" pitchFamily="18" charset="0"/>
              </a:rPr>
              <a:t>Δ</a:t>
            </a:r>
            <a:r>
              <a:rPr lang="en-US" altLang="en-US" sz="1800" i="1" dirty="0"/>
              <a:t>P</a:t>
            </a:r>
            <a:r>
              <a:rPr lang="en-US" altLang="en-US" sz="1800" dirty="0"/>
              <a:t> = capital loss on portfolio = ?</a:t>
            </a:r>
          </a:p>
          <a:p>
            <a:pPr eaLnBrk="1" hangingPunct="1">
              <a:buFont typeface="Wingdings" pitchFamily="2" charset="2"/>
              <a:buNone/>
            </a:pPr>
            <a:r>
              <a:rPr lang="en-US" altLang="en-US" sz="1800" i="1" dirty="0"/>
              <a:t>	</a:t>
            </a:r>
            <a:r>
              <a:rPr lang="en-US" altLang="en-US" sz="1800" i="1" dirty="0" smtClean="0"/>
              <a:t>    </a:t>
            </a:r>
            <a:r>
              <a:rPr lang="en-US" altLang="en-US" sz="1800" i="1" dirty="0" smtClean="0"/>
              <a:t>     P</a:t>
            </a:r>
            <a:r>
              <a:rPr lang="en-US" altLang="en-US" sz="1800" dirty="0" smtClean="0"/>
              <a:t> </a:t>
            </a:r>
            <a:r>
              <a:rPr lang="en-US" altLang="en-US" sz="1800" dirty="0"/>
              <a:t>= the initial value of </a:t>
            </a:r>
            <a:r>
              <a:rPr lang="en-US" altLang="en-US" sz="1800" dirty="0" smtClean="0"/>
              <a:t>portfolio</a:t>
            </a:r>
          </a:p>
          <a:p>
            <a:pPr eaLnBrk="1" hangingPunct="1">
              <a:buFont typeface="Wingdings" pitchFamily="2" charset="2"/>
              <a:buNone/>
            </a:pPr>
            <a:r>
              <a:rPr lang="en-US" altLang="en-US" sz="1800" i="1" dirty="0"/>
              <a:t> </a:t>
            </a:r>
            <a:r>
              <a:rPr lang="en-US" altLang="en-US" sz="1800" i="1" dirty="0" smtClean="0"/>
              <a:t>      </a:t>
            </a:r>
            <a:r>
              <a:rPr lang="en-US" altLang="en-US" sz="1800" i="1" dirty="0" smtClean="0"/>
              <a:t>        D</a:t>
            </a:r>
            <a:r>
              <a:rPr lang="en-US" altLang="en-US" sz="1800" dirty="0" smtClean="0"/>
              <a:t> </a:t>
            </a:r>
            <a:r>
              <a:rPr lang="en-US" altLang="en-US" sz="1800" dirty="0"/>
              <a:t>= the duration of the </a:t>
            </a:r>
            <a:r>
              <a:rPr lang="en-US" altLang="en-US" sz="1800" dirty="0" smtClean="0"/>
              <a:t>portfolio</a:t>
            </a:r>
          </a:p>
          <a:p>
            <a:pPr eaLnBrk="1" hangingPunct="1">
              <a:buFont typeface="Wingdings" pitchFamily="2" charset="2"/>
              <a:buNone/>
            </a:pPr>
            <a:r>
              <a:rPr lang="en-US" altLang="en-US" sz="1800" i="1" dirty="0"/>
              <a:t> </a:t>
            </a:r>
            <a:r>
              <a:rPr lang="en-US" altLang="en-US" sz="1800" i="1" dirty="0" smtClean="0"/>
              <a:t>       </a:t>
            </a:r>
            <a:r>
              <a:rPr lang="en-US" altLang="en-US" sz="1800" i="1" dirty="0" smtClean="0"/>
              <a:t>       R</a:t>
            </a:r>
            <a:r>
              <a:rPr lang="en-US" altLang="en-US" sz="1800" dirty="0" smtClean="0"/>
              <a:t> </a:t>
            </a:r>
            <a:r>
              <a:rPr lang="en-US" altLang="en-US" sz="1800" dirty="0"/>
              <a:t>= the interest rate (and thus </a:t>
            </a:r>
            <a:r>
              <a:rPr lang="el-GR" altLang="en-US" sz="1800" dirty="0">
                <a:cs typeface="Times New Roman" pitchFamily="18" charset="0"/>
              </a:rPr>
              <a:t>Δ</a:t>
            </a:r>
            <a:r>
              <a:rPr lang="en-US" altLang="en-US" sz="1800" dirty="0">
                <a:cs typeface="Times New Roman" pitchFamily="18" charset="0"/>
              </a:rPr>
              <a:t>R is the change in interest</a:t>
            </a:r>
            <a:r>
              <a:rPr lang="en-US" altLang="en-US" sz="1800" dirty="0" smtClean="0">
                <a:cs typeface="Times New Roman" pitchFamily="18" charset="0"/>
              </a:rPr>
              <a:t>)</a:t>
            </a:r>
            <a:endParaRPr lang="en-US" altLang="en-US" sz="1800" dirty="0"/>
          </a:p>
        </p:txBody>
      </p:sp>
      <p:sp>
        <p:nvSpPr>
          <p:cNvPr id="12" name="Content Placeholder 11"/>
          <p:cNvSpPr>
            <a:spLocks noGrp="1"/>
          </p:cNvSpPr>
          <p:nvPr>
            <p:ph idx="16"/>
          </p:nvPr>
        </p:nvSpPr>
        <p:spPr>
          <a:xfrm>
            <a:off x="457200" y="5610360"/>
            <a:ext cx="8229600" cy="809691"/>
          </a:xfrm>
        </p:spPr>
        <p:txBody>
          <a:bodyPr/>
          <a:lstStyle/>
          <a:p>
            <a:pPr marL="291600" indent="-291600">
              <a:spcBef>
                <a:spcPts val="600"/>
              </a:spcBef>
            </a:pPr>
            <a:r>
              <a:rPr lang="en-US" altLang="en-US" sz="2400" dirty="0"/>
              <a:t>FIs can </a:t>
            </a:r>
            <a:r>
              <a:rPr lang="en-US" altLang="en-US" sz="2400" b="1" dirty="0"/>
              <a:t>immunize </a:t>
            </a:r>
            <a:r>
              <a:rPr lang="en-US" altLang="en-US" sz="2400" dirty="0"/>
              <a:t>assets against risk by using hedging to fully protect against adverse movements in interest </a:t>
            </a:r>
            <a:r>
              <a:rPr lang="en-US" altLang="en-US" sz="2400" dirty="0" smtClean="0"/>
              <a:t>rates.</a:t>
            </a:r>
            <a:endParaRPr lang="en-US" altLang="en-US" sz="24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2489"/>
            <a:ext cx="7430756" cy="706922"/>
          </a:xfrm>
        </p:spPr>
        <p:txBody>
          <a:bodyPr anchor="ctr"/>
          <a:lstStyle/>
          <a:p>
            <a:pPr eaLnBrk="1" hangingPunct="1"/>
            <a:r>
              <a:rPr lang="en-US" altLang="en-US" sz="3500" dirty="0"/>
              <a:t>Hedging with Futures Contracts</a:t>
            </a:r>
          </a:p>
        </p:txBody>
      </p:sp>
      <p:sp>
        <p:nvSpPr>
          <p:cNvPr id="3" name="Content Placeholder 2"/>
          <p:cNvSpPr>
            <a:spLocks noGrp="1"/>
          </p:cNvSpPr>
          <p:nvPr>
            <p:ph idx="1"/>
          </p:nvPr>
        </p:nvSpPr>
        <p:spPr>
          <a:xfrm>
            <a:off x="457200" y="1873272"/>
            <a:ext cx="8167036" cy="2958611"/>
          </a:xfrm>
        </p:spPr>
        <p:txBody>
          <a:bodyPr/>
          <a:lstStyle/>
          <a:p>
            <a:pPr marL="0" indent="0" eaLnBrk="1" hangingPunct="1">
              <a:lnSpc>
                <a:spcPct val="90000"/>
              </a:lnSpc>
              <a:buNone/>
            </a:pPr>
            <a:r>
              <a:rPr lang="en-US" altLang="en-US" sz="2400" b="1" dirty="0"/>
              <a:t>Microhedging</a:t>
            </a:r>
            <a:r>
              <a:rPr lang="en-US" altLang="en-US" sz="2400" dirty="0"/>
              <a:t> is using a derivative securities contract to hedge a specific asset or </a:t>
            </a:r>
            <a:r>
              <a:rPr lang="en-US" altLang="en-US" sz="2400" dirty="0" smtClean="0"/>
              <a:t>liability.</a:t>
            </a:r>
            <a:endParaRPr lang="en-US" altLang="en-US" sz="2400" dirty="0"/>
          </a:p>
          <a:p>
            <a:pPr marL="291600" lvl="1" indent="-291600" eaLnBrk="1" hangingPunct="1">
              <a:lnSpc>
                <a:spcPct val="90000"/>
              </a:lnSpc>
              <a:spcBef>
                <a:spcPts val="600"/>
              </a:spcBef>
              <a:buSzPct val="100000"/>
            </a:pPr>
            <a:r>
              <a:rPr lang="en-US" altLang="en-US" sz="2400" b="1" dirty="0"/>
              <a:t>Basis risk</a:t>
            </a:r>
            <a:r>
              <a:rPr lang="en-US" altLang="en-US" sz="2400" dirty="0"/>
              <a:t> is a residual risk that occurs in a hedged position because the movement in an asset’s spot price is not perfectly correlated with the movement in the price of the asset delivered under a futures (or forwards) </a:t>
            </a:r>
            <a:r>
              <a:rPr lang="en-US" altLang="en-US" sz="2400" dirty="0" smtClean="0"/>
              <a:t>contract.</a:t>
            </a:r>
            <a:endParaRPr lang="en-US" altLang="en-US" sz="2400" dirty="0"/>
          </a:p>
          <a:p>
            <a:pPr marL="291600" lvl="1" indent="-291600" eaLnBrk="1" hangingPunct="1">
              <a:lnSpc>
                <a:spcPct val="90000"/>
              </a:lnSpc>
              <a:spcBef>
                <a:spcPts val="600"/>
              </a:spcBef>
              <a:buSzPct val="100000"/>
            </a:pPr>
            <a:r>
              <a:rPr lang="en-US" altLang="en-US" sz="2400" dirty="0"/>
              <a:t>Firms use short positions in futures contracts to hedge an asset that declines in value as interest rates </a:t>
            </a:r>
            <a:r>
              <a:rPr lang="en-US" altLang="en-US" sz="2400" dirty="0" smtClean="0"/>
              <a:t>rise.</a:t>
            </a:r>
            <a:endParaRPr lang="en-US" altLang="en-US" sz="2400" dirty="0"/>
          </a:p>
        </p:txBody>
      </p:sp>
      <p:sp>
        <p:nvSpPr>
          <p:cNvPr id="5" name="Content Placeholder 4"/>
          <p:cNvSpPr>
            <a:spLocks noGrp="1"/>
          </p:cNvSpPr>
          <p:nvPr>
            <p:ph idx="14"/>
          </p:nvPr>
        </p:nvSpPr>
        <p:spPr>
          <a:xfrm>
            <a:off x="457200" y="5088153"/>
            <a:ext cx="8229600" cy="778605"/>
          </a:xfrm>
        </p:spPr>
        <p:txBody>
          <a:bodyPr/>
          <a:lstStyle/>
          <a:p>
            <a:pPr marL="0" indent="0" eaLnBrk="1" hangingPunct="1">
              <a:lnSpc>
                <a:spcPct val="90000"/>
              </a:lnSpc>
              <a:buNone/>
            </a:pPr>
            <a:r>
              <a:rPr lang="en-US" altLang="en-US" sz="2400" b="1" dirty="0"/>
              <a:t>Macrohedging </a:t>
            </a:r>
            <a:r>
              <a:rPr lang="en-US" altLang="en-US" sz="2400" dirty="0"/>
              <a:t>is hedging the entire (leverage-adjusted) duration gap of an </a:t>
            </a:r>
            <a:r>
              <a:rPr lang="en-US" altLang="en-US" sz="2400" dirty="0" smtClean="0"/>
              <a:t>FI.</a:t>
            </a:r>
            <a:endParaRPr lang="en-US" altLang="en-US" sz="2400" dirty="0"/>
          </a:p>
        </p:txBody>
      </p:sp>
      <p:sp>
        <p:nvSpPr>
          <p:cNvPr id="4" name="Slide Number Placeholder 3"/>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t>Futures Contracts on Interest Rates, August 3, 2016</a:t>
            </a:r>
            <a:endParaRPr lang="en-IN" dirty="0"/>
          </a:p>
        </p:txBody>
      </p:sp>
      <p:sp>
        <p:nvSpPr>
          <p:cNvPr id="7" name="Content Placeholder 6"/>
          <p:cNvSpPr>
            <a:spLocks noGrp="1"/>
          </p:cNvSpPr>
          <p:nvPr>
            <p:ph idx="1"/>
          </p:nvPr>
        </p:nvSpPr>
        <p:spPr>
          <a:xfrm>
            <a:off x="457200" y="1719263"/>
            <a:ext cx="8229600" cy="388670"/>
          </a:xfrm>
        </p:spPr>
        <p:txBody>
          <a:bodyPr/>
          <a:lstStyle/>
          <a:p>
            <a:pPr marL="0" indent="0">
              <a:buNone/>
            </a:pPr>
            <a:r>
              <a:rPr lang="en-IN" sz="1800" b="1" dirty="0" smtClean="0"/>
              <a:t>Table 23.1 </a:t>
            </a:r>
            <a:r>
              <a:rPr lang="en-IN" sz="1800" b="1" dirty="0" smtClean="0">
                <a:solidFill>
                  <a:srgbClr val="0070C0"/>
                </a:solidFill>
              </a:rPr>
              <a:t>Future Contracts on Interest Rates, August 3, 2016</a:t>
            </a:r>
            <a:endParaRPr lang="en-IN" sz="1800" b="1" dirty="0">
              <a:solidFill>
                <a:srgbClr val="0070C0"/>
              </a:solidFill>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1063" y="2333080"/>
            <a:ext cx="5856074" cy="3297848"/>
          </a:xfrm>
          <a:prstGeom prst="rect">
            <a:avLst/>
          </a:prstGeom>
        </p:spPr>
      </p:pic>
      <p:sp>
        <p:nvSpPr>
          <p:cNvPr id="8" name="Content Placeholder 7"/>
          <p:cNvSpPr>
            <a:spLocks noGrp="1"/>
          </p:cNvSpPr>
          <p:nvPr>
            <p:ph idx="13"/>
          </p:nvPr>
        </p:nvSpPr>
        <p:spPr>
          <a:xfrm>
            <a:off x="457200" y="5856076"/>
            <a:ext cx="8229600" cy="419597"/>
          </a:xfrm>
        </p:spPr>
        <p:txBody>
          <a:bodyPr/>
          <a:lstStyle/>
          <a:p>
            <a:pPr marL="0" indent="0">
              <a:buNone/>
            </a:pPr>
            <a:r>
              <a:rPr lang="en-IN" sz="1800" b="1" i="1" dirty="0" smtClean="0"/>
              <a:t>Source</a:t>
            </a:r>
            <a:r>
              <a:rPr lang="en-IN" sz="1800" b="1" dirty="0" smtClean="0"/>
              <a:t>: </a:t>
            </a:r>
            <a:r>
              <a:rPr lang="en-IN" sz="1800" dirty="0" smtClean="0"/>
              <a:t>The Wall Street Journal Online, August 4 2016. www.wsj.com</a:t>
            </a:r>
            <a:endParaRPr lang="en-IN" sz="18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eaLnBrk="1" hangingPunct="1"/>
            <a:r>
              <a:rPr lang="en-US" altLang="en-US" sz="3500" dirty="0"/>
              <a:t>Futures Gain and Loss and Hedging with Futures</a:t>
            </a:r>
          </a:p>
        </p:txBody>
      </p:sp>
      <p:sp>
        <p:nvSpPr>
          <p:cNvPr id="8" name="Content Placeholder 7"/>
          <p:cNvSpPr>
            <a:spLocks noGrp="1"/>
          </p:cNvSpPr>
          <p:nvPr>
            <p:ph idx="1"/>
          </p:nvPr>
        </p:nvSpPr>
        <p:spPr>
          <a:xfrm>
            <a:off x="457200" y="1796263"/>
            <a:ext cx="4316931" cy="590800"/>
          </a:xfrm>
        </p:spPr>
        <p:txBody>
          <a:bodyPr/>
          <a:lstStyle/>
          <a:p>
            <a:pPr marL="0" indent="0">
              <a:buNone/>
            </a:pPr>
            <a:r>
              <a:rPr lang="en-IN" sz="1600" b="1" dirty="0"/>
              <a:t>Figure 23–1 </a:t>
            </a:r>
            <a:r>
              <a:rPr lang="en-IN" sz="1600" b="1" dirty="0" smtClean="0">
                <a:solidFill>
                  <a:srgbClr val="0070C0"/>
                </a:solidFill>
              </a:rPr>
              <a:t>Profit </a:t>
            </a:r>
            <a:r>
              <a:rPr lang="en-IN" sz="1600" b="1" dirty="0">
                <a:solidFill>
                  <a:srgbClr val="0070C0"/>
                </a:solidFill>
              </a:rPr>
              <a:t>or Loss on a Futures Position in Eurodollar Futures, Taken on August 3, 2016</a:t>
            </a:r>
            <a:endParaRPr lang="en-IN" sz="1600" dirty="0">
              <a:solidFill>
                <a:srgbClr val="0070C0"/>
              </a:solidFill>
            </a:endParaRPr>
          </a:p>
        </p:txBody>
      </p:sp>
      <p:pic>
        <p:nvPicPr>
          <p:cNvPr id="12" name="Picture 11" descr="Two graphs illustrating the inverse relationship of long and short positions as a function of interest rates rising or falling (Futures prices fall or rise).&#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234" y="2504255"/>
            <a:ext cx="3517904" cy="1502981"/>
          </a:xfrm>
          <a:prstGeom prst="rect">
            <a:avLst/>
          </a:prstGeom>
        </p:spPr>
      </p:pic>
      <p:sp>
        <p:nvSpPr>
          <p:cNvPr id="10" name="Content Placeholder 9"/>
          <p:cNvSpPr>
            <a:spLocks noGrp="1"/>
          </p:cNvSpPr>
          <p:nvPr>
            <p:ph idx="14"/>
          </p:nvPr>
        </p:nvSpPr>
        <p:spPr>
          <a:xfrm>
            <a:off x="4981160" y="1796263"/>
            <a:ext cx="3912584" cy="590800"/>
          </a:xfrm>
        </p:spPr>
        <p:txBody>
          <a:bodyPr/>
          <a:lstStyle/>
          <a:p>
            <a:pPr marL="0" indent="0">
              <a:buNone/>
            </a:pPr>
            <a:r>
              <a:rPr lang="en-IN" sz="1600" b="1" dirty="0"/>
              <a:t>Figure 23–2 </a:t>
            </a:r>
            <a:r>
              <a:rPr lang="en-IN" sz="1600" b="1" dirty="0">
                <a:solidFill>
                  <a:srgbClr val="0070C0"/>
                </a:solidFill>
              </a:rPr>
              <a:t>FI Value Change On and Off the Balance Sheet from a Perfect Short Hedge</a:t>
            </a:r>
            <a:endParaRPr lang="en-IN" sz="1600" dirty="0">
              <a:solidFill>
                <a:srgbClr val="0070C0"/>
              </a:solidFill>
            </a:endParaRPr>
          </a:p>
        </p:txBody>
      </p:sp>
      <p:pic>
        <p:nvPicPr>
          <p:cNvPr id="13" name="Picture 12" descr="Graph showing the FI value change on and off the balance sheet from a perfect short hedge.&#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5961" y="2569392"/>
            <a:ext cx="3281213" cy="1507462"/>
          </a:xfrm>
          <a:prstGeom prst="rect">
            <a:avLst/>
          </a:prstGeom>
        </p:spPr>
      </p:pic>
      <p:sp>
        <p:nvSpPr>
          <p:cNvPr id="9" name="Content Placeholder 8"/>
          <p:cNvSpPr>
            <a:spLocks noGrp="1"/>
          </p:cNvSpPr>
          <p:nvPr>
            <p:ph idx="13"/>
          </p:nvPr>
        </p:nvSpPr>
        <p:spPr>
          <a:xfrm>
            <a:off x="457199" y="4179381"/>
            <a:ext cx="8436545" cy="2365790"/>
          </a:xfrm>
        </p:spPr>
        <p:txBody>
          <a:bodyPr/>
          <a:lstStyle/>
          <a:p>
            <a:pPr>
              <a:buSzPct val="100000"/>
              <a:buFont typeface="+mj-lt"/>
              <a:buAutoNum type="arabicPeriod" startAt="5"/>
            </a:pPr>
            <a:r>
              <a:rPr lang="en-IN" sz="1600" dirty="0" smtClean="0"/>
              <a:t>We </a:t>
            </a:r>
            <a:r>
              <a:rPr lang="en-IN" sz="1600" dirty="0"/>
              <a:t>assume that the balance sheet has no liability of equal size and maturity (or duration) as the CD. If the FI has such a liability, any loss in value from the CD could be offset with an equivalent decrease in value from the liability. In this case, there is no interest rate risk exposure and thus there is no need to hedge</a:t>
            </a:r>
            <a:r>
              <a:rPr lang="en-IN" sz="1600" dirty="0" smtClean="0"/>
              <a:t>.</a:t>
            </a:r>
          </a:p>
          <a:p>
            <a:pPr>
              <a:buSzPct val="100000"/>
              <a:buFont typeface="+mj-lt"/>
              <a:buAutoNum type="arabicPeriod" startAt="5"/>
            </a:pPr>
            <a:r>
              <a:rPr lang="en-IN" sz="1600" dirty="0" smtClean="0"/>
              <a:t>Notice </a:t>
            </a:r>
            <a:r>
              <a:rPr lang="en-IN" sz="1600" dirty="0"/>
              <a:t>that if rates move in an opposite direction from that expected, losses are incurred on the futures position—that is, if rates rise and futures prices drop, the long hedger loses. Similarly, if rates fall and futures prices rise, the short hedger </a:t>
            </a:r>
            <a:r>
              <a:rPr lang="en-IN" sz="1600" dirty="0" smtClean="0"/>
              <a:t>loses.</a:t>
            </a:r>
          </a:p>
          <a:p>
            <a:pPr>
              <a:buSzPct val="100000"/>
              <a:buFont typeface="+mj-lt"/>
              <a:buAutoNum type="arabicPeriod" startAt="5"/>
            </a:pPr>
            <a:r>
              <a:rPr lang="en-IN" sz="1600" dirty="0" smtClean="0"/>
              <a:t>This </a:t>
            </a:r>
            <a:r>
              <a:rPr lang="en-IN" sz="1600" dirty="0"/>
              <a:t>might be the case when the FI is financing itself with long-term, fixed-rate certificates of deposit.</a:t>
            </a:r>
          </a:p>
        </p:txBody>
      </p:sp>
      <p:sp>
        <p:nvSpPr>
          <p:cNvPr id="14" name="Content Placeholder 5"/>
          <p:cNvSpPr>
            <a:spLocks noGrp="1"/>
          </p:cNvSpPr>
          <p:nvPr>
            <p:ph idx="15"/>
          </p:nvPr>
        </p:nvSpPr>
        <p:spPr>
          <a:xfrm>
            <a:off x="3569023" y="6502349"/>
            <a:ext cx="1907328" cy="255159"/>
          </a:xfrm>
        </p:spPr>
        <p:txBody>
          <a:bodyPr/>
          <a:lstStyle/>
          <a:p>
            <a:pPr marL="0" indent="0">
              <a:buNone/>
            </a:pPr>
            <a:r>
              <a:rPr lang="en-IN" sz="1000" dirty="0">
                <a:hlinkClick r:id="rId4"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452511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Options</a:t>
            </a:r>
            <a:endParaRPr lang="en-IN" sz="1000" dirty="0"/>
          </a:p>
        </p:txBody>
      </p:sp>
      <p:sp>
        <p:nvSpPr>
          <p:cNvPr id="4" name="Content Placeholder 3"/>
          <p:cNvSpPr>
            <a:spLocks noGrp="1"/>
          </p:cNvSpPr>
          <p:nvPr>
            <p:ph idx="1"/>
          </p:nvPr>
        </p:nvSpPr>
        <p:spPr>
          <a:xfrm>
            <a:off x="457200" y="1719262"/>
            <a:ext cx="8229600" cy="1842085"/>
          </a:xfrm>
        </p:spPr>
        <p:txBody>
          <a:bodyPr/>
          <a:lstStyle/>
          <a:p>
            <a:pPr marL="0" indent="0" eaLnBrk="1" hangingPunct="1">
              <a:lnSpc>
                <a:spcPct val="80000"/>
              </a:lnSpc>
              <a:buNone/>
            </a:pPr>
            <a:r>
              <a:rPr lang="en-US" altLang="en-US" sz="2400" dirty="0"/>
              <a:t>Many types of </a:t>
            </a:r>
            <a:r>
              <a:rPr lang="en-US" altLang="en-US" sz="2400" b="1" dirty="0"/>
              <a:t>options</a:t>
            </a:r>
            <a:r>
              <a:rPr lang="en-US" altLang="en-US" sz="2400" dirty="0"/>
              <a:t> are used by FIs to </a:t>
            </a:r>
            <a:r>
              <a:rPr lang="en-US" altLang="en-US" sz="2400" dirty="0" smtClean="0"/>
              <a:t>hedge.</a:t>
            </a:r>
            <a:endParaRPr lang="en-US" altLang="en-US" sz="2400" dirty="0"/>
          </a:p>
          <a:p>
            <a:pPr marL="291600" lvl="1" indent="-291600" eaLnBrk="1" hangingPunct="1">
              <a:lnSpc>
                <a:spcPct val="90000"/>
              </a:lnSpc>
              <a:spcBef>
                <a:spcPts val="600"/>
              </a:spcBef>
              <a:buSzPct val="100000"/>
            </a:pPr>
            <a:r>
              <a:rPr lang="en-US" altLang="en-US" sz="2200" dirty="0"/>
              <a:t>Exchange-traded </a:t>
            </a:r>
            <a:r>
              <a:rPr lang="en-US" altLang="en-US" sz="2200" dirty="0" smtClean="0"/>
              <a:t>options.</a:t>
            </a:r>
            <a:endParaRPr lang="en-US" altLang="en-US" sz="2200" dirty="0"/>
          </a:p>
          <a:p>
            <a:pPr marL="291600" lvl="1" indent="-291600" eaLnBrk="1" hangingPunct="1">
              <a:lnSpc>
                <a:spcPct val="90000"/>
              </a:lnSpc>
              <a:spcBef>
                <a:spcPts val="600"/>
              </a:spcBef>
              <a:buSzPct val="100000"/>
            </a:pPr>
            <a:r>
              <a:rPr lang="en-US" altLang="en-US" sz="2200" dirty="0"/>
              <a:t>Over-the-counter (</a:t>
            </a:r>
            <a:r>
              <a:rPr lang="en-US" altLang="en-US" sz="2200" dirty="0" smtClean="0"/>
              <a:t>O</a:t>
            </a:r>
            <a:r>
              <a:rPr lang="en-US" altLang="en-US" sz="100" dirty="0" smtClean="0"/>
              <a:t> </a:t>
            </a:r>
            <a:r>
              <a:rPr lang="en-US" altLang="en-US" sz="2200" dirty="0" smtClean="0"/>
              <a:t>T</a:t>
            </a:r>
            <a:r>
              <a:rPr lang="en-US" altLang="en-US" sz="100" dirty="0" smtClean="0"/>
              <a:t> </a:t>
            </a:r>
            <a:r>
              <a:rPr lang="en-US" altLang="en-US" sz="2200" dirty="0" smtClean="0"/>
              <a:t>C</a:t>
            </a:r>
            <a:r>
              <a:rPr lang="en-US" altLang="en-US" sz="2200" dirty="0"/>
              <a:t>) </a:t>
            </a:r>
            <a:r>
              <a:rPr lang="en-US" altLang="en-US" sz="2200" dirty="0" smtClean="0"/>
              <a:t>options.</a:t>
            </a:r>
            <a:endParaRPr lang="en-US" altLang="en-US" sz="2200" dirty="0"/>
          </a:p>
          <a:p>
            <a:pPr marL="291600" lvl="1" indent="-291600" eaLnBrk="1" hangingPunct="1">
              <a:lnSpc>
                <a:spcPct val="90000"/>
              </a:lnSpc>
              <a:spcBef>
                <a:spcPts val="600"/>
              </a:spcBef>
              <a:buSzPct val="100000"/>
            </a:pPr>
            <a:r>
              <a:rPr lang="en-US" altLang="en-US" sz="2200" dirty="0"/>
              <a:t>Options embedded in </a:t>
            </a:r>
            <a:r>
              <a:rPr lang="en-US" altLang="en-US" sz="2200" dirty="0" smtClean="0"/>
              <a:t>securities.</a:t>
            </a:r>
            <a:endParaRPr lang="en-US" altLang="en-US" sz="2200" dirty="0"/>
          </a:p>
          <a:p>
            <a:pPr marL="291600" lvl="1" indent="-291600" eaLnBrk="1" hangingPunct="1">
              <a:lnSpc>
                <a:spcPct val="90000"/>
              </a:lnSpc>
              <a:spcBef>
                <a:spcPts val="600"/>
              </a:spcBef>
              <a:buSzPct val="100000"/>
            </a:pPr>
            <a:r>
              <a:rPr lang="en-US" altLang="en-US" sz="2200" dirty="0"/>
              <a:t>Caps, collars, and </a:t>
            </a:r>
            <a:r>
              <a:rPr lang="en-US" altLang="en-US" sz="2200" dirty="0" smtClean="0"/>
              <a:t>floors.</a:t>
            </a:r>
            <a:endParaRPr lang="en-US" altLang="en-US" sz="2200" dirty="0"/>
          </a:p>
        </p:txBody>
      </p:sp>
      <p:sp>
        <p:nvSpPr>
          <p:cNvPr id="7" name="Content Placeholder 6"/>
          <p:cNvSpPr>
            <a:spLocks noGrp="1"/>
          </p:cNvSpPr>
          <p:nvPr>
            <p:ph idx="14"/>
          </p:nvPr>
        </p:nvSpPr>
        <p:spPr>
          <a:xfrm>
            <a:off x="457200" y="3865074"/>
            <a:ext cx="8229600" cy="2000896"/>
          </a:xfrm>
        </p:spPr>
        <p:txBody>
          <a:bodyPr/>
          <a:lstStyle/>
          <a:p>
            <a:pPr marL="0" indent="0" eaLnBrk="1" hangingPunct="1">
              <a:lnSpc>
                <a:spcPct val="80000"/>
              </a:lnSpc>
              <a:buNone/>
            </a:pPr>
            <a:r>
              <a:rPr lang="en-US" altLang="en-US" sz="2400" dirty="0" smtClean="0"/>
              <a:t>Four </a:t>
            </a:r>
            <a:r>
              <a:rPr lang="en-US" altLang="en-US" sz="2400" dirty="0"/>
              <a:t>basic option strategies that FIs might employ to hedge interest rate </a:t>
            </a:r>
            <a:r>
              <a:rPr lang="en-US" altLang="en-US" sz="2400" dirty="0" smtClean="0"/>
              <a:t>risk.</a:t>
            </a:r>
            <a:endParaRPr lang="en-US" altLang="en-US" sz="2400" dirty="0"/>
          </a:p>
          <a:p>
            <a:pPr marL="291600" lvl="1" indent="-291600" eaLnBrk="1" hangingPunct="1">
              <a:lnSpc>
                <a:spcPct val="90000"/>
              </a:lnSpc>
              <a:spcBef>
                <a:spcPts val="600"/>
              </a:spcBef>
              <a:buSzPct val="100000"/>
            </a:pPr>
            <a:r>
              <a:rPr lang="en-US" altLang="en-US" sz="2200" dirty="0"/>
              <a:t>Consider options in which the underlying the futures contracts are bonds whose payoff values are inversely linked to interest rate movements in a manner similar to bond prices and interest rates in </a:t>
            </a:r>
            <a:r>
              <a:rPr lang="en-US" altLang="en-US" sz="2200" dirty="0" smtClean="0"/>
              <a:t>general.</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23-</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32190576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803143cd279375b5e4089493fde7b9d297"/>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5794</TotalTime>
  <Words>3109</Words>
  <Application>Microsoft Office PowerPoint</Application>
  <PresentationFormat>On-screen Show (4:3)</PresentationFormat>
  <Paragraphs>256</Paragraphs>
  <Slides>33</Slides>
  <Notes>16</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33</vt:i4>
      </vt:variant>
    </vt:vector>
  </HeadingPairs>
  <TitlesOfParts>
    <vt:vector size="40" baseType="lpstr">
      <vt:lpstr>Arial</vt:lpstr>
      <vt:lpstr>Calibri</vt:lpstr>
      <vt:lpstr>Times New Roman</vt:lpstr>
      <vt:lpstr>Wingdings</vt:lpstr>
      <vt:lpstr>Network</vt:lpstr>
      <vt:lpstr>1_Network</vt:lpstr>
      <vt:lpstr>Equation</vt:lpstr>
      <vt:lpstr>Chapter Twenty-Three</vt:lpstr>
      <vt:lpstr>Derivative Securities Used to Manage Risk</vt:lpstr>
      <vt:lpstr>Forward and Futures Contracts 1</vt:lpstr>
      <vt:lpstr>Forward and Futures Contracts 2</vt:lpstr>
      <vt:lpstr>Hedging with Forward Contracts</vt:lpstr>
      <vt:lpstr>Hedging with Futures Contracts</vt:lpstr>
      <vt:lpstr>Futures Contracts on Interest Rates, August 3, 2016</vt:lpstr>
      <vt:lpstr>Futures Gain and Loss and Hedging with Futures</vt:lpstr>
      <vt:lpstr>Options</vt:lpstr>
      <vt:lpstr>#1 - Buying a Call Option </vt:lpstr>
      <vt:lpstr>#2 - Writing a Call Option</vt:lpstr>
      <vt:lpstr>#3 - Buying a Put Option</vt:lpstr>
      <vt:lpstr>#4 - Writing a Put Option</vt:lpstr>
      <vt:lpstr>Hedging with Put Options</vt:lpstr>
      <vt:lpstr>Caps, Floors, and Collars</vt:lpstr>
      <vt:lpstr>Risks Associated with Futures, Forwards, and Options</vt:lpstr>
      <vt:lpstr>Interest Rate and Currency Swaps</vt:lpstr>
      <vt:lpstr>Currency Swap Example</vt:lpstr>
      <vt:lpstr>Currency Swap Hedging Example Illustrated</vt:lpstr>
      <vt:lpstr>Credit Default Swaps (C D Ss) 1</vt:lpstr>
      <vt:lpstr>Credit Default Swaps (C D Ss) 2</vt:lpstr>
      <vt:lpstr>Swaps and the Financial Crisis</vt:lpstr>
      <vt:lpstr>Plain Vanilla Swap</vt:lpstr>
      <vt:lpstr>Credit Risk Concerns with Swaps</vt:lpstr>
      <vt:lpstr>Comparison of Hedging Methods</vt:lpstr>
      <vt:lpstr>Regulation</vt:lpstr>
      <vt:lpstr>Futures Gain and Loss and Hedging with Futures Long Description</vt:lpstr>
      <vt:lpstr>#1 - Buying a Call Option Long Description</vt:lpstr>
      <vt:lpstr>#2 - Writing a Call Option Long Description</vt:lpstr>
      <vt:lpstr>#3 - Buying a Put Option Long Description</vt:lpstr>
      <vt:lpstr>#4 - Writing a Put Option Long Description</vt:lpstr>
      <vt:lpstr>Currency Swap Hedging Example Illustrated Long Description</vt:lpstr>
      <vt:lpstr>Credit Default Swaps (C D Ss)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Nithiyanandhan</cp:lastModifiedBy>
  <cp:revision>491</cp:revision>
  <dcterms:created xsi:type="dcterms:W3CDTF">2000-07-01T19:33:32Z</dcterms:created>
  <dcterms:modified xsi:type="dcterms:W3CDTF">2018-08-14T03:57:09Z</dcterms:modified>
</cp:coreProperties>
</file>