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1"/>
  </p:notesMasterIdLst>
  <p:handoutMasterIdLst>
    <p:handoutMasterId r:id="rId32"/>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8" r:id="rId29"/>
    <p:sldId id="364" r:id="rId30"/>
  </p:sldIdLst>
  <p:sldSz cx="9144000" cy="6858000" type="screen4x3"/>
  <p:notesSz cx="9144000" cy="6858000"/>
  <p:custDataLst>
    <p:tags r:id="rId33"/>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88528" autoAdjust="0"/>
  </p:normalViewPr>
  <p:slideViewPr>
    <p:cSldViewPr snapToGrid="0">
      <p:cViewPr varScale="1">
        <p:scale>
          <a:sx n="95" d="100"/>
          <a:sy n="95" d="100"/>
        </p:scale>
        <p:origin x="1422" y="96"/>
      </p:cViewPr>
      <p:guideLst>
        <p:guide orient="horz" pos="2160"/>
        <p:guide pos="2880"/>
      </p:guideLst>
    </p:cSldViewPr>
  </p:slideViewPr>
  <p:outlineViewPr>
    <p:cViewPr>
      <p:scale>
        <a:sx n="33" d="100"/>
        <a:sy n="33" d="100"/>
      </p:scale>
      <p:origin x="0" y="-2268"/>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7.wmf"/><Relationship Id="rId12" Type="http://schemas.openxmlformats.org/officeDocument/2006/relationships/image" Target="../media/image42.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11" Type="http://schemas.openxmlformats.org/officeDocument/2006/relationships/image" Target="../media/image41.wmf"/><Relationship Id="rId5" Type="http://schemas.openxmlformats.org/officeDocument/2006/relationships/image" Target="../media/image35.wmf"/><Relationship Id="rId10" Type="http://schemas.openxmlformats.org/officeDocument/2006/relationships/image" Target="../media/image40.wmf"/><Relationship Id="rId4" Type="http://schemas.openxmlformats.org/officeDocument/2006/relationships/image" Target="../media/image34.wmf"/><Relationship Id="rId9" Type="http://schemas.openxmlformats.org/officeDocument/2006/relationships/image" Target="../media/image39.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the annual change in interest rates is plugged into the prediction model. An example calculation is provided at the end of this file.</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Duration is an accurate predictor of price changes only for very small interest rate changes. For day to day fluctuations duration works quite well but when interest rates move significantly, such as when the Fed makes an announcement of a rate change, the predicted pricing errors can become significant. The prediction errors arise because bond prices are not linear with respect to interest rates. </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t>You may wish to point out that actual price changes are curvilinear, duration based predicted price changes are linear with r.</a:t>
            </a:r>
          </a:p>
          <a:p>
            <a:endParaRPr lang="en-US" altLang="en-US" dirty="0"/>
          </a:p>
          <a:p>
            <a:r>
              <a:rPr lang="en-US" altLang="en-US" dirty="0"/>
              <a:t>Volatility varies along line: prices are a nonlinear function of interest rates, Blue line is actual price change, green line is predicted price change.</a:t>
            </a:r>
          </a:p>
          <a:p>
            <a:r>
              <a:rPr lang="en-US" altLang="en-US" dirty="0"/>
              <a:t>Concept: At higher interest rates, volatility is lower: Reason is that discounting far out cash flows more heavily to begin with at higher interest rates, this increases the near term percentage PV weights in relation to the long term weights. </a:t>
            </a:r>
          </a:p>
          <a:p>
            <a:endParaRPr lang="en-US" altLang="en-US" dirty="0"/>
          </a:p>
          <a:p>
            <a:endParaRPr lang="en-US" altLang="en-US" dirty="0"/>
          </a:p>
          <a:p>
            <a:r>
              <a:rPr lang="en-US" altLang="en-US" dirty="0"/>
              <a:t>The four variables that affect volatility are coupon and maturity (which are captured by duration), change in </a:t>
            </a:r>
            <a:r>
              <a:rPr lang="en-US" altLang="en-US" dirty="0" err="1"/>
              <a:t>ytm</a:t>
            </a:r>
            <a:r>
              <a:rPr lang="en-US" altLang="en-US" dirty="0"/>
              <a:t> or change in r and the starting ytm or the starting r. (r = ytm)</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So the only other two variables needed to predict volatility are r and the change in r.</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if the security makes semiannual or monthly payments then the cash flow, the interest rate and the number of periods must be adjusted to reflect the payment frequency.</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This version is in closed form, no summation needed. It is convenient for longer term securities. </a:t>
            </a:r>
          </a:p>
          <a:p>
            <a:endParaRPr lang="en-US" altLang="en-US" dirty="0"/>
          </a:p>
          <a:p>
            <a:r>
              <a:rPr lang="en-US" altLang="en-US" dirty="0"/>
              <a:t>If you divide by Price*m you get the duration in years. m= # of compounding or payment periods per year.</a:t>
            </a:r>
          </a:p>
          <a:p>
            <a:endParaRPr lang="en-US" altLang="en-US" dirty="0"/>
          </a:p>
          <a:p>
            <a:r>
              <a:rPr lang="en-US" altLang="en-US" dirty="0"/>
              <a:t>I believe the citation is:</a:t>
            </a:r>
          </a:p>
          <a:p>
            <a:r>
              <a:rPr lang="en-US" altLang="en-US" dirty="0" err="1"/>
              <a:t>Caks</a:t>
            </a:r>
            <a:r>
              <a:rPr lang="en-US" altLang="en-US" dirty="0"/>
              <a:t>, J., Lane, W. R., Greenleaf, R. W., &amp; Joules, R. G. (1985). A SIMPLE FORMULA FOR DURATION. Journal Of Financial Research, 8(3), 245. </a:t>
            </a:r>
          </a:p>
          <a:p>
            <a:endParaRPr lang="en-US" altLang="en-US" dirty="0"/>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This really doesn’t demonstrate the usage of modified duration (MD). MD is used for non-annual payment securities.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D45B8224-8648-4211-9865-742793BD4BC6}"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3-</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656F669-E4E4-46FC-95F1-EAA05E7943C9}"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1E78B2C1-FAC4-437D-9B11-8EB4FF5D2860}"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22402CB5-A4B8-4038-A45D-F24528C32E3E}"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CFF90DC-9202-484C-9B7F-57C989AADAC0}"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776AA67-5E65-4329-82C3-9EEB15FD1DA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44ED2C15-7377-4DB7-BAD6-DB9DAB6DE084}"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7E64F683-DFD4-4A40-A440-102696FE721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241E94B2-6730-4C77-BE27-0A3CD7D0EA3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A322C24F-1D59-40F0-9F2C-9A67982FBFD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AE16EFDF-4337-4C29-9EE9-C65B9EA4A025}"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9BDF67B-DB3A-469D-A048-0E599441771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B4A8D04A-33AF-45CD-BCF4-19D6C3D4390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199FEF81-5B01-4148-A599-FA42C803898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0920AE32-6794-4E73-BB00-935195D0863A}"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AB6D4586-9FF7-4666-AB05-8E68DC7EE9BA}"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E90119F5-09EC-41A6-AAD5-5CF7D73220C0}"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68B7AAA-770C-4C14-AD1D-DCB94460AF7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4C972B6-F16D-4081-ACFF-309CCF00E52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171858F-FF0E-47B9-BB5F-14E40796EF0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E56C0F5-EBDC-4E3E-827F-36134D92A23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65676E3-3C07-425E-8B20-E122AAEF667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B8F9015-4216-41E7-9AC2-F9D0E1AACED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DE309C8C-8E54-4898-B790-5BD14D8329CC}"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BC588BCB-5BC7-43DD-A932-895D0D2A939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AA3155D7-46B8-4135-BEC7-9D7FD46BDA6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7D969F0C-8585-47A2-A562-556B7C9BA685}"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4914C1E-4933-44BF-A35F-786B3E95CF9F}"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3961FFC1-4691-40B2-96DA-2C62D51F8B59}"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ED92C669-9A6D-4C75-A143-321D900A6700}"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12.wmf"/><Relationship Id="rId5" Type="http://schemas.openxmlformats.org/officeDocument/2006/relationships/oleObject" Target="../embeddings/oleObject12.bin"/><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vmlDrawing" Target="../drawings/vmlDrawing9.vml"/><Relationship Id="rId5" Type="http://schemas.openxmlformats.org/officeDocument/2006/relationships/image" Target="../media/image17.wmf"/><Relationship Id="rId4" Type="http://schemas.openxmlformats.org/officeDocument/2006/relationships/oleObject" Target="../embeddings/oleObject13.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7.xml"/><Relationship Id="rId7" Type="http://schemas.openxmlformats.org/officeDocument/2006/relationships/image" Target="../media/image19.wmf"/><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oleObject" Target="../embeddings/oleObject15.bin"/><Relationship Id="rId11" Type="http://schemas.openxmlformats.org/officeDocument/2006/relationships/image" Target="../media/image21.wmf"/><Relationship Id="rId5" Type="http://schemas.openxmlformats.org/officeDocument/2006/relationships/image" Target="../media/image18.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20.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3.xml"/><Relationship Id="rId1" Type="http://schemas.openxmlformats.org/officeDocument/2006/relationships/vmlDrawing" Target="../drawings/vmlDrawing11.vml"/><Relationship Id="rId4" Type="http://schemas.openxmlformats.org/officeDocument/2006/relationships/image" Target="../media/image22.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8.xml"/><Relationship Id="rId7" Type="http://schemas.openxmlformats.org/officeDocument/2006/relationships/image" Target="../media/image24.wmf"/><Relationship Id="rId2" Type="http://schemas.openxmlformats.org/officeDocument/2006/relationships/slideLayout" Target="../slideLayouts/slideLayout4.xml"/><Relationship Id="rId1" Type="http://schemas.openxmlformats.org/officeDocument/2006/relationships/vmlDrawing" Target="../drawings/vmlDrawing12.vml"/><Relationship Id="rId6" Type="http://schemas.openxmlformats.org/officeDocument/2006/relationships/oleObject" Target="../embeddings/oleObject20.bin"/><Relationship Id="rId5" Type="http://schemas.openxmlformats.org/officeDocument/2006/relationships/image" Target="../media/image23.wmf"/><Relationship Id="rId4" Type="http://schemas.openxmlformats.org/officeDocument/2006/relationships/oleObject" Target="../embeddings/oleObject19.bin"/><Relationship Id="rId9" Type="http://schemas.openxmlformats.org/officeDocument/2006/relationships/image" Target="../media/image25.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13.vml"/><Relationship Id="rId5" Type="http://schemas.openxmlformats.org/officeDocument/2006/relationships/image" Target="../media/image26.wmf"/><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0.xml"/><Relationship Id="rId7" Type="http://schemas.openxmlformats.org/officeDocument/2006/relationships/image" Target="../media/image28.wmf"/><Relationship Id="rId2" Type="http://schemas.openxmlformats.org/officeDocument/2006/relationships/slideLayout" Target="../slideLayouts/slideLayout3.xml"/><Relationship Id="rId1" Type="http://schemas.openxmlformats.org/officeDocument/2006/relationships/vmlDrawing" Target="../drawings/vmlDrawing14.vml"/><Relationship Id="rId6" Type="http://schemas.openxmlformats.org/officeDocument/2006/relationships/oleObject" Target="../embeddings/oleObject24.bin"/><Relationship Id="rId5" Type="http://schemas.openxmlformats.org/officeDocument/2006/relationships/image" Target="../media/image27.wmf"/><Relationship Id="rId4" Type="http://schemas.openxmlformats.org/officeDocument/2006/relationships/oleObject" Target="../embeddings/oleObject23.bin"/><Relationship Id="rId9" Type="http://schemas.openxmlformats.org/officeDocument/2006/relationships/image" Target="../media/image29.wmf"/></Relationships>
</file>

<file path=ppt/slides/_rels/slide23.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slide" Target="slide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5.wmf"/><Relationship Id="rId18" Type="http://schemas.openxmlformats.org/officeDocument/2006/relationships/oleObject" Target="../embeddings/oleObject33.bin"/><Relationship Id="rId26" Type="http://schemas.openxmlformats.org/officeDocument/2006/relationships/oleObject" Target="../embeddings/oleObject37.bin"/><Relationship Id="rId3" Type="http://schemas.openxmlformats.org/officeDocument/2006/relationships/notesSlide" Target="../notesSlides/notesSlide12.xml"/><Relationship Id="rId21" Type="http://schemas.openxmlformats.org/officeDocument/2006/relationships/image" Target="../media/image39.wmf"/><Relationship Id="rId7" Type="http://schemas.openxmlformats.org/officeDocument/2006/relationships/image" Target="../media/image32.wmf"/><Relationship Id="rId12" Type="http://schemas.openxmlformats.org/officeDocument/2006/relationships/oleObject" Target="../embeddings/oleObject30.bin"/><Relationship Id="rId17" Type="http://schemas.openxmlformats.org/officeDocument/2006/relationships/image" Target="../media/image37.wmf"/><Relationship Id="rId25" Type="http://schemas.openxmlformats.org/officeDocument/2006/relationships/image" Target="../media/image41.wmf"/><Relationship Id="rId2" Type="http://schemas.openxmlformats.org/officeDocument/2006/relationships/slideLayout" Target="../slideLayouts/slideLayout2.xml"/><Relationship Id="rId16" Type="http://schemas.openxmlformats.org/officeDocument/2006/relationships/oleObject" Target="../embeddings/oleObject32.bin"/><Relationship Id="rId20" Type="http://schemas.openxmlformats.org/officeDocument/2006/relationships/oleObject" Target="../embeddings/oleObject34.bin"/><Relationship Id="rId1" Type="http://schemas.openxmlformats.org/officeDocument/2006/relationships/vmlDrawing" Target="../drawings/vmlDrawing15.vml"/><Relationship Id="rId6" Type="http://schemas.openxmlformats.org/officeDocument/2006/relationships/oleObject" Target="../embeddings/oleObject27.bin"/><Relationship Id="rId11" Type="http://schemas.openxmlformats.org/officeDocument/2006/relationships/image" Target="../media/image34.wmf"/><Relationship Id="rId24" Type="http://schemas.openxmlformats.org/officeDocument/2006/relationships/oleObject" Target="../embeddings/oleObject36.bin"/><Relationship Id="rId5" Type="http://schemas.openxmlformats.org/officeDocument/2006/relationships/image" Target="../media/image31.wmf"/><Relationship Id="rId15" Type="http://schemas.openxmlformats.org/officeDocument/2006/relationships/image" Target="../media/image36.wmf"/><Relationship Id="rId23" Type="http://schemas.openxmlformats.org/officeDocument/2006/relationships/image" Target="../media/image40.wmf"/><Relationship Id="rId10" Type="http://schemas.openxmlformats.org/officeDocument/2006/relationships/oleObject" Target="../embeddings/oleObject29.bin"/><Relationship Id="rId19" Type="http://schemas.openxmlformats.org/officeDocument/2006/relationships/image" Target="../media/image38.wmf"/><Relationship Id="rId4" Type="http://schemas.openxmlformats.org/officeDocument/2006/relationships/oleObject" Target="../embeddings/oleObject26.bin"/><Relationship Id="rId9" Type="http://schemas.openxmlformats.org/officeDocument/2006/relationships/image" Target="../media/image33.wmf"/><Relationship Id="rId14" Type="http://schemas.openxmlformats.org/officeDocument/2006/relationships/oleObject" Target="../embeddings/oleObject31.bin"/><Relationship Id="rId22" Type="http://schemas.openxmlformats.org/officeDocument/2006/relationships/oleObject" Target="../embeddings/oleObject35.bin"/><Relationship Id="rId27" Type="http://schemas.openxmlformats.org/officeDocument/2006/relationships/image" Target="../media/image42.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image" Target="../media/image47.wmf"/><Relationship Id="rId3" Type="http://schemas.openxmlformats.org/officeDocument/2006/relationships/notesSlide" Target="../notesSlides/notesSlide13.xml"/><Relationship Id="rId7" Type="http://schemas.openxmlformats.org/officeDocument/2006/relationships/image" Target="../media/image44.wmf"/><Relationship Id="rId12" Type="http://schemas.openxmlformats.org/officeDocument/2006/relationships/oleObject" Target="../embeddings/oleObject42.bin"/><Relationship Id="rId17" Type="http://schemas.openxmlformats.org/officeDocument/2006/relationships/image" Target="../media/image49.wmf"/><Relationship Id="rId2" Type="http://schemas.openxmlformats.org/officeDocument/2006/relationships/slideLayout" Target="../slideLayouts/slideLayout3.xml"/><Relationship Id="rId16" Type="http://schemas.openxmlformats.org/officeDocument/2006/relationships/oleObject" Target="../embeddings/oleObject44.bin"/><Relationship Id="rId1" Type="http://schemas.openxmlformats.org/officeDocument/2006/relationships/vmlDrawing" Target="../drawings/vmlDrawing16.vml"/><Relationship Id="rId6" Type="http://schemas.openxmlformats.org/officeDocument/2006/relationships/oleObject" Target="../embeddings/oleObject39.bin"/><Relationship Id="rId11" Type="http://schemas.openxmlformats.org/officeDocument/2006/relationships/image" Target="../media/image46.wmf"/><Relationship Id="rId5" Type="http://schemas.openxmlformats.org/officeDocument/2006/relationships/image" Target="../media/image43.wmf"/><Relationship Id="rId15" Type="http://schemas.openxmlformats.org/officeDocument/2006/relationships/image" Target="../media/image48.wmf"/><Relationship Id="rId10" Type="http://schemas.openxmlformats.org/officeDocument/2006/relationships/oleObject" Target="../embeddings/oleObject41.bin"/><Relationship Id="rId4" Type="http://schemas.openxmlformats.org/officeDocument/2006/relationships/oleObject" Target="../embeddings/oleObject38.bin"/><Relationship Id="rId9" Type="http://schemas.openxmlformats.org/officeDocument/2006/relationships/image" Target="../media/image45.wmf"/><Relationship Id="rId14" Type="http://schemas.openxmlformats.org/officeDocument/2006/relationships/oleObject" Target="../embeddings/oleObject43.bin"/></Relationships>
</file>

<file path=ppt/slides/_rels/slide27.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5.wmf"/><Relationship Id="rId5" Type="http://schemas.openxmlformats.org/officeDocument/2006/relationships/oleObject" Target="../embeddings/oleObject5.bin"/><Relationship Id="rId10" Type="http://schemas.openxmlformats.org/officeDocument/2006/relationships/image" Target="../media/image7.wmf"/><Relationship Id="rId4" Type="http://schemas.openxmlformats.org/officeDocument/2006/relationships/image" Target="../media/image4.wmf"/><Relationship Id="rId9"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xml"/><Relationship Id="rId1" Type="http://schemas.openxmlformats.org/officeDocument/2006/relationships/vmlDrawing" Target="../drawings/vmlDrawing7.vml"/><Relationship Id="rId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Three</a:t>
            </a: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5500" dirty="0">
                <a:latin typeface="Calibri" panose="020F0502020204030204" pitchFamily="34" charset="0"/>
              </a:rPr>
              <a:t>Interest Rates and Security Valuation</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Equity Valuation Concluded</a:t>
            </a:r>
            <a:endParaRPr lang="en-IN" sz="3500" dirty="0"/>
          </a:p>
        </p:txBody>
      </p:sp>
      <p:sp>
        <p:nvSpPr>
          <p:cNvPr id="3" name="Content Placeholder 2"/>
          <p:cNvSpPr>
            <a:spLocks noGrp="1"/>
          </p:cNvSpPr>
          <p:nvPr>
            <p:ph idx="1"/>
          </p:nvPr>
        </p:nvSpPr>
        <p:spPr>
          <a:xfrm>
            <a:off x="457200" y="1719264"/>
            <a:ext cx="8229600" cy="872594"/>
          </a:xfrm>
        </p:spPr>
        <p:txBody>
          <a:bodyPr/>
          <a:lstStyle/>
          <a:p>
            <a:pPr marL="291600" indent="-291600">
              <a:buSzPct val="100000"/>
            </a:pPr>
            <a:r>
              <a:rPr lang="en-US" altLang="en-US" sz="2600" dirty="0"/>
              <a:t>The return on a stock with zero dividend growth, if purchased at current price </a:t>
            </a:r>
            <a:r>
              <a:rPr lang="en-US" altLang="en-US" sz="2600" b="1" i="1" dirty="0"/>
              <a:t>P</a:t>
            </a:r>
            <a:r>
              <a:rPr lang="en-US" altLang="en-US" sz="2600" b="1" baseline="-25000" dirty="0"/>
              <a:t>0</a:t>
            </a:r>
            <a:r>
              <a:rPr lang="en-US" altLang="en-US" sz="2600" dirty="0"/>
              <a:t>, can be written as:</a:t>
            </a:r>
            <a:endParaRPr lang="en-IN" sz="2600" dirty="0"/>
          </a:p>
        </p:txBody>
      </p:sp>
      <p:graphicFrame>
        <p:nvGraphicFramePr>
          <p:cNvPr id="7" name="Object 6"/>
          <p:cNvGraphicFramePr>
            <a:graphicFrameLocks noChangeAspect="1"/>
          </p:cNvGraphicFramePr>
          <p:nvPr>
            <p:extLst>
              <p:ext uri="{D42A27DB-BD31-4B8C-83A1-F6EECF244321}">
                <p14:modId xmlns:p14="http://schemas.microsoft.com/office/powerpoint/2010/main" val="648815369"/>
              </p:ext>
            </p:extLst>
          </p:nvPr>
        </p:nvGraphicFramePr>
        <p:xfrm>
          <a:off x="4083050" y="2775405"/>
          <a:ext cx="803275" cy="800100"/>
        </p:xfrm>
        <a:graphic>
          <a:graphicData uri="http://schemas.openxmlformats.org/presentationml/2006/ole">
            <mc:AlternateContent xmlns:mc="http://schemas.openxmlformats.org/markup-compatibility/2006">
              <mc:Choice xmlns:v="urn:schemas-microsoft-com:vml" Requires="v">
                <p:oleObj spid="_x0000_s36171" name="Equation" r:id="rId3" imgW="723600" imgH="723600" progId="Equation.DSMT4">
                  <p:embed/>
                </p:oleObj>
              </mc:Choice>
              <mc:Fallback>
                <p:oleObj name="Equation" r:id="rId3" imgW="723600" imgH="723600" progId="Equation.DSMT4">
                  <p:embed/>
                  <p:pic>
                    <p:nvPicPr>
                      <p:cNvPr id="6" name="Object 5"/>
                      <p:cNvPicPr/>
                      <p:nvPr/>
                    </p:nvPicPr>
                    <p:blipFill>
                      <a:blip r:embed="rId4"/>
                      <a:stretch>
                        <a:fillRect/>
                      </a:stretch>
                    </p:blipFill>
                    <p:spPr>
                      <a:xfrm>
                        <a:off x="4083050" y="2775405"/>
                        <a:ext cx="803275" cy="800100"/>
                      </a:xfrm>
                      <a:prstGeom prst="rect">
                        <a:avLst/>
                      </a:prstGeom>
                    </p:spPr>
                  </p:pic>
                </p:oleObj>
              </mc:Fallback>
            </mc:AlternateContent>
          </a:graphicData>
        </a:graphic>
      </p:graphicFrame>
      <p:sp>
        <p:nvSpPr>
          <p:cNvPr id="5" name="Content Placeholder 4"/>
          <p:cNvSpPr>
            <a:spLocks noGrp="1"/>
          </p:cNvSpPr>
          <p:nvPr>
            <p:ph idx="14"/>
          </p:nvPr>
        </p:nvSpPr>
        <p:spPr>
          <a:xfrm>
            <a:off x="474131" y="3718277"/>
            <a:ext cx="8229600" cy="875769"/>
          </a:xfrm>
        </p:spPr>
        <p:txBody>
          <a:bodyPr/>
          <a:lstStyle/>
          <a:p>
            <a:pPr marL="291600" indent="-291600">
              <a:buSzPct val="100000"/>
            </a:pPr>
            <a:r>
              <a:rPr lang="en-US" altLang="en-US" sz="2600" dirty="0"/>
              <a:t>The return on a stock with constant dividend growth, if purchased at price </a:t>
            </a:r>
            <a:r>
              <a:rPr lang="en-US" altLang="en-US" sz="2600" b="1" i="1" dirty="0"/>
              <a:t>P</a:t>
            </a:r>
            <a:r>
              <a:rPr lang="en-US" altLang="en-US" sz="2600" b="1" baseline="-25000" dirty="0"/>
              <a:t>0</a:t>
            </a:r>
            <a:r>
              <a:rPr lang="en-US" altLang="en-US" sz="2600" dirty="0"/>
              <a:t>, can be written as:</a:t>
            </a:r>
            <a:endParaRPr lang="en-IN" sz="2600" dirty="0"/>
          </a:p>
        </p:txBody>
      </p:sp>
      <p:graphicFrame>
        <p:nvGraphicFramePr>
          <p:cNvPr id="6" name="Object 5"/>
          <p:cNvGraphicFramePr>
            <a:graphicFrameLocks noChangeAspect="1"/>
          </p:cNvGraphicFramePr>
          <p:nvPr>
            <p:extLst>
              <p:ext uri="{D42A27DB-BD31-4B8C-83A1-F6EECF244321}">
                <p14:modId xmlns:p14="http://schemas.microsoft.com/office/powerpoint/2010/main" val="698014629"/>
              </p:ext>
            </p:extLst>
          </p:nvPr>
        </p:nvGraphicFramePr>
        <p:xfrm>
          <a:off x="2881313" y="4846638"/>
          <a:ext cx="3040062" cy="801687"/>
        </p:xfrm>
        <a:graphic>
          <a:graphicData uri="http://schemas.openxmlformats.org/presentationml/2006/ole">
            <mc:AlternateContent xmlns:mc="http://schemas.openxmlformats.org/markup-compatibility/2006">
              <mc:Choice xmlns:v="urn:schemas-microsoft-com:vml" Requires="v">
                <p:oleObj spid="_x0000_s36172" name="Equation" r:id="rId5" imgW="2793960" imgH="736560" progId="Equation.DSMT4">
                  <p:embed/>
                </p:oleObj>
              </mc:Choice>
              <mc:Fallback>
                <p:oleObj name="Equation" r:id="rId5" imgW="2793960" imgH="736560" progId="Equation.DSMT4">
                  <p:embed/>
                  <p:pic>
                    <p:nvPicPr>
                      <p:cNvPr id="6" name="Object 5"/>
                      <p:cNvPicPr/>
                      <p:nvPr/>
                    </p:nvPicPr>
                    <p:blipFill>
                      <a:blip r:embed="rId6"/>
                      <a:stretch>
                        <a:fillRect/>
                      </a:stretch>
                    </p:blipFill>
                    <p:spPr>
                      <a:xfrm>
                        <a:off x="2881313" y="4846638"/>
                        <a:ext cx="3040062" cy="801687"/>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649"/>
            <a:ext cx="7543800" cy="1070578"/>
          </a:xfrm>
        </p:spPr>
        <p:txBody>
          <a:bodyPr anchor="ctr"/>
          <a:lstStyle/>
          <a:p>
            <a:r>
              <a:rPr lang="en-US" altLang="en-US" sz="3500" dirty="0"/>
              <a:t>Relation between Interest Rates and Bond Values</a:t>
            </a:r>
            <a:endParaRPr lang="en-IN" sz="3500" dirty="0"/>
          </a:p>
        </p:txBody>
      </p:sp>
      <p:pic>
        <p:nvPicPr>
          <p:cNvPr id="7" name="Picture 6" descr="Line graph, showing that as the bond value increases, the interest rate decreases in a nonlinear, concave up manner.&#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853" y="1899821"/>
            <a:ext cx="6954395" cy="3936279"/>
          </a:xfrm>
          <a:prstGeom prst="rect">
            <a:avLst/>
          </a:prstGeom>
        </p:spPr>
      </p:pic>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Impact of a Bond’s Maturity on</a:t>
            </a:r>
            <a:r>
              <a:rPr lang="en-US" altLang="en-US" sz="3500" baseline="0" dirty="0"/>
              <a:t> </a:t>
            </a:r>
            <a:r>
              <a:rPr lang="en-US" altLang="en-US" sz="3500" dirty="0"/>
              <a:t>its Price Sensitivity</a:t>
            </a:r>
            <a:endParaRPr lang="en-IN" sz="3500" dirty="0"/>
          </a:p>
        </p:txBody>
      </p:sp>
      <p:sp>
        <p:nvSpPr>
          <p:cNvPr id="6" name="Content Placeholder 5"/>
          <p:cNvSpPr>
            <a:spLocks noGrp="1"/>
          </p:cNvSpPr>
          <p:nvPr>
            <p:ph idx="1"/>
          </p:nvPr>
        </p:nvSpPr>
        <p:spPr>
          <a:xfrm>
            <a:off x="457200" y="2181279"/>
            <a:ext cx="2276375" cy="1851710"/>
          </a:xfrm>
        </p:spPr>
        <p:txBody>
          <a:bodyPr/>
          <a:lstStyle/>
          <a:p>
            <a:pPr marL="0" indent="0">
              <a:buNone/>
            </a:pPr>
            <a:r>
              <a:rPr lang="en-US" altLang="en-US" sz="2000" b="1" dirty="0"/>
              <a:t>Absolute Value of Percent Change in a</a:t>
            </a:r>
          </a:p>
          <a:p>
            <a:pPr marL="0" indent="0">
              <a:buNone/>
            </a:pPr>
            <a:r>
              <a:rPr lang="en-US" altLang="en-US" sz="2000" b="1" dirty="0"/>
              <a:t>Bond’s Price for a Given Change in Interest Rates</a:t>
            </a:r>
          </a:p>
        </p:txBody>
      </p:sp>
      <p:pic>
        <p:nvPicPr>
          <p:cNvPr id="7" name="Picture 6" descr="Line graph."/>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5897" y="2105249"/>
            <a:ext cx="4886706" cy="3789502"/>
          </a:xfrm>
          <a:prstGeom prst="rect">
            <a:avLst/>
          </a:prstGeom>
        </p:spPr>
      </p:pic>
      <p:sp>
        <p:nvSpPr>
          <p:cNvPr id="10" name="Content Placeholder 9"/>
          <p:cNvSpPr>
            <a:spLocks noGrp="1"/>
          </p:cNvSpPr>
          <p:nvPr>
            <p:ph idx="14"/>
          </p:nvPr>
        </p:nvSpPr>
        <p:spPr>
          <a:xfrm>
            <a:off x="3611964" y="6209075"/>
            <a:ext cx="1826307" cy="216037"/>
          </a:xfrm>
        </p:spPr>
        <p:txBody>
          <a:bodyPr/>
          <a:lstStyle/>
          <a:p>
            <a:pPr marL="0" indent="0">
              <a:buNone/>
            </a:pPr>
            <a:r>
              <a:rPr lang="en-IN" sz="900" dirty="0">
                <a:hlinkClick r:id="rId3"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120"/>
            <a:ext cx="7543800" cy="1177636"/>
          </a:xfrm>
        </p:spPr>
        <p:txBody>
          <a:bodyPr anchor="ctr"/>
          <a:lstStyle/>
          <a:p>
            <a:r>
              <a:rPr lang="en-US" altLang="en-US" sz="3500" dirty="0"/>
              <a:t>Impact of a Bond’s Coupon Rate on its Price Sensitivity</a:t>
            </a:r>
            <a:endParaRPr lang="en-IN" sz="3500" dirty="0"/>
          </a:p>
        </p:txBody>
      </p:sp>
      <p:pic>
        <p:nvPicPr>
          <p:cNvPr id="6" name="Picture 5" descr="Line graph showing that as the interest rate increases the bond value (for high and low coupon bonds) decreases in a nonlinear, concave down manner.&#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926" y="2042537"/>
            <a:ext cx="6812049" cy="3875821"/>
          </a:xfrm>
          <a:prstGeom prst="rect">
            <a:avLst/>
          </a:prstGeom>
        </p:spPr>
      </p:pic>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04329"/>
            <a:ext cx="7543800" cy="731219"/>
          </a:xfrm>
        </p:spPr>
        <p:txBody>
          <a:bodyPr anchor="ctr"/>
          <a:lstStyle/>
          <a:p>
            <a:r>
              <a:rPr lang="en-US" altLang="en-US" sz="3500" dirty="0"/>
              <a:t>Impact of </a:t>
            </a:r>
            <a:r>
              <a:rPr lang="en-US" altLang="en-US" sz="3500" i="1" dirty="0"/>
              <a:t>r </a:t>
            </a:r>
            <a:r>
              <a:rPr lang="en-US" altLang="en-US" sz="3500" dirty="0"/>
              <a:t>on Price Volatility</a:t>
            </a:r>
            <a:endParaRPr lang="en-IN" sz="3500" dirty="0"/>
          </a:p>
        </p:txBody>
      </p:sp>
      <p:pic>
        <p:nvPicPr>
          <p:cNvPr id="9" name="Picture 8" descr="Graph showing bond price on the vertical axis and interest rate on the horizontal axis. A question asks, &quot;How does volatility change with interest rates?&quot; The answer is that price volatility is inversely related to the level of the initial interest rate.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186" y="1703650"/>
            <a:ext cx="6948678" cy="4266438"/>
          </a:xfrm>
          <a:prstGeom prst="rect">
            <a:avLst/>
          </a:prstGeom>
        </p:spPr>
      </p:pic>
      <p:sp>
        <p:nvSpPr>
          <p:cNvPr id="2" name="Slide Number Placeholder 1"/>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Duration </a:t>
            </a:r>
            <a:r>
              <a:rPr lang="en-US" altLang="en-US" sz="1000" b="0" dirty="0"/>
              <a:t>1</a:t>
            </a:r>
            <a:endParaRPr lang="en-IN" sz="1000" b="0" dirty="0"/>
          </a:p>
        </p:txBody>
      </p:sp>
      <p:sp>
        <p:nvSpPr>
          <p:cNvPr id="6" name="Content Placeholder 5"/>
          <p:cNvSpPr>
            <a:spLocks noGrp="1"/>
          </p:cNvSpPr>
          <p:nvPr>
            <p:ph idx="1"/>
          </p:nvPr>
        </p:nvSpPr>
        <p:spPr>
          <a:xfrm>
            <a:off x="457200" y="1719263"/>
            <a:ext cx="8190411" cy="4117866"/>
          </a:xfrm>
        </p:spPr>
        <p:txBody>
          <a:bodyPr/>
          <a:lstStyle/>
          <a:p>
            <a:pPr marL="291600" indent="-291600" eaLnBrk="1" hangingPunct="1">
              <a:spcBef>
                <a:spcPts val="1000"/>
              </a:spcBef>
              <a:buSzPct val="100000"/>
            </a:pPr>
            <a:r>
              <a:rPr lang="en-US" altLang="en-US" b="1" dirty="0"/>
              <a:t>Duration</a:t>
            </a:r>
            <a:r>
              <a:rPr lang="en-US" altLang="en-US" dirty="0"/>
              <a:t> is the weighted-average time to maturity (measured in years) on a financial security.</a:t>
            </a:r>
          </a:p>
          <a:p>
            <a:pPr marL="291600" indent="-291600" eaLnBrk="1" hangingPunct="1">
              <a:spcBef>
                <a:spcPts val="1000"/>
              </a:spcBef>
              <a:buSzPct val="100000"/>
            </a:pPr>
            <a:r>
              <a:rPr lang="en-US" altLang="en-US" b="1" dirty="0"/>
              <a:t>Duration</a:t>
            </a:r>
            <a:r>
              <a:rPr lang="en-US" altLang="en-US" dirty="0"/>
              <a:t> measures the sensitivity (or elasticity) of a fixed-income security’s price to small interest rate changes.</a:t>
            </a:r>
          </a:p>
          <a:p>
            <a:pPr marL="291600" indent="-291600" eaLnBrk="1" hangingPunct="1">
              <a:spcBef>
                <a:spcPts val="1000"/>
              </a:spcBef>
              <a:buSzPct val="100000"/>
            </a:pPr>
            <a:r>
              <a:rPr lang="en-US" altLang="en-US" b="1" dirty="0"/>
              <a:t>Duration</a:t>
            </a:r>
            <a:r>
              <a:rPr lang="en-US" altLang="en-US" dirty="0"/>
              <a:t> captures the coupon and maturity effects on volatility.</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Duration </a:t>
            </a:r>
            <a:r>
              <a:rPr lang="en-US" altLang="en-US" sz="1000" b="0" dirty="0"/>
              <a:t>2</a:t>
            </a:r>
            <a:endParaRPr lang="en-IN" sz="3500" dirty="0"/>
          </a:p>
        </p:txBody>
      </p:sp>
      <p:sp>
        <p:nvSpPr>
          <p:cNvPr id="3" name="Content Placeholder 2"/>
          <p:cNvSpPr>
            <a:spLocks noGrp="1"/>
          </p:cNvSpPr>
          <p:nvPr>
            <p:ph idx="1"/>
          </p:nvPr>
        </p:nvSpPr>
        <p:spPr>
          <a:xfrm>
            <a:off x="457200" y="1719263"/>
            <a:ext cx="8229600" cy="738187"/>
          </a:xfrm>
        </p:spPr>
        <p:txBody>
          <a:bodyPr/>
          <a:lstStyle/>
          <a:p>
            <a:pPr marL="291600" indent="-291600">
              <a:buSzPct val="100000"/>
            </a:pPr>
            <a:r>
              <a:rPr lang="en-US" altLang="en-US" sz="2200" b="1" dirty="0"/>
              <a:t>Duration</a:t>
            </a:r>
            <a:r>
              <a:rPr lang="en-US" altLang="en-US" sz="2200" dirty="0"/>
              <a:t> </a:t>
            </a:r>
            <a:r>
              <a:rPr lang="en-US" altLang="en-US" sz="2200" b="1" dirty="0"/>
              <a:t>(</a:t>
            </a:r>
            <a:r>
              <a:rPr lang="en-US" altLang="en-US" sz="2200" b="1" i="1" dirty="0"/>
              <a:t>D</a:t>
            </a:r>
            <a:r>
              <a:rPr lang="en-US" altLang="en-US" sz="2200" b="1" dirty="0"/>
              <a:t>) </a:t>
            </a:r>
            <a:r>
              <a:rPr lang="en-US" altLang="en-US" sz="2200" dirty="0"/>
              <a:t>for a fixed-income security that pays interest </a:t>
            </a:r>
            <a:r>
              <a:rPr lang="en-US" altLang="en-US" sz="2200" u="sng" dirty="0"/>
              <a:t>annually</a:t>
            </a:r>
            <a:r>
              <a:rPr lang="en-US" altLang="en-US" sz="2200" dirty="0"/>
              <a:t> can be written as:</a:t>
            </a:r>
            <a:endParaRPr lang="en-IN" sz="2200" dirty="0"/>
          </a:p>
        </p:txBody>
      </p:sp>
      <p:graphicFrame>
        <p:nvGraphicFramePr>
          <p:cNvPr id="6" name="Object 5"/>
          <p:cNvGraphicFramePr>
            <a:graphicFrameLocks noChangeAspect="1"/>
          </p:cNvGraphicFramePr>
          <p:nvPr>
            <p:extLst>
              <p:ext uri="{D42A27DB-BD31-4B8C-83A1-F6EECF244321}">
                <p14:modId xmlns:p14="http://schemas.microsoft.com/office/powerpoint/2010/main" val="295218658"/>
              </p:ext>
            </p:extLst>
          </p:nvPr>
        </p:nvGraphicFramePr>
        <p:xfrm>
          <a:off x="1323975" y="2595563"/>
          <a:ext cx="2759075" cy="1476375"/>
        </p:xfrm>
        <a:graphic>
          <a:graphicData uri="http://schemas.openxmlformats.org/presentationml/2006/ole">
            <mc:AlternateContent xmlns:mc="http://schemas.openxmlformats.org/markup-compatibility/2006">
              <mc:Choice xmlns:v="urn:schemas-microsoft-com:vml" Requires="v">
                <p:oleObj spid="_x0000_s39079" name="Equation" r:id="rId4" imgW="2958840" imgH="1587240" progId="Equation.DSMT4">
                  <p:embed/>
                </p:oleObj>
              </mc:Choice>
              <mc:Fallback>
                <p:oleObj name="Equation" r:id="rId4" imgW="2958840" imgH="1587240" progId="Equation.DSMT4">
                  <p:embed/>
                  <p:pic>
                    <p:nvPicPr>
                      <p:cNvPr id="6" name="Object 5"/>
                      <p:cNvPicPr/>
                      <p:nvPr/>
                    </p:nvPicPr>
                    <p:blipFill>
                      <a:blip r:embed="rId5"/>
                      <a:stretch>
                        <a:fillRect/>
                      </a:stretch>
                    </p:blipFill>
                    <p:spPr>
                      <a:xfrm>
                        <a:off x="1323975" y="2595563"/>
                        <a:ext cx="2759075" cy="1476375"/>
                      </a:xfrm>
                      <a:prstGeom prst="rect">
                        <a:avLst/>
                      </a:prstGeom>
                    </p:spPr>
                  </p:pic>
                </p:oleObj>
              </mc:Fallback>
            </mc:AlternateContent>
          </a:graphicData>
        </a:graphic>
      </p:graphicFrame>
      <p:sp>
        <p:nvSpPr>
          <p:cNvPr id="5" name="Content Placeholder 4"/>
          <p:cNvSpPr>
            <a:spLocks noGrp="1"/>
          </p:cNvSpPr>
          <p:nvPr>
            <p:ph idx="14"/>
          </p:nvPr>
        </p:nvSpPr>
        <p:spPr>
          <a:xfrm>
            <a:off x="474131" y="4219583"/>
            <a:ext cx="8229600" cy="2056869"/>
          </a:xfrm>
        </p:spPr>
        <p:txBody>
          <a:bodyPr/>
          <a:lstStyle/>
          <a:p>
            <a:pPr eaLnBrk="1" hangingPunct="1">
              <a:lnSpc>
                <a:spcPct val="90000"/>
              </a:lnSpc>
              <a:buFont typeface="Wingdings" pitchFamily="2" charset="2"/>
              <a:buNone/>
            </a:pPr>
            <a:r>
              <a:rPr lang="en-US" altLang="en-US" sz="2000" b="1" dirty="0"/>
              <a:t>D </a:t>
            </a:r>
            <a:r>
              <a:rPr lang="en-US" altLang="en-US" sz="2000" dirty="0"/>
              <a:t>= Duration measured in years</a:t>
            </a:r>
          </a:p>
          <a:p>
            <a:pPr eaLnBrk="1" hangingPunct="1">
              <a:lnSpc>
                <a:spcPct val="90000"/>
              </a:lnSpc>
              <a:buFont typeface="Wingdings" pitchFamily="2" charset="2"/>
              <a:buNone/>
            </a:pPr>
            <a:r>
              <a:rPr lang="en-US" altLang="en-US" sz="2000" b="1" i="1" dirty="0"/>
              <a:t>t</a:t>
            </a:r>
            <a:r>
              <a:rPr lang="en-US" altLang="en-US" sz="2000" dirty="0"/>
              <a:t> = 1 to </a:t>
            </a:r>
            <a:r>
              <a:rPr lang="en-US" altLang="en-US" sz="2000" b="1" i="1" dirty="0"/>
              <a:t>T</a:t>
            </a:r>
            <a:r>
              <a:rPr lang="en-US" altLang="en-US" sz="2000" dirty="0"/>
              <a:t>, the period in which a cash flow is received</a:t>
            </a:r>
          </a:p>
          <a:p>
            <a:pPr eaLnBrk="1" hangingPunct="1">
              <a:lnSpc>
                <a:spcPct val="90000"/>
              </a:lnSpc>
              <a:buFont typeface="Wingdings" pitchFamily="2" charset="2"/>
              <a:buNone/>
            </a:pPr>
            <a:r>
              <a:rPr lang="en-US" altLang="en-US" sz="2000" b="1" i="1" dirty="0"/>
              <a:t>N</a:t>
            </a:r>
            <a:r>
              <a:rPr lang="en-US" altLang="en-US" sz="2000" dirty="0"/>
              <a:t> = the number of years to maturity</a:t>
            </a:r>
          </a:p>
          <a:p>
            <a:pPr eaLnBrk="1" hangingPunct="1">
              <a:lnSpc>
                <a:spcPct val="90000"/>
              </a:lnSpc>
              <a:buFont typeface="Wingdings" pitchFamily="2" charset="2"/>
              <a:buNone/>
            </a:pPr>
            <a:r>
              <a:rPr lang="en-US" altLang="en-US" sz="2000" b="1" i="1" dirty="0"/>
              <a:t>CF</a:t>
            </a:r>
            <a:r>
              <a:rPr lang="en-US" altLang="en-US" sz="2000" b="1" i="1" baseline="-25000" dirty="0"/>
              <a:t>t</a:t>
            </a:r>
            <a:r>
              <a:rPr lang="en-US" altLang="en-US" sz="2000" dirty="0"/>
              <a:t> = cash flow received at end of period </a:t>
            </a:r>
            <a:r>
              <a:rPr lang="en-US" altLang="en-US" sz="2000" b="1" i="1" dirty="0"/>
              <a:t>t</a:t>
            </a:r>
            <a:endParaRPr lang="en-US" altLang="en-US" sz="2000" b="1" dirty="0"/>
          </a:p>
          <a:p>
            <a:pPr eaLnBrk="1" hangingPunct="1">
              <a:lnSpc>
                <a:spcPct val="90000"/>
              </a:lnSpc>
              <a:buFont typeface="Wingdings" pitchFamily="2" charset="2"/>
              <a:buNone/>
            </a:pPr>
            <a:r>
              <a:rPr lang="en-US" altLang="en-US" sz="2000" b="1" i="1" dirty="0"/>
              <a:t>r</a:t>
            </a:r>
            <a:r>
              <a:rPr lang="en-US" altLang="en-US" sz="2000" b="1" dirty="0"/>
              <a:t> </a:t>
            </a:r>
            <a:r>
              <a:rPr lang="en-US" altLang="en-US" sz="2000" dirty="0"/>
              <a:t>= yield to maturity or current required rate of return</a:t>
            </a:r>
          </a:p>
          <a:p>
            <a:pPr eaLnBrk="1" hangingPunct="1">
              <a:lnSpc>
                <a:spcPct val="90000"/>
              </a:lnSpc>
              <a:buFont typeface="Wingdings" pitchFamily="2" charset="2"/>
              <a:buNone/>
            </a:pPr>
            <a:r>
              <a:rPr lang="en-US" altLang="en-US" sz="2000" b="1" i="1" dirty="0"/>
              <a:t>PV</a:t>
            </a:r>
            <a:r>
              <a:rPr lang="en-US" altLang="en-US" sz="2000" b="1" i="1" baseline="-25000" dirty="0"/>
              <a:t>t</a:t>
            </a:r>
            <a:r>
              <a:rPr lang="en-US" altLang="en-US" sz="2000" b="1" dirty="0"/>
              <a:t> </a:t>
            </a:r>
            <a:r>
              <a:rPr lang="en-US" altLang="en-US" sz="2000" dirty="0"/>
              <a:t>= present value of cash flow received at end of period </a:t>
            </a:r>
            <a:r>
              <a:rPr lang="en-US" altLang="en-US" sz="2000" b="1" i="1" dirty="0"/>
              <a:t>t</a:t>
            </a:r>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Duration Example – Annual Interest</a:t>
            </a:r>
            <a:endParaRPr lang="en-IN" sz="3500" dirty="0"/>
          </a:p>
        </p:txBody>
      </p:sp>
      <p:sp>
        <p:nvSpPr>
          <p:cNvPr id="3" name="Content Placeholder 2"/>
          <p:cNvSpPr>
            <a:spLocks noGrp="1"/>
          </p:cNvSpPr>
          <p:nvPr>
            <p:ph idx="1"/>
          </p:nvPr>
        </p:nvSpPr>
        <p:spPr>
          <a:xfrm>
            <a:off x="457200" y="1719263"/>
            <a:ext cx="8229600" cy="1069032"/>
          </a:xfrm>
        </p:spPr>
        <p:txBody>
          <a:bodyPr/>
          <a:lstStyle/>
          <a:p>
            <a:pPr marL="0" indent="0">
              <a:buNone/>
            </a:pPr>
            <a:r>
              <a:rPr lang="en-US" altLang="en-US" sz="2300" dirty="0"/>
              <a:t>Bond with 10% coupon, face value of $1,000, 4 year maturity, current yield to maturity (ytm) of 8%, and current price of $1,066.24.</a:t>
            </a:r>
          </a:p>
        </p:txBody>
      </p:sp>
      <p:sp>
        <p:nvSpPr>
          <p:cNvPr id="4" name="Content Placeholder 3"/>
          <p:cNvSpPr>
            <a:spLocks noGrp="1"/>
          </p:cNvSpPr>
          <p:nvPr>
            <p:ph idx="13"/>
          </p:nvPr>
        </p:nvSpPr>
        <p:spPr>
          <a:xfrm>
            <a:off x="465660" y="2881769"/>
            <a:ext cx="8390241" cy="639704"/>
          </a:xfrm>
        </p:spPr>
        <p:txBody>
          <a:bodyPr/>
          <a:lstStyle/>
          <a:p>
            <a:pPr marL="0" indent="0">
              <a:buNone/>
            </a:pPr>
            <a:r>
              <a:rPr lang="en-IN" sz="2000" b="1" dirty="0"/>
              <a:t>Table 3-7 </a:t>
            </a:r>
            <a:r>
              <a:rPr lang="en-IN" sz="2000" b="1" dirty="0">
                <a:solidFill>
                  <a:srgbClr val="0070C0"/>
                </a:solidFill>
              </a:rPr>
              <a:t>Duration of a Four-Year Bond with 10 Coupon Paid Annually and 8 Percent Yield</a:t>
            </a:r>
          </a:p>
        </p:txBody>
      </p:sp>
      <p:graphicFrame>
        <p:nvGraphicFramePr>
          <p:cNvPr id="7" name="Table 6"/>
          <p:cNvGraphicFramePr>
            <a:graphicFrameLocks noGrp="1"/>
          </p:cNvGraphicFramePr>
          <p:nvPr>
            <p:extLst>
              <p:ext uri="{D42A27DB-BD31-4B8C-83A1-F6EECF244321}">
                <p14:modId xmlns:p14="http://schemas.microsoft.com/office/powerpoint/2010/main" val="421351056"/>
              </p:ext>
            </p:extLst>
          </p:nvPr>
        </p:nvGraphicFramePr>
        <p:xfrm>
          <a:off x="634366" y="3586393"/>
          <a:ext cx="7957184" cy="2261076"/>
        </p:xfrm>
        <a:graphic>
          <a:graphicData uri="http://schemas.openxmlformats.org/drawingml/2006/table">
            <a:tbl>
              <a:tblPr firstRow="1" bandRow="1">
                <a:tableStyleId>{5C22544A-7EE6-4342-B048-85BDC9FD1C3A}</a:tableStyleId>
              </a:tblPr>
              <a:tblGrid>
                <a:gridCol w="886161">
                  <a:extLst>
                    <a:ext uri="{9D8B030D-6E8A-4147-A177-3AD203B41FA5}">
                      <a16:colId xmlns:a16="http://schemas.microsoft.com/office/drawing/2014/main" val="3660844338"/>
                    </a:ext>
                  </a:extLst>
                </a:gridCol>
                <a:gridCol w="1015904">
                  <a:extLst>
                    <a:ext uri="{9D8B030D-6E8A-4147-A177-3AD203B41FA5}">
                      <a16:colId xmlns:a16="http://schemas.microsoft.com/office/drawing/2014/main" val="4002616704"/>
                    </a:ext>
                  </a:extLst>
                </a:gridCol>
                <a:gridCol w="2692794">
                  <a:extLst>
                    <a:ext uri="{9D8B030D-6E8A-4147-A177-3AD203B41FA5}">
                      <a16:colId xmlns:a16="http://schemas.microsoft.com/office/drawing/2014/main" val="2736455743"/>
                    </a:ext>
                  </a:extLst>
                </a:gridCol>
                <a:gridCol w="1771650">
                  <a:extLst>
                    <a:ext uri="{9D8B030D-6E8A-4147-A177-3AD203B41FA5}">
                      <a16:colId xmlns:a16="http://schemas.microsoft.com/office/drawing/2014/main" val="2160318778"/>
                    </a:ext>
                  </a:extLst>
                </a:gridCol>
                <a:gridCol w="1590675">
                  <a:extLst>
                    <a:ext uri="{9D8B030D-6E8A-4147-A177-3AD203B41FA5}">
                      <a16:colId xmlns:a16="http://schemas.microsoft.com/office/drawing/2014/main" val="2164691409"/>
                    </a:ext>
                  </a:extLst>
                </a:gridCol>
              </a:tblGrid>
              <a:tr h="552470">
                <a:tc>
                  <a:txBody>
                    <a:bodyPr/>
                    <a:lstStyle/>
                    <a:p>
                      <a:pPr algn="ctr"/>
                      <a:r>
                        <a:rPr lang="en-IN" sz="1600" i="1" dirty="0">
                          <a:latin typeface="Calibri" panose="020F0502020204030204" pitchFamily="34" charset="0"/>
                        </a:rPr>
                        <a:t>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i="1" dirty="0">
                          <a:latin typeface="Calibri" panose="020F0502020204030204" pitchFamily="34" charset="0"/>
                        </a:rPr>
                        <a:t>CF</a:t>
                      </a:r>
                      <a:r>
                        <a:rPr lang="en-IN" sz="1600" i="1" baseline="-25000" dirty="0">
                          <a:latin typeface="Calibri" panose="020F0502020204030204" pitchFamily="34" charset="0"/>
                        </a:rPr>
                        <a:t>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6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6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IN" sz="1600" dirty="0">
                        <a:latin typeface="Calibri" panose="020F0502020204030204"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0340776"/>
                  </a:ext>
                </a:extLst>
              </a:tr>
              <a:tr h="259027">
                <a:tc>
                  <a:txBody>
                    <a:bodyPr/>
                    <a:lstStyle/>
                    <a:p>
                      <a:pPr algn="l"/>
                      <a:r>
                        <a:rPr lang="en-IN" sz="1600" dirty="0">
                          <a:latin typeface="Calibri" panose="020F0502020204030204" pitchFamily="34" charset="0"/>
                        </a:rPr>
                        <a:t>1</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100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0.9259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92.59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92.59</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1016809"/>
                  </a:ext>
                </a:extLst>
              </a:tr>
              <a:tr h="259027">
                <a:tc>
                  <a:txBody>
                    <a:bodyPr/>
                    <a:lstStyle/>
                    <a:p>
                      <a:pPr algn="l"/>
                      <a:r>
                        <a:rPr lang="en-IN" sz="1600" dirty="0">
                          <a:latin typeface="Calibri" panose="020F0502020204030204" pitchFamily="34" charset="0"/>
                        </a:rPr>
                        <a:t>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100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0.8573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85.73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171.47</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3056501"/>
                  </a:ext>
                </a:extLst>
              </a:tr>
              <a:tr h="259027">
                <a:tc>
                  <a:txBody>
                    <a:bodyPr/>
                    <a:lstStyle/>
                    <a:p>
                      <a:pPr algn="l"/>
                      <a:r>
                        <a:rPr lang="en-IN" sz="1600" dirty="0">
                          <a:latin typeface="Calibri" panose="020F0502020204030204" pitchFamily="34" charset="0"/>
                        </a:rPr>
                        <a:t>3</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100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0.7938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79.38</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238.15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56676348"/>
                  </a:ext>
                </a:extLst>
              </a:tr>
              <a:tr h="259027">
                <a:tc>
                  <a:txBody>
                    <a:bodyPr/>
                    <a:lstStyle/>
                    <a:p>
                      <a:pPr algn="l"/>
                      <a:r>
                        <a:rPr lang="en-IN" sz="1600" dirty="0">
                          <a:latin typeface="Calibri" panose="020F0502020204030204" pitchFamily="34" charset="0"/>
                        </a:rPr>
                        <a:t>4</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a:r>
                        <a:rPr lang="en-IN" sz="1600" dirty="0">
                          <a:latin typeface="Calibri" panose="020F0502020204030204" pitchFamily="34" charset="0"/>
                        </a:rPr>
                        <a:t>   1,100</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0.7350</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808.53</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3,234.13</a:t>
                      </a: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4079509"/>
                  </a:ext>
                </a:extLst>
              </a:tr>
              <a:tr h="367486">
                <a:tc>
                  <a:txBody>
                    <a:bodyPr/>
                    <a:lstStyle/>
                    <a:p>
                      <a:pPr algn="ctr"/>
                      <a:r>
                        <a:rPr lang="en-IN" sz="1600" dirty="0">
                          <a:solidFill>
                            <a:schemeClr val="accent6">
                              <a:lumMod val="20000"/>
                              <a:lumOff val="80000"/>
                            </a:schemeClr>
                          </a:solidFill>
                          <a:latin typeface="Calibri" panose="020F0502020204030204" pitchFamily="34" charset="0"/>
                        </a:rPr>
                        <a:t>blank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IN" sz="1600" dirty="0">
                          <a:solidFill>
                            <a:schemeClr val="accent6">
                              <a:lumMod val="20000"/>
                              <a:lumOff val="80000"/>
                            </a:schemeClr>
                          </a:solidFill>
                          <a:latin typeface="Calibri" panose="020F0502020204030204" pitchFamily="34" charset="0"/>
                        </a:rPr>
                        <a:t>blank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IN" sz="1600" dirty="0">
                          <a:solidFill>
                            <a:srgbClr val="F6D0CC"/>
                          </a:solidFill>
                          <a:latin typeface="Calibri" panose="020F0502020204030204" pitchFamily="34" charset="0"/>
                        </a:rPr>
                        <a:t>Blank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1,066.24</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IN" sz="1600" dirty="0">
                          <a:latin typeface="Calibri" panose="020F0502020204030204" pitchFamily="34" charset="0"/>
                        </a:rPr>
                        <a:t>3,736.34</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31216619"/>
                  </a:ext>
                </a:extLst>
              </a:tr>
            </a:tbl>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69486146"/>
              </p:ext>
            </p:extLst>
          </p:nvPr>
        </p:nvGraphicFramePr>
        <p:xfrm>
          <a:off x="3291796" y="5901249"/>
          <a:ext cx="1689822" cy="478253"/>
        </p:xfrm>
        <a:graphic>
          <a:graphicData uri="http://schemas.openxmlformats.org/presentationml/2006/ole">
            <mc:AlternateContent xmlns:mc="http://schemas.openxmlformats.org/markup-compatibility/2006">
              <mc:Choice xmlns:v="urn:schemas-microsoft-com:vml" Requires="v">
                <p:oleObj spid="_x0000_s40597" name="Equation" r:id="rId4" imgW="2501640" imgH="711000" progId="Equation.DSMT4">
                  <p:embed/>
                </p:oleObj>
              </mc:Choice>
              <mc:Fallback>
                <p:oleObj name="Equation" r:id="rId4" imgW="2501640" imgH="711000" progId="Equation.DSMT4">
                  <p:embed/>
                  <p:pic>
                    <p:nvPicPr>
                      <p:cNvPr id="10" name="Object 9"/>
                      <p:cNvPicPr/>
                      <p:nvPr/>
                    </p:nvPicPr>
                    <p:blipFill>
                      <a:blip r:embed="rId5"/>
                      <a:stretch>
                        <a:fillRect/>
                      </a:stretch>
                    </p:blipFill>
                    <p:spPr>
                      <a:xfrm>
                        <a:off x="3291796" y="5901249"/>
                        <a:ext cx="1689822" cy="47825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009108543"/>
              </p:ext>
            </p:extLst>
          </p:nvPr>
        </p:nvGraphicFramePr>
        <p:xfrm>
          <a:off x="3524250" y="3593888"/>
          <a:ext cx="800100" cy="555625"/>
        </p:xfrm>
        <a:graphic>
          <a:graphicData uri="http://schemas.openxmlformats.org/presentationml/2006/ole">
            <mc:AlternateContent xmlns:mc="http://schemas.openxmlformats.org/markup-compatibility/2006">
              <mc:Choice xmlns:v="urn:schemas-microsoft-com:vml" Requires="v">
                <p:oleObj spid="_x0000_s40598" name="Equation" r:id="rId6" imgW="1091880" imgH="761760" progId="Equation.DSMT4">
                  <p:embed/>
                </p:oleObj>
              </mc:Choice>
              <mc:Fallback>
                <p:oleObj name="Equation" r:id="rId6" imgW="1091880" imgH="761760" progId="Equation.DSMT4">
                  <p:embed/>
                  <p:pic>
                    <p:nvPicPr>
                      <p:cNvPr id="6" name="Object 5"/>
                      <p:cNvPicPr/>
                      <p:nvPr/>
                    </p:nvPicPr>
                    <p:blipFill>
                      <a:blip r:embed="rId7"/>
                      <a:stretch>
                        <a:fillRect/>
                      </a:stretch>
                    </p:blipFill>
                    <p:spPr>
                      <a:xfrm>
                        <a:off x="3524250" y="3593888"/>
                        <a:ext cx="800100" cy="555625"/>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135981233"/>
              </p:ext>
            </p:extLst>
          </p:nvPr>
        </p:nvGraphicFramePr>
        <p:xfrm>
          <a:off x="5715000" y="3592300"/>
          <a:ext cx="808038" cy="560388"/>
        </p:xfrm>
        <a:graphic>
          <a:graphicData uri="http://schemas.openxmlformats.org/presentationml/2006/ole">
            <mc:AlternateContent xmlns:mc="http://schemas.openxmlformats.org/markup-compatibility/2006">
              <mc:Choice xmlns:v="urn:schemas-microsoft-com:vml" Requires="v">
                <p:oleObj spid="_x0000_s40599" name="Equation" r:id="rId8" imgW="1091880" imgH="761760" progId="Equation.DSMT4">
                  <p:embed/>
                </p:oleObj>
              </mc:Choice>
              <mc:Fallback>
                <p:oleObj name="Equation" r:id="rId8" imgW="1091880" imgH="761760" progId="Equation.DSMT4">
                  <p:embed/>
                  <p:pic>
                    <p:nvPicPr>
                      <p:cNvPr id="8" name="Object 7"/>
                      <p:cNvPicPr/>
                      <p:nvPr/>
                    </p:nvPicPr>
                    <p:blipFill>
                      <a:blip r:embed="rId9"/>
                      <a:stretch>
                        <a:fillRect/>
                      </a:stretch>
                    </p:blipFill>
                    <p:spPr>
                      <a:xfrm>
                        <a:off x="5715000" y="3592300"/>
                        <a:ext cx="808038" cy="560388"/>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42516761"/>
              </p:ext>
            </p:extLst>
          </p:nvPr>
        </p:nvGraphicFramePr>
        <p:xfrm>
          <a:off x="7397750" y="3592300"/>
          <a:ext cx="808038" cy="560388"/>
        </p:xfrm>
        <a:graphic>
          <a:graphicData uri="http://schemas.openxmlformats.org/presentationml/2006/ole">
            <mc:AlternateContent xmlns:mc="http://schemas.openxmlformats.org/markup-compatibility/2006">
              <mc:Choice xmlns:v="urn:schemas-microsoft-com:vml" Requires="v">
                <p:oleObj spid="_x0000_s40600" name="Equation" r:id="rId10" imgW="1091880" imgH="761760" progId="Equation.DSMT4">
                  <p:embed/>
                </p:oleObj>
              </mc:Choice>
              <mc:Fallback>
                <p:oleObj name="Equation" r:id="rId10" imgW="1091880" imgH="761760" progId="Equation.DSMT4">
                  <p:embed/>
                  <p:pic>
                    <p:nvPicPr>
                      <p:cNvPr id="9" name="Object 8"/>
                      <p:cNvPicPr/>
                      <p:nvPr/>
                    </p:nvPicPr>
                    <p:blipFill>
                      <a:blip r:embed="rId11"/>
                      <a:stretch>
                        <a:fillRect/>
                      </a:stretch>
                    </p:blipFill>
                    <p:spPr>
                      <a:xfrm>
                        <a:off x="7397750" y="3592300"/>
                        <a:ext cx="808038" cy="560388"/>
                      </a:xfrm>
                      <a:prstGeom prst="rect">
                        <a:avLst/>
                      </a:prstGeom>
                    </p:spPr>
                  </p:pic>
                </p:oleObj>
              </mc:Fallback>
            </mc:AlternateContent>
          </a:graphicData>
        </a:graphic>
      </p:graphicFrame>
      <p:sp>
        <p:nvSpPr>
          <p:cNvPr id="5" name="Slide Number Placeholder 4"/>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Duration – Various Number of Interest Payments per Year</a:t>
            </a:r>
            <a:endParaRPr lang="en-IN" sz="3500" dirty="0"/>
          </a:p>
        </p:txBody>
      </p:sp>
      <p:sp>
        <p:nvSpPr>
          <p:cNvPr id="3" name="Content Placeholder 2"/>
          <p:cNvSpPr>
            <a:spLocks noGrp="1"/>
          </p:cNvSpPr>
          <p:nvPr>
            <p:ph idx="1"/>
          </p:nvPr>
        </p:nvSpPr>
        <p:spPr>
          <a:xfrm>
            <a:off x="457200" y="1719262"/>
            <a:ext cx="8229600" cy="880247"/>
          </a:xfrm>
        </p:spPr>
        <p:txBody>
          <a:bodyPr/>
          <a:lstStyle/>
          <a:p>
            <a:pPr marL="291600" indent="-291600">
              <a:buSzPct val="100000"/>
            </a:pPr>
            <a:r>
              <a:rPr lang="en-US" altLang="en-US" sz="2600" b="1" dirty="0"/>
              <a:t>Duration</a:t>
            </a:r>
            <a:r>
              <a:rPr lang="en-US" altLang="en-US" sz="2600" dirty="0"/>
              <a:t> </a:t>
            </a:r>
            <a:r>
              <a:rPr lang="en-US" altLang="en-US" sz="2600" b="1" dirty="0"/>
              <a:t>(</a:t>
            </a:r>
            <a:r>
              <a:rPr lang="en-US" altLang="en-US" sz="2600" b="1" i="1" dirty="0"/>
              <a:t>D</a:t>
            </a:r>
            <a:r>
              <a:rPr lang="en-US" altLang="en-US" sz="2600" b="1" dirty="0"/>
              <a:t>) </a:t>
            </a:r>
            <a:r>
              <a:rPr lang="en-US" altLang="en-US" sz="2600" dirty="0"/>
              <a:t>for a fixed-income security, in general, can be written as:</a:t>
            </a:r>
            <a:endParaRPr lang="en-IN" sz="2600" dirty="0"/>
          </a:p>
        </p:txBody>
      </p:sp>
      <p:graphicFrame>
        <p:nvGraphicFramePr>
          <p:cNvPr id="6" name="Object 5"/>
          <p:cNvGraphicFramePr>
            <a:graphicFrameLocks noChangeAspect="1"/>
          </p:cNvGraphicFramePr>
          <p:nvPr>
            <p:extLst>
              <p:ext uri="{D42A27DB-BD31-4B8C-83A1-F6EECF244321}">
                <p14:modId xmlns:p14="http://schemas.microsoft.com/office/powerpoint/2010/main" val="3153189169"/>
              </p:ext>
            </p:extLst>
          </p:nvPr>
        </p:nvGraphicFramePr>
        <p:xfrm>
          <a:off x="1812925" y="2653487"/>
          <a:ext cx="2792413" cy="3095625"/>
        </p:xfrm>
        <a:graphic>
          <a:graphicData uri="http://schemas.openxmlformats.org/presentationml/2006/ole">
            <mc:AlternateContent xmlns:mc="http://schemas.openxmlformats.org/markup-compatibility/2006">
              <mc:Choice xmlns:v="urn:schemas-microsoft-com:vml" Requires="v">
                <p:oleObj spid="_x0000_s41125" name="Equation" r:id="rId3" imgW="2044440" imgH="2273040" progId="Equation.DSMT4">
                  <p:embed/>
                </p:oleObj>
              </mc:Choice>
              <mc:Fallback>
                <p:oleObj name="Equation" r:id="rId3" imgW="2044440" imgH="2273040" progId="Equation.DSMT4">
                  <p:embed/>
                  <p:pic>
                    <p:nvPicPr>
                      <p:cNvPr id="6" name="Object 5"/>
                      <p:cNvPicPr/>
                      <p:nvPr/>
                    </p:nvPicPr>
                    <p:blipFill>
                      <a:blip r:embed="rId4"/>
                      <a:stretch>
                        <a:fillRect/>
                      </a:stretch>
                    </p:blipFill>
                    <p:spPr>
                      <a:xfrm>
                        <a:off x="1812925" y="2653487"/>
                        <a:ext cx="2792413" cy="3095625"/>
                      </a:xfrm>
                      <a:prstGeom prst="rect">
                        <a:avLst/>
                      </a:prstGeom>
                    </p:spPr>
                  </p:pic>
                </p:oleObj>
              </mc:Fallback>
            </mc:AlternateContent>
          </a:graphicData>
        </a:graphic>
      </p:graphicFrame>
      <p:sp>
        <p:nvSpPr>
          <p:cNvPr id="5" name="Content Placeholder 4"/>
          <p:cNvSpPr>
            <a:spLocks noGrp="1"/>
          </p:cNvSpPr>
          <p:nvPr>
            <p:ph idx="14"/>
          </p:nvPr>
        </p:nvSpPr>
        <p:spPr>
          <a:xfrm>
            <a:off x="474131" y="5806049"/>
            <a:ext cx="5848292" cy="439471"/>
          </a:xfrm>
        </p:spPr>
        <p:txBody>
          <a:bodyPr/>
          <a:lstStyle/>
          <a:p>
            <a:pPr marL="0" indent="0">
              <a:buNone/>
            </a:pPr>
            <a:r>
              <a:rPr lang="en-US" altLang="en-US" sz="2200" b="1" i="1" dirty="0"/>
              <a:t>m</a:t>
            </a:r>
            <a:r>
              <a:rPr lang="en-US" altLang="en-US" sz="2200" b="1" dirty="0"/>
              <a:t> </a:t>
            </a:r>
            <a:r>
              <a:rPr lang="en-US" altLang="en-US" sz="2200" dirty="0"/>
              <a:t>= the number of times per year interest is paid</a:t>
            </a:r>
            <a:endParaRPr lang="en-IN" sz="2200" dirty="0"/>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Closed Form Duration Equation</a:t>
            </a:r>
            <a:endParaRPr lang="en-IN" sz="3500" dirty="0"/>
          </a:p>
        </p:txBody>
      </p:sp>
      <p:graphicFrame>
        <p:nvGraphicFramePr>
          <p:cNvPr id="6" name="Object 5"/>
          <p:cNvGraphicFramePr>
            <a:graphicFrameLocks noChangeAspect="1"/>
          </p:cNvGraphicFramePr>
          <p:nvPr>
            <p:extLst>
              <p:ext uri="{D42A27DB-BD31-4B8C-83A1-F6EECF244321}">
                <p14:modId xmlns:p14="http://schemas.microsoft.com/office/powerpoint/2010/main" val="2401958330"/>
              </p:ext>
            </p:extLst>
          </p:nvPr>
        </p:nvGraphicFramePr>
        <p:xfrm>
          <a:off x="2583627" y="1605800"/>
          <a:ext cx="4300597" cy="720156"/>
        </p:xfrm>
        <a:graphic>
          <a:graphicData uri="http://schemas.openxmlformats.org/presentationml/2006/ole">
            <mc:AlternateContent xmlns:mc="http://schemas.openxmlformats.org/markup-compatibility/2006">
              <mc:Choice xmlns:v="urn:schemas-microsoft-com:vml" Requires="v">
                <p:oleObj spid="_x0000_s43403" name="Equation" r:id="rId4" imgW="4914720" imgH="825480" progId="Equation.DSMT4">
                  <p:embed/>
                </p:oleObj>
              </mc:Choice>
              <mc:Fallback>
                <p:oleObj name="Equation" r:id="rId4" imgW="4914720" imgH="825480" progId="Equation.DSMT4">
                  <p:embed/>
                  <p:pic>
                    <p:nvPicPr>
                      <p:cNvPr id="6" name="Object 5"/>
                      <p:cNvPicPr/>
                      <p:nvPr/>
                    </p:nvPicPr>
                    <p:blipFill>
                      <a:blip r:embed="rId5"/>
                      <a:stretch>
                        <a:fillRect/>
                      </a:stretch>
                    </p:blipFill>
                    <p:spPr>
                      <a:xfrm>
                        <a:off x="2583627" y="1605800"/>
                        <a:ext cx="4300597" cy="720156"/>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28597485"/>
              </p:ext>
            </p:extLst>
          </p:nvPr>
        </p:nvGraphicFramePr>
        <p:xfrm>
          <a:off x="4754335" y="2392821"/>
          <a:ext cx="2088541" cy="585973"/>
        </p:xfrm>
        <a:graphic>
          <a:graphicData uri="http://schemas.openxmlformats.org/presentationml/2006/ole">
            <mc:AlternateContent xmlns:mc="http://schemas.openxmlformats.org/markup-compatibility/2006">
              <mc:Choice xmlns:v="urn:schemas-microsoft-com:vml" Requires="v">
                <p:oleObj spid="_x0000_s43404" name="Equation" r:id="rId6" imgW="2527200" imgH="711000" progId="Equation.DSMT4">
                  <p:embed/>
                </p:oleObj>
              </mc:Choice>
              <mc:Fallback>
                <p:oleObj name="Equation" r:id="rId6" imgW="2527200" imgH="711000" progId="Equation.DSMT4">
                  <p:embed/>
                  <p:pic>
                    <p:nvPicPr>
                      <p:cNvPr id="6" name="Object 5"/>
                      <p:cNvPicPr/>
                      <p:nvPr/>
                    </p:nvPicPr>
                    <p:blipFill>
                      <a:blip r:embed="rId7"/>
                      <a:stretch>
                        <a:fillRect/>
                      </a:stretch>
                    </p:blipFill>
                    <p:spPr>
                      <a:xfrm>
                        <a:off x="4754335" y="2392821"/>
                        <a:ext cx="2088541" cy="585973"/>
                      </a:xfrm>
                      <a:prstGeom prst="rect">
                        <a:avLst/>
                      </a:prstGeom>
                    </p:spPr>
                  </p:pic>
                </p:oleObj>
              </mc:Fallback>
            </mc:AlternateContent>
          </a:graphicData>
        </a:graphic>
      </p:graphicFrame>
      <p:sp>
        <p:nvSpPr>
          <p:cNvPr id="5" name="Content Placeholder 4"/>
          <p:cNvSpPr>
            <a:spLocks noGrp="1"/>
          </p:cNvSpPr>
          <p:nvPr>
            <p:ph idx="1"/>
          </p:nvPr>
        </p:nvSpPr>
        <p:spPr>
          <a:xfrm>
            <a:off x="457200" y="3053876"/>
            <a:ext cx="8229600" cy="1527749"/>
          </a:xfrm>
        </p:spPr>
        <p:txBody>
          <a:bodyPr/>
          <a:lstStyle/>
          <a:p>
            <a:pPr marL="291600" indent="-291600">
              <a:lnSpc>
                <a:spcPct val="90000"/>
              </a:lnSpc>
              <a:spcBef>
                <a:spcPts val="1000"/>
              </a:spcBef>
              <a:buSzPct val="100000"/>
              <a:buFontTx/>
              <a:buChar char="•"/>
            </a:pPr>
            <a:r>
              <a:rPr lang="en-US" altLang="en-US" sz="2200" i="1" dirty="0">
                <a:cs typeface="Arial" charset="0"/>
              </a:rPr>
              <a:t>P</a:t>
            </a:r>
            <a:r>
              <a:rPr lang="en-US" altLang="en-US" sz="2200" baseline="-25000" dirty="0">
                <a:cs typeface="Arial" charset="0"/>
              </a:rPr>
              <a:t>0</a:t>
            </a:r>
            <a:r>
              <a:rPr lang="en-US" altLang="en-US" sz="2200" dirty="0">
                <a:cs typeface="Arial" charset="0"/>
              </a:rPr>
              <a:t> = Price.</a:t>
            </a:r>
          </a:p>
          <a:p>
            <a:pPr marL="291600" indent="-291600">
              <a:lnSpc>
                <a:spcPct val="90000"/>
              </a:lnSpc>
              <a:spcBef>
                <a:spcPts val="1000"/>
              </a:spcBef>
              <a:buSzPct val="100000"/>
              <a:buFontTx/>
              <a:buChar char="•"/>
            </a:pPr>
            <a:r>
              <a:rPr lang="en-US" altLang="en-US" sz="2200" dirty="0">
                <a:cs typeface="Arial" charset="0"/>
              </a:rPr>
              <a:t>INT= Periodic cash flow in dollars, normally the semiannual coupon on a bond </a:t>
            </a:r>
            <a:r>
              <a:rPr lang="en-US" altLang="en-US" sz="2200" i="1" dirty="0">
                <a:cs typeface="Arial" charset="0"/>
              </a:rPr>
              <a:t>or</a:t>
            </a:r>
            <a:r>
              <a:rPr lang="en-US" altLang="en-US" sz="2200" dirty="0">
                <a:cs typeface="Arial" charset="0"/>
              </a:rPr>
              <a:t> the periodic monthly payment on a loan. </a:t>
            </a:r>
          </a:p>
          <a:p>
            <a:pPr marL="291600" indent="-291600">
              <a:lnSpc>
                <a:spcPct val="90000"/>
              </a:lnSpc>
              <a:spcBef>
                <a:spcPts val="1000"/>
              </a:spcBef>
              <a:buSzPct val="100000"/>
              <a:buFontTx/>
              <a:buChar char="•"/>
            </a:pPr>
            <a:r>
              <a:rPr lang="en-US" altLang="en-US" sz="2200" i="1" dirty="0">
                <a:cs typeface="Arial" charset="0"/>
              </a:rPr>
              <a:t>r</a:t>
            </a:r>
            <a:r>
              <a:rPr lang="en-US" altLang="en-US" sz="2200" dirty="0">
                <a:cs typeface="Arial" charset="0"/>
              </a:rPr>
              <a:t> = periodic interest rate =</a:t>
            </a:r>
          </a:p>
        </p:txBody>
      </p:sp>
      <p:graphicFrame>
        <p:nvGraphicFramePr>
          <p:cNvPr id="9" name="Object 8"/>
          <p:cNvGraphicFramePr>
            <a:graphicFrameLocks noChangeAspect="1"/>
          </p:cNvGraphicFramePr>
          <p:nvPr>
            <p:extLst>
              <p:ext uri="{D42A27DB-BD31-4B8C-83A1-F6EECF244321}">
                <p14:modId xmlns:p14="http://schemas.microsoft.com/office/powerpoint/2010/main" val="3441534877"/>
              </p:ext>
            </p:extLst>
          </p:nvPr>
        </p:nvGraphicFramePr>
        <p:xfrm>
          <a:off x="3873816" y="4077228"/>
          <a:ext cx="645593" cy="667107"/>
        </p:xfrm>
        <a:graphic>
          <a:graphicData uri="http://schemas.openxmlformats.org/presentationml/2006/ole">
            <mc:AlternateContent xmlns:mc="http://schemas.openxmlformats.org/markup-compatibility/2006">
              <mc:Choice xmlns:v="urn:schemas-microsoft-com:vml" Requires="v">
                <p:oleObj spid="_x0000_s43405" name="Equation" r:id="rId8" imgW="380880" imgH="393480" progId="Equation.DSMT4">
                  <p:embed/>
                </p:oleObj>
              </mc:Choice>
              <mc:Fallback>
                <p:oleObj name="Equation" r:id="rId8" imgW="380880" imgH="393480" progId="Equation.DSMT4">
                  <p:embed/>
                  <p:pic>
                    <p:nvPicPr>
                      <p:cNvPr id="0" name=""/>
                      <p:cNvPicPr/>
                      <p:nvPr/>
                    </p:nvPicPr>
                    <p:blipFill>
                      <a:blip r:embed="rId9"/>
                      <a:stretch>
                        <a:fillRect/>
                      </a:stretch>
                    </p:blipFill>
                    <p:spPr>
                      <a:xfrm>
                        <a:off x="3873816" y="4077228"/>
                        <a:ext cx="645593" cy="667107"/>
                      </a:xfrm>
                      <a:prstGeom prst="rect">
                        <a:avLst/>
                      </a:prstGeom>
                    </p:spPr>
                  </p:pic>
                </p:oleObj>
              </mc:Fallback>
            </mc:AlternateContent>
          </a:graphicData>
        </a:graphic>
      </p:graphicFrame>
      <p:sp>
        <p:nvSpPr>
          <p:cNvPr id="3" name="Content Placeholder 2"/>
          <p:cNvSpPr>
            <a:spLocks noGrp="1"/>
          </p:cNvSpPr>
          <p:nvPr>
            <p:ph idx="13"/>
          </p:nvPr>
        </p:nvSpPr>
        <p:spPr>
          <a:xfrm>
            <a:off x="4549076" y="4175044"/>
            <a:ext cx="3240065" cy="381096"/>
          </a:xfrm>
        </p:spPr>
        <p:txBody>
          <a:bodyPr/>
          <a:lstStyle/>
          <a:p>
            <a:pPr marL="0" indent="0">
              <a:buNone/>
            </a:pPr>
            <a:r>
              <a:rPr lang="en-US" altLang="en-US" sz="2200" dirty="0">
                <a:cs typeface="Arial" charset="0"/>
              </a:rPr>
              <a:t>where </a:t>
            </a:r>
            <a:r>
              <a:rPr lang="en-US" altLang="en-US" sz="2200" i="1" dirty="0">
                <a:cs typeface="Arial" charset="0"/>
              </a:rPr>
              <a:t>m</a:t>
            </a:r>
            <a:r>
              <a:rPr lang="en-US" altLang="en-US" sz="2200" dirty="0">
                <a:cs typeface="Arial" charset="0"/>
              </a:rPr>
              <a:t> = # compounding</a:t>
            </a:r>
          </a:p>
        </p:txBody>
      </p:sp>
      <p:sp>
        <p:nvSpPr>
          <p:cNvPr id="4" name="Content Placeholder 3"/>
          <p:cNvSpPr>
            <a:spLocks noGrp="1"/>
          </p:cNvSpPr>
          <p:nvPr>
            <p:ph idx="14"/>
          </p:nvPr>
        </p:nvSpPr>
        <p:spPr>
          <a:xfrm>
            <a:off x="791762" y="4619993"/>
            <a:ext cx="2109496" cy="382302"/>
          </a:xfrm>
        </p:spPr>
        <p:txBody>
          <a:bodyPr/>
          <a:lstStyle/>
          <a:p>
            <a:pPr marL="0" indent="0">
              <a:buNone/>
            </a:pPr>
            <a:r>
              <a:rPr lang="en-US" altLang="en-US" sz="2200" dirty="0">
                <a:cs typeface="Arial" charset="0"/>
              </a:rPr>
              <a:t>periods per year.</a:t>
            </a:r>
          </a:p>
        </p:txBody>
      </p:sp>
      <p:sp>
        <p:nvSpPr>
          <p:cNvPr id="8" name="Content Placeholder 7"/>
          <p:cNvSpPr>
            <a:spLocks noGrp="1"/>
          </p:cNvSpPr>
          <p:nvPr>
            <p:ph idx="15"/>
          </p:nvPr>
        </p:nvSpPr>
        <p:spPr>
          <a:xfrm>
            <a:off x="474131" y="5069620"/>
            <a:ext cx="8229600" cy="1379305"/>
          </a:xfrm>
        </p:spPr>
        <p:txBody>
          <a:bodyPr/>
          <a:lstStyle/>
          <a:p>
            <a:pPr marL="291600" indent="-291600">
              <a:lnSpc>
                <a:spcPct val="90000"/>
              </a:lnSpc>
              <a:spcBef>
                <a:spcPts val="1000"/>
              </a:spcBef>
              <a:buSzPct val="100000"/>
              <a:buFontTx/>
              <a:buChar char="•"/>
            </a:pPr>
            <a:r>
              <a:rPr lang="en-US" altLang="en-US" sz="2200" i="1" dirty="0">
                <a:cs typeface="Arial" charset="0"/>
              </a:rPr>
              <a:t>N</a:t>
            </a:r>
            <a:r>
              <a:rPr lang="en-US" altLang="en-US" sz="2200" dirty="0">
                <a:cs typeface="Arial" charset="0"/>
              </a:rPr>
              <a:t> = Number of compounding or payment periods (or the number of years × </a:t>
            </a:r>
            <a:r>
              <a:rPr lang="en-US" altLang="en-US" sz="2200" i="1" dirty="0">
                <a:cs typeface="Arial" charset="0"/>
              </a:rPr>
              <a:t>m</a:t>
            </a:r>
            <a:r>
              <a:rPr lang="en-US" altLang="en-US" sz="2200" dirty="0">
                <a:cs typeface="Arial" charset="0"/>
              </a:rPr>
              <a:t>).</a:t>
            </a:r>
          </a:p>
          <a:p>
            <a:pPr marL="291600" indent="-291600">
              <a:lnSpc>
                <a:spcPct val="90000"/>
              </a:lnSpc>
              <a:spcBef>
                <a:spcPts val="1000"/>
              </a:spcBef>
              <a:buSzPct val="100000"/>
              <a:buFontTx/>
              <a:buChar char="•"/>
            </a:pPr>
            <a:r>
              <a:rPr lang="en-US" altLang="en-US" sz="2200" dirty="0">
                <a:cs typeface="Arial" charset="0"/>
              </a:rPr>
              <a:t>Dur = Duration = # Compounding or payment periods; Duration</a:t>
            </a:r>
            <a:r>
              <a:rPr lang="en-US" altLang="en-US" sz="2200" baseline="-25000" dirty="0">
                <a:cs typeface="Arial" charset="0"/>
              </a:rPr>
              <a:t>period</a:t>
            </a:r>
            <a:r>
              <a:rPr lang="en-US" altLang="en-US" sz="2200" dirty="0">
                <a:cs typeface="Arial" charset="0"/>
              </a:rPr>
              <a:t> is what you actually get from the formula.</a:t>
            </a:r>
          </a:p>
        </p:txBody>
      </p:sp>
      <p:sp>
        <p:nvSpPr>
          <p:cNvPr id="10" name="Slide Number Placeholder 9"/>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57200" y="367768"/>
            <a:ext cx="7543800" cy="804341"/>
          </a:xfrm>
        </p:spPr>
        <p:txBody>
          <a:bodyPr anchor="ctr"/>
          <a:lstStyle/>
          <a:p>
            <a:pPr eaLnBrk="1" hangingPunct="1"/>
            <a:r>
              <a:rPr lang="en-US" altLang="en-US" sz="3500" dirty="0"/>
              <a:t>Various Interest Rate Measures</a:t>
            </a:r>
          </a:p>
        </p:txBody>
      </p:sp>
      <p:sp>
        <p:nvSpPr>
          <p:cNvPr id="23" name="Content Placeholder 22"/>
          <p:cNvSpPr>
            <a:spLocks noGrp="1"/>
          </p:cNvSpPr>
          <p:nvPr>
            <p:ph idx="1"/>
          </p:nvPr>
        </p:nvSpPr>
        <p:spPr>
          <a:xfrm>
            <a:off x="457200" y="1719262"/>
            <a:ext cx="8229600" cy="1110565"/>
          </a:xfrm>
        </p:spPr>
        <p:txBody>
          <a:bodyPr/>
          <a:lstStyle/>
          <a:p>
            <a:pPr marL="0" indent="0" eaLnBrk="1" hangingPunct="1">
              <a:lnSpc>
                <a:spcPct val="90000"/>
              </a:lnSpc>
              <a:spcBef>
                <a:spcPts val="1000"/>
              </a:spcBef>
              <a:spcAft>
                <a:spcPts val="0"/>
              </a:spcAft>
              <a:buSzPct val="100000"/>
              <a:buNone/>
            </a:pPr>
            <a:r>
              <a:rPr lang="en-US" altLang="en-US" sz="2600" b="1" dirty="0"/>
              <a:t>Coupon rate.</a:t>
            </a:r>
          </a:p>
          <a:p>
            <a:pPr marL="291600" lvl="1" indent="-291600" eaLnBrk="1" hangingPunct="1">
              <a:lnSpc>
                <a:spcPct val="90000"/>
              </a:lnSpc>
              <a:spcBef>
                <a:spcPts val="1000"/>
              </a:spcBef>
              <a:spcAft>
                <a:spcPts val="0"/>
              </a:spcAft>
              <a:buSzPct val="80000"/>
            </a:pPr>
            <a:r>
              <a:rPr lang="en-US" altLang="en-US" sz="2200" dirty="0"/>
              <a:t>periodic cash flow a bond issuer contractually promises to pay a bond holder.</a:t>
            </a:r>
            <a:endParaRPr lang="en-IN" dirty="0"/>
          </a:p>
        </p:txBody>
      </p:sp>
      <p:sp>
        <p:nvSpPr>
          <p:cNvPr id="24" name="Content Placeholder 23"/>
          <p:cNvSpPr>
            <a:spLocks noGrp="1"/>
          </p:cNvSpPr>
          <p:nvPr>
            <p:ph idx="13"/>
          </p:nvPr>
        </p:nvSpPr>
        <p:spPr>
          <a:xfrm>
            <a:off x="465661" y="2886873"/>
            <a:ext cx="8229600" cy="1127114"/>
          </a:xfrm>
        </p:spPr>
        <p:txBody>
          <a:bodyPr/>
          <a:lstStyle/>
          <a:p>
            <a:pPr marL="0" indent="0" eaLnBrk="1" hangingPunct="1">
              <a:lnSpc>
                <a:spcPct val="90000"/>
              </a:lnSpc>
              <a:spcBef>
                <a:spcPts val="1000"/>
              </a:spcBef>
              <a:spcAft>
                <a:spcPts val="0"/>
              </a:spcAft>
              <a:buSzPct val="100000"/>
              <a:buNone/>
            </a:pPr>
            <a:r>
              <a:rPr lang="en-US" altLang="en-US" sz="2600" b="1" dirty="0"/>
              <a:t>Required rate of return (</a:t>
            </a:r>
            <a:r>
              <a:rPr lang="en-US" altLang="en-US" sz="2600" b="1" i="1" dirty="0"/>
              <a:t>r</a:t>
            </a:r>
            <a:r>
              <a:rPr lang="en-US" altLang="en-US" sz="2600" b="1" dirty="0"/>
              <a:t>).</a:t>
            </a:r>
          </a:p>
          <a:p>
            <a:pPr marL="291600" lvl="1" indent="-291600" eaLnBrk="1" hangingPunct="1">
              <a:lnSpc>
                <a:spcPct val="90000"/>
              </a:lnSpc>
              <a:spcBef>
                <a:spcPts val="1000"/>
              </a:spcBef>
              <a:spcAft>
                <a:spcPts val="0"/>
              </a:spcAft>
              <a:buSzPct val="80000"/>
            </a:pPr>
            <a:r>
              <a:rPr lang="en-US" altLang="en-US" sz="2200" dirty="0"/>
              <a:t>rates used by individual market participants to calculate </a:t>
            </a:r>
            <a:r>
              <a:rPr lang="en-US" altLang="en-US" sz="2200" b="1" dirty="0"/>
              <a:t>fair present values (</a:t>
            </a:r>
            <a:r>
              <a:rPr lang="en-US" altLang="en-US" sz="2200" b="1" i="1" dirty="0"/>
              <a:t>PV</a:t>
            </a:r>
            <a:r>
              <a:rPr lang="en-US" altLang="en-US" sz="2200" b="1" dirty="0"/>
              <a:t>).</a:t>
            </a:r>
            <a:endParaRPr lang="en-IN" dirty="0"/>
          </a:p>
        </p:txBody>
      </p:sp>
      <p:sp>
        <p:nvSpPr>
          <p:cNvPr id="25" name="Content Placeholder 24"/>
          <p:cNvSpPr>
            <a:spLocks noGrp="1"/>
          </p:cNvSpPr>
          <p:nvPr>
            <p:ph idx="14"/>
          </p:nvPr>
        </p:nvSpPr>
        <p:spPr>
          <a:xfrm>
            <a:off x="457200" y="4080908"/>
            <a:ext cx="8229600" cy="1238548"/>
          </a:xfrm>
        </p:spPr>
        <p:txBody>
          <a:bodyPr/>
          <a:lstStyle/>
          <a:p>
            <a:pPr marL="0" indent="0" eaLnBrk="1" hangingPunct="1">
              <a:lnSpc>
                <a:spcPct val="90000"/>
              </a:lnSpc>
              <a:spcBef>
                <a:spcPts val="1000"/>
              </a:spcBef>
              <a:spcAft>
                <a:spcPts val="0"/>
              </a:spcAft>
              <a:buSzPct val="100000"/>
              <a:buNone/>
            </a:pPr>
            <a:r>
              <a:rPr lang="en-US" altLang="en-US" sz="2600" b="1" dirty="0"/>
              <a:t>Expected rate of return or </a:t>
            </a:r>
            <a:r>
              <a:rPr lang="en-US" altLang="en-US" sz="2600" b="1" i="1" dirty="0"/>
              <a:t>E</a:t>
            </a:r>
            <a:r>
              <a:rPr lang="en-US" altLang="en-US" sz="2600" b="1" dirty="0"/>
              <a:t>(</a:t>
            </a:r>
            <a:r>
              <a:rPr lang="en-US" altLang="en-US" sz="2600" b="1" i="1" dirty="0"/>
              <a:t>r</a:t>
            </a:r>
            <a:r>
              <a:rPr lang="en-US" altLang="en-US" sz="2600" b="1" dirty="0"/>
              <a:t>)</a:t>
            </a:r>
            <a:r>
              <a:rPr lang="en-US" altLang="en-US" sz="2600" b="1" i="1" dirty="0"/>
              <a:t>.</a:t>
            </a:r>
            <a:endParaRPr lang="en-US" altLang="en-US" sz="2600" b="1" dirty="0"/>
          </a:p>
          <a:p>
            <a:pPr marL="291600" lvl="1" indent="-291600" eaLnBrk="1" hangingPunct="1">
              <a:lnSpc>
                <a:spcPct val="90000"/>
              </a:lnSpc>
              <a:spcBef>
                <a:spcPts val="1000"/>
              </a:spcBef>
              <a:spcAft>
                <a:spcPts val="0"/>
              </a:spcAft>
              <a:buSzPct val="80000"/>
            </a:pPr>
            <a:r>
              <a:rPr lang="en-US" altLang="en-US" sz="2200" dirty="0"/>
              <a:t>rates participants expect to earn by buying securities at </a:t>
            </a:r>
            <a:r>
              <a:rPr lang="en-US" altLang="en-US" sz="2200" b="1" dirty="0"/>
              <a:t>current market prices</a:t>
            </a:r>
            <a:endParaRPr lang="en-IN" dirty="0"/>
          </a:p>
        </p:txBody>
      </p:sp>
      <p:graphicFrame>
        <p:nvGraphicFramePr>
          <p:cNvPr id="2" name="Object 1"/>
          <p:cNvGraphicFramePr>
            <a:graphicFrameLocks noChangeAspect="1"/>
          </p:cNvGraphicFramePr>
          <p:nvPr>
            <p:extLst>
              <p:ext uri="{D42A27DB-BD31-4B8C-83A1-F6EECF244321}">
                <p14:modId xmlns:p14="http://schemas.microsoft.com/office/powerpoint/2010/main" val="4278474818"/>
              </p:ext>
            </p:extLst>
          </p:nvPr>
        </p:nvGraphicFramePr>
        <p:xfrm>
          <a:off x="2480434" y="4803518"/>
          <a:ext cx="515938" cy="515938"/>
        </p:xfrm>
        <a:graphic>
          <a:graphicData uri="http://schemas.openxmlformats.org/presentationml/2006/ole">
            <mc:AlternateContent xmlns:mc="http://schemas.openxmlformats.org/markup-compatibility/2006">
              <mc:Choice xmlns:v="urn:schemas-microsoft-com:vml" Requires="v">
                <p:oleObj spid="_x0000_s47241" name="Equation" r:id="rId4" imgW="304560" imgH="304560" progId="Equation.DSMT4">
                  <p:embed/>
                </p:oleObj>
              </mc:Choice>
              <mc:Fallback>
                <p:oleObj name="Equation" r:id="rId4" imgW="304560" imgH="304560" progId="Equation.DSMT4">
                  <p:embed/>
                  <p:pic>
                    <p:nvPicPr>
                      <p:cNvPr id="0" name=""/>
                      <p:cNvPicPr/>
                      <p:nvPr/>
                    </p:nvPicPr>
                    <p:blipFill>
                      <a:blip r:embed="rId5"/>
                      <a:stretch>
                        <a:fillRect/>
                      </a:stretch>
                    </p:blipFill>
                    <p:spPr>
                      <a:xfrm>
                        <a:off x="2480434" y="4803518"/>
                        <a:ext cx="515938" cy="515938"/>
                      </a:xfrm>
                      <a:prstGeom prst="rect">
                        <a:avLst/>
                      </a:prstGeom>
                    </p:spPr>
                  </p:pic>
                </p:oleObj>
              </mc:Fallback>
            </mc:AlternateContent>
          </a:graphicData>
        </a:graphic>
      </p:graphicFrame>
      <p:sp>
        <p:nvSpPr>
          <p:cNvPr id="26" name="Content Placeholder 25"/>
          <p:cNvSpPr>
            <a:spLocks noGrp="1"/>
          </p:cNvSpPr>
          <p:nvPr>
            <p:ph idx="15"/>
          </p:nvPr>
        </p:nvSpPr>
        <p:spPr>
          <a:xfrm>
            <a:off x="457200" y="5388524"/>
            <a:ext cx="5717663" cy="862448"/>
          </a:xfrm>
        </p:spPr>
        <p:txBody>
          <a:bodyPr/>
          <a:lstStyle/>
          <a:p>
            <a:pPr marL="0" indent="0" eaLnBrk="1" hangingPunct="1">
              <a:lnSpc>
                <a:spcPct val="90000"/>
              </a:lnSpc>
              <a:spcBef>
                <a:spcPts val="1000"/>
              </a:spcBef>
              <a:spcAft>
                <a:spcPts val="0"/>
              </a:spcAft>
              <a:buSzPct val="100000"/>
              <a:buNone/>
            </a:pPr>
            <a:r>
              <a:rPr lang="en-US" altLang="en-US" sz="2600" b="1" dirty="0"/>
              <a:t>Realized rate of return (</a:t>
            </a:r>
            <a:r>
              <a:rPr lang="en-US" altLang="en-US" sz="2600" b="1" i="1" dirty="0"/>
              <a:t>r</a:t>
            </a:r>
            <a:r>
              <a:rPr lang="en-US" altLang="en-US" sz="2600" b="1" dirty="0"/>
              <a:t>).</a:t>
            </a:r>
          </a:p>
          <a:p>
            <a:pPr marL="291600" lvl="1" indent="-291600" eaLnBrk="1" hangingPunct="1">
              <a:lnSpc>
                <a:spcPct val="90000"/>
              </a:lnSpc>
              <a:spcBef>
                <a:spcPts val="1000"/>
              </a:spcBef>
              <a:spcAft>
                <a:spcPts val="0"/>
              </a:spcAft>
              <a:buSzPct val="80000"/>
            </a:pPr>
            <a:r>
              <a:rPr lang="en-US" altLang="en-US" sz="2200" dirty="0"/>
              <a:t>interest rate actually earned on investments.</a:t>
            </a:r>
            <a:endParaRPr lang="en-IN" dirty="0"/>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5705605" cy="884775"/>
          </a:xfrm>
        </p:spPr>
        <p:txBody>
          <a:bodyPr anchor="ctr"/>
          <a:lstStyle/>
          <a:p>
            <a:r>
              <a:rPr lang="en-US" altLang="en-US" sz="3500" dirty="0"/>
              <a:t>Features of Duration</a:t>
            </a:r>
            <a:endParaRPr lang="en-IN" sz="3500" dirty="0"/>
          </a:p>
        </p:txBody>
      </p:sp>
      <p:sp>
        <p:nvSpPr>
          <p:cNvPr id="3" name="Content Placeholder 2"/>
          <p:cNvSpPr>
            <a:spLocks noGrp="1"/>
          </p:cNvSpPr>
          <p:nvPr>
            <p:ph idx="1"/>
          </p:nvPr>
        </p:nvSpPr>
        <p:spPr>
          <a:xfrm>
            <a:off x="457200" y="1719263"/>
            <a:ext cx="8229600" cy="2163806"/>
          </a:xfrm>
        </p:spPr>
        <p:txBody>
          <a:bodyPr/>
          <a:lstStyle/>
          <a:p>
            <a:pPr marL="0" indent="0" eaLnBrk="1" hangingPunct="1">
              <a:buNone/>
            </a:pPr>
            <a:r>
              <a:rPr lang="en-US" altLang="en-US" sz="2600" b="1" dirty="0"/>
              <a:t>Duration and coupon interest.</a:t>
            </a:r>
          </a:p>
          <a:p>
            <a:pPr marL="291600" lvl="1" indent="-291600" eaLnBrk="1" hangingPunct="1">
              <a:buSzPct val="100000"/>
            </a:pPr>
            <a:r>
              <a:rPr lang="en-US" altLang="en-US" sz="2200" dirty="0"/>
              <a:t>The higher the coupon or promised interest payment on the bond, the shorter its duration.</a:t>
            </a:r>
          </a:p>
          <a:p>
            <a:pPr marL="622800" lvl="2" indent="-320400" eaLnBrk="1" hangingPunct="1">
              <a:spcBef>
                <a:spcPts val="500"/>
              </a:spcBef>
              <a:buSzPct val="100000"/>
            </a:pPr>
            <a:r>
              <a:rPr lang="en-US" altLang="en-US" sz="1900" dirty="0"/>
              <a:t>Due to the fact that the larger the coupon or promised interest payment, the more quickly investors receive cash flows on a bond and the higher are the present value weights of those cash flows in the duration calculation.</a:t>
            </a:r>
            <a:endParaRPr lang="en-IN" dirty="0"/>
          </a:p>
        </p:txBody>
      </p:sp>
      <p:sp>
        <p:nvSpPr>
          <p:cNvPr id="4" name="Content Placeholder 3"/>
          <p:cNvSpPr>
            <a:spLocks noGrp="1"/>
          </p:cNvSpPr>
          <p:nvPr>
            <p:ph idx="13"/>
          </p:nvPr>
        </p:nvSpPr>
        <p:spPr>
          <a:xfrm>
            <a:off x="465661" y="3996795"/>
            <a:ext cx="8229600" cy="880005"/>
          </a:xfrm>
        </p:spPr>
        <p:txBody>
          <a:bodyPr/>
          <a:lstStyle/>
          <a:p>
            <a:pPr marL="0" indent="0" eaLnBrk="1" hangingPunct="1">
              <a:buNone/>
            </a:pPr>
            <a:r>
              <a:rPr lang="en-US" altLang="en-US" sz="2600" b="1" dirty="0"/>
              <a:t>Duration and rate of return.</a:t>
            </a:r>
          </a:p>
          <a:p>
            <a:pPr marL="291600" lvl="1" indent="-291600" eaLnBrk="1" hangingPunct="1">
              <a:buSzPct val="100000"/>
            </a:pPr>
            <a:r>
              <a:rPr lang="en-US" altLang="en-US" sz="2200" dirty="0"/>
              <a:t>Duration decreases as the rate of return on the bond increases.</a:t>
            </a:r>
            <a:endParaRPr lang="en-IN" dirty="0"/>
          </a:p>
        </p:txBody>
      </p:sp>
      <p:sp>
        <p:nvSpPr>
          <p:cNvPr id="5" name="Content Placeholder 4"/>
          <p:cNvSpPr>
            <a:spLocks noGrp="1"/>
          </p:cNvSpPr>
          <p:nvPr>
            <p:ph idx="14"/>
          </p:nvPr>
        </p:nvSpPr>
        <p:spPr>
          <a:xfrm>
            <a:off x="474131" y="4998677"/>
            <a:ext cx="8229600" cy="904344"/>
          </a:xfrm>
        </p:spPr>
        <p:txBody>
          <a:bodyPr/>
          <a:lstStyle/>
          <a:p>
            <a:pPr marL="0" indent="0" eaLnBrk="1" hangingPunct="1">
              <a:buNone/>
            </a:pPr>
            <a:r>
              <a:rPr lang="en-US" altLang="en-US" sz="2600" b="1" dirty="0"/>
              <a:t>Duration and maturity.</a:t>
            </a:r>
          </a:p>
          <a:p>
            <a:pPr marL="291600" lvl="1" indent="-291600" eaLnBrk="1" hangingPunct="1">
              <a:buSzPct val="100000"/>
            </a:pPr>
            <a:r>
              <a:rPr lang="en-US" altLang="en-US" sz="2200" dirty="0"/>
              <a:t>Duration increases with maturity, but at a decreasing rate</a:t>
            </a:r>
            <a:endParaRPr lang="en-IN" dirty="0"/>
          </a:p>
        </p:txBody>
      </p:sp>
      <p:sp>
        <p:nvSpPr>
          <p:cNvPr id="6" name="Slide Number Placeholder 5"/>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Duration and Modified Duration </a:t>
            </a:r>
            <a:r>
              <a:rPr lang="en-US" altLang="en-US" sz="1000" b="0" dirty="0"/>
              <a:t>1</a:t>
            </a:r>
            <a:endParaRPr lang="en-IN" sz="1000" b="0" dirty="0"/>
          </a:p>
        </p:txBody>
      </p:sp>
      <p:sp>
        <p:nvSpPr>
          <p:cNvPr id="3" name="Content Placeholder 2"/>
          <p:cNvSpPr>
            <a:spLocks noGrp="1"/>
          </p:cNvSpPr>
          <p:nvPr>
            <p:ph idx="1"/>
          </p:nvPr>
        </p:nvSpPr>
        <p:spPr>
          <a:xfrm>
            <a:off x="457200" y="1719263"/>
            <a:ext cx="8077200" cy="1281112"/>
          </a:xfrm>
        </p:spPr>
        <p:txBody>
          <a:bodyPr/>
          <a:lstStyle/>
          <a:p>
            <a:pPr marL="291600" indent="-291600">
              <a:buSzPct val="100000"/>
            </a:pPr>
            <a:r>
              <a:rPr lang="en-US" altLang="en-US" sz="2600" dirty="0"/>
              <a:t>Given an interest rate change, the estimated percentage change in a(n) (annual coupon paying) bond’s price is given by.</a:t>
            </a:r>
            <a:endParaRPr lang="en-IN" sz="2600" dirty="0"/>
          </a:p>
        </p:txBody>
      </p:sp>
      <p:graphicFrame>
        <p:nvGraphicFramePr>
          <p:cNvPr id="6" name="Object 5"/>
          <p:cNvGraphicFramePr>
            <a:graphicFrameLocks noChangeAspect="1"/>
          </p:cNvGraphicFramePr>
          <p:nvPr>
            <p:extLst>
              <p:ext uri="{D42A27DB-BD31-4B8C-83A1-F6EECF244321}">
                <p14:modId xmlns:p14="http://schemas.microsoft.com/office/powerpoint/2010/main" val="383439851"/>
              </p:ext>
            </p:extLst>
          </p:nvPr>
        </p:nvGraphicFramePr>
        <p:xfrm>
          <a:off x="2403475" y="3355975"/>
          <a:ext cx="2773363" cy="985838"/>
        </p:xfrm>
        <a:graphic>
          <a:graphicData uri="http://schemas.openxmlformats.org/presentationml/2006/ole">
            <mc:AlternateContent xmlns:mc="http://schemas.openxmlformats.org/markup-compatibility/2006">
              <mc:Choice xmlns:v="urn:schemas-microsoft-com:vml" Requires="v">
                <p:oleObj spid="_x0000_s42147" name="Equation" r:id="rId4" imgW="2031840" imgH="723600" progId="Equation.DSMT4">
                  <p:embed/>
                </p:oleObj>
              </mc:Choice>
              <mc:Fallback>
                <p:oleObj name="Equation" r:id="rId4" imgW="2031840" imgH="723600" progId="Equation.DSMT4">
                  <p:embed/>
                  <p:pic>
                    <p:nvPicPr>
                      <p:cNvPr id="6" name="Object 5"/>
                      <p:cNvPicPr/>
                      <p:nvPr/>
                    </p:nvPicPr>
                    <p:blipFill>
                      <a:blip r:embed="rId5"/>
                      <a:stretch>
                        <a:fillRect/>
                      </a:stretch>
                    </p:blipFill>
                    <p:spPr>
                      <a:xfrm>
                        <a:off x="2403475" y="3355975"/>
                        <a:ext cx="2773363" cy="98583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Duration and Modified Duration </a:t>
            </a:r>
            <a:r>
              <a:rPr lang="en-US" altLang="en-US" sz="1000" b="0" dirty="0"/>
              <a:t>2</a:t>
            </a:r>
            <a:endParaRPr lang="en-IN" sz="3500" dirty="0"/>
          </a:p>
        </p:txBody>
      </p:sp>
      <p:sp>
        <p:nvSpPr>
          <p:cNvPr id="3" name="Content Placeholder 2"/>
          <p:cNvSpPr>
            <a:spLocks noGrp="1"/>
          </p:cNvSpPr>
          <p:nvPr>
            <p:ph idx="1"/>
          </p:nvPr>
        </p:nvSpPr>
        <p:spPr>
          <a:xfrm>
            <a:off x="457200" y="1719262"/>
            <a:ext cx="8229600" cy="1186776"/>
          </a:xfrm>
        </p:spPr>
        <p:txBody>
          <a:bodyPr/>
          <a:lstStyle/>
          <a:p>
            <a:pPr marL="291600" indent="-291600" eaLnBrk="1" hangingPunct="1">
              <a:spcBef>
                <a:spcPts val="1000"/>
              </a:spcBef>
              <a:buSzPct val="100000"/>
            </a:pPr>
            <a:r>
              <a:rPr lang="en-US" altLang="en-US" sz="2200" dirty="0"/>
              <a:t>Modified duration (Dur</a:t>
            </a:r>
            <a:r>
              <a:rPr lang="en-US" altLang="en-US" sz="2200" baseline="-25000" dirty="0"/>
              <a:t>Mod</a:t>
            </a:r>
            <a:r>
              <a:rPr lang="en-US" altLang="en-US" sz="2200" dirty="0"/>
              <a:t>) is a more direct measure of bond price elasticity.</a:t>
            </a:r>
          </a:p>
          <a:p>
            <a:pPr marL="291600" indent="-291600" eaLnBrk="1" hangingPunct="1">
              <a:spcBef>
                <a:spcPts val="1000"/>
              </a:spcBef>
              <a:buSzPct val="100000"/>
            </a:pPr>
            <a:r>
              <a:rPr lang="en-US" altLang="en-US" sz="2200" dirty="0"/>
              <a:t>It is found as:</a:t>
            </a:r>
            <a:endParaRPr lang="en-IN" sz="2200" dirty="0"/>
          </a:p>
        </p:txBody>
      </p:sp>
      <p:graphicFrame>
        <p:nvGraphicFramePr>
          <p:cNvPr id="6" name="Object 5"/>
          <p:cNvGraphicFramePr>
            <a:graphicFrameLocks noChangeAspect="1"/>
          </p:cNvGraphicFramePr>
          <p:nvPr>
            <p:extLst>
              <p:ext uri="{D42A27DB-BD31-4B8C-83A1-F6EECF244321}">
                <p14:modId xmlns:p14="http://schemas.microsoft.com/office/powerpoint/2010/main" val="4132794652"/>
              </p:ext>
            </p:extLst>
          </p:nvPr>
        </p:nvGraphicFramePr>
        <p:xfrm>
          <a:off x="2178575" y="3023722"/>
          <a:ext cx="2348450" cy="872468"/>
        </p:xfrm>
        <a:graphic>
          <a:graphicData uri="http://schemas.openxmlformats.org/presentationml/2006/ole">
            <mc:AlternateContent xmlns:mc="http://schemas.openxmlformats.org/markup-compatibility/2006">
              <mc:Choice xmlns:v="urn:schemas-microsoft-com:vml" Requires="v">
                <p:oleObj spid="_x0000_s44424" name="Equation" r:id="rId4" imgW="2082600" imgH="774360" progId="Equation.DSMT4">
                  <p:embed/>
                </p:oleObj>
              </mc:Choice>
              <mc:Fallback>
                <p:oleObj name="Equation" r:id="rId4" imgW="2082600" imgH="774360" progId="Equation.DSMT4">
                  <p:embed/>
                  <p:pic>
                    <p:nvPicPr>
                      <p:cNvPr id="6" name="Object 5"/>
                      <p:cNvPicPr/>
                      <p:nvPr/>
                    </p:nvPicPr>
                    <p:blipFill>
                      <a:blip r:embed="rId5"/>
                      <a:stretch>
                        <a:fillRect/>
                      </a:stretch>
                    </p:blipFill>
                    <p:spPr>
                      <a:xfrm>
                        <a:off x="2178575" y="3023722"/>
                        <a:ext cx="2348450" cy="872468"/>
                      </a:xfrm>
                      <a:prstGeom prst="rect">
                        <a:avLst/>
                      </a:prstGeom>
                    </p:spPr>
                  </p:pic>
                </p:oleObj>
              </mc:Fallback>
            </mc:AlternateContent>
          </a:graphicData>
        </a:graphic>
      </p:graphicFrame>
      <p:sp>
        <p:nvSpPr>
          <p:cNvPr id="4" name="Content Placeholder 3"/>
          <p:cNvSpPr>
            <a:spLocks noGrp="1"/>
          </p:cNvSpPr>
          <p:nvPr>
            <p:ph idx="13"/>
          </p:nvPr>
        </p:nvSpPr>
        <p:spPr>
          <a:xfrm>
            <a:off x="884761" y="4159778"/>
            <a:ext cx="1820861" cy="462326"/>
          </a:xfrm>
        </p:spPr>
        <p:txBody>
          <a:bodyPr/>
          <a:lstStyle/>
          <a:p>
            <a:pPr marL="0" indent="0">
              <a:buNone/>
            </a:pPr>
            <a:r>
              <a:rPr lang="en-US" altLang="en-US" sz="2200" dirty="0"/>
              <a:t>where </a:t>
            </a:r>
            <a:r>
              <a:rPr lang="en-US" altLang="en-US" sz="2200" i="1" dirty="0"/>
              <a:t>r</a:t>
            </a:r>
            <a:r>
              <a:rPr lang="en-US" altLang="en-US" sz="2200" baseline="-25000" dirty="0"/>
              <a:t>period</a:t>
            </a:r>
            <a:r>
              <a:rPr lang="en-US" altLang="en-US" sz="2200" dirty="0"/>
              <a:t> =</a:t>
            </a:r>
            <a:endParaRPr lang="en-IN" sz="2200" dirty="0"/>
          </a:p>
        </p:txBody>
      </p:sp>
      <p:graphicFrame>
        <p:nvGraphicFramePr>
          <p:cNvPr id="9" name="Object 8"/>
          <p:cNvGraphicFramePr>
            <a:graphicFrameLocks noChangeAspect="1"/>
          </p:cNvGraphicFramePr>
          <p:nvPr>
            <p:extLst>
              <p:ext uri="{D42A27DB-BD31-4B8C-83A1-F6EECF244321}">
                <p14:modId xmlns:p14="http://schemas.microsoft.com/office/powerpoint/2010/main" val="3294121801"/>
              </p:ext>
            </p:extLst>
          </p:nvPr>
        </p:nvGraphicFramePr>
        <p:xfrm>
          <a:off x="2744894" y="4052595"/>
          <a:ext cx="597407" cy="716549"/>
        </p:xfrm>
        <a:graphic>
          <a:graphicData uri="http://schemas.openxmlformats.org/presentationml/2006/ole">
            <mc:AlternateContent xmlns:mc="http://schemas.openxmlformats.org/markup-compatibility/2006">
              <mc:Choice xmlns:v="urn:schemas-microsoft-com:vml" Requires="v">
                <p:oleObj spid="_x0000_s44425" name="Equation" r:id="rId6" imgW="330120" imgH="393480" progId="Equation.DSMT4">
                  <p:embed/>
                </p:oleObj>
              </mc:Choice>
              <mc:Fallback>
                <p:oleObj name="Equation" r:id="rId6" imgW="330120" imgH="393480" progId="Equation.DSMT4">
                  <p:embed/>
                  <p:pic>
                    <p:nvPicPr>
                      <p:cNvPr id="9" name="Object 8"/>
                      <p:cNvPicPr/>
                      <p:nvPr/>
                    </p:nvPicPr>
                    <p:blipFill>
                      <a:blip r:embed="rId7"/>
                      <a:stretch>
                        <a:fillRect/>
                      </a:stretch>
                    </p:blipFill>
                    <p:spPr>
                      <a:xfrm>
                        <a:off x="2744894" y="4052595"/>
                        <a:ext cx="597407" cy="716549"/>
                      </a:xfrm>
                      <a:prstGeom prst="rect">
                        <a:avLst/>
                      </a:prstGeom>
                    </p:spPr>
                  </p:pic>
                </p:oleObj>
              </mc:Fallback>
            </mc:AlternateContent>
          </a:graphicData>
        </a:graphic>
      </p:graphicFrame>
      <p:sp>
        <p:nvSpPr>
          <p:cNvPr id="5" name="Content Placeholder 4"/>
          <p:cNvSpPr>
            <a:spLocks noGrp="1"/>
          </p:cNvSpPr>
          <p:nvPr>
            <p:ph idx="14"/>
          </p:nvPr>
        </p:nvSpPr>
        <p:spPr>
          <a:xfrm>
            <a:off x="474131" y="4877331"/>
            <a:ext cx="6099924" cy="428094"/>
          </a:xfrm>
        </p:spPr>
        <p:txBody>
          <a:bodyPr/>
          <a:lstStyle/>
          <a:p>
            <a:pPr marL="291600" indent="-291600">
              <a:buSzPct val="100000"/>
            </a:pPr>
            <a:r>
              <a:rPr lang="en-US" altLang="en-US" sz="2200" dirty="0"/>
              <a:t>Using modified duration to predict price changes:</a:t>
            </a:r>
            <a:endParaRPr lang="en-IN" sz="2200" dirty="0"/>
          </a:p>
        </p:txBody>
      </p:sp>
      <p:graphicFrame>
        <p:nvGraphicFramePr>
          <p:cNvPr id="7" name="Object 6"/>
          <p:cNvGraphicFramePr>
            <a:graphicFrameLocks noChangeAspect="1"/>
          </p:cNvGraphicFramePr>
          <p:nvPr>
            <p:extLst>
              <p:ext uri="{D42A27DB-BD31-4B8C-83A1-F6EECF244321}">
                <p14:modId xmlns:p14="http://schemas.microsoft.com/office/powerpoint/2010/main" val="978795587"/>
              </p:ext>
            </p:extLst>
          </p:nvPr>
        </p:nvGraphicFramePr>
        <p:xfrm>
          <a:off x="2344146" y="5431243"/>
          <a:ext cx="2536421" cy="706288"/>
        </p:xfrm>
        <a:graphic>
          <a:graphicData uri="http://schemas.openxmlformats.org/presentationml/2006/ole">
            <mc:AlternateContent xmlns:mc="http://schemas.openxmlformats.org/markup-compatibility/2006">
              <mc:Choice xmlns:v="urn:schemas-microsoft-com:vml" Requires="v">
                <p:oleObj spid="_x0000_s44426" name="Equation" r:id="rId8" imgW="2412720" imgH="672840" progId="Equation.DSMT4">
                  <p:embed/>
                </p:oleObj>
              </mc:Choice>
              <mc:Fallback>
                <p:oleObj name="Equation" r:id="rId8" imgW="2412720" imgH="672840" progId="Equation.DSMT4">
                  <p:embed/>
                  <p:pic>
                    <p:nvPicPr>
                      <p:cNvPr id="6" name="Object 5"/>
                      <p:cNvPicPr/>
                      <p:nvPr/>
                    </p:nvPicPr>
                    <p:blipFill>
                      <a:blip r:embed="rId9"/>
                      <a:stretch>
                        <a:fillRect/>
                      </a:stretch>
                    </p:blipFill>
                    <p:spPr>
                      <a:xfrm>
                        <a:off x="2344146" y="5431243"/>
                        <a:ext cx="2536421" cy="706288"/>
                      </a:xfrm>
                      <a:prstGeom prst="rect">
                        <a:avLst/>
                      </a:prstGeom>
                    </p:spPr>
                  </p:pic>
                </p:oleObj>
              </mc:Fallback>
            </mc:AlternateContent>
          </a:graphicData>
        </a:graphic>
      </p:graphicFrame>
      <p:sp>
        <p:nvSpPr>
          <p:cNvPr id="8" name="Slide Number Placeholder 7"/>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Duration Based Prediction Errors</a:t>
            </a:r>
            <a:endParaRPr lang="en-IN" sz="3500" dirty="0"/>
          </a:p>
        </p:txBody>
      </p:sp>
      <p:sp>
        <p:nvSpPr>
          <p:cNvPr id="6" name="Content Placeholder 5"/>
          <p:cNvSpPr>
            <a:spLocks noGrp="1"/>
          </p:cNvSpPr>
          <p:nvPr>
            <p:ph idx="1"/>
          </p:nvPr>
        </p:nvSpPr>
        <p:spPr>
          <a:xfrm>
            <a:off x="457200" y="1738313"/>
            <a:ext cx="7021629" cy="433387"/>
          </a:xfrm>
        </p:spPr>
        <p:txBody>
          <a:bodyPr/>
          <a:lstStyle/>
          <a:p>
            <a:pPr marL="0" indent="0">
              <a:buNone/>
            </a:pPr>
            <a:r>
              <a:rPr lang="en-IN" sz="2400" b="1" dirty="0"/>
              <a:t>Figure 3-7 </a:t>
            </a:r>
            <a:r>
              <a:rPr lang="en-IN" sz="2400" b="1" dirty="0">
                <a:solidFill>
                  <a:srgbClr val="0070C0"/>
                </a:solidFill>
              </a:rPr>
              <a:t>Duration Estimated Versus True Bond Price</a:t>
            </a:r>
          </a:p>
        </p:txBody>
      </p:sp>
      <p:pic>
        <p:nvPicPr>
          <p:cNvPr id="8" name="Picture 7" descr="Graph showing the difference between the duration model (linear, negative) and the true relationship, which is decreasing, nonlinear, and concave up.&#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994" y="2458212"/>
            <a:ext cx="6839712" cy="3713226"/>
          </a:xfrm>
          <a:prstGeom prst="rect">
            <a:avLst/>
          </a:prstGeom>
        </p:spPr>
      </p:pic>
      <p:sp>
        <p:nvSpPr>
          <p:cNvPr id="12" name="Content Placeholder 10"/>
          <p:cNvSpPr>
            <a:spLocks noGrp="1"/>
          </p:cNvSpPr>
          <p:nvPr>
            <p:ph idx="14"/>
          </p:nvPr>
        </p:nvSpPr>
        <p:spPr>
          <a:xfrm>
            <a:off x="3609975" y="6213175"/>
            <a:ext cx="1781175" cy="206375"/>
          </a:xfrm>
        </p:spPr>
        <p:txBody>
          <a:bodyPr/>
          <a:lstStyle/>
          <a:p>
            <a:pPr marL="0" indent="0">
              <a:buNone/>
            </a:pPr>
            <a:r>
              <a:rPr lang="en-IN" sz="9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Convexity</a:t>
            </a:r>
            <a:endParaRPr lang="en-IN" sz="3500" dirty="0"/>
          </a:p>
        </p:txBody>
      </p:sp>
      <p:sp>
        <p:nvSpPr>
          <p:cNvPr id="6" name="Content Placeholder 5"/>
          <p:cNvSpPr>
            <a:spLocks noGrp="1"/>
          </p:cNvSpPr>
          <p:nvPr>
            <p:ph idx="1"/>
          </p:nvPr>
        </p:nvSpPr>
        <p:spPr>
          <a:xfrm>
            <a:off x="457200" y="1719263"/>
            <a:ext cx="8229600" cy="3719512"/>
          </a:xfrm>
        </p:spPr>
        <p:txBody>
          <a:bodyPr/>
          <a:lstStyle/>
          <a:p>
            <a:pPr marL="0" indent="0" eaLnBrk="1" hangingPunct="1">
              <a:lnSpc>
                <a:spcPct val="90000"/>
              </a:lnSpc>
              <a:buNone/>
            </a:pPr>
            <a:r>
              <a:rPr lang="en-US" altLang="en-US" sz="2600" b="1" dirty="0"/>
              <a:t>Convexity</a:t>
            </a:r>
            <a:r>
              <a:rPr lang="en-US" altLang="en-US" sz="2600" dirty="0"/>
              <a:t> </a:t>
            </a:r>
            <a:r>
              <a:rPr lang="en-US" altLang="en-US" sz="2600" b="1" dirty="0"/>
              <a:t>(</a:t>
            </a:r>
            <a:r>
              <a:rPr lang="en-US" altLang="en-US" sz="2600" b="1" i="1" dirty="0"/>
              <a:t>CX</a:t>
            </a:r>
            <a:r>
              <a:rPr lang="en-US" altLang="en-US" sz="2600" b="1" dirty="0"/>
              <a:t>) </a:t>
            </a:r>
            <a:r>
              <a:rPr lang="en-US" altLang="en-US" sz="2600" dirty="0"/>
              <a:t>is the degree of curvature of the price-interest rate curve around some interest rate level.</a:t>
            </a:r>
            <a:endParaRPr lang="en-US" altLang="en-US" sz="2600" i="1" dirty="0"/>
          </a:p>
          <a:p>
            <a:pPr marL="291600" lvl="1" indent="-291600" eaLnBrk="1" hangingPunct="1">
              <a:lnSpc>
                <a:spcPct val="90000"/>
              </a:lnSpc>
              <a:spcBef>
                <a:spcPts val="1000"/>
              </a:spcBef>
              <a:buSzPct val="100000"/>
            </a:pPr>
            <a:r>
              <a:rPr lang="en-US" altLang="en-US" sz="2200" dirty="0"/>
              <a:t>Convexity is desirable.</a:t>
            </a:r>
          </a:p>
          <a:p>
            <a:pPr marL="622800" lvl="2" indent="-320400" eaLnBrk="1" hangingPunct="1">
              <a:lnSpc>
                <a:spcPct val="90000"/>
              </a:lnSpc>
              <a:spcBef>
                <a:spcPts val="1000"/>
              </a:spcBef>
              <a:buSzPct val="100000"/>
            </a:pPr>
            <a:r>
              <a:rPr lang="en-US" altLang="en-US" sz="1900" dirty="0"/>
              <a:t>The greater the convexity of a security or portfolio, the more insurance or interest rate protection an investor or FI manager has against rate increases and the greater the potential gains after interest rate falls.</a:t>
            </a:r>
          </a:p>
          <a:p>
            <a:pPr marL="291600" lvl="1" indent="-291600" eaLnBrk="1" hangingPunct="1">
              <a:lnSpc>
                <a:spcPct val="90000"/>
              </a:lnSpc>
              <a:spcBef>
                <a:spcPts val="1000"/>
              </a:spcBef>
              <a:buSzPct val="100000"/>
            </a:pPr>
            <a:r>
              <a:rPr lang="en-US" altLang="en-US" sz="2200" dirty="0"/>
              <a:t>Convexity diminishes the error in duration as an investment criterion.</a:t>
            </a:r>
          </a:p>
          <a:p>
            <a:pPr marL="291600" lvl="1" indent="-291600" eaLnBrk="1" hangingPunct="1">
              <a:lnSpc>
                <a:spcPct val="90000"/>
              </a:lnSpc>
              <a:spcBef>
                <a:spcPts val="1000"/>
              </a:spcBef>
              <a:buSzPct val="100000"/>
            </a:pPr>
            <a:r>
              <a:rPr lang="en-US" altLang="en-US" sz="2200" dirty="0"/>
              <a:t>All fixed-income securities are convex.</a:t>
            </a:r>
          </a:p>
          <a:p>
            <a:pPr marL="622800" lvl="2" indent="-320400" eaLnBrk="1" hangingPunct="1">
              <a:lnSpc>
                <a:spcPct val="90000"/>
              </a:lnSpc>
              <a:spcBef>
                <a:spcPts val="1000"/>
              </a:spcBef>
              <a:buSzPct val="100000"/>
            </a:pPr>
            <a:r>
              <a:rPr lang="en-US" altLang="en-US" sz="1900" dirty="0"/>
              <a:t>As interest rates change, bond prices change at a nonconstant rate.</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Practice Problem </a:t>
            </a:r>
            <a:r>
              <a:rPr lang="en-US" altLang="en-US" sz="1000" dirty="0"/>
              <a:t>1</a:t>
            </a:r>
            <a:endParaRPr lang="en-IN" sz="1000" dirty="0"/>
          </a:p>
        </p:txBody>
      </p:sp>
      <p:sp>
        <p:nvSpPr>
          <p:cNvPr id="6" name="Content Placeholder 5"/>
          <p:cNvSpPr>
            <a:spLocks noGrp="1"/>
          </p:cNvSpPr>
          <p:nvPr>
            <p:ph idx="1"/>
          </p:nvPr>
        </p:nvSpPr>
        <p:spPr>
          <a:xfrm>
            <a:off x="457200" y="1719263"/>
            <a:ext cx="8229600" cy="1086567"/>
          </a:xfrm>
        </p:spPr>
        <p:txBody>
          <a:bodyPr/>
          <a:lstStyle/>
          <a:p>
            <a:pPr marL="0" indent="0">
              <a:buNone/>
            </a:pPr>
            <a:r>
              <a:rPr lang="en-IN" sz="2200" dirty="0"/>
              <a:t>A 5 year bond that pays interest semiannually has a 6% coupon and a 7% quoted yield to maturity. Annual interest rates increase 50 basis points. What is the predicted new price after the interest rate change?</a:t>
            </a:r>
          </a:p>
        </p:txBody>
      </p:sp>
      <p:graphicFrame>
        <p:nvGraphicFramePr>
          <p:cNvPr id="8" name="Object 7"/>
          <p:cNvGraphicFramePr>
            <a:graphicFrameLocks noChangeAspect="1"/>
          </p:cNvGraphicFramePr>
          <p:nvPr>
            <p:extLst>
              <p:ext uri="{D42A27DB-BD31-4B8C-83A1-F6EECF244321}">
                <p14:modId xmlns:p14="http://schemas.microsoft.com/office/powerpoint/2010/main" val="1043057028"/>
              </p:ext>
            </p:extLst>
          </p:nvPr>
        </p:nvGraphicFramePr>
        <p:xfrm>
          <a:off x="4392032" y="2897513"/>
          <a:ext cx="3653867" cy="612116"/>
        </p:xfrm>
        <a:graphic>
          <a:graphicData uri="http://schemas.openxmlformats.org/presentationml/2006/ole">
            <mc:AlternateContent xmlns:mc="http://schemas.openxmlformats.org/markup-compatibility/2006">
              <mc:Choice xmlns:v="urn:schemas-microsoft-com:vml" Requires="v">
                <p:oleObj spid="_x0000_s49033" name="Equation" r:id="rId4" imgW="4914720" imgH="825480" progId="Equation.DSMT4">
                  <p:embed/>
                </p:oleObj>
              </mc:Choice>
              <mc:Fallback>
                <p:oleObj name="Equation" r:id="rId4" imgW="4914720" imgH="825480" progId="Equation.DSMT4">
                  <p:embed/>
                  <p:pic>
                    <p:nvPicPr>
                      <p:cNvPr id="6" name="Object 5"/>
                      <p:cNvPicPr/>
                      <p:nvPr/>
                    </p:nvPicPr>
                    <p:blipFill>
                      <a:blip r:embed="rId5"/>
                      <a:stretch>
                        <a:fillRect/>
                      </a:stretch>
                    </p:blipFill>
                    <p:spPr>
                      <a:xfrm>
                        <a:off x="4392032" y="2897513"/>
                        <a:ext cx="3653867" cy="612116"/>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927083752"/>
              </p:ext>
            </p:extLst>
          </p:nvPr>
        </p:nvGraphicFramePr>
        <p:xfrm>
          <a:off x="707166" y="3756819"/>
          <a:ext cx="361950" cy="263525"/>
        </p:xfrm>
        <a:graphic>
          <a:graphicData uri="http://schemas.openxmlformats.org/presentationml/2006/ole">
            <mc:AlternateContent xmlns:mc="http://schemas.openxmlformats.org/markup-compatibility/2006">
              <mc:Choice xmlns:v="urn:schemas-microsoft-com:vml" Requires="v">
                <p:oleObj spid="_x0000_s49034" name="Equation" r:id="rId6" imgW="469800" imgH="342720" progId="Equation.DSMT4">
                  <p:embed/>
                </p:oleObj>
              </mc:Choice>
              <mc:Fallback>
                <p:oleObj name="Equation" r:id="rId6" imgW="469800" imgH="342720" progId="Equation.DSMT4">
                  <p:embed/>
                  <p:pic>
                    <p:nvPicPr>
                      <p:cNvPr id="8" name="Object 7"/>
                      <p:cNvPicPr/>
                      <p:nvPr/>
                    </p:nvPicPr>
                    <p:blipFill>
                      <a:blip r:embed="rId7"/>
                      <a:stretch>
                        <a:fillRect/>
                      </a:stretch>
                    </p:blipFill>
                    <p:spPr>
                      <a:xfrm>
                        <a:off x="707166" y="3756819"/>
                        <a:ext cx="361950" cy="26352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643657101"/>
              </p:ext>
            </p:extLst>
          </p:nvPr>
        </p:nvGraphicFramePr>
        <p:xfrm>
          <a:off x="1125538" y="3584576"/>
          <a:ext cx="2700337" cy="614362"/>
        </p:xfrm>
        <a:graphic>
          <a:graphicData uri="http://schemas.openxmlformats.org/presentationml/2006/ole">
            <mc:AlternateContent xmlns:mc="http://schemas.openxmlformats.org/markup-compatibility/2006">
              <mc:Choice xmlns:v="urn:schemas-microsoft-com:vml" Requires="v">
                <p:oleObj spid="_x0000_s49035" name="Equation" r:id="rId8" imgW="3504960" imgH="799920" progId="Equation.DSMT4">
                  <p:embed/>
                </p:oleObj>
              </mc:Choice>
              <mc:Fallback>
                <p:oleObj name="Equation" r:id="rId8" imgW="3504960" imgH="799920" progId="Equation.DSMT4">
                  <p:embed/>
                  <p:pic>
                    <p:nvPicPr>
                      <p:cNvPr id="9" name="Object 8"/>
                      <p:cNvPicPr/>
                      <p:nvPr/>
                    </p:nvPicPr>
                    <p:blipFill>
                      <a:blip r:embed="rId9"/>
                      <a:stretch>
                        <a:fillRect/>
                      </a:stretch>
                    </p:blipFill>
                    <p:spPr>
                      <a:xfrm>
                        <a:off x="1125538" y="3584576"/>
                        <a:ext cx="2700337" cy="614362"/>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548399504"/>
              </p:ext>
            </p:extLst>
          </p:nvPr>
        </p:nvGraphicFramePr>
        <p:xfrm>
          <a:off x="3882297" y="3761234"/>
          <a:ext cx="723900" cy="234950"/>
        </p:xfrm>
        <a:graphic>
          <a:graphicData uri="http://schemas.openxmlformats.org/presentationml/2006/ole">
            <mc:AlternateContent xmlns:mc="http://schemas.openxmlformats.org/markup-compatibility/2006">
              <mc:Choice xmlns:v="urn:schemas-microsoft-com:vml" Requires="v">
                <p:oleObj spid="_x0000_s49036" name="Equation" r:id="rId10" imgW="939600" imgH="304560" progId="Equation.DSMT4">
                  <p:embed/>
                </p:oleObj>
              </mc:Choice>
              <mc:Fallback>
                <p:oleObj name="Equation" r:id="rId10" imgW="939600" imgH="304560" progId="Equation.DSMT4">
                  <p:embed/>
                  <p:pic>
                    <p:nvPicPr>
                      <p:cNvPr id="10" name="Object 9"/>
                      <p:cNvPicPr/>
                      <p:nvPr/>
                    </p:nvPicPr>
                    <p:blipFill>
                      <a:blip r:embed="rId11"/>
                      <a:stretch>
                        <a:fillRect/>
                      </a:stretch>
                    </p:blipFill>
                    <p:spPr>
                      <a:xfrm>
                        <a:off x="3882297" y="3761234"/>
                        <a:ext cx="723900" cy="23495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39026795"/>
              </p:ext>
            </p:extLst>
          </p:nvPr>
        </p:nvGraphicFramePr>
        <p:xfrm>
          <a:off x="701609" y="4531122"/>
          <a:ext cx="735013" cy="261937"/>
        </p:xfrm>
        <a:graphic>
          <a:graphicData uri="http://schemas.openxmlformats.org/presentationml/2006/ole">
            <mc:AlternateContent xmlns:mc="http://schemas.openxmlformats.org/markup-compatibility/2006">
              <mc:Choice xmlns:v="urn:schemas-microsoft-com:vml" Requires="v">
                <p:oleObj spid="_x0000_s49037" name="Equation" r:id="rId12" imgW="952200" imgH="342720" progId="Equation.DSMT4">
                  <p:embed/>
                </p:oleObj>
              </mc:Choice>
              <mc:Fallback>
                <p:oleObj name="Equation" r:id="rId12" imgW="952200" imgH="342720" progId="Equation.DSMT4">
                  <p:embed/>
                  <p:pic>
                    <p:nvPicPr>
                      <p:cNvPr id="10" name="Object 9"/>
                      <p:cNvPicPr/>
                      <p:nvPr/>
                    </p:nvPicPr>
                    <p:blipFill>
                      <a:blip r:embed="rId13"/>
                      <a:stretch>
                        <a:fillRect/>
                      </a:stretch>
                    </p:blipFill>
                    <p:spPr>
                      <a:xfrm>
                        <a:off x="701609" y="4531122"/>
                        <a:ext cx="735013" cy="261937"/>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68044664"/>
              </p:ext>
            </p:extLst>
          </p:nvPr>
        </p:nvGraphicFramePr>
        <p:xfrm>
          <a:off x="1488281" y="4370390"/>
          <a:ext cx="4929187" cy="592138"/>
        </p:xfrm>
        <a:graphic>
          <a:graphicData uri="http://schemas.openxmlformats.org/presentationml/2006/ole">
            <mc:AlternateContent xmlns:mc="http://schemas.openxmlformats.org/markup-compatibility/2006">
              <mc:Choice xmlns:v="urn:schemas-microsoft-com:vml" Requires="v">
                <p:oleObj spid="_x0000_s49038" name="Equation" r:id="rId14" imgW="6387840" imgH="774360" progId="Equation.DSMT4">
                  <p:embed/>
                </p:oleObj>
              </mc:Choice>
              <mc:Fallback>
                <p:oleObj name="Equation" r:id="rId14" imgW="6387840" imgH="774360" progId="Equation.DSMT4">
                  <p:embed/>
                  <p:pic>
                    <p:nvPicPr>
                      <p:cNvPr id="12" name="Object 11"/>
                      <p:cNvPicPr/>
                      <p:nvPr/>
                    </p:nvPicPr>
                    <p:blipFill>
                      <a:blip r:embed="rId15"/>
                      <a:stretch>
                        <a:fillRect/>
                      </a:stretch>
                    </p:blipFill>
                    <p:spPr>
                      <a:xfrm>
                        <a:off x="1488281" y="4370390"/>
                        <a:ext cx="4929187" cy="592138"/>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509234455"/>
              </p:ext>
            </p:extLst>
          </p:nvPr>
        </p:nvGraphicFramePr>
        <p:xfrm>
          <a:off x="6462713" y="4557713"/>
          <a:ext cx="2255837" cy="241300"/>
        </p:xfrm>
        <a:graphic>
          <a:graphicData uri="http://schemas.openxmlformats.org/presentationml/2006/ole">
            <mc:AlternateContent xmlns:mc="http://schemas.openxmlformats.org/markup-compatibility/2006">
              <mc:Choice xmlns:v="urn:schemas-microsoft-com:vml" Requires="v">
                <p:oleObj spid="_x0000_s49039" name="Equation" r:id="rId16" imgW="2895480" imgH="317160" progId="Equation.DSMT4">
                  <p:embed/>
                </p:oleObj>
              </mc:Choice>
              <mc:Fallback>
                <p:oleObj name="Equation" r:id="rId16" imgW="2895480" imgH="317160" progId="Equation.DSMT4">
                  <p:embed/>
                  <p:pic>
                    <p:nvPicPr>
                      <p:cNvPr id="13" name="Object 12"/>
                      <p:cNvPicPr/>
                      <p:nvPr/>
                    </p:nvPicPr>
                    <p:blipFill>
                      <a:blip r:embed="rId17"/>
                      <a:stretch>
                        <a:fillRect/>
                      </a:stretch>
                    </p:blipFill>
                    <p:spPr>
                      <a:xfrm>
                        <a:off x="6462713" y="4557713"/>
                        <a:ext cx="2255837" cy="2413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545216339"/>
              </p:ext>
            </p:extLst>
          </p:nvPr>
        </p:nvGraphicFramePr>
        <p:xfrm>
          <a:off x="692084" y="5137547"/>
          <a:ext cx="2146300" cy="560387"/>
        </p:xfrm>
        <a:graphic>
          <a:graphicData uri="http://schemas.openxmlformats.org/presentationml/2006/ole">
            <mc:AlternateContent xmlns:mc="http://schemas.openxmlformats.org/markup-compatibility/2006">
              <mc:Choice xmlns:v="urn:schemas-microsoft-com:vml" Requires="v">
                <p:oleObj spid="_x0000_s49040" name="Equation" r:id="rId18" imgW="2755800" imgH="736560" progId="Equation.DSMT4">
                  <p:embed/>
                </p:oleObj>
              </mc:Choice>
              <mc:Fallback>
                <p:oleObj name="Equation" r:id="rId18" imgW="2755800" imgH="736560" progId="Equation.DSMT4">
                  <p:embed/>
                  <p:pic>
                    <p:nvPicPr>
                      <p:cNvPr id="14" name="Object 13"/>
                      <p:cNvPicPr/>
                      <p:nvPr/>
                    </p:nvPicPr>
                    <p:blipFill>
                      <a:blip r:embed="rId19"/>
                      <a:stretch>
                        <a:fillRect/>
                      </a:stretch>
                    </p:blipFill>
                    <p:spPr>
                      <a:xfrm>
                        <a:off x="692084" y="5137547"/>
                        <a:ext cx="2146300" cy="560387"/>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93422369"/>
              </p:ext>
            </p:extLst>
          </p:nvPr>
        </p:nvGraphicFramePr>
        <p:xfrm>
          <a:off x="2950368" y="5159824"/>
          <a:ext cx="1858963" cy="511175"/>
        </p:xfrm>
        <a:graphic>
          <a:graphicData uri="http://schemas.openxmlformats.org/presentationml/2006/ole">
            <mc:AlternateContent xmlns:mc="http://schemas.openxmlformats.org/markup-compatibility/2006">
              <mc:Choice xmlns:v="urn:schemas-microsoft-com:vml" Requires="v">
                <p:oleObj spid="_x0000_s49041" name="Equation" r:id="rId20" imgW="2387520" imgH="672840" progId="Equation.DSMT4">
                  <p:embed/>
                </p:oleObj>
              </mc:Choice>
              <mc:Fallback>
                <p:oleObj name="Equation" r:id="rId20" imgW="2387520" imgH="672840" progId="Equation.DSMT4">
                  <p:embed/>
                  <p:pic>
                    <p:nvPicPr>
                      <p:cNvPr id="15" name="Object 14"/>
                      <p:cNvPicPr/>
                      <p:nvPr/>
                    </p:nvPicPr>
                    <p:blipFill>
                      <a:blip r:embed="rId21"/>
                      <a:stretch>
                        <a:fillRect/>
                      </a:stretch>
                    </p:blipFill>
                    <p:spPr>
                      <a:xfrm>
                        <a:off x="2950368" y="5159824"/>
                        <a:ext cx="1858963" cy="511175"/>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799372427"/>
              </p:ext>
            </p:extLst>
          </p:nvPr>
        </p:nvGraphicFramePr>
        <p:xfrm>
          <a:off x="4883150" y="5305425"/>
          <a:ext cx="919163" cy="193675"/>
        </p:xfrm>
        <a:graphic>
          <a:graphicData uri="http://schemas.openxmlformats.org/presentationml/2006/ole">
            <mc:AlternateContent xmlns:mc="http://schemas.openxmlformats.org/markup-compatibility/2006">
              <mc:Choice xmlns:v="urn:schemas-microsoft-com:vml" Requires="v">
                <p:oleObj spid="_x0000_s49042" name="Equation" r:id="rId22" imgW="1180800" imgH="253800" progId="Equation.DSMT4">
                  <p:embed/>
                </p:oleObj>
              </mc:Choice>
              <mc:Fallback>
                <p:oleObj name="Equation" r:id="rId22" imgW="1180800" imgH="253800" progId="Equation.DSMT4">
                  <p:embed/>
                  <p:pic>
                    <p:nvPicPr>
                      <p:cNvPr id="15" name="Object 14"/>
                      <p:cNvPicPr/>
                      <p:nvPr/>
                    </p:nvPicPr>
                    <p:blipFill>
                      <a:blip r:embed="rId23"/>
                      <a:stretch>
                        <a:fillRect/>
                      </a:stretch>
                    </p:blipFill>
                    <p:spPr>
                      <a:xfrm>
                        <a:off x="4883150" y="5305425"/>
                        <a:ext cx="919163" cy="193675"/>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612852630"/>
              </p:ext>
            </p:extLst>
          </p:nvPr>
        </p:nvGraphicFramePr>
        <p:xfrm>
          <a:off x="701609" y="5900390"/>
          <a:ext cx="3282950" cy="260350"/>
        </p:xfrm>
        <a:graphic>
          <a:graphicData uri="http://schemas.openxmlformats.org/presentationml/2006/ole">
            <mc:AlternateContent xmlns:mc="http://schemas.openxmlformats.org/markup-compatibility/2006">
              <mc:Choice xmlns:v="urn:schemas-microsoft-com:vml" Requires="v">
                <p:oleObj spid="_x0000_s49043" name="Equation" r:id="rId24" imgW="4216320" imgH="342720" progId="Equation.DSMT4">
                  <p:embed/>
                </p:oleObj>
              </mc:Choice>
              <mc:Fallback>
                <p:oleObj name="Equation" r:id="rId24" imgW="4216320" imgH="342720" progId="Equation.DSMT4">
                  <p:embed/>
                  <p:pic>
                    <p:nvPicPr>
                      <p:cNvPr id="16" name="Object 15"/>
                      <p:cNvPicPr/>
                      <p:nvPr/>
                    </p:nvPicPr>
                    <p:blipFill>
                      <a:blip r:embed="rId25"/>
                      <a:stretch>
                        <a:fillRect/>
                      </a:stretch>
                    </p:blipFill>
                    <p:spPr>
                      <a:xfrm>
                        <a:off x="701609" y="5900390"/>
                        <a:ext cx="3282950" cy="26035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455501209"/>
              </p:ext>
            </p:extLst>
          </p:nvPr>
        </p:nvGraphicFramePr>
        <p:xfrm>
          <a:off x="4025900" y="5910263"/>
          <a:ext cx="741363" cy="231775"/>
        </p:xfrm>
        <a:graphic>
          <a:graphicData uri="http://schemas.openxmlformats.org/presentationml/2006/ole">
            <mc:AlternateContent xmlns:mc="http://schemas.openxmlformats.org/markup-compatibility/2006">
              <mc:Choice xmlns:v="urn:schemas-microsoft-com:vml" Requires="v">
                <p:oleObj spid="_x0000_s49044" name="Equation" r:id="rId26" imgW="952200" imgH="304560" progId="Equation.DSMT4">
                  <p:embed/>
                </p:oleObj>
              </mc:Choice>
              <mc:Fallback>
                <p:oleObj name="Equation" r:id="rId26" imgW="952200" imgH="304560" progId="Equation.DSMT4">
                  <p:embed/>
                  <p:pic>
                    <p:nvPicPr>
                      <p:cNvPr id="18" name="Object 17"/>
                      <p:cNvPicPr/>
                      <p:nvPr/>
                    </p:nvPicPr>
                    <p:blipFill>
                      <a:blip r:embed="rId27"/>
                      <a:stretch>
                        <a:fillRect/>
                      </a:stretch>
                    </p:blipFill>
                    <p:spPr>
                      <a:xfrm>
                        <a:off x="4025900" y="5910263"/>
                        <a:ext cx="741363" cy="231775"/>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Practice Problem </a:t>
            </a:r>
            <a:r>
              <a:rPr lang="en-US" altLang="en-US" sz="1000" dirty="0"/>
              <a:t>2</a:t>
            </a:r>
            <a:endParaRPr lang="en-IN" sz="2400" b="0" dirty="0"/>
          </a:p>
        </p:txBody>
      </p:sp>
      <p:sp>
        <p:nvSpPr>
          <p:cNvPr id="6" name="Content Placeholder 5"/>
          <p:cNvSpPr>
            <a:spLocks noGrp="1"/>
          </p:cNvSpPr>
          <p:nvPr>
            <p:ph idx="1"/>
          </p:nvPr>
        </p:nvSpPr>
        <p:spPr>
          <a:xfrm>
            <a:off x="457200" y="1719263"/>
            <a:ext cx="3050088" cy="372584"/>
          </a:xfrm>
        </p:spPr>
        <p:txBody>
          <a:bodyPr/>
          <a:lstStyle/>
          <a:p>
            <a:pPr marL="0" indent="0">
              <a:lnSpc>
                <a:spcPct val="90000"/>
              </a:lnSpc>
              <a:buNone/>
            </a:pPr>
            <a:r>
              <a:rPr lang="en-US" altLang="en-US" sz="2200" dirty="0"/>
              <a:t>Using Modified Duration</a:t>
            </a:r>
          </a:p>
        </p:txBody>
      </p:sp>
      <p:graphicFrame>
        <p:nvGraphicFramePr>
          <p:cNvPr id="20" name="Object 19"/>
          <p:cNvGraphicFramePr>
            <a:graphicFrameLocks noChangeAspect="1"/>
          </p:cNvGraphicFramePr>
          <p:nvPr>
            <p:extLst>
              <p:ext uri="{D42A27DB-BD31-4B8C-83A1-F6EECF244321}">
                <p14:modId xmlns:p14="http://schemas.microsoft.com/office/powerpoint/2010/main" val="2924905066"/>
              </p:ext>
            </p:extLst>
          </p:nvPr>
        </p:nvGraphicFramePr>
        <p:xfrm>
          <a:off x="1013779" y="2325422"/>
          <a:ext cx="1818954" cy="674686"/>
        </p:xfrm>
        <a:graphic>
          <a:graphicData uri="http://schemas.openxmlformats.org/presentationml/2006/ole">
            <mc:AlternateContent xmlns:mc="http://schemas.openxmlformats.org/markup-compatibility/2006">
              <mc:Choice xmlns:v="urn:schemas-microsoft-com:vml" Requires="v">
                <p:oleObj spid="_x0000_s49236" name="Equation" r:id="rId4" imgW="2082600" imgH="774360" progId="Equation.DSMT4">
                  <p:embed/>
                </p:oleObj>
              </mc:Choice>
              <mc:Fallback>
                <p:oleObj name="Equation" r:id="rId4" imgW="2082600" imgH="774360" progId="Equation.DSMT4">
                  <p:embed/>
                  <p:pic>
                    <p:nvPicPr>
                      <p:cNvPr id="10" name="Object 9"/>
                      <p:cNvPicPr/>
                      <p:nvPr/>
                    </p:nvPicPr>
                    <p:blipFill>
                      <a:blip r:embed="rId5"/>
                      <a:stretch>
                        <a:fillRect/>
                      </a:stretch>
                    </p:blipFill>
                    <p:spPr>
                      <a:xfrm>
                        <a:off x="1013779" y="2325422"/>
                        <a:ext cx="1818954" cy="674686"/>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3785748346"/>
              </p:ext>
            </p:extLst>
          </p:nvPr>
        </p:nvGraphicFramePr>
        <p:xfrm>
          <a:off x="2986088" y="2021388"/>
          <a:ext cx="1373187" cy="908050"/>
        </p:xfrm>
        <a:graphic>
          <a:graphicData uri="http://schemas.openxmlformats.org/presentationml/2006/ole">
            <mc:AlternateContent xmlns:mc="http://schemas.openxmlformats.org/markup-compatibility/2006">
              <mc:Choice xmlns:v="urn:schemas-microsoft-com:vml" Requires="v">
                <p:oleObj spid="_x0000_s49237" name="Equation" r:id="rId6" imgW="1574640" imgH="1041120" progId="Equation.DSMT4">
                  <p:embed/>
                </p:oleObj>
              </mc:Choice>
              <mc:Fallback>
                <p:oleObj name="Equation" r:id="rId6" imgW="1574640" imgH="1041120" progId="Equation.DSMT4">
                  <p:embed/>
                  <p:pic>
                    <p:nvPicPr>
                      <p:cNvPr id="20" name="Object 19"/>
                      <p:cNvPicPr/>
                      <p:nvPr/>
                    </p:nvPicPr>
                    <p:blipFill>
                      <a:blip r:embed="rId7"/>
                      <a:stretch>
                        <a:fillRect/>
                      </a:stretch>
                    </p:blipFill>
                    <p:spPr>
                      <a:xfrm>
                        <a:off x="2986088" y="2021388"/>
                        <a:ext cx="1373187" cy="908050"/>
                      </a:xfrm>
                      <a:prstGeom prst="rect">
                        <a:avLst/>
                      </a:prstGeom>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3754634430"/>
              </p:ext>
            </p:extLst>
          </p:nvPr>
        </p:nvGraphicFramePr>
        <p:xfrm>
          <a:off x="4506463" y="2323464"/>
          <a:ext cx="743054" cy="586528"/>
        </p:xfrm>
        <a:graphic>
          <a:graphicData uri="http://schemas.openxmlformats.org/presentationml/2006/ole">
            <mc:AlternateContent xmlns:mc="http://schemas.openxmlformats.org/markup-compatibility/2006">
              <mc:Choice xmlns:v="urn:schemas-microsoft-com:vml" Requires="v">
                <p:oleObj spid="_x0000_s49238" name="Equation" r:id="rId8" imgW="850680" imgH="672840" progId="Equation.DSMT4">
                  <p:embed/>
                </p:oleObj>
              </mc:Choice>
              <mc:Fallback>
                <p:oleObj name="Equation" r:id="rId8" imgW="850680" imgH="672840" progId="Equation.DSMT4">
                  <p:embed/>
                  <p:pic>
                    <p:nvPicPr>
                      <p:cNvPr id="21" name="Object 20"/>
                      <p:cNvPicPr/>
                      <p:nvPr/>
                    </p:nvPicPr>
                    <p:blipFill>
                      <a:blip r:embed="rId9"/>
                      <a:stretch>
                        <a:fillRect/>
                      </a:stretch>
                    </p:blipFill>
                    <p:spPr>
                      <a:xfrm>
                        <a:off x="4506463" y="2323464"/>
                        <a:ext cx="743054" cy="586528"/>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3695504602"/>
              </p:ext>
            </p:extLst>
          </p:nvPr>
        </p:nvGraphicFramePr>
        <p:xfrm>
          <a:off x="5314099" y="2496554"/>
          <a:ext cx="886988" cy="221297"/>
        </p:xfrm>
        <a:graphic>
          <a:graphicData uri="http://schemas.openxmlformats.org/presentationml/2006/ole">
            <mc:AlternateContent xmlns:mc="http://schemas.openxmlformats.org/markup-compatibility/2006">
              <mc:Choice xmlns:v="urn:schemas-microsoft-com:vml" Requires="v">
                <p:oleObj spid="_x0000_s49239" name="Equation" r:id="rId10" imgW="1015920" imgH="253800" progId="Equation.DSMT4">
                  <p:embed/>
                </p:oleObj>
              </mc:Choice>
              <mc:Fallback>
                <p:oleObj name="Equation" r:id="rId10" imgW="1015920" imgH="253800" progId="Equation.DSMT4">
                  <p:embed/>
                  <p:pic>
                    <p:nvPicPr>
                      <p:cNvPr id="21" name="Object 20"/>
                      <p:cNvPicPr/>
                      <p:nvPr/>
                    </p:nvPicPr>
                    <p:blipFill>
                      <a:blip r:embed="rId11"/>
                      <a:stretch>
                        <a:fillRect/>
                      </a:stretch>
                    </p:blipFill>
                    <p:spPr>
                      <a:xfrm>
                        <a:off x="5314099" y="2496554"/>
                        <a:ext cx="886988" cy="221297"/>
                      </a:xfrm>
                      <a:prstGeom prst="rect">
                        <a:avLst/>
                      </a:prstGeom>
                    </p:spPr>
                  </p:pic>
                </p:oleObj>
              </mc:Fallback>
            </mc:AlternateContent>
          </a:graphicData>
        </a:graphic>
      </p:graphicFrame>
      <p:sp>
        <p:nvSpPr>
          <p:cNvPr id="3" name="Content Placeholder 2"/>
          <p:cNvSpPr>
            <a:spLocks noGrp="1"/>
          </p:cNvSpPr>
          <p:nvPr>
            <p:ph idx="13"/>
          </p:nvPr>
        </p:nvSpPr>
        <p:spPr>
          <a:xfrm>
            <a:off x="465661" y="3305515"/>
            <a:ext cx="5735426" cy="422805"/>
          </a:xfrm>
        </p:spPr>
        <p:txBody>
          <a:bodyPr/>
          <a:lstStyle/>
          <a:p>
            <a:pPr marL="0" indent="0">
              <a:buNone/>
            </a:pPr>
            <a:r>
              <a:rPr lang="en-US" altLang="en-US" sz="2200" dirty="0"/>
              <a:t>Predicted Price Change Using Modified Duration</a:t>
            </a:r>
            <a:endParaRPr lang="en-US" altLang="en-US" sz="2200" baseline="-25000" dirty="0"/>
          </a:p>
        </p:txBody>
      </p:sp>
      <p:graphicFrame>
        <p:nvGraphicFramePr>
          <p:cNvPr id="23" name="Object 22"/>
          <p:cNvGraphicFramePr>
            <a:graphicFrameLocks noChangeAspect="1"/>
          </p:cNvGraphicFramePr>
          <p:nvPr>
            <p:extLst>
              <p:ext uri="{D42A27DB-BD31-4B8C-83A1-F6EECF244321}">
                <p14:modId xmlns:p14="http://schemas.microsoft.com/office/powerpoint/2010/main" val="1311137006"/>
              </p:ext>
            </p:extLst>
          </p:nvPr>
        </p:nvGraphicFramePr>
        <p:xfrm>
          <a:off x="1013779" y="3932981"/>
          <a:ext cx="2046605" cy="569278"/>
        </p:xfrm>
        <a:graphic>
          <a:graphicData uri="http://schemas.openxmlformats.org/presentationml/2006/ole">
            <mc:AlternateContent xmlns:mc="http://schemas.openxmlformats.org/markup-compatibility/2006">
              <mc:Choice xmlns:v="urn:schemas-microsoft-com:vml" Requires="v">
                <p:oleObj spid="_x0000_s49240" name="Equation" r:id="rId12" imgW="2412720" imgH="672840" progId="Equation.DSMT4">
                  <p:embed/>
                </p:oleObj>
              </mc:Choice>
              <mc:Fallback>
                <p:oleObj name="Equation" r:id="rId12" imgW="2412720" imgH="672840" progId="Equation.DSMT4">
                  <p:embed/>
                  <p:pic>
                    <p:nvPicPr>
                      <p:cNvPr id="21" name="Object 20"/>
                      <p:cNvPicPr/>
                      <p:nvPr/>
                    </p:nvPicPr>
                    <p:blipFill>
                      <a:blip r:embed="rId13"/>
                      <a:stretch>
                        <a:fillRect/>
                      </a:stretch>
                    </p:blipFill>
                    <p:spPr>
                      <a:xfrm>
                        <a:off x="1013779" y="3932981"/>
                        <a:ext cx="2046605" cy="569278"/>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3249828860"/>
              </p:ext>
            </p:extLst>
          </p:nvPr>
        </p:nvGraphicFramePr>
        <p:xfrm>
          <a:off x="3156744" y="4162637"/>
          <a:ext cx="1878012" cy="195263"/>
        </p:xfrm>
        <a:graphic>
          <a:graphicData uri="http://schemas.openxmlformats.org/presentationml/2006/ole">
            <mc:AlternateContent xmlns:mc="http://schemas.openxmlformats.org/markup-compatibility/2006">
              <mc:Choice xmlns:v="urn:schemas-microsoft-com:vml" Requires="v">
                <p:oleObj spid="_x0000_s49241" name="Equation" r:id="rId14" imgW="2438280" imgH="253800" progId="Equation.DSMT4">
                  <p:embed/>
                </p:oleObj>
              </mc:Choice>
              <mc:Fallback>
                <p:oleObj name="Equation" r:id="rId14" imgW="2438280" imgH="253800" progId="Equation.DSMT4">
                  <p:embed/>
                  <p:pic>
                    <p:nvPicPr>
                      <p:cNvPr id="21" name="Object 20"/>
                      <p:cNvPicPr/>
                      <p:nvPr/>
                    </p:nvPicPr>
                    <p:blipFill>
                      <a:blip r:embed="rId15"/>
                      <a:stretch>
                        <a:fillRect/>
                      </a:stretch>
                    </p:blipFill>
                    <p:spPr>
                      <a:xfrm>
                        <a:off x="3156744" y="4162637"/>
                        <a:ext cx="1878012" cy="195263"/>
                      </a:xfrm>
                      <a:prstGeom prst="rect">
                        <a:avLst/>
                      </a:prstGeom>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1212871966"/>
              </p:ext>
            </p:extLst>
          </p:nvPr>
        </p:nvGraphicFramePr>
        <p:xfrm>
          <a:off x="5087938" y="4162425"/>
          <a:ext cx="909637" cy="195263"/>
        </p:xfrm>
        <a:graphic>
          <a:graphicData uri="http://schemas.openxmlformats.org/presentationml/2006/ole">
            <mc:AlternateContent xmlns:mc="http://schemas.openxmlformats.org/markup-compatibility/2006">
              <mc:Choice xmlns:v="urn:schemas-microsoft-com:vml" Requires="v">
                <p:oleObj spid="_x0000_s49242" name="Equation" r:id="rId16" imgW="1180800" imgH="253800" progId="Equation.DSMT4">
                  <p:embed/>
                </p:oleObj>
              </mc:Choice>
              <mc:Fallback>
                <p:oleObj name="Equation" r:id="rId16" imgW="1180800" imgH="253800" progId="Equation.DSMT4">
                  <p:embed/>
                  <p:pic>
                    <p:nvPicPr>
                      <p:cNvPr id="21" name="Object 20"/>
                      <p:cNvPicPr/>
                      <p:nvPr/>
                    </p:nvPicPr>
                    <p:blipFill>
                      <a:blip r:embed="rId17"/>
                      <a:stretch>
                        <a:fillRect/>
                      </a:stretch>
                    </p:blipFill>
                    <p:spPr>
                      <a:xfrm>
                        <a:off x="5087938" y="4162425"/>
                        <a:ext cx="909637" cy="195263"/>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Impact of a Bond’s Maturity on</a:t>
            </a:r>
            <a:r>
              <a:rPr lang="en-US" altLang="en-US" sz="3500" baseline="0" dirty="0"/>
              <a:t> </a:t>
            </a:r>
            <a:r>
              <a:rPr lang="en-US" altLang="en-US" sz="3500" dirty="0"/>
              <a:t>its Price Sensitivity Long Description</a:t>
            </a:r>
            <a:endParaRPr lang="en-IN" sz="3500" dirty="0"/>
          </a:p>
        </p:txBody>
      </p:sp>
      <p:sp>
        <p:nvSpPr>
          <p:cNvPr id="5" name="Content Placeholder 4"/>
          <p:cNvSpPr>
            <a:spLocks noGrp="1"/>
          </p:cNvSpPr>
          <p:nvPr>
            <p:ph idx="1"/>
          </p:nvPr>
        </p:nvSpPr>
        <p:spPr>
          <a:xfrm>
            <a:off x="457200" y="1709638"/>
            <a:ext cx="8229600" cy="1880585"/>
          </a:xfrm>
        </p:spPr>
        <p:txBody>
          <a:bodyPr anchor="t"/>
          <a:lstStyle/>
          <a:p>
            <a:pPr marL="0" indent="0">
              <a:spcBef>
                <a:spcPts val="1000"/>
              </a:spcBef>
              <a:buNone/>
            </a:pPr>
            <a:r>
              <a:rPr lang="en-IN" sz="2800" dirty="0"/>
              <a:t>Line graph showing that as time to maturity increases the absolute value of the percentage change in a bond's price for a given change in interest rate increases in a nonlinear, concave down manner.</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Duration Based Prediction Errors Long Description</a:t>
            </a:r>
            <a:endParaRPr lang="en-IN" sz="3500" dirty="0"/>
          </a:p>
        </p:txBody>
      </p:sp>
      <p:sp>
        <p:nvSpPr>
          <p:cNvPr id="5" name="Content Placeholder 4"/>
          <p:cNvSpPr>
            <a:spLocks noGrp="1"/>
          </p:cNvSpPr>
          <p:nvPr>
            <p:ph idx="1"/>
          </p:nvPr>
        </p:nvSpPr>
        <p:spPr>
          <a:xfrm>
            <a:off x="457200" y="1719263"/>
            <a:ext cx="8229600" cy="1849437"/>
          </a:xfrm>
        </p:spPr>
        <p:txBody>
          <a:bodyPr/>
          <a:lstStyle/>
          <a:p>
            <a:pPr marL="0" indent="0">
              <a:buNone/>
            </a:pPr>
            <a:r>
              <a:rPr lang="en-IN" sz="2800" dirty="0"/>
              <a:t>The true relationship is vertically greater than the duration model, but the duration model lies tangent to this curve. The vertical distance between the duration model and the true relationship is labeled error.</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57200" y="327551"/>
            <a:ext cx="7543800" cy="884775"/>
          </a:xfrm>
        </p:spPr>
        <p:txBody>
          <a:bodyPr anchor="ctr"/>
          <a:lstStyle/>
          <a:p>
            <a:pPr eaLnBrk="1" hangingPunct="1"/>
            <a:r>
              <a:rPr lang="en-US" altLang="en-US" sz="3500" dirty="0"/>
              <a:t>Required Rate of Return</a:t>
            </a:r>
          </a:p>
        </p:txBody>
      </p:sp>
      <p:sp>
        <p:nvSpPr>
          <p:cNvPr id="24" name="Content Placeholder 23"/>
          <p:cNvSpPr>
            <a:spLocks noGrp="1"/>
          </p:cNvSpPr>
          <p:nvPr>
            <p:ph idx="1"/>
          </p:nvPr>
        </p:nvSpPr>
        <p:spPr>
          <a:xfrm>
            <a:off x="457200" y="1719263"/>
            <a:ext cx="8157411" cy="871537"/>
          </a:xfrm>
        </p:spPr>
        <p:txBody>
          <a:bodyPr/>
          <a:lstStyle/>
          <a:p>
            <a:pPr marL="291600" indent="-291600">
              <a:spcBef>
                <a:spcPts val="1000"/>
              </a:spcBef>
              <a:buSzPct val="100000"/>
            </a:pPr>
            <a:r>
              <a:rPr lang="en-US" altLang="en-US" sz="2600" dirty="0"/>
              <a:t>The</a:t>
            </a:r>
            <a:r>
              <a:rPr lang="en-US" altLang="en-US" sz="2600" b="1" dirty="0"/>
              <a:t> fair present value (</a:t>
            </a:r>
            <a:r>
              <a:rPr lang="en-US" altLang="en-US" sz="2600" b="1" i="1" dirty="0"/>
              <a:t>PV</a:t>
            </a:r>
            <a:r>
              <a:rPr lang="en-US" altLang="en-US" sz="2600" b="1" dirty="0"/>
              <a:t>) </a:t>
            </a:r>
            <a:r>
              <a:rPr lang="en-US" altLang="en-US" sz="2600" dirty="0"/>
              <a:t>of a security is determined using the</a:t>
            </a:r>
            <a:r>
              <a:rPr lang="en-US" altLang="en-US" sz="2600" b="1" dirty="0"/>
              <a:t> required rate of return (</a:t>
            </a:r>
            <a:r>
              <a:rPr lang="en-US" altLang="en-US" sz="2600" b="1" i="1" dirty="0"/>
              <a:t>r</a:t>
            </a:r>
            <a:r>
              <a:rPr lang="en-US" altLang="en-US" sz="2600" b="1" dirty="0"/>
              <a:t>) </a:t>
            </a:r>
            <a:r>
              <a:rPr lang="en-US" altLang="en-US" sz="2600" dirty="0"/>
              <a:t>as the discount rate</a:t>
            </a:r>
            <a:r>
              <a:rPr lang="en-IN" altLang="en-US" sz="2600" dirty="0"/>
              <a:t>.</a:t>
            </a:r>
            <a:endParaRPr lang="en-US" altLang="en-US" sz="2600" dirty="0"/>
          </a:p>
        </p:txBody>
      </p:sp>
      <p:graphicFrame>
        <p:nvGraphicFramePr>
          <p:cNvPr id="30" name="Object 29"/>
          <p:cNvGraphicFramePr>
            <a:graphicFrameLocks noChangeAspect="1"/>
          </p:cNvGraphicFramePr>
          <p:nvPr>
            <p:extLst>
              <p:ext uri="{D42A27DB-BD31-4B8C-83A1-F6EECF244321}">
                <p14:modId xmlns:p14="http://schemas.microsoft.com/office/powerpoint/2010/main" val="89808141"/>
              </p:ext>
            </p:extLst>
          </p:nvPr>
        </p:nvGraphicFramePr>
        <p:xfrm>
          <a:off x="1052513" y="2967038"/>
          <a:ext cx="5322887" cy="809625"/>
        </p:xfrm>
        <a:graphic>
          <a:graphicData uri="http://schemas.openxmlformats.org/presentationml/2006/ole">
            <mc:AlternateContent xmlns:mc="http://schemas.openxmlformats.org/markup-compatibility/2006">
              <mc:Choice xmlns:v="urn:schemas-microsoft-com:vml" Requires="v">
                <p:oleObj spid="_x0000_s5342" name="Equation" r:id="rId4" imgW="4838400" imgH="736560" progId="Equation.DSMT4">
                  <p:embed/>
                </p:oleObj>
              </mc:Choice>
              <mc:Fallback>
                <p:oleObj name="Equation" r:id="rId4" imgW="4838400" imgH="736560" progId="Equation.DSMT4">
                  <p:embed/>
                  <p:pic>
                    <p:nvPicPr>
                      <p:cNvPr id="0" name=""/>
                      <p:cNvPicPr/>
                      <p:nvPr/>
                    </p:nvPicPr>
                    <p:blipFill>
                      <a:blip r:embed="rId5"/>
                      <a:stretch>
                        <a:fillRect/>
                      </a:stretch>
                    </p:blipFill>
                    <p:spPr>
                      <a:xfrm>
                        <a:off x="1052513" y="2967038"/>
                        <a:ext cx="5322887" cy="809625"/>
                      </a:xfrm>
                      <a:prstGeom prst="rect">
                        <a:avLst/>
                      </a:prstGeom>
                    </p:spPr>
                  </p:pic>
                </p:oleObj>
              </mc:Fallback>
            </mc:AlternateContent>
          </a:graphicData>
        </a:graphic>
      </p:graphicFrame>
      <p:sp>
        <p:nvSpPr>
          <p:cNvPr id="29" name="Content Placeholder 28"/>
          <p:cNvSpPr>
            <a:spLocks noGrp="1"/>
          </p:cNvSpPr>
          <p:nvPr>
            <p:ph idx="14"/>
          </p:nvPr>
        </p:nvSpPr>
        <p:spPr>
          <a:xfrm>
            <a:off x="474131" y="4229630"/>
            <a:ext cx="5830416" cy="1142469"/>
          </a:xfrm>
        </p:spPr>
        <p:txBody>
          <a:bodyPr/>
          <a:lstStyle/>
          <a:p>
            <a:pPr eaLnBrk="1" hangingPunct="1">
              <a:lnSpc>
                <a:spcPct val="90000"/>
              </a:lnSpc>
              <a:buFont typeface="Wingdings" pitchFamily="2" charset="2"/>
              <a:buNone/>
            </a:pPr>
            <a:r>
              <a:rPr lang="en-US" altLang="en-US" sz="2200" b="1" i="1" dirty="0"/>
              <a:t>CF</a:t>
            </a:r>
            <a:r>
              <a:rPr lang="en-US" altLang="en-US" sz="2200" b="1" baseline="-25000" dirty="0"/>
              <a:t>1</a:t>
            </a:r>
            <a:r>
              <a:rPr lang="en-US" altLang="en-US" sz="2200" i="1" baseline="-25000" dirty="0"/>
              <a:t> </a:t>
            </a:r>
            <a:r>
              <a:rPr lang="en-US" altLang="en-US" sz="2200" dirty="0"/>
              <a:t>= cash flow in period </a:t>
            </a:r>
            <a:r>
              <a:rPr lang="en-US" altLang="en-US" sz="2200" b="1" i="1" dirty="0"/>
              <a:t>t</a:t>
            </a:r>
            <a:r>
              <a:rPr lang="en-US" altLang="en-US" sz="2200" b="1" dirty="0"/>
              <a:t> </a:t>
            </a:r>
            <a:r>
              <a:rPr lang="en-US" altLang="en-US" sz="2200" dirty="0"/>
              <a:t>(</a:t>
            </a:r>
            <a:r>
              <a:rPr lang="en-US" altLang="en-US" sz="2200" b="1" i="1" dirty="0"/>
              <a:t>t</a:t>
            </a:r>
            <a:r>
              <a:rPr lang="en-US" altLang="en-US" sz="2200" i="1" dirty="0"/>
              <a:t> </a:t>
            </a:r>
            <a:r>
              <a:rPr lang="en-US" altLang="en-US" sz="2200" dirty="0"/>
              <a:t>= 1, …, </a:t>
            </a:r>
            <a:r>
              <a:rPr lang="en-US" altLang="en-US" sz="2200" b="1" i="1" dirty="0"/>
              <a:t>n</a:t>
            </a:r>
            <a:r>
              <a:rPr lang="en-US" altLang="en-US" sz="2200" dirty="0"/>
              <a:t>)</a:t>
            </a:r>
          </a:p>
          <a:p>
            <a:pPr eaLnBrk="1" hangingPunct="1">
              <a:lnSpc>
                <a:spcPct val="90000"/>
              </a:lnSpc>
              <a:buFont typeface="Wingdings" pitchFamily="2" charset="2"/>
              <a:buNone/>
            </a:pPr>
            <a:r>
              <a:rPr lang="en-US" altLang="en-US" sz="2200" b="1" dirty="0"/>
              <a:t>~</a:t>
            </a:r>
            <a:r>
              <a:rPr lang="en-US" altLang="en-US" sz="2200" dirty="0"/>
              <a:t> = indicates the projected cash flow is uncertain</a:t>
            </a:r>
          </a:p>
          <a:p>
            <a:pPr eaLnBrk="1" hangingPunct="1">
              <a:lnSpc>
                <a:spcPct val="90000"/>
              </a:lnSpc>
              <a:buFont typeface="Wingdings" pitchFamily="2" charset="2"/>
              <a:buNone/>
            </a:pPr>
            <a:r>
              <a:rPr lang="en-US" altLang="en-US" sz="2200" b="1" i="1" dirty="0"/>
              <a:t>n</a:t>
            </a:r>
            <a:r>
              <a:rPr lang="en-US" altLang="en-US" sz="2200" i="1" dirty="0"/>
              <a:t> </a:t>
            </a:r>
            <a:r>
              <a:rPr lang="en-US" altLang="en-US" sz="2200" dirty="0"/>
              <a:t>= number of periods in the investment horizon</a:t>
            </a:r>
            <a:endParaRPr lang="en-IN" sz="2200" dirty="0"/>
          </a:p>
        </p:txBody>
      </p:sp>
      <p:sp>
        <p:nvSpPr>
          <p:cNvPr id="2" name="Slide Number Placeholder 1"/>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Expected Rate of Return</a:t>
            </a:r>
            <a:endParaRPr lang="en-IN" sz="3500" dirty="0"/>
          </a:p>
        </p:txBody>
      </p:sp>
      <p:sp>
        <p:nvSpPr>
          <p:cNvPr id="3" name="Content Placeholder 2"/>
          <p:cNvSpPr>
            <a:spLocks noGrp="1"/>
          </p:cNvSpPr>
          <p:nvPr>
            <p:ph idx="1"/>
          </p:nvPr>
        </p:nvSpPr>
        <p:spPr>
          <a:xfrm>
            <a:off x="457200" y="1719263"/>
            <a:ext cx="8229600" cy="1262062"/>
          </a:xfrm>
        </p:spPr>
        <p:txBody>
          <a:bodyPr/>
          <a:lstStyle/>
          <a:p>
            <a:pPr marL="291600" indent="-291600">
              <a:buSzPct val="100000"/>
            </a:pPr>
            <a:r>
              <a:rPr lang="en-US" altLang="en-US" sz="2600" dirty="0"/>
              <a:t>The</a:t>
            </a:r>
            <a:r>
              <a:rPr lang="en-US" altLang="en-US" sz="2600" b="1" dirty="0"/>
              <a:t> current market price (</a:t>
            </a:r>
            <a:r>
              <a:rPr lang="en-US" altLang="en-US" sz="2600" b="1" i="1" dirty="0"/>
              <a:t>P</a:t>
            </a:r>
            <a:r>
              <a:rPr lang="en-US" altLang="en-US" sz="2600" b="1" dirty="0"/>
              <a:t>) </a:t>
            </a:r>
            <a:r>
              <a:rPr lang="en-US" altLang="en-US" sz="2600" dirty="0"/>
              <a:t>of a security is determined using the</a:t>
            </a:r>
            <a:r>
              <a:rPr lang="en-US" altLang="en-US" sz="2600" b="1" dirty="0"/>
              <a:t> expected rate of return</a:t>
            </a:r>
            <a:r>
              <a:rPr lang="en-US" altLang="en-US" sz="2600" dirty="0"/>
              <a:t>,</a:t>
            </a:r>
            <a:r>
              <a:rPr lang="en-US" altLang="en-US" sz="2600" b="1" dirty="0"/>
              <a:t> </a:t>
            </a:r>
            <a:r>
              <a:rPr lang="en-US" altLang="en-US" sz="2600" dirty="0"/>
              <a:t>or</a:t>
            </a:r>
            <a:r>
              <a:rPr lang="en-US" altLang="en-US" sz="2600" b="1" dirty="0"/>
              <a:t> </a:t>
            </a:r>
            <a:r>
              <a:rPr lang="en-US" altLang="en-US" sz="2600" b="1" i="1" dirty="0"/>
              <a:t>E(r</a:t>
            </a:r>
            <a:r>
              <a:rPr lang="en-US" altLang="en-US" sz="2600" b="1" dirty="0"/>
              <a:t>)</a:t>
            </a:r>
            <a:r>
              <a:rPr lang="en-US" altLang="en-US" sz="2600" dirty="0"/>
              <a:t>,</a:t>
            </a:r>
            <a:r>
              <a:rPr lang="en-US" altLang="en-US" sz="2600" b="1" dirty="0"/>
              <a:t> </a:t>
            </a:r>
            <a:r>
              <a:rPr lang="en-US" altLang="en-US" sz="2600" dirty="0"/>
              <a:t>as the discount rate.</a:t>
            </a:r>
            <a:endParaRPr lang="en-IN" sz="2600" dirty="0"/>
          </a:p>
        </p:txBody>
      </p:sp>
      <p:graphicFrame>
        <p:nvGraphicFramePr>
          <p:cNvPr id="6" name="Object 5"/>
          <p:cNvGraphicFramePr>
            <a:graphicFrameLocks noChangeAspect="1"/>
          </p:cNvGraphicFramePr>
          <p:nvPr>
            <p:extLst>
              <p:ext uri="{D42A27DB-BD31-4B8C-83A1-F6EECF244321}">
                <p14:modId xmlns:p14="http://schemas.microsoft.com/office/powerpoint/2010/main" val="278987186"/>
              </p:ext>
            </p:extLst>
          </p:nvPr>
        </p:nvGraphicFramePr>
        <p:xfrm>
          <a:off x="1111250" y="3163888"/>
          <a:ext cx="6386513" cy="795337"/>
        </p:xfrm>
        <a:graphic>
          <a:graphicData uri="http://schemas.openxmlformats.org/presentationml/2006/ole">
            <mc:AlternateContent xmlns:mc="http://schemas.openxmlformats.org/markup-compatibility/2006">
              <mc:Choice xmlns:v="urn:schemas-microsoft-com:vml" Requires="v">
                <p:oleObj spid="_x0000_s32935" name="Equation" r:id="rId3" imgW="5892480" imgH="736560" progId="Equation.DSMT4">
                  <p:embed/>
                </p:oleObj>
              </mc:Choice>
              <mc:Fallback>
                <p:oleObj name="Equation" r:id="rId3" imgW="5892480" imgH="736560" progId="Equation.DSMT4">
                  <p:embed/>
                  <p:pic>
                    <p:nvPicPr>
                      <p:cNvPr id="30" name="Object 29"/>
                      <p:cNvPicPr/>
                      <p:nvPr/>
                    </p:nvPicPr>
                    <p:blipFill>
                      <a:blip r:embed="rId4"/>
                      <a:stretch>
                        <a:fillRect/>
                      </a:stretch>
                    </p:blipFill>
                    <p:spPr>
                      <a:xfrm>
                        <a:off x="1111250" y="3163888"/>
                        <a:ext cx="6386513" cy="795337"/>
                      </a:xfrm>
                      <a:prstGeom prst="rect">
                        <a:avLst/>
                      </a:prstGeom>
                    </p:spPr>
                  </p:pic>
                </p:oleObj>
              </mc:Fallback>
            </mc:AlternateContent>
          </a:graphicData>
        </a:graphic>
      </p:graphicFrame>
      <p:sp>
        <p:nvSpPr>
          <p:cNvPr id="5" name="Content Placeholder 4"/>
          <p:cNvSpPr>
            <a:spLocks noGrp="1"/>
          </p:cNvSpPr>
          <p:nvPr>
            <p:ph idx="14"/>
          </p:nvPr>
        </p:nvSpPr>
        <p:spPr>
          <a:xfrm>
            <a:off x="474131" y="4228231"/>
            <a:ext cx="5868917" cy="1132944"/>
          </a:xfrm>
        </p:spPr>
        <p:txBody>
          <a:bodyPr/>
          <a:lstStyle/>
          <a:p>
            <a:pPr eaLnBrk="1" hangingPunct="1">
              <a:lnSpc>
                <a:spcPct val="90000"/>
              </a:lnSpc>
              <a:buFont typeface="Wingdings" pitchFamily="2" charset="2"/>
              <a:buNone/>
            </a:pPr>
            <a:r>
              <a:rPr lang="en-US" altLang="en-US" sz="2200" b="1" i="1" dirty="0"/>
              <a:t>CF</a:t>
            </a:r>
            <a:r>
              <a:rPr lang="en-US" altLang="en-US" sz="2200" b="1" baseline="-25000" dirty="0"/>
              <a:t>1</a:t>
            </a:r>
            <a:r>
              <a:rPr lang="en-US" altLang="en-US" sz="2200" dirty="0"/>
              <a:t> = cash flow in period </a:t>
            </a:r>
            <a:r>
              <a:rPr lang="en-US" altLang="en-US" sz="2200" b="1" i="1" dirty="0"/>
              <a:t>t</a:t>
            </a:r>
            <a:r>
              <a:rPr lang="en-US" altLang="en-US" sz="2200" dirty="0"/>
              <a:t> (</a:t>
            </a:r>
            <a:r>
              <a:rPr lang="en-US" altLang="en-US" sz="2200" b="1" i="1" dirty="0"/>
              <a:t>t</a:t>
            </a:r>
            <a:r>
              <a:rPr lang="en-US" altLang="en-US" sz="2200" i="1" dirty="0"/>
              <a:t> </a:t>
            </a:r>
            <a:r>
              <a:rPr lang="en-US" altLang="en-US" sz="2200" dirty="0"/>
              <a:t>= 1, …, </a:t>
            </a:r>
            <a:r>
              <a:rPr lang="en-US" altLang="en-US" sz="2200" b="1" i="1" dirty="0"/>
              <a:t>n</a:t>
            </a:r>
            <a:r>
              <a:rPr lang="en-US" altLang="en-US" sz="2200" dirty="0"/>
              <a:t>)</a:t>
            </a:r>
          </a:p>
          <a:p>
            <a:pPr eaLnBrk="1" hangingPunct="1">
              <a:lnSpc>
                <a:spcPct val="90000"/>
              </a:lnSpc>
              <a:buFont typeface="Wingdings" pitchFamily="2" charset="2"/>
              <a:buNone/>
            </a:pPr>
            <a:r>
              <a:rPr lang="en-US" altLang="en-US" sz="2200" b="1" dirty="0"/>
              <a:t>~</a:t>
            </a:r>
            <a:r>
              <a:rPr lang="en-US" altLang="en-US" sz="2200" dirty="0"/>
              <a:t> = indicates the projected cash flow is uncertain</a:t>
            </a:r>
          </a:p>
          <a:p>
            <a:pPr eaLnBrk="1" hangingPunct="1">
              <a:lnSpc>
                <a:spcPct val="90000"/>
              </a:lnSpc>
              <a:buFont typeface="Wingdings" pitchFamily="2" charset="2"/>
              <a:buNone/>
            </a:pPr>
            <a:r>
              <a:rPr lang="en-US" altLang="en-US" sz="2200" b="1" i="1" dirty="0"/>
              <a:t>n</a:t>
            </a:r>
            <a:r>
              <a:rPr lang="en-US" altLang="en-US" sz="2200" i="1" dirty="0"/>
              <a:t> </a:t>
            </a:r>
            <a:r>
              <a:rPr lang="en-US" altLang="en-US" sz="2200" dirty="0"/>
              <a:t>= number of periods in the investment horizon</a:t>
            </a:r>
            <a:endParaRPr lang="en-IN" sz="2200" dirty="0"/>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Realized Rate of Return</a:t>
            </a:r>
            <a:endParaRPr lang="en-IN" sz="3500" dirty="0"/>
          </a:p>
        </p:txBody>
      </p:sp>
      <p:sp>
        <p:nvSpPr>
          <p:cNvPr id="6" name="Content Placeholder 5"/>
          <p:cNvSpPr>
            <a:spLocks noGrp="1"/>
          </p:cNvSpPr>
          <p:nvPr>
            <p:ph idx="1"/>
          </p:nvPr>
        </p:nvSpPr>
        <p:spPr>
          <a:xfrm>
            <a:off x="457200" y="1719263"/>
            <a:ext cx="4177430" cy="427567"/>
          </a:xfrm>
        </p:spPr>
        <p:txBody>
          <a:bodyPr/>
          <a:lstStyle/>
          <a:p>
            <a:pPr marL="291600" indent="-291600"/>
            <a:r>
              <a:rPr lang="en-US" altLang="en-US" sz="2600" dirty="0"/>
              <a:t>The </a:t>
            </a:r>
            <a:r>
              <a:rPr lang="en-US" altLang="en-US" sz="2600" b="1" dirty="0"/>
              <a:t>realized rate of return,</a:t>
            </a:r>
            <a:endParaRPr lang="en-IN" sz="2600" dirty="0"/>
          </a:p>
        </p:txBody>
      </p:sp>
      <p:graphicFrame>
        <p:nvGraphicFramePr>
          <p:cNvPr id="13" name="Object 12"/>
          <p:cNvGraphicFramePr>
            <a:graphicFrameLocks noChangeAspect="1"/>
          </p:cNvGraphicFramePr>
          <p:nvPr>
            <p:extLst>
              <p:ext uri="{D42A27DB-BD31-4B8C-83A1-F6EECF244321}">
                <p14:modId xmlns:p14="http://schemas.microsoft.com/office/powerpoint/2010/main" val="49528300"/>
              </p:ext>
            </p:extLst>
          </p:nvPr>
        </p:nvGraphicFramePr>
        <p:xfrm>
          <a:off x="4668933" y="1791133"/>
          <a:ext cx="565785" cy="398145"/>
        </p:xfrm>
        <a:graphic>
          <a:graphicData uri="http://schemas.openxmlformats.org/presentationml/2006/ole">
            <mc:AlternateContent xmlns:mc="http://schemas.openxmlformats.org/markup-compatibility/2006">
              <mc:Choice xmlns:v="urn:schemas-microsoft-com:vml" Requires="v">
                <p:oleObj spid="_x0000_s37521" name="Equation" r:id="rId3" imgW="520560" imgH="368280" progId="Equation.DSMT4">
                  <p:embed/>
                </p:oleObj>
              </mc:Choice>
              <mc:Fallback>
                <p:oleObj name="Equation" r:id="rId3" imgW="520560" imgH="368280" progId="Equation.DSMT4">
                  <p:embed/>
                  <p:pic>
                    <p:nvPicPr>
                      <p:cNvPr id="6" name="Object 5"/>
                      <p:cNvPicPr/>
                      <p:nvPr/>
                    </p:nvPicPr>
                    <p:blipFill>
                      <a:blip r:embed="rId4"/>
                      <a:stretch>
                        <a:fillRect/>
                      </a:stretch>
                    </p:blipFill>
                    <p:spPr>
                      <a:xfrm>
                        <a:off x="4668933" y="1791133"/>
                        <a:ext cx="565785" cy="398145"/>
                      </a:xfrm>
                      <a:prstGeom prst="rect">
                        <a:avLst/>
                      </a:prstGeom>
                    </p:spPr>
                  </p:pic>
                </p:oleObj>
              </mc:Fallback>
            </mc:AlternateContent>
          </a:graphicData>
        </a:graphic>
      </p:graphicFrame>
      <p:sp>
        <p:nvSpPr>
          <p:cNvPr id="7" name="Content Placeholder 6"/>
          <p:cNvSpPr>
            <a:spLocks noGrp="1"/>
          </p:cNvSpPr>
          <p:nvPr>
            <p:ph idx="13"/>
          </p:nvPr>
        </p:nvSpPr>
        <p:spPr>
          <a:xfrm>
            <a:off x="5256626" y="1714396"/>
            <a:ext cx="2800350" cy="389578"/>
          </a:xfrm>
        </p:spPr>
        <p:txBody>
          <a:bodyPr/>
          <a:lstStyle/>
          <a:p>
            <a:pPr marL="0" indent="0">
              <a:buNone/>
            </a:pPr>
            <a:r>
              <a:rPr lang="en-US" altLang="en-US" sz="2600" dirty="0"/>
              <a:t>is the discount rate</a:t>
            </a:r>
            <a:endParaRPr lang="en-IN" sz="2600" dirty="0"/>
          </a:p>
        </p:txBody>
      </p:sp>
      <p:sp>
        <p:nvSpPr>
          <p:cNvPr id="8" name="Content Placeholder 7"/>
          <p:cNvSpPr>
            <a:spLocks noGrp="1"/>
          </p:cNvSpPr>
          <p:nvPr>
            <p:ph idx="14"/>
          </p:nvPr>
        </p:nvSpPr>
        <p:spPr>
          <a:xfrm>
            <a:off x="737177" y="2197856"/>
            <a:ext cx="6057289" cy="446616"/>
          </a:xfrm>
        </p:spPr>
        <p:txBody>
          <a:bodyPr/>
          <a:lstStyle/>
          <a:p>
            <a:pPr marL="0" indent="0">
              <a:buNone/>
            </a:pPr>
            <a:r>
              <a:rPr lang="en-US" altLang="en-US" sz="2600" dirty="0"/>
              <a:t>that</a:t>
            </a:r>
            <a:r>
              <a:rPr lang="en-IN" altLang="en-US" sz="2600" dirty="0"/>
              <a:t> </a:t>
            </a:r>
            <a:r>
              <a:rPr lang="en-US" altLang="en-US" sz="2600" dirty="0"/>
              <a:t>just equates the </a:t>
            </a:r>
            <a:r>
              <a:rPr lang="en-US" altLang="en-US" sz="2600" b="1" dirty="0"/>
              <a:t>actual purchase price,</a:t>
            </a:r>
            <a:endParaRPr lang="en-IN" sz="2600" dirty="0"/>
          </a:p>
        </p:txBody>
      </p:sp>
      <p:graphicFrame>
        <p:nvGraphicFramePr>
          <p:cNvPr id="14" name="Object 13"/>
          <p:cNvGraphicFramePr>
            <a:graphicFrameLocks noChangeAspect="1"/>
          </p:cNvGraphicFramePr>
          <p:nvPr>
            <p:extLst>
              <p:ext uri="{D42A27DB-BD31-4B8C-83A1-F6EECF244321}">
                <p14:modId xmlns:p14="http://schemas.microsoft.com/office/powerpoint/2010/main" val="3649209153"/>
              </p:ext>
            </p:extLst>
          </p:nvPr>
        </p:nvGraphicFramePr>
        <p:xfrm>
          <a:off x="6823341" y="2210431"/>
          <a:ext cx="543098" cy="434784"/>
        </p:xfrm>
        <a:graphic>
          <a:graphicData uri="http://schemas.openxmlformats.org/presentationml/2006/ole">
            <mc:AlternateContent xmlns:mc="http://schemas.openxmlformats.org/markup-compatibility/2006">
              <mc:Choice xmlns:v="urn:schemas-microsoft-com:vml" Requires="v">
                <p:oleObj spid="_x0000_s37522" name="Equation" r:id="rId5" imgW="520560" imgH="419040" progId="Equation.DSMT4">
                  <p:embed/>
                </p:oleObj>
              </mc:Choice>
              <mc:Fallback>
                <p:oleObj name="Equation" r:id="rId5" imgW="520560" imgH="419040" progId="Equation.DSMT4">
                  <p:embed/>
                  <p:pic>
                    <p:nvPicPr>
                      <p:cNvPr id="13" name="Object 12"/>
                      <p:cNvPicPr/>
                      <p:nvPr/>
                    </p:nvPicPr>
                    <p:blipFill>
                      <a:blip r:embed="rId6"/>
                      <a:stretch>
                        <a:fillRect/>
                      </a:stretch>
                    </p:blipFill>
                    <p:spPr>
                      <a:xfrm>
                        <a:off x="6823341" y="2210431"/>
                        <a:ext cx="543098" cy="434784"/>
                      </a:xfrm>
                      <a:prstGeom prst="rect">
                        <a:avLst/>
                      </a:prstGeom>
                    </p:spPr>
                  </p:pic>
                </p:oleObj>
              </mc:Fallback>
            </mc:AlternateContent>
          </a:graphicData>
        </a:graphic>
      </p:graphicFrame>
      <p:sp>
        <p:nvSpPr>
          <p:cNvPr id="9" name="Content Placeholder 8"/>
          <p:cNvSpPr>
            <a:spLocks noGrp="1"/>
          </p:cNvSpPr>
          <p:nvPr>
            <p:ph idx="15"/>
          </p:nvPr>
        </p:nvSpPr>
        <p:spPr>
          <a:xfrm>
            <a:off x="745642" y="2682972"/>
            <a:ext cx="7261230" cy="863191"/>
          </a:xfrm>
        </p:spPr>
        <p:txBody>
          <a:bodyPr/>
          <a:lstStyle/>
          <a:p>
            <a:pPr marL="0" indent="0">
              <a:buNone/>
            </a:pPr>
            <a:r>
              <a:rPr lang="en-US" altLang="en-US" sz="2600" dirty="0"/>
              <a:t>to the present value of the realized cash flows, (</a:t>
            </a:r>
            <a:r>
              <a:rPr lang="en-US" altLang="en-US" sz="2600" i="1" dirty="0"/>
              <a:t>RCF</a:t>
            </a:r>
            <a:r>
              <a:rPr lang="en-US" altLang="en-US" sz="2600" i="1" baseline="-25000" dirty="0"/>
              <a:t>t</a:t>
            </a:r>
            <a:r>
              <a:rPr lang="en-US" altLang="en-US" sz="2600" dirty="0"/>
              <a:t>), where </a:t>
            </a:r>
            <a:r>
              <a:rPr lang="en-US" altLang="en-US" sz="2200" i="1" dirty="0"/>
              <a:t>t</a:t>
            </a:r>
            <a:r>
              <a:rPr lang="en-US" altLang="en-US" sz="2200" dirty="0"/>
              <a:t> (</a:t>
            </a:r>
            <a:r>
              <a:rPr lang="en-US" altLang="en-US" sz="2200" i="1" dirty="0"/>
              <a:t>t </a:t>
            </a:r>
            <a:r>
              <a:rPr lang="en-US" altLang="en-US" sz="2200" dirty="0"/>
              <a:t>= 1, ..., </a:t>
            </a:r>
            <a:r>
              <a:rPr lang="en-US" altLang="en-US" sz="2200" i="1" dirty="0"/>
              <a:t>n</a:t>
            </a:r>
            <a:r>
              <a:rPr lang="en-US" altLang="en-US" sz="2200" dirty="0"/>
              <a:t>).</a:t>
            </a:r>
          </a:p>
        </p:txBody>
      </p:sp>
      <p:graphicFrame>
        <p:nvGraphicFramePr>
          <p:cNvPr id="17" name="Object 16"/>
          <p:cNvGraphicFramePr>
            <a:graphicFrameLocks noChangeAspect="1"/>
          </p:cNvGraphicFramePr>
          <p:nvPr>
            <p:extLst>
              <p:ext uri="{D42A27DB-BD31-4B8C-83A1-F6EECF244321}">
                <p14:modId xmlns:p14="http://schemas.microsoft.com/office/powerpoint/2010/main" val="4097516268"/>
              </p:ext>
            </p:extLst>
          </p:nvPr>
        </p:nvGraphicFramePr>
        <p:xfrm>
          <a:off x="810680" y="3871181"/>
          <a:ext cx="5371579" cy="799988"/>
        </p:xfrm>
        <a:graphic>
          <a:graphicData uri="http://schemas.openxmlformats.org/presentationml/2006/ole">
            <mc:AlternateContent xmlns:mc="http://schemas.openxmlformats.org/markup-compatibility/2006">
              <mc:Choice xmlns:v="urn:schemas-microsoft-com:vml" Requires="v">
                <p:oleObj spid="_x0000_s37523" name="Equation" r:id="rId7" imgW="4851360" imgH="723600" progId="Equation.DSMT4">
                  <p:embed/>
                </p:oleObj>
              </mc:Choice>
              <mc:Fallback>
                <p:oleObj name="Equation" r:id="rId7" imgW="4851360" imgH="723600" progId="Equation.DSMT4">
                  <p:embed/>
                  <p:pic>
                    <p:nvPicPr>
                      <p:cNvPr id="13" name="Object 12"/>
                      <p:cNvPicPr/>
                      <p:nvPr/>
                    </p:nvPicPr>
                    <p:blipFill>
                      <a:blip r:embed="rId8"/>
                      <a:stretch>
                        <a:fillRect/>
                      </a:stretch>
                    </p:blipFill>
                    <p:spPr>
                      <a:xfrm>
                        <a:off x="810680" y="3871181"/>
                        <a:ext cx="5371579" cy="799988"/>
                      </a:xfrm>
                      <a:prstGeom prst="rect">
                        <a:avLst/>
                      </a:prstGeom>
                    </p:spPr>
                  </p:pic>
                </p:oleObj>
              </mc:Fallback>
            </mc:AlternateContent>
          </a:graphicData>
        </a:graphic>
      </p:graphicFrame>
      <p:sp>
        <p:nvSpPr>
          <p:cNvPr id="10" name="Content Placeholder 9"/>
          <p:cNvSpPr>
            <a:spLocks noGrp="1"/>
          </p:cNvSpPr>
          <p:nvPr>
            <p:ph idx="16"/>
          </p:nvPr>
        </p:nvSpPr>
        <p:spPr>
          <a:xfrm>
            <a:off x="457200" y="5061249"/>
            <a:ext cx="5613163" cy="397406"/>
          </a:xfrm>
        </p:spPr>
        <p:txBody>
          <a:bodyPr/>
          <a:lstStyle/>
          <a:p>
            <a:pPr marL="0" indent="0">
              <a:buNone/>
            </a:pPr>
            <a:r>
              <a:rPr lang="en-US" altLang="en-US" sz="2200" b="1" i="1" dirty="0"/>
              <a:t>RCF</a:t>
            </a:r>
            <a:r>
              <a:rPr lang="en-US" altLang="en-US" sz="2200" b="1" baseline="-25000" dirty="0"/>
              <a:t>1</a:t>
            </a:r>
            <a:r>
              <a:rPr lang="en-US" altLang="en-US" sz="2200" dirty="0"/>
              <a:t> = realized cash flow in period </a:t>
            </a:r>
            <a:r>
              <a:rPr lang="en-US" altLang="en-US" sz="2200" b="1" i="1" dirty="0"/>
              <a:t>t</a:t>
            </a:r>
            <a:r>
              <a:rPr lang="en-US" altLang="en-US" sz="2200" dirty="0"/>
              <a:t> (</a:t>
            </a:r>
            <a:r>
              <a:rPr lang="en-US" altLang="en-US" sz="2200" b="1" i="1" dirty="0"/>
              <a:t>t</a:t>
            </a:r>
            <a:r>
              <a:rPr lang="en-US" altLang="en-US" sz="2200" i="1" dirty="0"/>
              <a:t> </a:t>
            </a:r>
            <a:r>
              <a:rPr lang="en-US" altLang="en-US" sz="2200" dirty="0"/>
              <a:t>= 1, ..., </a:t>
            </a:r>
            <a:r>
              <a:rPr lang="en-US" altLang="en-US" sz="2200" b="1" i="1" dirty="0"/>
              <a:t>n</a:t>
            </a:r>
            <a:r>
              <a:rPr lang="en-US" altLang="en-US" sz="2200" dirty="0"/>
              <a:t>)</a:t>
            </a:r>
            <a:endParaRPr lang="en-IN" sz="2200" dirty="0"/>
          </a:p>
        </p:txBody>
      </p:sp>
      <p:graphicFrame>
        <p:nvGraphicFramePr>
          <p:cNvPr id="16" name="Object 15"/>
          <p:cNvGraphicFramePr>
            <a:graphicFrameLocks noChangeAspect="1"/>
          </p:cNvGraphicFramePr>
          <p:nvPr>
            <p:extLst>
              <p:ext uri="{D42A27DB-BD31-4B8C-83A1-F6EECF244321}">
                <p14:modId xmlns:p14="http://schemas.microsoft.com/office/powerpoint/2010/main" val="1675750760"/>
              </p:ext>
            </p:extLst>
          </p:nvPr>
        </p:nvGraphicFramePr>
        <p:xfrm>
          <a:off x="457200" y="5563247"/>
          <a:ext cx="4446588" cy="322263"/>
        </p:xfrm>
        <a:graphic>
          <a:graphicData uri="http://schemas.openxmlformats.org/presentationml/2006/ole">
            <mc:AlternateContent xmlns:mc="http://schemas.openxmlformats.org/markup-compatibility/2006">
              <mc:Choice xmlns:v="urn:schemas-microsoft-com:vml" Requires="v">
                <p:oleObj spid="_x0000_s37524" name="Equation" r:id="rId9" imgW="4520880" imgH="330120" progId="Equation.DSMT4">
                  <p:embed/>
                </p:oleObj>
              </mc:Choice>
              <mc:Fallback>
                <p:oleObj name="Equation" r:id="rId9" imgW="4520880" imgH="330120" progId="Equation.DSMT4">
                  <p:embed/>
                  <p:pic>
                    <p:nvPicPr>
                      <p:cNvPr id="13" name="Object 12"/>
                      <p:cNvPicPr/>
                      <p:nvPr/>
                    </p:nvPicPr>
                    <p:blipFill>
                      <a:blip r:embed="rId10"/>
                      <a:stretch>
                        <a:fillRect/>
                      </a:stretch>
                    </p:blipFill>
                    <p:spPr>
                      <a:xfrm>
                        <a:off x="457200" y="5563247"/>
                        <a:ext cx="4446588" cy="322263"/>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54766" cy="706922"/>
          </a:xfrm>
        </p:spPr>
        <p:txBody>
          <a:bodyPr anchor="ctr"/>
          <a:lstStyle/>
          <a:p>
            <a:r>
              <a:rPr lang="en-US" altLang="en-US" sz="3500" dirty="0"/>
              <a:t>Bond Valuation </a:t>
            </a:r>
            <a:r>
              <a:rPr lang="en-US" altLang="en-US" sz="1000" b="0" dirty="0"/>
              <a:t>1</a:t>
            </a:r>
            <a:endParaRPr lang="en-IN" sz="1000" b="0" dirty="0"/>
          </a:p>
        </p:txBody>
      </p:sp>
      <p:sp>
        <p:nvSpPr>
          <p:cNvPr id="3" name="Content Placeholder 2"/>
          <p:cNvSpPr>
            <a:spLocks noGrp="1"/>
          </p:cNvSpPr>
          <p:nvPr>
            <p:ph idx="1"/>
          </p:nvPr>
        </p:nvSpPr>
        <p:spPr>
          <a:xfrm>
            <a:off x="457200" y="1199503"/>
            <a:ext cx="6439989" cy="417542"/>
          </a:xfrm>
        </p:spPr>
        <p:txBody>
          <a:bodyPr/>
          <a:lstStyle/>
          <a:p>
            <a:pPr marL="291600" indent="-291600">
              <a:buSzPct val="100000"/>
            </a:pPr>
            <a:r>
              <a:rPr lang="en-US" altLang="en-US" sz="2200" dirty="0"/>
              <a:t>The </a:t>
            </a:r>
            <a:r>
              <a:rPr lang="en-US" altLang="en-US" sz="2200" b="1" dirty="0"/>
              <a:t>present value of a bond</a:t>
            </a:r>
            <a:r>
              <a:rPr lang="en-US" altLang="en-US" sz="2200" dirty="0"/>
              <a:t> (</a:t>
            </a:r>
            <a:r>
              <a:rPr lang="en-US" altLang="en-US" sz="2200" b="1" i="1" dirty="0"/>
              <a:t>V</a:t>
            </a:r>
            <a:r>
              <a:rPr lang="en-US" altLang="en-US" sz="2200" b="1" i="1" baseline="-25000" dirty="0"/>
              <a:t>b</a:t>
            </a:r>
            <a:r>
              <a:rPr lang="en-US" altLang="en-US" sz="2200" dirty="0"/>
              <a:t>) can be written as:</a:t>
            </a:r>
            <a:endParaRPr lang="en-IN" sz="2200" dirty="0"/>
          </a:p>
        </p:txBody>
      </p:sp>
      <p:graphicFrame>
        <p:nvGraphicFramePr>
          <p:cNvPr id="4" name="Object 3"/>
          <p:cNvGraphicFramePr>
            <a:graphicFrameLocks noChangeAspect="1"/>
          </p:cNvGraphicFramePr>
          <p:nvPr>
            <p:extLst>
              <p:ext uri="{D42A27DB-BD31-4B8C-83A1-F6EECF244321}">
                <p14:modId xmlns:p14="http://schemas.microsoft.com/office/powerpoint/2010/main" val="3188317616"/>
              </p:ext>
            </p:extLst>
          </p:nvPr>
        </p:nvGraphicFramePr>
        <p:xfrm>
          <a:off x="1811982" y="1663955"/>
          <a:ext cx="3650047" cy="3247753"/>
        </p:xfrm>
        <a:graphic>
          <a:graphicData uri="http://schemas.openxmlformats.org/presentationml/2006/ole">
            <mc:AlternateContent xmlns:mc="http://schemas.openxmlformats.org/markup-compatibility/2006">
              <mc:Choice xmlns:v="urn:schemas-microsoft-com:vml" Requires="v">
                <p:oleObj spid="_x0000_s33963" name="Equation" r:id="rId3" imgW="2539800" imgH="2260440" progId="Equation.DSMT4">
                  <p:embed/>
                </p:oleObj>
              </mc:Choice>
              <mc:Fallback>
                <p:oleObj name="Equation" r:id="rId3" imgW="2539800" imgH="2260440" progId="Equation.DSMT4">
                  <p:embed/>
                  <p:pic>
                    <p:nvPicPr>
                      <p:cNvPr id="0" name=""/>
                      <p:cNvPicPr/>
                      <p:nvPr/>
                    </p:nvPicPr>
                    <p:blipFill>
                      <a:blip r:embed="rId4"/>
                      <a:stretch>
                        <a:fillRect/>
                      </a:stretch>
                    </p:blipFill>
                    <p:spPr>
                      <a:xfrm>
                        <a:off x="1811982" y="1663955"/>
                        <a:ext cx="3650047" cy="3247753"/>
                      </a:xfrm>
                      <a:prstGeom prst="rect">
                        <a:avLst/>
                      </a:prstGeom>
                    </p:spPr>
                  </p:pic>
                </p:oleObj>
              </mc:Fallback>
            </mc:AlternateContent>
          </a:graphicData>
        </a:graphic>
      </p:graphicFrame>
      <p:sp>
        <p:nvSpPr>
          <p:cNvPr id="5" name="Content Placeholder 4"/>
          <p:cNvSpPr>
            <a:spLocks noGrp="1"/>
          </p:cNvSpPr>
          <p:nvPr>
            <p:ph idx="14"/>
          </p:nvPr>
        </p:nvSpPr>
        <p:spPr>
          <a:xfrm>
            <a:off x="474131" y="4948427"/>
            <a:ext cx="8229600" cy="1513944"/>
          </a:xfrm>
        </p:spPr>
        <p:txBody>
          <a:bodyPr/>
          <a:lstStyle/>
          <a:p>
            <a:pPr eaLnBrk="1" hangingPunct="1">
              <a:buFont typeface="Wingdings" pitchFamily="2" charset="2"/>
              <a:buNone/>
            </a:pPr>
            <a:r>
              <a:rPr lang="en-US" altLang="en-US" sz="2000" b="1" i="1" dirty="0"/>
              <a:t>Par</a:t>
            </a:r>
            <a:r>
              <a:rPr lang="en-US" altLang="en-US" sz="2000" dirty="0"/>
              <a:t> = the par or face value of the bond, usually $1,000</a:t>
            </a:r>
          </a:p>
          <a:p>
            <a:pPr eaLnBrk="1" hangingPunct="1">
              <a:buFont typeface="Wingdings" pitchFamily="2" charset="2"/>
              <a:buNone/>
            </a:pPr>
            <a:r>
              <a:rPr lang="en-US" altLang="en-US" sz="2000" b="1" i="1" dirty="0"/>
              <a:t>INT</a:t>
            </a:r>
            <a:r>
              <a:rPr lang="en-US" altLang="en-US" sz="2000" dirty="0"/>
              <a:t> = the annual interest (or coupon) payment</a:t>
            </a:r>
          </a:p>
          <a:p>
            <a:pPr eaLnBrk="1" hangingPunct="1">
              <a:buFont typeface="Wingdings" pitchFamily="2" charset="2"/>
              <a:buNone/>
            </a:pPr>
            <a:r>
              <a:rPr lang="en-US" altLang="en-US" sz="2000" b="1" i="1" dirty="0"/>
              <a:t>T</a:t>
            </a:r>
            <a:r>
              <a:rPr lang="en-US" altLang="en-US" sz="2000" dirty="0"/>
              <a:t> = the number of years until the bond matures</a:t>
            </a:r>
          </a:p>
          <a:p>
            <a:pPr eaLnBrk="1" hangingPunct="1">
              <a:buFont typeface="Wingdings" pitchFamily="2" charset="2"/>
              <a:buNone/>
            </a:pPr>
            <a:r>
              <a:rPr lang="en-US" altLang="en-US" sz="2000" b="1" i="1" dirty="0"/>
              <a:t>r </a:t>
            </a:r>
            <a:r>
              <a:rPr lang="en-US" altLang="en-US" sz="2000" dirty="0"/>
              <a:t>= the annual interest rate (often called </a:t>
            </a:r>
            <a:r>
              <a:rPr lang="en-US" altLang="en-US" sz="2000" b="1" dirty="0"/>
              <a:t>yield to maturity (YTM)</a:t>
            </a:r>
            <a:r>
              <a:rPr lang="en-US" altLang="en-US" sz="2000" dirty="0"/>
              <a:t>)</a:t>
            </a:r>
            <a:endParaRPr lang="en-IN" sz="2000" dirty="0"/>
          </a:p>
        </p:txBody>
      </p:sp>
      <p:sp>
        <p:nvSpPr>
          <p:cNvPr id="6" name="Slide Number Placeholder 5"/>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Bond Valuation </a:t>
            </a:r>
            <a:r>
              <a:rPr lang="en-US" altLang="en-US" sz="1000" b="0" dirty="0"/>
              <a:t>2</a:t>
            </a:r>
            <a:endParaRPr lang="en-IN" sz="3500" dirty="0"/>
          </a:p>
        </p:txBody>
      </p:sp>
      <p:sp>
        <p:nvSpPr>
          <p:cNvPr id="3" name="Content Placeholder 2"/>
          <p:cNvSpPr>
            <a:spLocks noGrp="1"/>
          </p:cNvSpPr>
          <p:nvPr>
            <p:ph idx="1"/>
          </p:nvPr>
        </p:nvSpPr>
        <p:spPr>
          <a:xfrm>
            <a:off x="457200" y="1719263"/>
            <a:ext cx="8229600" cy="3741011"/>
          </a:xfrm>
        </p:spPr>
        <p:txBody>
          <a:bodyPr/>
          <a:lstStyle/>
          <a:p>
            <a:pPr marL="291600" indent="-291600">
              <a:spcBef>
                <a:spcPts val="1000"/>
              </a:spcBef>
              <a:buSzPct val="100000"/>
            </a:pPr>
            <a:r>
              <a:rPr lang="en-US" altLang="en-US" dirty="0"/>
              <a:t>A </a:t>
            </a:r>
            <a:r>
              <a:rPr lang="en-US" altLang="en-US" b="1" dirty="0"/>
              <a:t>premium bond </a:t>
            </a:r>
            <a:r>
              <a:rPr lang="en-US" altLang="en-US" dirty="0"/>
              <a:t>has a coupon rate (</a:t>
            </a:r>
            <a:r>
              <a:rPr lang="en-US" altLang="en-US" i="1" dirty="0"/>
              <a:t>INT)</a:t>
            </a:r>
            <a:r>
              <a:rPr lang="en-US" altLang="en-US" dirty="0"/>
              <a:t> greater than the required rate of return (</a:t>
            </a:r>
            <a:r>
              <a:rPr lang="en-US" altLang="en-US" i="1" dirty="0"/>
              <a:t>r</a:t>
            </a:r>
            <a:r>
              <a:rPr lang="en-US" altLang="en-US" dirty="0"/>
              <a:t>) and the fair present value of the bond (</a:t>
            </a:r>
            <a:r>
              <a:rPr lang="en-US" altLang="en-US" i="1" dirty="0"/>
              <a:t>V</a:t>
            </a:r>
            <a:r>
              <a:rPr lang="en-US" altLang="en-US" i="1" baseline="-25000" dirty="0"/>
              <a:t>b</a:t>
            </a:r>
            <a:r>
              <a:rPr lang="en-US" altLang="en-US" dirty="0"/>
              <a:t>) is greater than the face or par value (Par).</a:t>
            </a:r>
          </a:p>
          <a:p>
            <a:pPr marL="291600" indent="-291600" eaLnBrk="1" hangingPunct="1">
              <a:spcBef>
                <a:spcPts val="1000"/>
              </a:spcBef>
              <a:buSzPct val="100000"/>
            </a:pPr>
            <a:r>
              <a:rPr lang="en-US" altLang="en-US" b="1" dirty="0"/>
              <a:t>Premium bond: </a:t>
            </a:r>
            <a:r>
              <a:rPr lang="en-US" altLang="en-US" dirty="0"/>
              <a:t>If </a:t>
            </a:r>
            <a:r>
              <a:rPr lang="en-US" altLang="en-US" i="1" dirty="0"/>
              <a:t>INT</a:t>
            </a:r>
            <a:r>
              <a:rPr lang="en-US" altLang="en-US" dirty="0"/>
              <a:t> &gt; </a:t>
            </a:r>
            <a:r>
              <a:rPr lang="en-US" altLang="en-US" i="1" dirty="0"/>
              <a:t>r</a:t>
            </a:r>
            <a:r>
              <a:rPr lang="en-US" altLang="en-US" dirty="0"/>
              <a:t>; then </a:t>
            </a:r>
            <a:r>
              <a:rPr lang="en-US" altLang="en-US" i="1" dirty="0"/>
              <a:t>V</a:t>
            </a:r>
            <a:r>
              <a:rPr lang="en-US" altLang="en-US" i="1" baseline="-25000" dirty="0"/>
              <a:t>b</a:t>
            </a:r>
            <a:r>
              <a:rPr lang="en-US" altLang="en-US" dirty="0"/>
              <a:t> &gt; Par.</a:t>
            </a:r>
          </a:p>
          <a:p>
            <a:pPr marL="291600" indent="-291600" eaLnBrk="1" hangingPunct="1">
              <a:spcBef>
                <a:spcPts val="1000"/>
              </a:spcBef>
              <a:buSzPct val="100000"/>
            </a:pPr>
            <a:r>
              <a:rPr lang="en-US" altLang="en-US" b="1" dirty="0"/>
              <a:t>Discount bond: </a:t>
            </a:r>
            <a:r>
              <a:rPr lang="en-US" altLang="en-US" dirty="0"/>
              <a:t>If </a:t>
            </a:r>
            <a:r>
              <a:rPr lang="en-US" altLang="en-US" i="1" dirty="0"/>
              <a:t>INT </a:t>
            </a:r>
            <a:r>
              <a:rPr lang="en-US" altLang="en-US" dirty="0"/>
              <a:t>&lt; </a:t>
            </a:r>
            <a:r>
              <a:rPr lang="en-US" altLang="en-US" i="1" dirty="0"/>
              <a:t>r</a:t>
            </a:r>
            <a:r>
              <a:rPr lang="en-US" altLang="en-US" dirty="0"/>
              <a:t>, then </a:t>
            </a:r>
            <a:r>
              <a:rPr lang="en-US" altLang="en-US" i="1" dirty="0"/>
              <a:t>V</a:t>
            </a:r>
            <a:r>
              <a:rPr lang="en-US" altLang="en-US" i="1" baseline="-25000" dirty="0"/>
              <a:t>b</a:t>
            </a:r>
            <a:r>
              <a:rPr lang="en-US" altLang="en-US" baseline="-25000" dirty="0"/>
              <a:t> </a:t>
            </a:r>
            <a:r>
              <a:rPr lang="en-US" altLang="en-US" dirty="0"/>
              <a:t>&lt; Par.</a:t>
            </a:r>
          </a:p>
          <a:p>
            <a:pPr marL="291600" indent="-291600" eaLnBrk="1" hangingPunct="1">
              <a:spcBef>
                <a:spcPts val="1000"/>
              </a:spcBef>
              <a:buSzPct val="100000"/>
            </a:pPr>
            <a:r>
              <a:rPr lang="en-US" altLang="en-US" b="1" dirty="0"/>
              <a:t>Par bond:</a:t>
            </a:r>
            <a:r>
              <a:rPr lang="en-US" altLang="en-US" dirty="0"/>
              <a:t> If </a:t>
            </a:r>
            <a:r>
              <a:rPr lang="en-US" altLang="en-US" i="1" dirty="0"/>
              <a:t>INT </a:t>
            </a:r>
            <a:r>
              <a:rPr lang="en-US" altLang="en-US" dirty="0"/>
              <a:t>= </a:t>
            </a:r>
            <a:r>
              <a:rPr lang="en-US" altLang="en-US" i="1" dirty="0"/>
              <a:t>r,</a:t>
            </a:r>
            <a:r>
              <a:rPr lang="en-US" altLang="en-US" dirty="0"/>
              <a:t> then </a:t>
            </a:r>
            <a:r>
              <a:rPr lang="en-US" altLang="en-US" i="1" dirty="0"/>
              <a:t>V</a:t>
            </a:r>
            <a:r>
              <a:rPr lang="en-US" altLang="en-US" i="1" baseline="-25000" dirty="0"/>
              <a:t>b</a:t>
            </a:r>
            <a:r>
              <a:rPr lang="en-US" altLang="en-US" baseline="-25000" dirty="0"/>
              <a:t> </a:t>
            </a:r>
            <a:r>
              <a:rPr lang="en-US" altLang="en-US" dirty="0"/>
              <a:t>= Par.</a:t>
            </a:r>
            <a:endParaRPr lang="en-IN" dirty="0"/>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779623" cy="884775"/>
          </a:xfrm>
        </p:spPr>
        <p:txBody>
          <a:bodyPr anchor="ctr"/>
          <a:lstStyle/>
          <a:p>
            <a:r>
              <a:rPr lang="en-US" altLang="en-US" sz="3500" dirty="0"/>
              <a:t>Equity Valuation </a:t>
            </a:r>
            <a:r>
              <a:rPr lang="en-US" altLang="en-US" sz="1000" dirty="0"/>
              <a:t>1</a:t>
            </a:r>
            <a:endParaRPr lang="en-IN" sz="1000" dirty="0"/>
          </a:p>
        </p:txBody>
      </p:sp>
      <p:sp>
        <p:nvSpPr>
          <p:cNvPr id="3" name="Content Placeholder 2"/>
          <p:cNvSpPr>
            <a:spLocks noGrp="1"/>
          </p:cNvSpPr>
          <p:nvPr>
            <p:ph idx="1"/>
          </p:nvPr>
        </p:nvSpPr>
        <p:spPr>
          <a:xfrm>
            <a:off x="457200" y="1719263"/>
            <a:ext cx="8229600" cy="833437"/>
          </a:xfrm>
        </p:spPr>
        <p:txBody>
          <a:bodyPr/>
          <a:lstStyle/>
          <a:p>
            <a:pPr marL="291600" indent="-291600">
              <a:buSzPct val="100000"/>
            </a:pPr>
            <a:r>
              <a:rPr lang="en-US" altLang="en-US" sz="2600" dirty="0"/>
              <a:t>The </a:t>
            </a:r>
            <a:r>
              <a:rPr lang="en-US" altLang="en-US" sz="2600" b="1" dirty="0"/>
              <a:t>present value of a stock</a:t>
            </a:r>
            <a:r>
              <a:rPr lang="en-US" altLang="en-US" sz="2600" dirty="0"/>
              <a:t> (</a:t>
            </a:r>
            <a:r>
              <a:rPr lang="en-US" altLang="en-US" sz="2600" b="1" i="1" dirty="0"/>
              <a:t>P</a:t>
            </a:r>
            <a:r>
              <a:rPr lang="en-US" altLang="en-US" sz="2600" b="1" i="1" baseline="-25000" dirty="0"/>
              <a:t>t</a:t>
            </a:r>
            <a:r>
              <a:rPr lang="en-US" altLang="en-US" sz="2600" dirty="0"/>
              <a:t>) assuming zero growth in dividends can be written as:</a:t>
            </a:r>
          </a:p>
        </p:txBody>
      </p:sp>
      <p:graphicFrame>
        <p:nvGraphicFramePr>
          <p:cNvPr id="7" name="Object 6"/>
          <p:cNvGraphicFramePr>
            <a:graphicFrameLocks noChangeAspect="1"/>
          </p:cNvGraphicFramePr>
          <p:nvPr>
            <p:extLst>
              <p:ext uri="{D42A27DB-BD31-4B8C-83A1-F6EECF244321}">
                <p14:modId xmlns:p14="http://schemas.microsoft.com/office/powerpoint/2010/main" val="1728975213"/>
              </p:ext>
            </p:extLst>
          </p:nvPr>
        </p:nvGraphicFramePr>
        <p:xfrm>
          <a:off x="3001963" y="2714219"/>
          <a:ext cx="833437" cy="857250"/>
        </p:xfrm>
        <a:graphic>
          <a:graphicData uri="http://schemas.openxmlformats.org/presentationml/2006/ole">
            <mc:AlternateContent xmlns:mc="http://schemas.openxmlformats.org/markup-compatibility/2006">
              <mc:Choice xmlns:v="urn:schemas-microsoft-com:vml" Requires="v">
                <p:oleObj spid="_x0000_s38054" name="Equation" r:id="rId3" imgW="698400" imgH="723600" progId="Equation.DSMT4">
                  <p:embed/>
                </p:oleObj>
              </mc:Choice>
              <mc:Fallback>
                <p:oleObj name="Equation" r:id="rId3" imgW="698400" imgH="723600" progId="Equation.DSMT4">
                  <p:embed/>
                  <p:pic>
                    <p:nvPicPr>
                      <p:cNvPr id="6" name="Object 5"/>
                      <p:cNvPicPr/>
                      <p:nvPr/>
                    </p:nvPicPr>
                    <p:blipFill>
                      <a:blip r:embed="rId4"/>
                      <a:stretch>
                        <a:fillRect/>
                      </a:stretch>
                    </p:blipFill>
                    <p:spPr>
                      <a:xfrm>
                        <a:off x="3001963" y="2714219"/>
                        <a:ext cx="833437" cy="857250"/>
                      </a:xfrm>
                      <a:prstGeom prst="rect">
                        <a:avLst/>
                      </a:prstGeom>
                    </p:spPr>
                  </p:pic>
                </p:oleObj>
              </mc:Fallback>
            </mc:AlternateContent>
          </a:graphicData>
        </a:graphic>
      </p:graphicFrame>
      <p:sp>
        <p:nvSpPr>
          <p:cNvPr id="5" name="Content Placeholder 4"/>
          <p:cNvSpPr>
            <a:spLocks noGrp="1"/>
          </p:cNvSpPr>
          <p:nvPr>
            <p:ph idx="14"/>
          </p:nvPr>
        </p:nvSpPr>
        <p:spPr>
          <a:xfrm>
            <a:off x="474131" y="3668202"/>
            <a:ext cx="6592875" cy="1247244"/>
          </a:xfrm>
        </p:spPr>
        <p:txBody>
          <a:bodyPr/>
          <a:lstStyle/>
          <a:p>
            <a:pPr eaLnBrk="1" hangingPunct="1">
              <a:buFont typeface="Wingdings" pitchFamily="2" charset="2"/>
              <a:buNone/>
            </a:pPr>
            <a:r>
              <a:rPr lang="en-US" altLang="en-US" sz="2200" i="1" dirty="0"/>
              <a:t>D</a:t>
            </a:r>
            <a:r>
              <a:rPr lang="en-US" altLang="en-US" sz="2200" dirty="0"/>
              <a:t> = constant dividend paid at end of every year</a:t>
            </a:r>
          </a:p>
          <a:p>
            <a:pPr eaLnBrk="1" hangingPunct="1">
              <a:buFont typeface="Wingdings" pitchFamily="2" charset="2"/>
              <a:buNone/>
            </a:pPr>
            <a:r>
              <a:rPr lang="en-US" altLang="en-US" sz="2200" i="1" dirty="0"/>
              <a:t>P</a:t>
            </a:r>
            <a:r>
              <a:rPr lang="en-US" altLang="en-US" sz="2200" i="1" baseline="-25000" dirty="0"/>
              <a:t>t</a:t>
            </a:r>
            <a:r>
              <a:rPr lang="en-US" altLang="en-US" sz="2200" dirty="0"/>
              <a:t> = the stock’s price at the end of year t</a:t>
            </a:r>
          </a:p>
          <a:p>
            <a:pPr eaLnBrk="1" hangingPunct="1">
              <a:buFont typeface="Wingdings" pitchFamily="2" charset="2"/>
              <a:buNone/>
            </a:pPr>
            <a:r>
              <a:rPr lang="en-US" altLang="en-US" sz="2200" i="1" dirty="0"/>
              <a:t>r</a:t>
            </a:r>
            <a:r>
              <a:rPr lang="en-US" altLang="en-US" sz="2200" i="1" baseline="-25000" dirty="0"/>
              <a:t>s</a:t>
            </a:r>
            <a:r>
              <a:rPr lang="en-US" altLang="en-US" sz="2200" dirty="0"/>
              <a:t> = the interest rate used to discount future cash flows</a:t>
            </a:r>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Equity Valuation </a:t>
            </a:r>
            <a:r>
              <a:rPr lang="en-US" altLang="en-US" sz="1000" dirty="0"/>
              <a:t>2</a:t>
            </a:r>
            <a:endParaRPr lang="en-IN" sz="1000" dirty="0"/>
          </a:p>
        </p:txBody>
      </p:sp>
      <p:sp>
        <p:nvSpPr>
          <p:cNvPr id="3" name="Content Placeholder 2"/>
          <p:cNvSpPr>
            <a:spLocks noGrp="1"/>
          </p:cNvSpPr>
          <p:nvPr>
            <p:ph idx="1"/>
          </p:nvPr>
        </p:nvSpPr>
        <p:spPr>
          <a:xfrm>
            <a:off x="457200" y="1719263"/>
            <a:ext cx="8229600" cy="824968"/>
          </a:xfrm>
        </p:spPr>
        <p:txBody>
          <a:bodyPr/>
          <a:lstStyle/>
          <a:p>
            <a:pPr marL="291600" indent="-291600">
              <a:buSzPct val="100000"/>
            </a:pPr>
            <a:r>
              <a:rPr lang="en-US" altLang="en-US" sz="2600" dirty="0"/>
              <a:t>The </a:t>
            </a:r>
            <a:r>
              <a:rPr lang="en-US" altLang="en-US" sz="2600" b="1" dirty="0"/>
              <a:t>present value of a stock</a:t>
            </a:r>
            <a:r>
              <a:rPr lang="en-US" altLang="en-US" sz="2600" dirty="0"/>
              <a:t> (</a:t>
            </a:r>
            <a:r>
              <a:rPr lang="en-US" altLang="en-US" sz="2600" b="1" i="1" dirty="0"/>
              <a:t>P</a:t>
            </a:r>
            <a:r>
              <a:rPr lang="en-US" altLang="en-US" sz="2600" b="1" i="1" baseline="-25000" dirty="0"/>
              <a:t>t</a:t>
            </a:r>
            <a:r>
              <a:rPr lang="en-US" altLang="en-US" sz="2600" dirty="0"/>
              <a:t>), assuming constant growth in dividends, can be written as:</a:t>
            </a:r>
            <a:endParaRPr lang="en-IN" sz="2600" dirty="0"/>
          </a:p>
        </p:txBody>
      </p:sp>
      <p:graphicFrame>
        <p:nvGraphicFramePr>
          <p:cNvPr id="6" name="Object 5"/>
          <p:cNvGraphicFramePr>
            <a:graphicFrameLocks noChangeAspect="1"/>
          </p:cNvGraphicFramePr>
          <p:nvPr>
            <p:extLst>
              <p:ext uri="{D42A27DB-BD31-4B8C-83A1-F6EECF244321}">
                <p14:modId xmlns:p14="http://schemas.microsoft.com/office/powerpoint/2010/main" val="620318009"/>
              </p:ext>
            </p:extLst>
          </p:nvPr>
        </p:nvGraphicFramePr>
        <p:xfrm>
          <a:off x="1724025" y="2857500"/>
          <a:ext cx="3389313" cy="944563"/>
        </p:xfrm>
        <a:graphic>
          <a:graphicData uri="http://schemas.openxmlformats.org/presentationml/2006/ole">
            <mc:AlternateContent xmlns:mc="http://schemas.openxmlformats.org/markup-compatibility/2006">
              <mc:Choice xmlns:v="urn:schemas-microsoft-com:vml" Requires="v">
                <p:oleObj spid="_x0000_s34983" name="Equation" r:id="rId3" imgW="2768400" imgH="774360" progId="Equation.DSMT4">
                  <p:embed/>
                </p:oleObj>
              </mc:Choice>
              <mc:Fallback>
                <p:oleObj name="Equation" r:id="rId3" imgW="2768400" imgH="774360" progId="Equation.DSMT4">
                  <p:embed/>
                  <p:pic>
                    <p:nvPicPr>
                      <p:cNvPr id="6" name="Object 5"/>
                      <p:cNvPicPr/>
                      <p:nvPr/>
                    </p:nvPicPr>
                    <p:blipFill>
                      <a:blip r:embed="rId4"/>
                      <a:stretch>
                        <a:fillRect/>
                      </a:stretch>
                    </p:blipFill>
                    <p:spPr>
                      <a:xfrm>
                        <a:off x="1724025" y="2857500"/>
                        <a:ext cx="3389313" cy="944563"/>
                      </a:xfrm>
                      <a:prstGeom prst="rect">
                        <a:avLst/>
                      </a:prstGeom>
                    </p:spPr>
                  </p:pic>
                </p:oleObj>
              </mc:Fallback>
            </mc:AlternateContent>
          </a:graphicData>
        </a:graphic>
      </p:graphicFrame>
      <p:sp>
        <p:nvSpPr>
          <p:cNvPr id="5" name="Content Placeholder 4"/>
          <p:cNvSpPr>
            <a:spLocks noGrp="1"/>
          </p:cNvSpPr>
          <p:nvPr>
            <p:ph idx="14"/>
          </p:nvPr>
        </p:nvSpPr>
        <p:spPr>
          <a:xfrm>
            <a:off x="474131" y="4115331"/>
            <a:ext cx="5416530" cy="1628244"/>
          </a:xfrm>
        </p:spPr>
        <p:txBody>
          <a:bodyPr/>
          <a:lstStyle/>
          <a:p>
            <a:pPr eaLnBrk="1" hangingPunct="1">
              <a:buFont typeface="Wingdings" pitchFamily="2" charset="2"/>
              <a:buNone/>
            </a:pPr>
            <a:r>
              <a:rPr lang="en-US" altLang="en-US" sz="2200" i="1" dirty="0"/>
              <a:t>D</a:t>
            </a:r>
            <a:r>
              <a:rPr lang="en-US" altLang="en-US" sz="2200" baseline="-25000" dirty="0"/>
              <a:t>0</a:t>
            </a:r>
            <a:r>
              <a:rPr lang="en-US" altLang="en-US" sz="2200" dirty="0"/>
              <a:t> = current dividend per share</a:t>
            </a:r>
          </a:p>
          <a:p>
            <a:pPr eaLnBrk="1" hangingPunct="1">
              <a:buFont typeface="Wingdings" pitchFamily="2" charset="2"/>
              <a:buNone/>
            </a:pPr>
            <a:r>
              <a:rPr lang="en-US" altLang="en-US" sz="2200" i="1" dirty="0"/>
              <a:t>D</a:t>
            </a:r>
            <a:r>
              <a:rPr lang="en-US" altLang="en-US" sz="2200" i="1" baseline="-25000" dirty="0"/>
              <a:t>t</a:t>
            </a:r>
            <a:r>
              <a:rPr lang="en-US" altLang="en-US" sz="2200" dirty="0"/>
              <a:t> = dividend per share at time </a:t>
            </a:r>
            <a:r>
              <a:rPr lang="en-US" altLang="en-US" sz="2200" i="1" dirty="0"/>
              <a:t>t</a:t>
            </a:r>
            <a:r>
              <a:rPr lang="en-US" altLang="en-US" sz="2200" dirty="0"/>
              <a:t> = 1, 2, …, </a:t>
            </a:r>
            <a:r>
              <a:rPr lang="en-US" altLang="en-US" sz="2200" dirty="0">
                <a:cs typeface="Times New Roman" pitchFamily="18" charset="0"/>
              </a:rPr>
              <a:t>∞</a:t>
            </a:r>
            <a:endParaRPr lang="en-US" altLang="en-US" sz="2200" dirty="0"/>
          </a:p>
          <a:p>
            <a:pPr eaLnBrk="1" hangingPunct="1">
              <a:buFont typeface="Wingdings" pitchFamily="2" charset="2"/>
              <a:buNone/>
            </a:pPr>
            <a:r>
              <a:rPr lang="en-US" altLang="en-US" sz="2200" i="1" dirty="0"/>
              <a:t>g</a:t>
            </a:r>
            <a:r>
              <a:rPr lang="en-US" altLang="en-US" sz="2200" dirty="0"/>
              <a:t> = the constant dividend growth rate</a:t>
            </a:r>
          </a:p>
          <a:p>
            <a:pPr eaLnBrk="1" hangingPunct="1">
              <a:buFont typeface="Wingdings" pitchFamily="2" charset="2"/>
              <a:buNone/>
            </a:pPr>
            <a:r>
              <a:rPr lang="en-US" altLang="en-US" sz="2200" i="1" dirty="0"/>
              <a:t>r</a:t>
            </a:r>
            <a:r>
              <a:rPr lang="en-US" altLang="en-US" sz="2200" i="1" baseline="-25000" dirty="0"/>
              <a:t>s</a:t>
            </a:r>
            <a:r>
              <a:rPr lang="en-US" altLang="en-US" sz="2200" dirty="0"/>
              <a:t> = required return on the stock</a:t>
            </a:r>
            <a:endParaRPr lang="en-IN" sz="2200" dirty="0"/>
          </a:p>
        </p:txBody>
      </p:sp>
      <p:sp>
        <p:nvSpPr>
          <p:cNvPr id="4" name="Slide Number Placeholder 3"/>
          <p:cNvSpPr>
            <a:spLocks noGrp="1"/>
          </p:cNvSpPr>
          <p:nvPr>
            <p:ph type="sldNum" sz="quarter" idx="12"/>
          </p:nvPr>
        </p:nvSpPr>
        <p:spPr/>
        <p:txBody>
          <a:bodyPr/>
          <a:lstStyle/>
          <a:p>
            <a:pPr>
              <a:defRPr/>
            </a:pPr>
            <a:r>
              <a:rPr lang="en-US" altLang="en-US" dirty="0"/>
              <a:t>3-</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e17bd6e731e3bc3d866f9cd3e0269594ecc8cd54"/>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4920</TotalTime>
  <Words>1872</Words>
  <Application>Microsoft Office PowerPoint</Application>
  <PresentationFormat>On-screen Show (4:3)</PresentationFormat>
  <Paragraphs>209</Paragraphs>
  <Slides>28</Slides>
  <Notes>13</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28</vt:i4>
      </vt:variant>
    </vt:vector>
  </HeadingPairs>
  <TitlesOfParts>
    <vt:vector size="35" baseType="lpstr">
      <vt:lpstr>Arial</vt:lpstr>
      <vt:lpstr>Calibri</vt:lpstr>
      <vt:lpstr>Times New Roman</vt:lpstr>
      <vt:lpstr>Wingdings</vt:lpstr>
      <vt:lpstr>Network</vt:lpstr>
      <vt:lpstr>1_Network</vt:lpstr>
      <vt:lpstr>Equation</vt:lpstr>
      <vt:lpstr>Chapter Three</vt:lpstr>
      <vt:lpstr>Various Interest Rate Measures</vt:lpstr>
      <vt:lpstr>Required Rate of Return</vt:lpstr>
      <vt:lpstr>Expected Rate of Return</vt:lpstr>
      <vt:lpstr>Realized Rate of Return</vt:lpstr>
      <vt:lpstr>Bond Valuation 1</vt:lpstr>
      <vt:lpstr>Bond Valuation 2</vt:lpstr>
      <vt:lpstr>Equity Valuation 1</vt:lpstr>
      <vt:lpstr>Equity Valuation 2</vt:lpstr>
      <vt:lpstr>Equity Valuation Concluded</vt:lpstr>
      <vt:lpstr>Relation between Interest Rates and Bond Values</vt:lpstr>
      <vt:lpstr>Impact of a Bond’s Maturity on its Price Sensitivity</vt:lpstr>
      <vt:lpstr>Impact of a Bond’s Coupon Rate on its Price Sensitivity</vt:lpstr>
      <vt:lpstr>Impact of r on Price Volatility</vt:lpstr>
      <vt:lpstr>Duration 1</vt:lpstr>
      <vt:lpstr>Duration 2</vt:lpstr>
      <vt:lpstr>Duration Example – Annual Interest</vt:lpstr>
      <vt:lpstr>Duration – Various Number of Interest Payments per Year</vt:lpstr>
      <vt:lpstr>Closed Form Duration Equation</vt:lpstr>
      <vt:lpstr>Features of Duration</vt:lpstr>
      <vt:lpstr>Duration and Modified Duration 1</vt:lpstr>
      <vt:lpstr>Duration and Modified Duration 2</vt:lpstr>
      <vt:lpstr>Duration Based Prediction Errors</vt:lpstr>
      <vt:lpstr>Convexity</vt:lpstr>
      <vt:lpstr>Practice Problem 1</vt:lpstr>
      <vt:lpstr>Practice Problem 2</vt:lpstr>
      <vt:lpstr>Impact of a Bond’s Maturity on its Price Sensitivity Long Description</vt:lpstr>
      <vt:lpstr>Duration Based Prediction Errors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441</cp:revision>
  <dcterms:created xsi:type="dcterms:W3CDTF">2000-07-01T19:33:32Z</dcterms:created>
  <dcterms:modified xsi:type="dcterms:W3CDTF">2018-09-08T07:08:36Z</dcterms:modified>
</cp:coreProperties>
</file>