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36"/>
  </p:notesMasterIdLst>
  <p:handoutMasterIdLst>
    <p:handoutMasterId r:id="rId37"/>
  </p:handoutMasterIdLst>
  <p:sldIdLst>
    <p:sldId id="365" r:id="rId3"/>
    <p:sldId id="304" r:id="rId4"/>
    <p:sldId id="302" r:id="rId5"/>
    <p:sldId id="331" r:id="rId6"/>
    <p:sldId id="332" r:id="rId7"/>
    <p:sldId id="333" r:id="rId8"/>
    <p:sldId id="334" r:id="rId9"/>
    <p:sldId id="335" r:id="rId10"/>
    <p:sldId id="336" r:id="rId11"/>
    <p:sldId id="337" r:id="rId12"/>
    <p:sldId id="338" r:id="rId13"/>
    <p:sldId id="339" r:id="rId14"/>
    <p:sldId id="340" r:id="rId15"/>
    <p:sldId id="341" r:id="rId16"/>
    <p:sldId id="342" r:id="rId17"/>
    <p:sldId id="343" r:id="rId18"/>
    <p:sldId id="344" r:id="rId19"/>
    <p:sldId id="366" r:id="rId20"/>
    <p:sldId id="345" r:id="rId21"/>
    <p:sldId id="346" r:id="rId22"/>
    <p:sldId id="347" r:id="rId23"/>
    <p:sldId id="348" r:id="rId24"/>
    <p:sldId id="349" r:id="rId25"/>
    <p:sldId id="350" r:id="rId26"/>
    <p:sldId id="351" r:id="rId27"/>
    <p:sldId id="352" r:id="rId28"/>
    <p:sldId id="355" r:id="rId29"/>
    <p:sldId id="357" r:id="rId30"/>
    <p:sldId id="367" r:id="rId31"/>
    <p:sldId id="358" r:id="rId32"/>
    <p:sldId id="362" r:id="rId33"/>
    <p:sldId id="363" r:id="rId34"/>
    <p:sldId id="369" r:id="rId35"/>
  </p:sldIdLst>
  <p:sldSz cx="9144000" cy="6858000" type="screen4x3"/>
  <p:notesSz cx="9144000" cy="6858000"/>
  <p:custDataLst>
    <p:tags r:id="rId38"/>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6D0CC"/>
    <a:srgbClr val="E84C22"/>
    <a:srgbClr val="FBE9E8"/>
    <a:srgbClr val="FFFFCC"/>
    <a:srgbClr val="FFCC00"/>
    <a:srgbClr val="CC0000"/>
    <a:srgbClr val="000066"/>
    <a:srgbClr val="663300"/>
    <a:srgbClr val="1C1C1C"/>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23" autoAdjust="0"/>
    <p:restoredTop sz="88530" autoAdjust="0"/>
  </p:normalViewPr>
  <p:slideViewPr>
    <p:cSldViewPr snapToGrid="0">
      <p:cViewPr varScale="1">
        <p:scale>
          <a:sx n="112" d="100"/>
          <a:sy n="112" d="100"/>
        </p:scale>
        <p:origin x="118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17</a:t>
            </a:fld>
            <a:endParaRPr lang="en-US"/>
          </a:p>
        </p:txBody>
      </p:sp>
    </p:spTree>
    <p:extLst>
      <p:ext uri="{BB962C8B-B14F-4D97-AF65-F5344CB8AC3E}">
        <p14:creationId xmlns:p14="http://schemas.microsoft.com/office/powerpoint/2010/main" val="3045452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18</a:t>
            </a:fld>
            <a:endParaRPr lang="en-US"/>
          </a:p>
        </p:txBody>
      </p:sp>
    </p:spTree>
    <p:extLst>
      <p:ext uri="{BB962C8B-B14F-4D97-AF65-F5344CB8AC3E}">
        <p14:creationId xmlns:p14="http://schemas.microsoft.com/office/powerpoint/2010/main" val="12272838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20</a:t>
            </a:fld>
            <a:endParaRPr lang="en-US"/>
          </a:p>
        </p:txBody>
      </p:sp>
    </p:spTree>
    <p:extLst>
      <p:ext uri="{BB962C8B-B14F-4D97-AF65-F5344CB8AC3E}">
        <p14:creationId xmlns:p14="http://schemas.microsoft.com/office/powerpoint/2010/main" val="18656797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22</a:t>
            </a:fld>
            <a:endParaRPr lang="en-US"/>
          </a:p>
        </p:txBody>
      </p:sp>
    </p:spTree>
    <p:extLst>
      <p:ext uri="{BB962C8B-B14F-4D97-AF65-F5344CB8AC3E}">
        <p14:creationId xmlns:p14="http://schemas.microsoft.com/office/powerpoint/2010/main" val="2106016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23</a:t>
            </a:fld>
            <a:endParaRPr lang="en-US"/>
          </a:p>
        </p:txBody>
      </p:sp>
    </p:spTree>
    <p:extLst>
      <p:ext uri="{BB962C8B-B14F-4D97-AF65-F5344CB8AC3E}">
        <p14:creationId xmlns:p14="http://schemas.microsoft.com/office/powerpoint/2010/main" val="3515513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Note that the market value of equity is more relevant than book value because, in the event of bankruptcy, the liquidation (market) value determines the FI’s ability to pay various claims.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24</a:t>
            </a:fld>
            <a:endParaRPr lang="en-US"/>
          </a:p>
        </p:txBody>
      </p:sp>
    </p:spTree>
    <p:extLst>
      <p:ext uri="{BB962C8B-B14F-4D97-AF65-F5344CB8AC3E}">
        <p14:creationId xmlns:p14="http://schemas.microsoft.com/office/powerpoint/2010/main" val="13805487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2"/>
            <a:r>
              <a:rPr lang="en-US" altLang="en-US" sz="2000" dirty="0"/>
              <a:t>Selectively selling assets to inflate reported earnings (and thus capital) is called ‘gains trading.’</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26</a:t>
            </a:fld>
            <a:endParaRPr lang="en-US"/>
          </a:p>
        </p:txBody>
      </p:sp>
    </p:spTree>
    <p:extLst>
      <p:ext uri="{BB962C8B-B14F-4D97-AF65-F5344CB8AC3E}">
        <p14:creationId xmlns:p14="http://schemas.microsoft.com/office/powerpoint/2010/main" val="28616705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27</a:t>
            </a:fld>
            <a:endParaRPr lang="en-US"/>
          </a:p>
        </p:txBody>
      </p:sp>
    </p:spTree>
    <p:extLst>
      <p:ext uri="{BB962C8B-B14F-4D97-AF65-F5344CB8AC3E}">
        <p14:creationId xmlns:p14="http://schemas.microsoft.com/office/powerpoint/2010/main" val="37515914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28</a:t>
            </a:fld>
            <a:endParaRPr lang="en-US"/>
          </a:p>
        </p:txBody>
      </p:sp>
    </p:spTree>
    <p:extLst>
      <p:ext uri="{BB962C8B-B14F-4D97-AF65-F5344CB8AC3E}">
        <p14:creationId xmlns:p14="http://schemas.microsoft.com/office/powerpoint/2010/main" val="19480397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a:t>1. Interest Rate Volatility </a:t>
            </a:r>
            <a:r>
              <a:rPr lang="en-US" altLang="en-US" dirty="0"/>
              <a:t>—the higher the interest rate volatility, the greater the discrepancy between market and book value.</a:t>
            </a:r>
          </a:p>
          <a:p>
            <a:r>
              <a:rPr lang="en-US" altLang="en-US" b="1" dirty="0"/>
              <a:t>2. Examination and Enforcement </a:t>
            </a:r>
            <a:r>
              <a:rPr lang="en-US" altLang="en-US" dirty="0"/>
              <a:t>—the more frequent are on-site and off-site examinations and the stiffer the examiner/regulator standards regarding charging off problem loans, the smaller the discrepancy.</a:t>
            </a:r>
          </a:p>
          <a:p>
            <a:r>
              <a:rPr lang="en-US" altLang="en-US" b="1" dirty="0"/>
              <a:t>3. Asset Trading </a:t>
            </a:r>
            <a:r>
              <a:rPr lang="en-US" altLang="en-US" dirty="0"/>
              <a:t>—the more assets that are traded, the easier it is to assess the true market value of the asset portfolio.</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30</a:t>
            </a:fld>
            <a:endParaRPr lang="en-US"/>
          </a:p>
        </p:txBody>
      </p:sp>
    </p:spTree>
    <p:extLst>
      <p:ext uri="{BB962C8B-B14F-4D97-AF65-F5344CB8AC3E}">
        <p14:creationId xmlns:p14="http://schemas.microsoft.com/office/powerpoint/2010/main" val="2461566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208F50-EF34-4EFE-ABE5-924E0B99651A}" type="slidenum">
              <a:rPr lang="en-US" altLang="en-US" sz="1200" smtClean="0"/>
              <a:pPr/>
              <a:t>2</a:t>
            </a:fld>
            <a:endParaRPr lang="en-US"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280F806-F5DA-4B98-ADAE-BE6477EEB642}" type="slidenum">
              <a:rPr lang="en-US" altLang="en-US" sz="1200" smtClean="0"/>
              <a:pPr/>
              <a:t>3</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Note that repricing could be the result of a rollover of an asset or liability, or it can occur if the asset of liability is a variable-rate instrument.</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6</a:t>
            </a:fld>
            <a:endParaRPr lang="en-US"/>
          </a:p>
        </p:txBody>
      </p:sp>
    </p:spTree>
    <p:extLst>
      <p:ext uri="{BB962C8B-B14F-4D97-AF65-F5344CB8AC3E}">
        <p14:creationId xmlns:p14="http://schemas.microsoft.com/office/powerpoint/2010/main" val="1019226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Note that the cumulative change in net interest income is equivalent to CGAP times the change in interest rates.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8</a:t>
            </a:fld>
            <a:endParaRPr lang="en-US"/>
          </a:p>
        </p:txBody>
      </p:sp>
    </p:spTree>
    <p:extLst>
      <p:ext uri="{BB962C8B-B14F-4D97-AF65-F5344CB8AC3E}">
        <p14:creationId xmlns:p14="http://schemas.microsoft.com/office/powerpoint/2010/main" val="2370505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The four highlighted rows ignore the spread effect. In each of these cases, the effect of the spread effect is the same as the effect of the interest rate change.</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10</a:t>
            </a:fld>
            <a:endParaRPr lang="en-US"/>
          </a:p>
        </p:txBody>
      </p:sp>
    </p:spTree>
    <p:extLst>
      <p:ext uri="{BB962C8B-B14F-4D97-AF65-F5344CB8AC3E}">
        <p14:creationId xmlns:p14="http://schemas.microsoft.com/office/powerpoint/2010/main" val="36082953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14</a:t>
            </a:fld>
            <a:endParaRPr lang="en-US"/>
          </a:p>
        </p:txBody>
      </p:sp>
    </p:spTree>
    <p:extLst>
      <p:ext uri="{BB962C8B-B14F-4D97-AF65-F5344CB8AC3E}">
        <p14:creationId xmlns:p14="http://schemas.microsoft.com/office/powerpoint/2010/main" val="5439813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In other words, k is the amount of borrowed funds or liabilities rather than owners’ equity used to fund its asset portfolio.</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15</a:t>
            </a:fld>
            <a:endParaRPr lang="en-US"/>
          </a:p>
        </p:txBody>
      </p:sp>
    </p:spTree>
    <p:extLst>
      <p:ext uri="{BB962C8B-B14F-4D97-AF65-F5344CB8AC3E}">
        <p14:creationId xmlns:p14="http://schemas.microsoft.com/office/powerpoint/2010/main" val="33088285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16</a:t>
            </a:fld>
            <a:endParaRPr lang="en-US"/>
          </a:p>
        </p:txBody>
      </p:sp>
    </p:spTree>
    <p:extLst>
      <p:ext uri="{BB962C8B-B14F-4D97-AF65-F5344CB8AC3E}">
        <p14:creationId xmlns:p14="http://schemas.microsoft.com/office/powerpoint/2010/main" val="1522062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F8C1A23F-0516-44F2-AA99-6D43DDE756B4}" type="datetime1">
              <a:rPr lang="en-US" smtClean="0"/>
              <a:t>9/6/2018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22-</a:t>
            </a:r>
            <a:fld id="{CB4170C2-2BCD-4EE9-940C-15A2525D2C19}" type="slidenum">
              <a:rPr lang="en-US" altLang="en-US" smtClean="0"/>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A7A61E20-544C-495E-A75A-EC6C7B851E0E}" type="datetime1">
              <a:rPr lang="en-US" smtClean="0"/>
              <a:t>9/6/2018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22-</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260663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5A886F52-7576-48CB-9F59-081FB16184C6}"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22-</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93149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2A50BA21-4859-4FD6-A228-F8578F5EFB27}"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22-</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2604831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07A3307A-6C1F-4F16-BB7B-6C3182AB3F4A}"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22-</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149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45AE7728-4E91-46A2-A911-791F9467C68A}"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22-</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2493102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BF6B31AC-9E25-45AD-B1FE-468936B4778B}" type="datetime1">
              <a:rPr lang="en-US" smtClean="0"/>
              <a:t>9/6/2018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a:t>Ch. 1     </a:t>
            </a:r>
            <a:fld id="{0FD03E7E-EA82-497A-8F5F-7A09E0EB97C0}" type="slidenum">
              <a:rPr lang="en-US" altLang="en-US" smtClean="0"/>
              <a:pPr>
                <a:defRPr/>
              </a:pPr>
              <a:t>‹#›</a:t>
            </a:fld>
            <a:endParaRPr lang="en-US" altLang="en-US" dirty="0"/>
          </a:p>
        </p:txBody>
      </p:sp>
      <p:sp>
        <p:nvSpPr>
          <p:cNvPr id="38"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24869375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7176E5B4-70BF-44EC-A84F-FC2EFCA0252D}"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22-</a:t>
            </a:r>
            <a:fld id="{4773FF61-F4E9-4123-B6AF-201BC82A0194}" type="slidenum">
              <a:rPr lang="en-US" altLang="en-US" smtClean="0"/>
              <a:pPr>
                <a:defRPr/>
              </a:pPr>
              <a:t>‹#›</a:t>
            </a:fld>
            <a:endParaRPr lang="en-US" altLang="en-US" dirty="0"/>
          </a:p>
        </p:txBody>
      </p:sp>
      <p:sp>
        <p:nvSpPr>
          <p:cNvPr id="7"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1927718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5C560243-D884-4843-AA99-85F2A1FBC498}"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22-</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EC6839C2-ACA9-4825-8606-861BA03ECDB2}"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22-</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88F035B7-FA40-4810-9218-F6B3345D5280}" type="datetime1">
              <a:rPr lang="en-US" smtClean="0"/>
              <a:t>9/6/2018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22-</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D7A1BF50-A18F-4279-BCB5-0066359EB188}"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22-</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00EF488A-383B-422D-8FB9-AF057D88C5A6}"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22-</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60619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928A225B-CFCC-4AFB-A320-6230FC0FE704}"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22-</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744860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E5C7E584-BDA5-4E9B-B883-22643BCBD0A5}" type="datetime1">
              <a:rPr lang="en-US" smtClean="0"/>
              <a:t>9/6/2018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22-</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30486299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CEC44B87-38E8-4812-8CCF-5EF1B56C3512}" type="datetime1">
              <a:rPr lang="en-US" smtClean="0"/>
              <a:t>9/6/2018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22-</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777173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C02340AA-373A-4885-B3AD-051D1F0AE010}" type="datetime1">
              <a:rPr lang="en-US" smtClean="0"/>
              <a:t>9/6/2018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22-</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3727404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70543FE9-C40D-4A4C-8139-9B863196CE78}"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22-</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416763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7649164F-6402-4DD0-AB0E-4DA39C1C5D0E}"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22-</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42739351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449DEEED-C9B6-48E7-BE66-3651F1BDF84E}"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22-</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39264578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B9F54CA9-4CA6-4F09-B2C9-99D2C1AC1999}"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22-</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455442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484E25DD-F364-414B-8B49-BA771049D025}"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22-</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693B8FD4-64C3-4F3E-986A-4D5B5E7DC6E8}"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22-</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CD4B9754-0C27-4C22-A9E4-90634CFE8837}" type="datetime1">
              <a:rPr lang="en-US" smtClean="0"/>
              <a:t>9/6/2018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22-</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808D2BD7-DBD0-42B0-A0C1-06C6E151EC33}"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22-</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1374996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F9E8A327-34DD-4D1F-BEEA-52ABBE0BFC7E}"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22-</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40117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546277D3-5358-457F-8BF1-25B299E40E22}" type="datetime1">
              <a:rPr lang="en-US" smtClean="0"/>
              <a:t>9/6/2018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22-</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168148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1F002452-115A-4D18-BC20-394D8F608545}" type="datetime1">
              <a:rPr lang="en-US" smtClean="0"/>
              <a:t>9/6/2018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22-</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151639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D8CA1699-DC2F-4DA1-A961-0D6EBBCC5EA7}" type="datetime1">
              <a:rPr lang="en-US" smtClean="0"/>
              <a:t>9/6/2018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22-</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99E60AD5-3EEF-4CCC-8874-C232B8CAB887}" type="datetime1">
              <a:rPr lang="en-US" smtClean="0"/>
              <a:t>9/6/2018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22-</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9" name="Content Placeholder 37"/>
          <p:cNvSpPr txBox="1">
            <a:spLocks/>
          </p:cNvSpPr>
          <p:nvPr userDrawn="1"/>
        </p:nvSpPr>
        <p:spPr>
          <a:xfrm>
            <a:off x="7777163" y="5627688"/>
            <a:ext cx="1270000" cy="403225"/>
          </a:xfrm>
          <a:prstGeom prst="rect">
            <a:avLst/>
          </a:prstGeo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r>
              <a:rPr lang="en-US" altLang="en-US" kern="0"/>
              <a:t>Ch. 1     </a:t>
            </a:r>
            <a:fld id="{0FD03E7E-EA82-497A-8F5F-7A09E0EB97C0}" type="slidenum">
              <a:rPr lang="en-US" altLang="en-US" kern="0" smtClean="0"/>
              <a:pPr/>
              <a:t>‹#›</a:t>
            </a:fld>
            <a:endParaRPr lang="en-IN" kern="0" dirty="0"/>
          </a:p>
        </p:txBody>
      </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image" Target="../media/image4.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3.xml"/><Relationship Id="rId1" Type="http://schemas.openxmlformats.org/officeDocument/2006/relationships/vmlDrawing" Target="../drawings/vmlDrawing5.vml"/><Relationship Id="rId4" Type="http://schemas.openxmlformats.org/officeDocument/2006/relationships/image" Target="../media/image5.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7.wmf"/><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oleObject" Target="../embeddings/oleObject7.bin"/><Relationship Id="rId5" Type="http://schemas.openxmlformats.org/officeDocument/2006/relationships/image" Target="../media/image6.wmf"/><Relationship Id="rId4" Type="http://schemas.openxmlformats.org/officeDocument/2006/relationships/oleObject" Target="../embeddings/oleObject6.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notesSlide" Target="../notesSlides/notesSlide8.xml"/><Relationship Id="rId7" Type="http://schemas.openxmlformats.org/officeDocument/2006/relationships/image" Target="../media/image9.wmf"/><Relationship Id="rId2" Type="http://schemas.openxmlformats.org/officeDocument/2006/relationships/slideLayout" Target="../slideLayouts/slideLayout4.xml"/><Relationship Id="rId1" Type="http://schemas.openxmlformats.org/officeDocument/2006/relationships/vmlDrawing" Target="../drawings/vmlDrawing7.vml"/><Relationship Id="rId6" Type="http://schemas.openxmlformats.org/officeDocument/2006/relationships/oleObject" Target="../embeddings/oleObject9.bin"/><Relationship Id="rId5" Type="http://schemas.openxmlformats.org/officeDocument/2006/relationships/image" Target="../media/image8.wmf"/><Relationship Id="rId4" Type="http://schemas.openxmlformats.org/officeDocument/2006/relationships/oleObject" Target="../embeddings/oleObject8.bin"/><Relationship Id="rId9" Type="http://schemas.openxmlformats.org/officeDocument/2006/relationships/image" Target="../media/image10.w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vmlDrawing" Target="../drawings/vmlDrawing8.vml"/><Relationship Id="rId5" Type="http://schemas.openxmlformats.org/officeDocument/2006/relationships/image" Target="../media/image11.wmf"/><Relationship Id="rId4" Type="http://schemas.openxmlformats.org/officeDocument/2006/relationships/oleObject" Target="../embeddings/oleObject11.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slide" Target="slide3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2.w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3.vml"/><Relationship Id="rId4" Type="http://schemas.openxmlformats.org/officeDocument/2006/relationships/image" Target="../media/image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latin typeface="Calibri" panose="020F0502020204030204" pitchFamily="34" charset="0"/>
              </a:rPr>
              <a:t>Chapter Twenty-Two</a:t>
            </a:r>
          </a:p>
        </p:txBody>
      </p:sp>
      <p:sp>
        <p:nvSpPr>
          <p:cNvPr id="3075" name="Rectangle 5"/>
          <p:cNvSpPr>
            <a:spLocks noGrp="1" noChangeArrowheads="1"/>
          </p:cNvSpPr>
          <p:nvPr>
            <p:ph type="subTitle" idx="1"/>
          </p:nvPr>
        </p:nvSpPr>
        <p:spPr>
          <a:xfrm>
            <a:off x="1549667" y="3049588"/>
            <a:ext cx="5548046" cy="3220584"/>
          </a:xfrm>
        </p:spPr>
        <p:txBody>
          <a:bodyPr/>
          <a:lstStyle/>
          <a:p>
            <a:pPr algn="ctr">
              <a:spcBef>
                <a:spcPct val="50000"/>
              </a:spcBef>
              <a:buClrTx/>
              <a:buSzTx/>
            </a:pPr>
            <a:r>
              <a:rPr lang="en-US" altLang="en-US" sz="5000" dirty="0">
                <a:latin typeface="Calibri" panose="020F0502020204030204" pitchFamily="34" charset="0"/>
              </a:rPr>
              <a:t>Managing Interest Rate Risk and Insolvency Risk on the Balance Sheet</a:t>
            </a: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3736645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454766" cy="731219"/>
          </a:xfrm>
        </p:spPr>
        <p:txBody>
          <a:bodyPr anchor="ctr"/>
          <a:lstStyle/>
          <a:p>
            <a:r>
              <a:rPr lang="en-US" altLang="en-US" sz="3500" dirty="0"/>
              <a:t>Repricing Gap</a:t>
            </a:r>
            <a:endParaRPr lang="en-IN" sz="3500" dirty="0"/>
          </a:p>
        </p:txBody>
      </p:sp>
      <p:graphicFrame>
        <p:nvGraphicFramePr>
          <p:cNvPr id="9" name="Table 8"/>
          <p:cNvGraphicFramePr>
            <a:graphicFrameLocks noGrp="1"/>
          </p:cNvGraphicFramePr>
          <p:nvPr>
            <p:extLst>
              <p:ext uri="{D42A27DB-BD31-4B8C-83A1-F6EECF244321}">
                <p14:modId xmlns:p14="http://schemas.microsoft.com/office/powerpoint/2010/main" val="4144637197"/>
              </p:ext>
            </p:extLst>
          </p:nvPr>
        </p:nvGraphicFramePr>
        <p:xfrm>
          <a:off x="1061987" y="1280962"/>
          <a:ext cx="6590098" cy="167640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3565057667"/>
                    </a:ext>
                  </a:extLst>
                </a:gridCol>
                <a:gridCol w="1524000">
                  <a:extLst>
                    <a:ext uri="{9D8B030D-6E8A-4147-A177-3AD203B41FA5}">
                      <a16:colId xmlns:a16="http://schemas.microsoft.com/office/drawing/2014/main" val="2477177184"/>
                    </a:ext>
                  </a:extLst>
                </a:gridCol>
                <a:gridCol w="1524000">
                  <a:extLst>
                    <a:ext uri="{9D8B030D-6E8A-4147-A177-3AD203B41FA5}">
                      <a16:colId xmlns:a16="http://schemas.microsoft.com/office/drawing/2014/main" val="2902359306"/>
                    </a:ext>
                  </a:extLst>
                </a:gridCol>
                <a:gridCol w="2018098">
                  <a:extLst>
                    <a:ext uri="{9D8B030D-6E8A-4147-A177-3AD203B41FA5}">
                      <a16:colId xmlns:a16="http://schemas.microsoft.com/office/drawing/2014/main" val="2552990368"/>
                    </a:ext>
                  </a:extLst>
                </a:gridCol>
              </a:tblGrid>
              <a:tr h="277796">
                <a:tc>
                  <a:txBody>
                    <a:bodyPr/>
                    <a:lstStyle/>
                    <a:p>
                      <a:pPr algn="ctr"/>
                      <a:r>
                        <a:rPr lang="en-IN" sz="1600" dirty="0">
                          <a:solidFill>
                            <a:schemeClr val="tx1"/>
                          </a:solidFill>
                          <a:latin typeface="Calibri" panose="020F0502020204030204" pitchFamily="34" charset="0"/>
                        </a:rPr>
                        <a:t>Dollar GAP</a:t>
                      </a:r>
                    </a:p>
                  </a:txBody>
                  <a:tcPr/>
                </a:tc>
                <a:tc>
                  <a:txBody>
                    <a:bodyPr/>
                    <a:lstStyle/>
                    <a:p>
                      <a:pPr algn="ctr"/>
                      <a:r>
                        <a:rPr lang="en-IN" sz="1600" dirty="0">
                          <a:solidFill>
                            <a:schemeClr val="tx1"/>
                          </a:solidFill>
                          <a:latin typeface="Calibri" panose="020F0502020204030204" pitchFamily="34" charset="0"/>
                        </a:rPr>
                        <a:t>Spread</a:t>
                      </a:r>
                      <a:r>
                        <a:rPr lang="en-IN" sz="1600" baseline="0" dirty="0">
                          <a:solidFill>
                            <a:schemeClr val="tx1"/>
                          </a:solidFill>
                          <a:latin typeface="Calibri" panose="020F0502020204030204" pitchFamily="34" charset="0"/>
                        </a:rPr>
                        <a:t> Effect</a:t>
                      </a:r>
                      <a:endParaRPr lang="en-IN" sz="1600" dirty="0">
                        <a:solidFill>
                          <a:schemeClr val="tx1"/>
                        </a:solidFill>
                        <a:latin typeface="Calibri" panose="020F0502020204030204" pitchFamily="34" charset="0"/>
                      </a:endParaRPr>
                    </a:p>
                  </a:txBody>
                  <a:tcPr/>
                </a:tc>
                <a:tc>
                  <a:txBody>
                    <a:bodyPr/>
                    <a:lstStyle/>
                    <a:p>
                      <a:pPr algn="ctr"/>
                      <a:r>
                        <a:rPr lang="en-IN" sz="1600" dirty="0">
                          <a:solidFill>
                            <a:schemeClr val="tx1"/>
                          </a:solidFill>
                          <a:latin typeface="Calibri" panose="020F0502020204030204" pitchFamily="34" charset="0"/>
                          <a:cs typeface="Arial" panose="020B0604020202020204" pitchFamily="34" charset="0"/>
                        </a:rPr>
                        <a:t>∆R</a:t>
                      </a:r>
                      <a:endParaRPr lang="en-IN" sz="1600" dirty="0">
                        <a:solidFill>
                          <a:schemeClr val="tx1"/>
                        </a:solidFill>
                        <a:latin typeface="Calibri" panose="020F0502020204030204" pitchFamily="34" charset="0"/>
                      </a:endParaRPr>
                    </a:p>
                  </a:txBody>
                  <a:tcPr/>
                </a:tc>
                <a:tc>
                  <a:txBody>
                    <a:bodyPr/>
                    <a:lstStyle/>
                    <a:p>
                      <a:pPr algn="ctr"/>
                      <a:r>
                        <a:rPr lang="en-IN" sz="1600" dirty="0">
                          <a:solidFill>
                            <a:schemeClr val="tx1"/>
                          </a:solidFill>
                          <a:latin typeface="Calibri" panose="020F0502020204030204" pitchFamily="34" charset="0"/>
                        </a:rPr>
                        <a:t>Direction of </a:t>
                      </a:r>
                      <a:r>
                        <a:rPr lang="en-IN" sz="1600" dirty="0">
                          <a:solidFill>
                            <a:schemeClr val="tx1"/>
                          </a:solidFill>
                          <a:latin typeface="Calibri" panose="020F0502020204030204" pitchFamily="34" charset="0"/>
                          <a:cs typeface="Arial" panose="020B0604020202020204" pitchFamily="34" charset="0"/>
                        </a:rPr>
                        <a:t>∆NII</a:t>
                      </a:r>
                      <a:r>
                        <a:rPr lang="en-IN" sz="1600" dirty="0">
                          <a:solidFill>
                            <a:schemeClr val="tx1"/>
                          </a:solidFill>
                          <a:latin typeface="Calibri" panose="020F0502020204030204" pitchFamily="34" charset="0"/>
                        </a:rPr>
                        <a:t> </a:t>
                      </a:r>
                    </a:p>
                  </a:txBody>
                  <a:tcPr/>
                </a:tc>
                <a:extLst>
                  <a:ext uri="{0D108BD9-81ED-4DB2-BD59-A6C34878D82A}">
                    <a16:rowId xmlns:a16="http://schemas.microsoft.com/office/drawing/2014/main" val="175292397"/>
                  </a:ext>
                </a:extLst>
              </a:tr>
              <a:tr h="272715">
                <a:tc>
                  <a:txBody>
                    <a:bodyPr/>
                    <a:lstStyle/>
                    <a:p>
                      <a:pPr algn="ctr"/>
                      <a:r>
                        <a:rPr lang="en-IN" sz="1600" dirty="0">
                          <a:latin typeface="Calibri" panose="020F0502020204030204" pitchFamily="34" charset="0"/>
                        </a:rPr>
                        <a:t>Positive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dirty="0">
                          <a:latin typeface="Calibri" panose="020F0502020204030204" pitchFamily="34" charset="0"/>
                        </a:rPr>
                        <a:t>Positive</a:t>
                      </a:r>
                    </a:p>
                  </a:txBody>
                  <a:tcPr/>
                </a:tc>
                <a:tc>
                  <a:txBody>
                    <a:bodyPr/>
                    <a:lstStyle/>
                    <a:p>
                      <a:r>
                        <a:rPr lang="en-IN" sz="1600" dirty="0">
                          <a:latin typeface="Calibri" panose="020F0502020204030204" pitchFamily="34" charset="0"/>
                        </a:rPr>
                        <a:t>Increase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dirty="0">
                          <a:latin typeface="Calibri" panose="020F0502020204030204" pitchFamily="34" charset="0"/>
                        </a:rPr>
                        <a:t>Increase</a:t>
                      </a:r>
                    </a:p>
                  </a:txBody>
                  <a:tcPr/>
                </a:tc>
                <a:extLst>
                  <a:ext uri="{0D108BD9-81ED-4DB2-BD59-A6C34878D82A}">
                    <a16:rowId xmlns:a16="http://schemas.microsoft.com/office/drawing/2014/main" val="2682263101"/>
                  </a:ext>
                </a:extLst>
              </a:tr>
              <a:tr h="283945">
                <a:tc>
                  <a:txBody>
                    <a:bodyPr/>
                    <a:lstStyle/>
                    <a:p>
                      <a:pPr algn="ctr"/>
                      <a:r>
                        <a:rPr lang="en-IN" sz="1600" dirty="0">
                          <a:latin typeface="Calibri" panose="020F0502020204030204" pitchFamily="34" charset="0"/>
                        </a:rPr>
                        <a:t>RSA &gt; RSL</a:t>
                      </a:r>
                    </a:p>
                  </a:txBody>
                  <a:tcPr/>
                </a:tc>
                <a:tc>
                  <a:txBody>
                    <a:bodyPr/>
                    <a:lstStyle/>
                    <a:p>
                      <a:r>
                        <a:rPr lang="en-IN" sz="1600" dirty="0">
                          <a:latin typeface="Calibri" panose="020F0502020204030204" pitchFamily="34" charset="0"/>
                        </a:rPr>
                        <a:t>Negative</a:t>
                      </a:r>
                    </a:p>
                  </a:txBody>
                  <a:tcPr/>
                </a:tc>
                <a:tc>
                  <a:txBody>
                    <a:bodyPr/>
                    <a:lstStyle/>
                    <a:p>
                      <a:r>
                        <a:rPr lang="en-IN" sz="1600" dirty="0">
                          <a:latin typeface="Calibri" panose="020F0502020204030204" pitchFamily="34" charset="0"/>
                        </a:rPr>
                        <a:t>Increase</a:t>
                      </a:r>
                    </a:p>
                  </a:txBody>
                  <a:tcPr/>
                </a:tc>
                <a:tc>
                  <a:txBody>
                    <a:bodyPr/>
                    <a:lstStyle/>
                    <a:p>
                      <a:r>
                        <a:rPr lang="en-IN" sz="1600" dirty="0">
                          <a:latin typeface="Calibri" panose="020F0502020204030204" pitchFamily="34" charset="0"/>
                        </a:rPr>
                        <a:t>Ambiguous</a:t>
                      </a:r>
                    </a:p>
                  </a:txBody>
                  <a:tcPr/>
                </a:tc>
                <a:extLst>
                  <a:ext uri="{0D108BD9-81ED-4DB2-BD59-A6C34878D82A}">
                    <a16:rowId xmlns:a16="http://schemas.microsoft.com/office/drawing/2014/main" val="4060130491"/>
                  </a:ext>
                </a:extLst>
              </a:tr>
              <a:tr h="256673">
                <a:tc>
                  <a:txBody>
                    <a:bodyPr/>
                    <a:lstStyle/>
                    <a:p>
                      <a:pPr algn="ctr"/>
                      <a:r>
                        <a:rPr lang="en-IN" sz="16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dirty="0">
                          <a:latin typeface="Calibri" panose="020F0502020204030204" pitchFamily="34" charset="0"/>
                        </a:rPr>
                        <a:t>Positive</a:t>
                      </a:r>
                    </a:p>
                  </a:txBody>
                  <a:tcPr/>
                </a:tc>
                <a:tc>
                  <a:txBody>
                    <a:bodyPr/>
                    <a:lstStyle/>
                    <a:p>
                      <a:r>
                        <a:rPr lang="en-IN" sz="1600" dirty="0">
                          <a:latin typeface="Calibri" panose="020F0502020204030204" pitchFamily="34" charset="0"/>
                        </a:rPr>
                        <a:t>Decrease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dirty="0">
                          <a:latin typeface="Calibri" panose="020F0502020204030204" pitchFamily="34" charset="0"/>
                        </a:rPr>
                        <a:t>Ambiguous</a:t>
                      </a:r>
                    </a:p>
                  </a:txBody>
                  <a:tcPr/>
                </a:tc>
                <a:extLst>
                  <a:ext uri="{0D108BD9-81ED-4DB2-BD59-A6C34878D82A}">
                    <a16:rowId xmlns:a16="http://schemas.microsoft.com/office/drawing/2014/main" val="3342246692"/>
                  </a:ext>
                </a:extLst>
              </a:tr>
              <a:tr h="293838">
                <a:tc>
                  <a:txBody>
                    <a:bodyPr/>
                    <a:lstStyle/>
                    <a:p>
                      <a:pPr algn="ctr"/>
                      <a:r>
                        <a:rPr lang="en-IN" sz="1600" dirty="0">
                          <a:solidFill>
                            <a:srgbClr val="FBE9E8"/>
                          </a:solidFill>
                          <a:latin typeface="Calibri" panose="020F0502020204030204" pitchFamily="34" charset="0"/>
                        </a:rPr>
                        <a:t>Blank</a:t>
                      </a:r>
                    </a:p>
                  </a:txBody>
                  <a:tcPr/>
                </a:tc>
                <a:tc>
                  <a:txBody>
                    <a:bodyPr/>
                    <a:lstStyle/>
                    <a:p>
                      <a:r>
                        <a:rPr lang="en-IN" sz="1600" dirty="0">
                          <a:latin typeface="Calibri" panose="020F0502020204030204" pitchFamily="34" charset="0"/>
                        </a:rPr>
                        <a:t>Negative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dirty="0">
                          <a:latin typeface="Calibri" panose="020F0502020204030204" pitchFamily="34" charset="0"/>
                        </a:rPr>
                        <a:t>Decrease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dirty="0">
                          <a:latin typeface="Calibri" panose="020F0502020204030204" pitchFamily="34" charset="0"/>
                        </a:rPr>
                        <a:t>Decrease</a:t>
                      </a:r>
                    </a:p>
                  </a:txBody>
                  <a:tcPr/>
                </a:tc>
                <a:extLst>
                  <a:ext uri="{0D108BD9-81ED-4DB2-BD59-A6C34878D82A}">
                    <a16:rowId xmlns:a16="http://schemas.microsoft.com/office/drawing/2014/main" val="2577944675"/>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768250801"/>
              </p:ext>
            </p:extLst>
          </p:nvPr>
        </p:nvGraphicFramePr>
        <p:xfrm>
          <a:off x="1071612" y="3017521"/>
          <a:ext cx="6590098" cy="167640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329311827"/>
                    </a:ext>
                  </a:extLst>
                </a:gridCol>
                <a:gridCol w="1524000">
                  <a:extLst>
                    <a:ext uri="{9D8B030D-6E8A-4147-A177-3AD203B41FA5}">
                      <a16:colId xmlns:a16="http://schemas.microsoft.com/office/drawing/2014/main" val="424324244"/>
                    </a:ext>
                  </a:extLst>
                </a:gridCol>
                <a:gridCol w="1524000">
                  <a:extLst>
                    <a:ext uri="{9D8B030D-6E8A-4147-A177-3AD203B41FA5}">
                      <a16:colId xmlns:a16="http://schemas.microsoft.com/office/drawing/2014/main" val="2287027380"/>
                    </a:ext>
                  </a:extLst>
                </a:gridCol>
                <a:gridCol w="2018098">
                  <a:extLst>
                    <a:ext uri="{9D8B030D-6E8A-4147-A177-3AD203B41FA5}">
                      <a16:colId xmlns:a16="http://schemas.microsoft.com/office/drawing/2014/main" val="3104197505"/>
                    </a:ext>
                  </a:extLst>
                </a:gridCol>
              </a:tblGrid>
              <a:tr h="277796">
                <a:tc>
                  <a:txBody>
                    <a:bodyPr/>
                    <a:lstStyle/>
                    <a:p>
                      <a:pPr algn="ctr"/>
                      <a:r>
                        <a:rPr lang="en-IN" sz="1600" dirty="0">
                          <a:solidFill>
                            <a:schemeClr val="tx1"/>
                          </a:solidFill>
                          <a:latin typeface="Calibri" panose="020F0502020204030204" pitchFamily="34" charset="0"/>
                        </a:rPr>
                        <a:t>Dollar GAP</a:t>
                      </a:r>
                    </a:p>
                  </a:txBody>
                  <a:tcPr/>
                </a:tc>
                <a:tc>
                  <a:txBody>
                    <a:bodyPr/>
                    <a:lstStyle/>
                    <a:p>
                      <a:pPr algn="ctr"/>
                      <a:r>
                        <a:rPr lang="en-IN" sz="1600" dirty="0">
                          <a:solidFill>
                            <a:schemeClr val="tx1"/>
                          </a:solidFill>
                          <a:latin typeface="Calibri" panose="020F0502020204030204" pitchFamily="34" charset="0"/>
                        </a:rPr>
                        <a:t>Spread</a:t>
                      </a:r>
                      <a:r>
                        <a:rPr lang="en-IN" sz="1600" baseline="0" dirty="0">
                          <a:solidFill>
                            <a:schemeClr val="tx1"/>
                          </a:solidFill>
                          <a:latin typeface="Calibri" panose="020F0502020204030204" pitchFamily="34" charset="0"/>
                        </a:rPr>
                        <a:t> Effect</a:t>
                      </a:r>
                      <a:endParaRPr lang="en-IN" sz="1600" dirty="0">
                        <a:solidFill>
                          <a:schemeClr val="tx1"/>
                        </a:solidFill>
                        <a:latin typeface="Calibri" panose="020F0502020204030204" pitchFamily="34" charset="0"/>
                      </a:endParaRPr>
                    </a:p>
                  </a:txBody>
                  <a:tcPr/>
                </a:tc>
                <a:tc>
                  <a:txBody>
                    <a:bodyPr/>
                    <a:lstStyle/>
                    <a:p>
                      <a:pPr algn="ctr"/>
                      <a:r>
                        <a:rPr lang="en-IN" sz="1600" dirty="0">
                          <a:solidFill>
                            <a:schemeClr val="tx1"/>
                          </a:solidFill>
                          <a:latin typeface="Calibri" panose="020F0502020204030204" pitchFamily="34" charset="0"/>
                          <a:cs typeface="Arial" panose="020B0604020202020204" pitchFamily="34" charset="0"/>
                        </a:rPr>
                        <a:t>∆R</a:t>
                      </a:r>
                      <a:endParaRPr lang="en-IN" sz="1600" dirty="0">
                        <a:solidFill>
                          <a:schemeClr val="tx1"/>
                        </a:solidFill>
                        <a:latin typeface="Calibri" panose="020F0502020204030204" pitchFamily="34" charset="0"/>
                      </a:endParaRPr>
                    </a:p>
                  </a:txBody>
                  <a:tcPr/>
                </a:tc>
                <a:tc>
                  <a:txBody>
                    <a:bodyPr/>
                    <a:lstStyle/>
                    <a:p>
                      <a:pPr algn="ctr"/>
                      <a:r>
                        <a:rPr lang="en-IN" sz="1600" dirty="0">
                          <a:solidFill>
                            <a:schemeClr val="tx1"/>
                          </a:solidFill>
                          <a:latin typeface="Calibri" panose="020F0502020204030204" pitchFamily="34" charset="0"/>
                        </a:rPr>
                        <a:t>Direction of </a:t>
                      </a:r>
                      <a:r>
                        <a:rPr lang="en-IN" sz="1600" dirty="0">
                          <a:solidFill>
                            <a:schemeClr val="tx1"/>
                          </a:solidFill>
                          <a:latin typeface="Calibri" panose="020F0502020204030204" pitchFamily="34" charset="0"/>
                          <a:cs typeface="Arial" panose="020B0604020202020204" pitchFamily="34" charset="0"/>
                        </a:rPr>
                        <a:t>∆NII</a:t>
                      </a:r>
                      <a:r>
                        <a:rPr lang="en-IN" sz="1600" dirty="0">
                          <a:solidFill>
                            <a:schemeClr val="tx1"/>
                          </a:solidFill>
                          <a:latin typeface="Calibri" panose="020F0502020204030204" pitchFamily="34" charset="0"/>
                        </a:rPr>
                        <a:t> </a:t>
                      </a:r>
                    </a:p>
                  </a:txBody>
                  <a:tcPr/>
                </a:tc>
                <a:extLst>
                  <a:ext uri="{0D108BD9-81ED-4DB2-BD59-A6C34878D82A}">
                    <a16:rowId xmlns:a16="http://schemas.microsoft.com/office/drawing/2014/main" val="4092881918"/>
                  </a:ext>
                </a:extLst>
              </a:tr>
              <a:tr h="272715">
                <a:tc>
                  <a:txBody>
                    <a:bodyPr/>
                    <a:lstStyle/>
                    <a:p>
                      <a:r>
                        <a:rPr lang="en-IN" sz="1600" dirty="0">
                          <a:latin typeface="Calibri" panose="020F0502020204030204" pitchFamily="34" charset="0"/>
                        </a:rPr>
                        <a:t>Positive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dirty="0">
                          <a:latin typeface="Calibri" panose="020F0502020204030204" pitchFamily="34" charset="0"/>
                        </a:rPr>
                        <a:t>Positive</a:t>
                      </a:r>
                    </a:p>
                  </a:txBody>
                  <a:tcPr/>
                </a:tc>
                <a:tc>
                  <a:txBody>
                    <a:bodyPr/>
                    <a:lstStyle/>
                    <a:p>
                      <a:r>
                        <a:rPr lang="en-IN" sz="1600" dirty="0">
                          <a:latin typeface="Calibri" panose="020F0502020204030204" pitchFamily="34" charset="0"/>
                        </a:rPr>
                        <a:t>Increase</a:t>
                      </a:r>
                    </a:p>
                  </a:txBody>
                  <a:tcPr/>
                </a:tc>
                <a:tc>
                  <a:txBody>
                    <a:bodyPr/>
                    <a:lstStyle/>
                    <a:p>
                      <a:r>
                        <a:rPr lang="en-IN" sz="1600" dirty="0">
                          <a:latin typeface="Calibri" panose="020F0502020204030204" pitchFamily="34" charset="0"/>
                        </a:rPr>
                        <a:t>Ambiguous</a:t>
                      </a:r>
                    </a:p>
                  </a:txBody>
                  <a:tcPr/>
                </a:tc>
                <a:extLst>
                  <a:ext uri="{0D108BD9-81ED-4DB2-BD59-A6C34878D82A}">
                    <a16:rowId xmlns:a16="http://schemas.microsoft.com/office/drawing/2014/main" val="1837704284"/>
                  </a:ext>
                </a:extLst>
              </a:tr>
              <a:tr h="2839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dirty="0">
                          <a:latin typeface="Calibri" panose="020F0502020204030204" pitchFamily="34" charset="0"/>
                        </a:rPr>
                        <a:t>RSA &lt; RSL</a:t>
                      </a:r>
                    </a:p>
                  </a:txBody>
                  <a:tcPr/>
                </a:tc>
                <a:tc>
                  <a:txBody>
                    <a:bodyPr/>
                    <a:lstStyle/>
                    <a:p>
                      <a:r>
                        <a:rPr lang="en-IN" sz="1600" dirty="0">
                          <a:latin typeface="Calibri" panose="020F0502020204030204" pitchFamily="34" charset="0"/>
                        </a:rPr>
                        <a:t>Negative</a:t>
                      </a:r>
                    </a:p>
                  </a:txBody>
                  <a:tcPr/>
                </a:tc>
                <a:tc>
                  <a:txBody>
                    <a:bodyPr/>
                    <a:lstStyle/>
                    <a:p>
                      <a:r>
                        <a:rPr lang="en-IN" sz="1600" dirty="0">
                          <a:latin typeface="Calibri" panose="020F0502020204030204" pitchFamily="34" charset="0"/>
                        </a:rPr>
                        <a:t>Increase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dirty="0">
                          <a:latin typeface="Calibri" panose="020F0502020204030204" pitchFamily="34" charset="0"/>
                        </a:rPr>
                        <a:t>Decrease</a:t>
                      </a:r>
                    </a:p>
                  </a:txBody>
                  <a:tcPr/>
                </a:tc>
                <a:extLst>
                  <a:ext uri="{0D108BD9-81ED-4DB2-BD59-A6C34878D82A}">
                    <a16:rowId xmlns:a16="http://schemas.microsoft.com/office/drawing/2014/main" val="3966557326"/>
                  </a:ext>
                </a:extLst>
              </a:tr>
              <a:tr h="256673">
                <a:tc>
                  <a:txBody>
                    <a:bodyPr/>
                    <a:lstStyle/>
                    <a:p>
                      <a:r>
                        <a:rPr lang="en-IN" sz="1600" dirty="0">
                          <a:solidFill>
                            <a:srgbClr val="F6D0CC"/>
                          </a:solidFill>
                          <a:latin typeface="Calibri" panose="020F0502020204030204" pitchFamily="34" charset="0"/>
                        </a:rPr>
                        <a:t>Blank</a:t>
                      </a:r>
                      <a:endParaRPr lang="en-IN" sz="16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dirty="0">
                          <a:latin typeface="Calibri" panose="020F0502020204030204" pitchFamily="34" charset="0"/>
                        </a:rPr>
                        <a:t>Positive</a:t>
                      </a:r>
                    </a:p>
                  </a:txBody>
                  <a:tcPr/>
                </a:tc>
                <a:tc>
                  <a:txBody>
                    <a:bodyPr/>
                    <a:lstStyle/>
                    <a:p>
                      <a:r>
                        <a:rPr lang="en-IN" sz="1600" dirty="0">
                          <a:latin typeface="Calibri" panose="020F0502020204030204" pitchFamily="34" charset="0"/>
                        </a:rPr>
                        <a:t>Decrease</a:t>
                      </a:r>
                    </a:p>
                  </a:txBody>
                  <a:tcPr/>
                </a:tc>
                <a:tc>
                  <a:txBody>
                    <a:bodyPr/>
                    <a:lstStyle/>
                    <a:p>
                      <a:r>
                        <a:rPr lang="en-IN" sz="1600" dirty="0">
                          <a:latin typeface="Calibri" panose="020F0502020204030204" pitchFamily="34" charset="0"/>
                        </a:rPr>
                        <a:t>Increase</a:t>
                      </a:r>
                    </a:p>
                  </a:txBody>
                  <a:tcPr/>
                </a:tc>
                <a:extLst>
                  <a:ext uri="{0D108BD9-81ED-4DB2-BD59-A6C34878D82A}">
                    <a16:rowId xmlns:a16="http://schemas.microsoft.com/office/drawing/2014/main" val="2123552227"/>
                  </a:ext>
                </a:extLst>
              </a:tr>
              <a:tr h="293838">
                <a:tc>
                  <a:txBody>
                    <a:bodyPr/>
                    <a:lstStyle/>
                    <a:p>
                      <a:r>
                        <a:rPr lang="en-IN" sz="1600" dirty="0">
                          <a:solidFill>
                            <a:srgbClr val="FBE9E8"/>
                          </a:solidFill>
                          <a:latin typeface="Calibri" panose="020F0502020204030204" pitchFamily="34" charset="0"/>
                        </a:rPr>
                        <a:t>Blank</a:t>
                      </a:r>
                      <a:endParaRPr lang="en-IN" sz="1600" dirty="0">
                        <a:latin typeface="Calibri" panose="020F0502020204030204" pitchFamily="34" charset="0"/>
                      </a:endParaRPr>
                    </a:p>
                  </a:txBody>
                  <a:tcPr/>
                </a:tc>
                <a:tc>
                  <a:txBody>
                    <a:bodyPr/>
                    <a:lstStyle/>
                    <a:p>
                      <a:r>
                        <a:rPr lang="en-IN" sz="1600" dirty="0">
                          <a:latin typeface="Calibri" panose="020F0502020204030204" pitchFamily="34" charset="0"/>
                        </a:rPr>
                        <a:t>Negative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dirty="0">
                          <a:latin typeface="Calibri" panose="020F0502020204030204" pitchFamily="34" charset="0"/>
                        </a:rPr>
                        <a:t>Decrease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dirty="0">
                          <a:latin typeface="Calibri" panose="020F0502020204030204" pitchFamily="34" charset="0"/>
                        </a:rPr>
                        <a:t>Ambiguous</a:t>
                      </a:r>
                    </a:p>
                  </a:txBody>
                  <a:tcPr/>
                </a:tc>
                <a:extLst>
                  <a:ext uri="{0D108BD9-81ED-4DB2-BD59-A6C34878D82A}">
                    <a16:rowId xmlns:a16="http://schemas.microsoft.com/office/drawing/2014/main" val="2197019564"/>
                  </a:ext>
                </a:extLst>
              </a:tr>
            </a:tbl>
          </a:graphicData>
        </a:graphic>
      </p:graphicFrame>
      <p:sp>
        <p:nvSpPr>
          <p:cNvPr id="4" name="Content Placeholder 3"/>
          <p:cNvSpPr>
            <a:spLocks noGrp="1"/>
          </p:cNvSpPr>
          <p:nvPr>
            <p:ph idx="1"/>
          </p:nvPr>
        </p:nvSpPr>
        <p:spPr>
          <a:xfrm>
            <a:off x="457200" y="4744803"/>
            <a:ext cx="8229600" cy="1736207"/>
          </a:xfrm>
        </p:spPr>
        <p:txBody>
          <a:bodyPr/>
          <a:lstStyle/>
          <a:p>
            <a:pPr eaLnBrk="1" hangingPunct="1">
              <a:lnSpc>
                <a:spcPct val="90000"/>
              </a:lnSpc>
              <a:buFont typeface="Wingdings" pitchFamily="2" charset="2"/>
              <a:buNone/>
            </a:pPr>
            <a:r>
              <a:rPr lang="en-US" altLang="en-US" sz="2200" dirty="0"/>
              <a:t>Ignoring the spread effect for simplicity (highlighted rows):</a:t>
            </a:r>
          </a:p>
          <a:p>
            <a:pPr marL="291600" indent="-291600" eaLnBrk="1" hangingPunct="1">
              <a:lnSpc>
                <a:spcPct val="90000"/>
              </a:lnSpc>
              <a:spcBef>
                <a:spcPts val="600"/>
              </a:spcBef>
              <a:buSzPct val="100000"/>
            </a:pPr>
            <a:r>
              <a:rPr lang="en-US" altLang="en-US" sz="2200" dirty="0"/>
              <a:t>For a </a:t>
            </a:r>
            <a:r>
              <a:rPr lang="en-US" altLang="en-US" sz="2200" i="1" dirty="0"/>
              <a:t>positive</a:t>
            </a:r>
            <a:r>
              <a:rPr lang="en-US" altLang="en-US" sz="2200" dirty="0"/>
              <a:t> repricing gap, interest rates and profitability move in the </a:t>
            </a:r>
            <a:r>
              <a:rPr lang="en-US" altLang="en-US" sz="2200" u="sng" dirty="0"/>
              <a:t>same</a:t>
            </a:r>
            <a:r>
              <a:rPr lang="en-US" altLang="en-US" sz="2200" dirty="0"/>
              <a:t> direction.</a:t>
            </a:r>
          </a:p>
          <a:p>
            <a:pPr marL="291600" indent="-291600" eaLnBrk="1" hangingPunct="1">
              <a:lnSpc>
                <a:spcPct val="90000"/>
              </a:lnSpc>
              <a:spcBef>
                <a:spcPts val="600"/>
              </a:spcBef>
              <a:buSzPct val="100000"/>
            </a:pPr>
            <a:r>
              <a:rPr lang="en-US" altLang="en-US" sz="2200" dirty="0"/>
              <a:t>For a </a:t>
            </a:r>
            <a:r>
              <a:rPr lang="en-US" altLang="en-US" sz="2200" i="1" dirty="0"/>
              <a:t>negative </a:t>
            </a:r>
            <a:r>
              <a:rPr lang="en-US" altLang="en-US" sz="2200" dirty="0"/>
              <a:t>repricing gap, interest rates and profitability move in the </a:t>
            </a:r>
            <a:r>
              <a:rPr lang="en-US" altLang="en-US" sz="2200" u="sng" dirty="0"/>
              <a:t>opposite</a:t>
            </a:r>
            <a:r>
              <a:rPr lang="en-US" altLang="en-US" sz="2200" dirty="0"/>
              <a:t> direction.</a:t>
            </a:r>
            <a:endParaRPr lang="en-US" altLang="en-US" sz="2200" dirty="0">
              <a:cs typeface="Times New Roman" pitchFamily="18" charset="0"/>
            </a:endParaRPr>
          </a:p>
        </p:txBody>
      </p:sp>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10</a:t>
            </a:fld>
            <a:endParaRPr lang="en-US" altLang="en-US" dirty="0"/>
          </a:p>
        </p:txBody>
      </p:sp>
    </p:spTree>
    <p:extLst>
      <p:ext uri="{BB962C8B-B14F-4D97-AF65-F5344CB8AC3E}">
        <p14:creationId xmlns:p14="http://schemas.microsoft.com/office/powerpoint/2010/main" val="3426833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649"/>
            <a:ext cx="7543800" cy="1070578"/>
          </a:xfrm>
        </p:spPr>
        <p:txBody>
          <a:bodyPr anchor="ctr"/>
          <a:lstStyle/>
          <a:p>
            <a:r>
              <a:rPr lang="en-US" altLang="en-US" sz="3500" dirty="0"/>
              <a:t>Limitations of the Repricing Model</a:t>
            </a:r>
            <a:endParaRPr lang="en-IN" sz="3500" dirty="0"/>
          </a:p>
        </p:txBody>
      </p:sp>
      <p:sp>
        <p:nvSpPr>
          <p:cNvPr id="3" name="Content Placeholder 2"/>
          <p:cNvSpPr>
            <a:spLocks noGrp="1"/>
          </p:cNvSpPr>
          <p:nvPr>
            <p:ph idx="1"/>
          </p:nvPr>
        </p:nvSpPr>
        <p:spPr/>
        <p:txBody>
          <a:bodyPr/>
          <a:lstStyle/>
          <a:p>
            <a:pPr marL="0" indent="0" eaLnBrk="1" hangingPunct="1">
              <a:lnSpc>
                <a:spcPct val="90000"/>
              </a:lnSpc>
              <a:spcBef>
                <a:spcPts val="600"/>
              </a:spcBef>
              <a:buNone/>
            </a:pPr>
            <a:r>
              <a:rPr lang="en-US" altLang="en-US" sz="2600" dirty="0">
                <a:cs typeface="Times New Roman" pitchFamily="18" charset="0"/>
              </a:rPr>
              <a:t>The repricing model has some</a:t>
            </a:r>
            <a:r>
              <a:rPr lang="en-US" altLang="en-US" sz="2600" b="1" dirty="0">
                <a:cs typeface="Times New Roman" pitchFamily="18" charset="0"/>
              </a:rPr>
              <a:t> major weaknesses.</a:t>
            </a:r>
          </a:p>
          <a:p>
            <a:pPr marL="403200" lvl="1" indent="-403200" eaLnBrk="1" hangingPunct="1">
              <a:lnSpc>
                <a:spcPct val="90000"/>
              </a:lnSpc>
              <a:spcBef>
                <a:spcPts val="600"/>
              </a:spcBef>
              <a:buClrTx/>
              <a:buFont typeface="+mj-lt"/>
              <a:buAutoNum type="arabicPeriod"/>
            </a:pPr>
            <a:r>
              <a:rPr lang="en-US" altLang="en-US" sz="2400" dirty="0"/>
              <a:t>It ignores market value effects of interest rate changes.</a:t>
            </a:r>
          </a:p>
          <a:p>
            <a:pPr marL="403200" lvl="1" indent="-403200" eaLnBrk="1" hangingPunct="1">
              <a:lnSpc>
                <a:spcPct val="90000"/>
              </a:lnSpc>
              <a:spcBef>
                <a:spcPts val="600"/>
              </a:spcBef>
              <a:buClrTx/>
              <a:buFont typeface="+mj-lt"/>
              <a:buAutoNum type="arabicPeriod"/>
            </a:pPr>
            <a:r>
              <a:rPr lang="en-US" altLang="en-US" sz="2400" dirty="0"/>
              <a:t>It ignores cash flow patterns within a maturity bucket.</a:t>
            </a:r>
          </a:p>
          <a:p>
            <a:pPr marL="403200" lvl="1" indent="-403200" eaLnBrk="1" hangingPunct="1">
              <a:lnSpc>
                <a:spcPct val="90000"/>
              </a:lnSpc>
              <a:spcBef>
                <a:spcPts val="600"/>
              </a:spcBef>
              <a:buClrTx/>
              <a:buFont typeface="+mj-lt"/>
              <a:buAutoNum type="arabicPeriod"/>
            </a:pPr>
            <a:r>
              <a:rPr lang="en-US" altLang="en-US" sz="2400" dirty="0"/>
              <a:t>It fails to deal with the problem of rate-insensitive asset and liability cash flow runoffs and prepayments.</a:t>
            </a:r>
          </a:p>
          <a:p>
            <a:pPr marL="403200" lvl="1" indent="-403200" eaLnBrk="1" hangingPunct="1">
              <a:lnSpc>
                <a:spcPct val="90000"/>
              </a:lnSpc>
              <a:spcBef>
                <a:spcPts val="600"/>
              </a:spcBef>
              <a:buClrTx/>
              <a:buFont typeface="+mj-lt"/>
              <a:buAutoNum type="arabicPeriod"/>
            </a:pPr>
            <a:r>
              <a:rPr lang="en-US" altLang="en-US" sz="2400" dirty="0"/>
              <a:t>It ignores cash flows from off-balance-sheet (O</a:t>
            </a:r>
            <a:r>
              <a:rPr lang="en-US" altLang="en-US" sz="100" dirty="0"/>
              <a:t> </a:t>
            </a:r>
            <a:r>
              <a:rPr lang="en-US" altLang="en-US" sz="2400" dirty="0"/>
              <a:t>B</a:t>
            </a:r>
            <a:r>
              <a:rPr lang="en-US" altLang="en-US" sz="100" dirty="0"/>
              <a:t> </a:t>
            </a:r>
            <a:r>
              <a:rPr lang="en-US" altLang="en-US" sz="2400" dirty="0"/>
              <a:t>S) activities.</a:t>
            </a:r>
          </a:p>
        </p:txBody>
      </p:sp>
      <p:sp>
        <p:nvSpPr>
          <p:cNvPr id="4" name="Slide Number Placeholder 3"/>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11</a:t>
            </a:fld>
            <a:endParaRPr lang="en-US" altLang="en-US" dirty="0"/>
          </a:p>
        </p:txBody>
      </p:sp>
    </p:spTree>
    <p:extLst>
      <p:ext uri="{BB962C8B-B14F-4D97-AF65-F5344CB8AC3E}">
        <p14:creationId xmlns:p14="http://schemas.microsoft.com/office/powerpoint/2010/main" val="2003260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The Duration Model </a:t>
            </a:r>
            <a:r>
              <a:rPr lang="en-US" altLang="en-US" sz="1000" b="0" dirty="0"/>
              <a:t>1</a:t>
            </a:r>
            <a:endParaRPr lang="en-IN" sz="1000" b="0" dirty="0"/>
          </a:p>
        </p:txBody>
      </p:sp>
      <p:sp>
        <p:nvSpPr>
          <p:cNvPr id="5" name="Content Placeholder 4"/>
          <p:cNvSpPr>
            <a:spLocks noGrp="1"/>
          </p:cNvSpPr>
          <p:nvPr>
            <p:ph idx="1"/>
          </p:nvPr>
        </p:nvSpPr>
        <p:spPr>
          <a:xfrm>
            <a:off x="457200" y="1417638"/>
            <a:ext cx="7399421" cy="844299"/>
          </a:xfrm>
        </p:spPr>
        <p:txBody>
          <a:bodyPr/>
          <a:lstStyle/>
          <a:p>
            <a:pPr marL="0" indent="0">
              <a:buNone/>
            </a:pPr>
            <a:r>
              <a:rPr lang="en-US" altLang="en-US" sz="2400" b="1" dirty="0"/>
              <a:t>Duration </a:t>
            </a:r>
            <a:r>
              <a:rPr lang="en-US" altLang="en-US" sz="2400" dirty="0"/>
              <a:t>measures the interest rate sensitivity of an asset or liability’s value to small changes in interest rates.</a:t>
            </a:r>
          </a:p>
        </p:txBody>
      </p:sp>
      <p:graphicFrame>
        <p:nvGraphicFramePr>
          <p:cNvPr id="12" name="Object 11"/>
          <p:cNvGraphicFramePr>
            <a:graphicFrameLocks noChangeAspect="1"/>
          </p:cNvGraphicFramePr>
          <p:nvPr>
            <p:extLst>
              <p:ext uri="{D42A27DB-BD31-4B8C-83A1-F6EECF244321}">
                <p14:modId xmlns:p14="http://schemas.microsoft.com/office/powerpoint/2010/main" val="402805548"/>
              </p:ext>
            </p:extLst>
          </p:nvPr>
        </p:nvGraphicFramePr>
        <p:xfrm>
          <a:off x="1535154" y="2369338"/>
          <a:ext cx="5243512" cy="1136650"/>
        </p:xfrm>
        <a:graphic>
          <a:graphicData uri="http://schemas.openxmlformats.org/presentationml/2006/ole">
            <mc:AlternateContent xmlns:mc="http://schemas.openxmlformats.org/markup-compatibility/2006">
              <mc:Choice xmlns:v="urn:schemas-microsoft-com:vml" Requires="v">
                <p:oleObj spid="_x0000_s51222" name="Equation" r:id="rId3" imgW="2692080" imgH="583920" progId="Equation.DSMT4">
                  <p:embed/>
                </p:oleObj>
              </mc:Choice>
              <mc:Fallback>
                <p:oleObj name="Equation" r:id="rId3" imgW="2692080" imgH="583920" progId="Equation.DSMT4">
                  <p:embed/>
                  <p:pic>
                    <p:nvPicPr>
                      <p:cNvPr id="0" name=""/>
                      <p:cNvPicPr/>
                      <p:nvPr/>
                    </p:nvPicPr>
                    <p:blipFill>
                      <a:blip r:embed="rId4"/>
                      <a:stretch>
                        <a:fillRect/>
                      </a:stretch>
                    </p:blipFill>
                    <p:spPr>
                      <a:xfrm>
                        <a:off x="1535154" y="2369338"/>
                        <a:ext cx="5243512" cy="1136650"/>
                      </a:xfrm>
                      <a:prstGeom prst="rect">
                        <a:avLst/>
                      </a:prstGeom>
                    </p:spPr>
                  </p:pic>
                </p:oleObj>
              </mc:Fallback>
            </mc:AlternateContent>
          </a:graphicData>
        </a:graphic>
      </p:graphicFrame>
      <p:sp>
        <p:nvSpPr>
          <p:cNvPr id="8" name="Content Placeholder 7"/>
          <p:cNvSpPr>
            <a:spLocks noGrp="1"/>
          </p:cNvSpPr>
          <p:nvPr>
            <p:ph idx="13"/>
          </p:nvPr>
        </p:nvSpPr>
        <p:spPr>
          <a:xfrm>
            <a:off x="465661" y="3613389"/>
            <a:ext cx="8229600" cy="2835537"/>
          </a:xfrm>
        </p:spPr>
        <p:txBody>
          <a:bodyPr/>
          <a:lstStyle/>
          <a:p>
            <a:pPr marL="0" indent="0" eaLnBrk="1" hangingPunct="1">
              <a:lnSpc>
                <a:spcPct val="80000"/>
              </a:lnSpc>
              <a:buNone/>
            </a:pPr>
            <a:r>
              <a:rPr lang="en-US" altLang="en-US" sz="2400" dirty="0"/>
              <a:t>The </a:t>
            </a:r>
            <a:r>
              <a:rPr lang="en-US" altLang="en-US" sz="2400" b="1" dirty="0"/>
              <a:t>duration gap</a:t>
            </a:r>
            <a:r>
              <a:rPr lang="en-US" altLang="en-US" sz="2400" dirty="0"/>
              <a:t> is a measure of overall interest rate risk exposure for an F</a:t>
            </a:r>
            <a:r>
              <a:rPr lang="en-US" altLang="en-US" sz="100" dirty="0"/>
              <a:t> </a:t>
            </a:r>
            <a:r>
              <a:rPr lang="en-US" altLang="en-US" sz="2400" dirty="0"/>
              <a:t>I.</a:t>
            </a:r>
          </a:p>
          <a:p>
            <a:pPr marL="0" indent="0" eaLnBrk="1" hangingPunct="1">
              <a:lnSpc>
                <a:spcPct val="80000"/>
              </a:lnSpc>
              <a:buNone/>
            </a:pPr>
            <a:r>
              <a:rPr lang="en-US" altLang="en-US" sz="2400" dirty="0"/>
              <a:t>To find the </a:t>
            </a:r>
            <a:r>
              <a:rPr lang="en-US" altLang="en-US" sz="2400" b="1" dirty="0"/>
              <a:t>duration of the total portfolio</a:t>
            </a:r>
            <a:r>
              <a:rPr lang="en-US" altLang="en-US" sz="2400" dirty="0"/>
              <a:t> of assets (D</a:t>
            </a:r>
            <a:r>
              <a:rPr lang="en-US" altLang="en-US" sz="2400" baseline="-25000" dirty="0"/>
              <a:t>A</a:t>
            </a:r>
            <a:r>
              <a:rPr lang="en-US" altLang="en-US" sz="2400" dirty="0"/>
              <a:t>) (or liabilities, (D</a:t>
            </a:r>
            <a:r>
              <a:rPr lang="en-US" altLang="en-US" sz="2400" baseline="-25000" dirty="0"/>
              <a:t>L</a:t>
            </a:r>
            <a:r>
              <a:rPr lang="en-US" altLang="en-US" sz="2400" dirty="0"/>
              <a:t>)) for an F</a:t>
            </a:r>
            <a:r>
              <a:rPr lang="en-US" altLang="en-US" sz="100" dirty="0"/>
              <a:t> </a:t>
            </a:r>
            <a:r>
              <a:rPr lang="en-US" altLang="en-US" sz="2400" dirty="0"/>
              <a:t>I:</a:t>
            </a:r>
          </a:p>
          <a:p>
            <a:pPr marL="291600" lvl="1" indent="-291600" eaLnBrk="1" hangingPunct="1">
              <a:lnSpc>
                <a:spcPct val="90000"/>
              </a:lnSpc>
              <a:spcBef>
                <a:spcPts val="600"/>
              </a:spcBef>
              <a:buSzPct val="100000"/>
            </a:pPr>
            <a:r>
              <a:rPr lang="en-US" altLang="en-US" sz="2400" dirty="0">
                <a:cs typeface="Times New Roman" pitchFamily="18" charset="0"/>
              </a:rPr>
              <a:t>First, determine the duration of each asset (or liability) in the portfolio.</a:t>
            </a:r>
          </a:p>
          <a:p>
            <a:pPr marL="291600" lvl="1" indent="-291600" eaLnBrk="1" hangingPunct="1">
              <a:lnSpc>
                <a:spcPct val="90000"/>
              </a:lnSpc>
              <a:spcBef>
                <a:spcPts val="600"/>
              </a:spcBef>
              <a:buSzPct val="100000"/>
            </a:pPr>
            <a:r>
              <a:rPr lang="en-US" altLang="en-US" sz="2400" dirty="0">
                <a:cs typeface="Times New Roman" pitchFamily="18" charset="0"/>
              </a:rPr>
              <a:t>Then, calculate the market value weighted average of the duration of the assets (or liabilities) in the portfolio.</a:t>
            </a:r>
          </a:p>
        </p:txBody>
      </p:sp>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12</a:t>
            </a:fld>
            <a:endParaRPr lang="en-US" altLang="en-US" dirty="0"/>
          </a:p>
        </p:txBody>
      </p:sp>
    </p:spTree>
    <p:extLst>
      <p:ext uri="{BB962C8B-B14F-4D97-AF65-F5344CB8AC3E}">
        <p14:creationId xmlns:p14="http://schemas.microsoft.com/office/powerpoint/2010/main" val="2184018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Duration Example</a:t>
            </a:r>
            <a:endParaRPr lang="en-IN" sz="3500" dirty="0"/>
          </a:p>
        </p:txBody>
      </p:sp>
      <p:sp>
        <p:nvSpPr>
          <p:cNvPr id="4" name="Content Placeholder 3"/>
          <p:cNvSpPr>
            <a:spLocks noGrp="1"/>
          </p:cNvSpPr>
          <p:nvPr>
            <p:ph idx="1"/>
          </p:nvPr>
        </p:nvSpPr>
        <p:spPr>
          <a:xfrm>
            <a:off x="457200" y="1719263"/>
            <a:ext cx="8229600" cy="638926"/>
          </a:xfrm>
        </p:spPr>
        <p:txBody>
          <a:bodyPr/>
          <a:lstStyle/>
          <a:p>
            <a:pPr marL="0" indent="0">
              <a:buNone/>
            </a:pPr>
            <a:r>
              <a:rPr lang="en-IN" sz="1800" b="1" dirty="0"/>
              <a:t>Table 22–8 </a:t>
            </a:r>
            <a:r>
              <a:rPr lang="en-IN" sz="1800" b="1" dirty="0">
                <a:solidFill>
                  <a:srgbClr val="0070C0"/>
                </a:solidFill>
              </a:rPr>
              <a:t>Duration of a Four-Year Bond with an 8 Percent Coupon Paid Annually and a 10 Percent Yield </a:t>
            </a:r>
            <a:endParaRPr lang="en-IN" sz="1800" dirty="0">
              <a:solidFill>
                <a:srgbClr val="0070C0"/>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27647055"/>
              </p:ext>
            </p:extLst>
          </p:nvPr>
        </p:nvGraphicFramePr>
        <p:xfrm>
          <a:off x="1708885" y="2869666"/>
          <a:ext cx="5346433" cy="2225040"/>
        </p:xfrm>
        <a:graphic>
          <a:graphicData uri="http://schemas.openxmlformats.org/drawingml/2006/table">
            <a:tbl>
              <a:tblPr firstRow="1" bandRow="1">
                <a:tableStyleId>{5C22544A-7EE6-4342-B048-85BDC9FD1C3A}</a:tableStyleId>
              </a:tblPr>
              <a:tblGrid>
                <a:gridCol w="660934">
                  <a:extLst>
                    <a:ext uri="{9D8B030D-6E8A-4147-A177-3AD203B41FA5}">
                      <a16:colId xmlns:a16="http://schemas.microsoft.com/office/drawing/2014/main" val="1638375619"/>
                    </a:ext>
                  </a:extLst>
                </a:gridCol>
                <a:gridCol w="981777">
                  <a:extLst>
                    <a:ext uri="{9D8B030D-6E8A-4147-A177-3AD203B41FA5}">
                      <a16:colId xmlns:a16="http://schemas.microsoft.com/office/drawing/2014/main" val="4281562845"/>
                    </a:ext>
                  </a:extLst>
                </a:gridCol>
                <a:gridCol w="1826796">
                  <a:extLst>
                    <a:ext uri="{9D8B030D-6E8A-4147-A177-3AD203B41FA5}">
                      <a16:colId xmlns:a16="http://schemas.microsoft.com/office/drawing/2014/main" val="1310700965"/>
                    </a:ext>
                  </a:extLst>
                </a:gridCol>
                <a:gridCol w="1876926">
                  <a:extLst>
                    <a:ext uri="{9D8B030D-6E8A-4147-A177-3AD203B41FA5}">
                      <a16:colId xmlns:a16="http://schemas.microsoft.com/office/drawing/2014/main" val="3225078316"/>
                    </a:ext>
                  </a:extLst>
                </a:gridCol>
              </a:tblGrid>
              <a:tr h="370840">
                <a:tc>
                  <a:txBody>
                    <a:bodyPr/>
                    <a:lstStyle/>
                    <a:p>
                      <a:r>
                        <a:rPr lang="en-IN" sz="1800" b="1" i="1" u="none" strike="noStrike" kern="1200" baseline="0" dirty="0">
                          <a:solidFill>
                            <a:schemeClr val="tx1"/>
                          </a:solidFill>
                          <a:latin typeface="Calibri" panose="020F0502020204030204" pitchFamily="34" charset="0"/>
                          <a:ea typeface="+mn-ea"/>
                          <a:cs typeface="+mn-cs"/>
                        </a:rPr>
                        <a:t>t</a:t>
                      </a:r>
                      <a:endParaRPr lang="en-IN" sz="18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sz="1800" b="1" i="1" u="none" strike="noStrike" kern="1200" baseline="0" dirty="0">
                          <a:solidFill>
                            <a:schemeClr val="tx1"/>
                          </a:solidFill>
                          <a:latin typeface="Calibri" panose="020F0502020204030204" pitchFamily="34" charset="0"/>
                          <a:ea typeface="+mn-ea"/>
                          <a:cs typeface="+mn-cs"/>
                        </a:rPr>
                        <a:t>CF</a:t>
                      </a:r>
                      <a:r>
                        <a:rPr lang="en-IN" sz="1800" b="1" i="1" u="none" strike="noStrike" kern="1200" baseline="-25000" dirty="0">
                          <a:solidFill>
                            <a:schemeClr val="tx1"/>
                          </a:solidFill>
                          <a:latin typeface="Calibri" panose="020F0502020204030204" pitchFamily="34" charset="0"/>
                          <a:ea typeface="+mn-ea"/>
                          <a:cs typeface="+mn-cs"/>
                        </a:rPr>
                        <a:t>t</a:t>
                      </a:r>
                      <a:endParaRPr lang="en-IN" sz="1800" b="0" i="0" u="none" strike="noStrike" kern="1200" baseline="-25000" dirty="0">
                        <a:solidFill>
                          <a:schemeClr val="tx1"/>
                        </a:solidFill>
                        <a:latin typeface="Calibri" panose="020F0502020204030204" pitchFamily="34" charset="0"/>
                        <a:ea typeface="+mn-ea"/>
                        <a:cs typeface="+mn-cs"/>
                      </a:endParaRPr>
                    </a:p>
                  </a:txBody>
                  <a:tcPr/>
                </a:tc>
                <a:tc>
                  <a:txBody>
                    <a:bodyPr/>
                    <a:lstStyle/>
                    <a:p>
                      <a:r>
                        <a:rPr lang="en-IN" sz="1800" b="1" i="1" u="none" strike="noStrike" kern="1200" baseline="0" dirty="0">
                          <a:solidFill>
                            <a:schemeClr val="tx1"/>
                          </a:solidFill>
                          <a:latin typeface="Calibri" panose="020F0502020204030204" pitchFamily="34" charset="0"/>
                          <a:ea typeface="+mn-ea"/>
                          <a:cs typeface="+mn-cs"/>
                        </a:rPr>
                        <a:t>PV </a:t>
                      </a:r>
                      <a:r>
                        <a:rPr lang="en-IN" sz="1800" b="1" i="0" u="none" strike="noStrike" kern="1200" baseline="0" dirty="0">
                          <a:solidFill>
                            <a:schemeClr val="tx1"/>
                          </a:solidFill>
                          <a:latin typeface="Calibri" panose="020F0502020204030204" pitchFamily="34" charset="0"/>
                          <a:ea typeface="+mn-ea"/>
                          <a:cs typeface="+mn-cs"/>
                        </a:rPr>
                        <a:t>of </a:t>
                      </a:r>
                      <a:r>
                        <a:rPr lang="en-IN" sz="1800" b="1" i="1" u="none" strike="noStrike" kern="1200" baseline="0" dirty="0">
                          <a:solidFill>
                            <a:schemeClr val="tx1"/>
                          </a:solidFill>
                          <a:latin typeface="Calibri" panose="020F0502020204030204" pitchFamily="34" charset="0"/>
                          <a:ea typeface="+mn-ea"/>
                          <a:cs typeface="+mn-cs"/>
                        </a:rPr>
                        <a:t>CF</a:t>
                      </a:r>
                      <a:endParaRPr lang="en-IN" sz="18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sz="1800" b="1" i="1" u="none" strike="noStrike" kern="1200" baseline="0" dirty="0">
                          <a:solidFill>
                            <a:schemeClr val="tx1"/>
                          </a:solidFill>
                          <a:latin typeface="Calibri" panose="020F0502020204030204" pitchFamily="34" charset="0"/>
                          <a:ea typeface="+mn-ea"/>
                          <a:cs typeface="+mn-cs"/>
                        </a:rPr>
                        <a:t>PV </a:t>
                      </a:r>
                      <a:r>
                        <a:rPr lang="en-IN" sz="1800" b="1" i="0" u="none" strike="noStrike" kern="1200" baseline="0" dirty="0">
                          <a:solidFill>
                            <a:schemeClr val="tx1"/>
                          </a:solidFill>
                          <a:latin typeface="Calibri" panose="020F0502020204030204" pitchFamily="34" charset="0"/>
                          <a:ea typeface="+mn-ea"/>
                          <a:cs typeface="+mn-cs"/>
                        </a:rPr>
                        <a:t>of </a:t>
                      </a:r>
                      <a:r>
                        <a:rPr lang="en-IN" sz="1800" b="1" i="1" u="none" strike="noStrike" kern="1200" baseline="0" dirty="0">
                          <a:solidFill>
                            <a:schemeClr val="tx1"/>
                          </a:solidFill>
                          <a:latin typeface="Calibri" panose="020F0502020204030204" pitchFamily="34" charset="0"/>
                          <a:ea typeface="+mn-ea"/>
                          <a:cs typeface="+mn-cs"/>
                        </a:rPr>
                        <a:t>C</a:t>
                      </a:r>
                      <a:r>
                        <a:rPr lang="en-IN" sz="1800" b="1" i="0" u="none" strike="noStrike" kern="1200" baseline="0" dirty="0">
                          <a:solidFill>
                            <a:schemeClr val="tx1"/>
                          </a:solidFill>
                          <a:latin typeface="Calibri" panose="020F0502020204030204" pitchFamily="34" charset="0"/>
                          <a:ea typeface="+mn-ea"/>
                          <a:cs typeface="+mn-cs"/>
                        </a:rPr>
                        <a:t> </a:t>
                      </a:r>
                      <a:r>
                        <a:rPr lang="en-IN" sz="1800" b="0" i="0" u="none" strike="noStrike" kern="1200" baseline="0" dirty="0">
                          <a:solidFill>
                            <a:schemeClr val="tx1"/>
                          </a:solidFill>
                          <a:latin typeface="Calibri" panose="020F0502020204030204" pitchFamily="34" charset="0"/>
                          <a:ea typeface="+mn-ea"/>
                          <a:cs typeface="+mn-cs"/>
                        </a:rPr>
                        <a:t>×</a:t>
                      </a:r>
                      <a:r>
                        <a:rPr lang="en-IN" sz="1800" b="1" i="0" u="none" strike="noStrike" kern="1200" baseline="0" dirty="0">
                          <a:solidFill>
                            <a:schemeClr val="tx1"/>
                          </a:solidFill>
                          <a:latin typeface="Calibri" panose="020F0502020204030204" pitchFamily="34" charset="0"/>
                          <a:ea typeface="+mn-ea"/>
                          <a:cs typeface="+mn-cs"/>
                        </a:rPr>
                        <a:t> </a:t>
                      </a:r>
                      <a:r>
                        <a:rPr lang="en-IN" sz="1800" b="1" i="1" u="none" strike="noStrike" kern="1200" baseline="0" dirty="0">
                          <a:solidFill>
                            <a:schemeClr val="tx1"/>
                          </a:solidFill>
                          <a:latin typeface="Calibri" panose="020F0502020204030204" pitchFamily="34" charset="0"/>
                          <a:ea typeface="+mn-ea"/>
                          <a:cs typeface="+mn-cs"/>
                        </a:rPr>
                        <a:t>t</a:t>
                      </a:r>
                      <a:endParaRPr lang="en-IN" sz="1800" b="0" i="0" u="none" strike="noStrike" kern="1200" baseline="0" dirty="0">
                        <a:solidFill>
                          <a:schemeClr val="tx1"/>
                        </a:solidFill>
                        <a:latin typeface="Calibri" panose="020F0502020204030204" pitchFamily="34" charset="0"/>
                        <a:ea typeface="+mn-ea"/>
                        <a:cs typeface="+mn-cs"/>
                      </a:endParaRPr>
                    </a:p>
                  </a:txBody>
                  <a:tcPr/>
                </a:tc>
                <a:extLst>
                  <a:ext uri="{0D108BD9-81ED-4DB2-BD59-A6C34878D82A}">
                    <a16:rowId xmlns:a16="http://schemas.microsoft.com/office/drawing/2014/main" val="3035513886"/>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1</a:t>
                      </a:r>
                    </a:p>
                  </a:txBody>
                  <a:tcPr/>
                </a:tc>
                <a:tc>
                  <a:txBody>
                    <a:bodyPr/>
                    <a:lstStyle/>
                    <a:p>
                      <a:pPr algn="r"/>
                      <a:r>
                        <a:rPr lang="en-IN" dirty="0">
                          <a:latin typeface="Calibri" panose="020F0502020204030204" pitchFamily="34" charset="0"/>
                        </a:rPr>
                        <a:t>80</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72.727 </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72.727</a:t>
                      </a:r>
                    </a:p>
                  </a:txBody>
                  <a:tcPr/>
                </a:tc>
                <a:extLst>
                  <a:ext uri="{0D108BD9-81ED-4DB2-BD59-A6C34878D82A}">
                    <a16:rowId xmlns:a16="http://schemas.microsoft.com/office/drawing/2014/main" val="850526063"/>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2</a:t>
                      </a:r>
                    </a:p>
                  </a:txBody>
                  <a:tcPr/>
                </a:tc>
                <a:tc>
                  <a:txBody>
                    <a:bodyPr/>
                    <a:lstStyle/>
                    <a:p>
                      <a:pPr algn="r"/>
                      <a:r>
                        <a:rPr lang="en-IN" dirty="0">
                          <a:latin typeface="Calibri" panose="020F0502020204030204" pitchFamily="34" charset="0"/>
                        </a:rPr>
                        <a:t>80</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66.116</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132.231</a:t>
                      </a:r>
                    </a:p>
                  </a:txBody>
                  <a:tcPr/>
                </a:tc>
                <a:extLst>
                  <a:ext uri="{0D108BD9-81ED-4DB2-BD59-A6C34878D82A}">
                    <a16:rowId xmlns:a16="http://schemas.microsoft.com/office/drawing/2014/main" val="3597414188"/>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3</a:t>
                      </a:r>
                    </a:p>
                  </a:txBody>
                  <a:tcPr/>
                </a:tc>
                <a:tc>
                  <a:txBody>
                    <a:bodyPr/>
                    <a:lstStyle/>
                    <a:p>
                      <a:pPr algn="r"/>
                      <a:r>
                        <a:rPr lang="en-IN" dirty="0">
                          <a:latin typeface="Calibri" panose="020F0502020204030204" pitchFamily="34" charset="0"/>
                        </a:rPr>
                        <a:t>80</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60.105</a:t>
                      </a:r>
                    </a:p>
                  </a:txBody>
                  <a:tcPr>
                    <a:lnB w="12700" cmpd="sng">
                      <a:noFill/>
                    </a:lnB>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180.316</a:t>
                      </a:r>
                    </a:p>
                  </a:txBody>
                  <a:tcPr/>
                </a:tc>
                <a:extLst>
                  <a:ext uri="{0D108BD9-81ED-4DB2-BD59-A6C34878D82A}">
                    <a16:rowId xmlns:a16="http://schemas.microsoft.com/office/drawing/2014/main" val="2169758415"/>
                  </a:ext>
                </a:extLst>
              </a:tr>
              <a:tr h="370840">
                <a:tc>
                  <a:txBody>
                    <a:bodyPr/>
                    <a:lstStyle/>
                    <a:p>
                      <a:r>
                        <a:rPr lang="en-IN" dirty="0">
                          <a:latin typeface="Calibri" panose="020F0502020204030204" pitchFamily="34" charset="0"/>
                        </a:rPr>
                        <a:t>4</a:t>
                      </a:r>
                    </a:p>
                  </a:txBody>
                  <a:tcPr/>
                </a:tc>
                <a:tc>
                  <a:txBody>
                    <a:bodyPr/>
                    <a:lstStyle/>
                    <a:p>
                      <a:pPr algn="r"/>
                      <a:r>
                        <a:rPr lang="en-IN" dirty="0">
                          <a:latin typeface="Calibri" panose="020F0502020204030204" pitchFamily="34" charset="0"/>
                        </a:rPr>
                        <a:t>1,080</a:t>
                      </a:r>
                    </a:p>
                  </a:txBody>
                  <a:tcPr>
                    <a:lnR w="12700" cmpd="sng">
                      <a:noFill/>
                    </a:lnR>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737.655</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2,950.618</a:t>
                      </a:r>
                    </a:p>
                  </a:txBody>
                  <a:tcPr>
                    <a:lnL w="12700" cmpd="sng">
                      <a:noFill/>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0317942"/>
                  </a:ext>
                </a:extLst>
              </a:tr>
              <a:tr h="370840">
                <a:tc>
                  <a:txBody>
                    <a:bodyPr/>
                    <a:lstStyle/>
                    <a:p>
                      <a:r>
                        <a:rPr lang="en-IN" sz="1000" dirty="0">
                          <a:solidFill>
                            <a:srgbClr val="F6D0CC"/>
                          </a:solidFill>
                          <a:latin typeface="Calibri" panose="020F0502020204030204" pitchFamily="34" charset="0"/>
                        </a:rPr>
                        <a:t>Blank</a:t>
                      </a:r>
                    </a:p>
                  </a:txBody>
                  <a:tcPr>
                    <a:lnB w="12700" cap="flat" cmpd="sng" algn="ctr">
                      <a:solidFill>
                        <a:schemeClr val="tx1"/>
                      </a:solidFill>
                      <a:prstDash val="solid"/>
                      <a:round/>
                      <a:headEnd type="none" w="med" len="med"/>
                      <a:tailEnd type="none" w="med" len="med"/>
                    </a:lnB>
                  </a:tcPr>
                </a:tc>
                <a:tc>
                  <a:txBody>
                    <a:bodyPr/>
                    <a:lstStyle/>
                    <a:p>
                      <a:pPr algn="r"/>
                      <a:r>
                        <a:rPr lang="en-IN" sz="1800" dirty="0">
                          <a:solidFill>
                            <a:srgbClr val="F6D0CC"/>
                          </a:solidFill>
                          <a:latin typeface="Calibri" panose="020F0502020204030204" pitchFamily="34" charset="0"/>
                        </a:rPr>
                        <a:t>Blank</a:t>
                      </a:r>
                      <a:endParaRPr lang="en-IN" dirty="0">
                        <a:latin typeface="Calibri" panose="020F0502020204030204" pitchFamily="34" charset="0"/>
                      </a:endParaRPr>
                    </a:p>
                  </a:txBody>
                  <a:tcPr>
                    <a:lnB w="12700" cap="flat" cmpd="sng" algn="ctr">
                      <a:solidFill>
                        <a:schemeClr val="tx1"/>
                      </a:solidFill>
                      <a:prstDash val="solid"/>
                      <a:round/>
                      <a:headEnd type="none" w="med" len="med"/>
                      <a:tailEnd type="none" w="med" len="med"/>
                    </a:lnB>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$936.603</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$3,335.892 </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2055058"/>
                  </a:ext>
                </a:extLst>
              </a:tr>
            </a:tbl>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62520432"/>
              </p:ext>
            </p:extLst>
          </p:nvPr>
        </p:nvGraphicFramePr>
        <p:xfrm>
          <a:off x="3023814" y="5443259"/>
          <a:ext cx="3096372" cy="690558"/>
        </p:xfrm>
        <a:graphic>
          <a:graphicData uri="http://schemas.openxmlformats.org/presentationml/2006/ole">
            <mc:AlternateContent xmlns:mc="http://schemas.openxmlformats.org/markup-compatibility/2006">
              <mc:Choice xmlns:v="urn:schemas-microsoft-com:vml" Requires="v">
                <p:oleObj spid="_x0000_s52246" name="Equation" r:id="rId3" imgW="1765080" imgH="393480" progId="Equation.DSMT4">
                  <p:embed/>
                </p:oleObj>
              </mc:Choice>
              <mc:Fallback>
                <p:oleObj name="Equation" r:id="rId3" imgW="1765080" imgH="393480" progId="Equation.DSMT4">
                  <p:embed/>
                  <p:pic>
                    <p:nvPicPr>
                      <p:cNvPr id="0" name=""/>
                      <p:cNvPicPr/>
                      <p:nvPr/>
                    </p:nvPicPr>
                    <p:blipFill>
                      <a:blip r:embed="rId4"/>
                      <a:stretch>
                        <a:fillRect/>
                      </a:stretch>
                    </p:blipFill>
                    <p:spPr>
                      <a:xfrm>
                        <a:off x="3023814" y="5443259"/>
                        <a:ext cx="3096372" cy="690558"/>
                      </a:xfrm>
                      <a:prstGeom prst="rect">
                        <a:avLst/>
                      </a:prstGeom>
                    </p:spPr>
                  </p:pic>
                </p:oleObj>
              </mc:Fallback>
            </mc:AlternateContent>
          </a:graphicData>
        </a:graphic>
      </p:graphicFrame>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13</a:t>
            </a:fld>
            <a:endParaRPr lang="en-US" altLang="en-US" dirty="0"/>
          </a:p>
        </p:txBody>
      </p:sp>
    </p:spTree>
    <p:extLst>
      <p:ext uri="{BB962C8B-B14F-4D97-AF65-F5344CB8AC3E}">
        <p14:creationId xmlns:p14="http://schemas.microsoft.com/office/powerpoint/2010/main" val="36171337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lstStyle/>
          <a:p>
            <a:r>
              <a:rPr lang="en-US" altLang="en-US" sz="3500" dirty="0"/>
              <a:t>The Duration Model </a:t>
            </a:r>
            <a:r>
              <a:rPr lang="en-US" altLang="en-US" sz="1000" b="0" dirty="0"/>
              <a:t>2</a:t>
            </a:r>
            <a:endParaRPr lang="en-IN" sz="1000" b="0" dirty="0"/>
          </a:p>
        </p:txBody>
      </p:sp>
      <p:sp>
        <p:nvSpPr>
          <p:cNvPr id="3" name="Content Placeholder 2"/>
          <p:cNvSpPr>
            <a:spLocks noGrp="1"/>
          </p:cNvSpPr>
          <p:nvPr>
            <p:ph idx="1"/>
          </p:nvPr>
        </p:nvSpPr>
        <p:spPr>
          <a:xfrm>
            <a:off x="457200" y="1719263"/>
            <a:ext cx="8229600" cy="869933"/>
          </a:xfrm>
        </p:spPr>
        <p:txBody>
          <a:bodyPr/>
          <a:lstStyle/>
          <a:p>
            <a:pPr marL="0" indent="0">
              <a:buNone/>
            </a:pPr>
            <a:r>
              <a:rPr lang="en-US" altLang="en-US" sz="2400" dirty="0"/>
              <a:t>The dollar change in the market value of the asset portfolio for a change in interest rates is:</a:t>
            </a:r>
          </a:p>
        </p:txBody>
      </p:sp>
      <p:graphicFrame>
        <p:nvGraphicFramePr>
          <p:cNvPr id="7" name="Object 6"/>
          <p:cNvGraphicFramePr>
            <a:graphicFrameLocks noChangeAspect="1"/>
          </p:cNvGraphicFramePr>
          <p:nvPr>
            <p:extLst>
              <p:ext uri="{D42A27DB-BD31-4B8C-83A1-F6EECF244321}">
                <p14:modId xmlns:p14="http://schemas.microsoft.com/office/powerpoint/2010/main" val="1130366086"/>
              </p:ext>
            </p:extLst>
          </p:nvPr>
        </p:nvGraphicFramePr>
        <p:xfrm>
          <a:off x="2371147" y="3147668"/>
          <a:ext cx="3376912" cy="986177"/>
        </p:xfrm>
        <a:graphic>
          <a:graphicData uri="http://schemas.openxmlformats.org/presentationml/2006/ole">
            <mc:AlternateContent xmlns:mc="http://schemas.openxmlformats.org/markup-compatibility/2006">
              <mc:Choice xmlns:v="urn:schemas-microsoft-com:vml" Requires="v">
                <p:oleObj spid="_x0000_s53286" name="Equation" r:id="rId4" imgW="1434960" imgH="419040" progId="Equation.DSMT4">
                  <p:embed/>
                </p:oleObj>
              </mc:Choice>
              <mc:Fallback>
                <p:oleObj name="Equation" r:id="rId4" imgW="1434960" imgH="419040" progId="Equation.DSMT4">
                  <p:embed/>
                  <p:pic>
                    <p:nvPicPr>
                      <p:cNvPr id="0" name=""/>
                      <p:cNvPicPr/>
                      <p:nvPr/>
                    </p:nvPicPr>
                    <p:blipFill>
                      <a:blip r:embed="rId5"/>
                      <a:stretch>
                        <a:fillRect/>
                      </a:stretch>
                    </p:blipFill>
                    <p:spPr>
                      <a:xfrm>
                        <a:off x="2371147" y="3147668"/>
                        <a:ext cx="3376912" cy="986177"/>
                      </a:xfrm>
                      <a:prstGeom prst="rect">
                        <a:avLst/>
                      </a:prstGeom>
                    </p:spPr>
                  </p:pic>
                </p:oleObj>
              </mc:Fallback>
            </mc:AlternateContent>
          </a:graphicData>
        </a:graphic>
      </p:graphicFrame>
      <p:sp>
        <p:nvSpPr>
          <p:cNvPr id="5" name="Content Placeholder 4"/>
          <p:cNvSpPr>
            <a:spLocks noGrp="1"/>
          </p:cNvSpPr>
          <p:nvPr>
            <p:ph idx="14"/>
          </p:nvPr>
        </p:nvSpPr>
        <p:spPr>
          <a:xfrm>
            <a:off x="457200" y="4461842"/>
            <a:ext cx="8229600" cy="880180"/>
          </a:xfrm>
        </p:spPr>
        <p:txBody>
          <a:bodyPr/>
          <a:lstStyle/>
          <a:p>
            <a:pPr marL="0" indent="0">
              <a:buNone/>
            </a:pPr>
            <a:r>
              <a:rPr lang="en-US" altLang="en-US" sz="2400" dirty="0"/>
              <a:t>Similarly, the dollar change in the market value of the liability portfolio for a change in interest rates is:</a:t>
            </a:r>
            <a:endParaRPr lang="en-US" altLang="en-US" sz="2400" dirty="0">
              <a:cs typeface="Times New Roman" pitchFamily="18"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597184380"/>
              </p:ext>
            </p:extLst>
          </p:nvPr>
        </p:nvGraphicFramePr>
        <p:xfrm>
          <a:off x="2460797" y="5443413"/>
          <a:ext cx="3197612" cy="986177"/>
        </p:xfrm>
        <a:graphic>
          <a:graphicData uri="http://schemas.openxmlformats.org/presentationml/2006/ole">
            <mc:AlternateContent xmlns:mc="http://schemas.openxmlformats.org/markup-compatibility/2006">
              <mc:Choice xmlns:v="urn:schemas-microsoft-com:vml" Requires="v">
                <p:oleObj spid="_x0000_s53287" name="Equation" r:id="rId6" imgW="1358640" imgH="419040" progId="Equation.DSMT4">
                  <p:embed/>
                </p:oleObj>
              </mc:Choice>
              <mc:Fallback>
                <p:oleObj name="Equation" r:id="rId6" imgW="1358640" imgH="419040" progId="Equation.DSMT4">
                  <p:embed/>
                  <p:pic>
                    <p:nvPicPr>
                      <p:cNvPr id="0" name=""/>
                      <p:cNvPicPr/>
                      <p:nvPr/>
                    </p:nvPicPr>
                    <p:blipFill>
                      <a:blip r:embed="rId7"/>
                      <a:stretch>
                        <a:fillRect/>
                      </a:stretch>
                    </p:blipFill>
                    <p:spPr>
                      <a:xfrm>
                        <a:off x="2460797" y="5443413"/>
                        <a:ext cx="3197612" cy="986177"/>
                      </a:xfrm>
                      <a:prstGeom prst="rect">
                        <a:avLst/>
                      </a:prstGeom>
                    </p:spPr>
                  </p:pic>
                </p:oleObj>
              </mc:Fallback>
            </mc:AlternateContent>
          </a:graphicData>
        </a:graphic>
      </p:graphicFrame>
      <p:sp>
        <p:nvSpPr>
          <p:cNvPr id="2" name="Slide Number Placeholder 1"/>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14</a:t>
            </a:fld>
            <a:endParaRPr lang="en-US" altLang="en-US" dirty="0"/>
          </a:p>
        </p:txBody>
      </p:sp>
    </p:spTree>
    <p:extLst>
      <p:ext uri="{BB962C8B-B14F-4D97-AF65-F5344CB8AC3E}">
        <p14:creationId xmlns:p14="http://schemas.microsoft.com/office/powerpoint/2010/main" val="5473914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The Duration Model Concluded</a:t>
            </a:r>
            <a:endParaRPr lang="en-IN" sz="1000" b="0" dirty="0"/>
          </a:p>
        </p:txBody>
      </p:sp>
      <p:sp>
        <p:nvSpPr>
          <p:cNvPr id="4" name="Content Placeholder 3"/>
          <p:cNvSpPr>
            <a:spLocks noGrp="1"/>
          </p:cNvSpPr>
          <p:nvPr>
            <p:ph idx="1"/>
          </p:nvPr>
        </p:nvSpPr>
        <p:spPr/>
        <p:txBody>
          <a:bodyPr/>
          <a:lstStyle/>
          <a:p>
            <a:pPr marL="291600" indent="-291600">
              <a:lnSpc>
                <a:spcPct val="90000"/>
              </a:lnSpc>
              <a:spcBef>
                <a:spcPts val="600"/>
              </a:spcBef>
              <a:buSzPct val="100000"/>
            </a:pPr>
            <a:r>
              <a:rPr lang="en-US" altLang="en-US" sz="2400" dirty="0"/>
              <a:t>Finally, the change in the market value of equity of an FI given a change in interest rates is determined from the basic balance sheet equation: </a:t>
            </a:r>
          </a:p>
        </p:txBody>
      </p:sp>
      <p:graphicFrame>
        <p:nvGraphicFramePr>
          <p:cNvPr id="12" name="Object 11"/>
          <p:cNvGraphicFramePr>
            <a:graphicFrameLocks noChangeAspect="1"/>
          </p:cNvGraphicFramePr>
          <p:nvPr>
            <p:extLst>
              <p:ext uri="{D42A27DB-BD31-4B8C-83A1-F6EECF244321}">
                <p14:modId xmlns:p14="http://schemas.microsoft.com/office/powerpoint/2010/main" val="1443773629"/>
              </p:ext>
            </p:extLst>
          </p:nvPr>
        </p:nvGraphicFramePr>
        <p:xfrm>
          <a:off x="2752555" y="3072308"/>
          <a:ext cx="2953090" cy="408149"/>
        </p:xfrm>
        <a:graphic>
          <a:graphicData uri="http://schemas.openxmlformats.org/presentationml/2006/ole">
            <mc:AlternateContent xmlns:mc="http://schemas.openxmlformats.org/markup-compatibility/2006">
              <mc:Choice xmlns:v="urn:schemas-microsoft-com:vml" Requires="v">
                <p:oleObj spid="_x0000_s54331" name="Equation" r:id="rId4" imgW="1562040" imgH="215640" progId="Equation.DSMT4">
                  <p:embed/>
                </p:oleObj>
              </mc:Choice>
              <mc:Fallback>
                <p:oleObj name="Equation" r:id="rId4" imgW="1562040" imgH="215640" progId="Equation.DSMT4">
                  <p:embed/>
                  <p:pic>
                    <p:nvPicPr>
                      <p:cNvPr id="0" name=""/>
                      <p:cNvPicPr/>
                      <p:nvPr/>
                    </p:nvPicPr>
                    <p:blipFill>
                      <a:blip r:embed="rId5"/>
                      <a:stretch>
                        <a:fillRect/>
                      </a:stretch>
                    </p:blipFill>
                    <p:spPr>
                      <a:xfrm>
                        <a:off x="2752555" y="3072308"/>
                        <a:ext cx="2953090" cy="408149"/>
                      </a:xfrm>
                      <a:prstGeom prst="rect">
                        <a:avLst/>
                      </a:prstGeom>
                    </p:spPr>
                  </p:pic>
                </p:oleObj>
              </mc:Fallback>
            </mc:AlternateContent>
          </a:graphicData>
        </a:graphic>
      </p:graphicFrame>
      <p:sp>
        <p:nvSpPr>
          <p:cNvPr id="5" name="Content Placeholder 4"/>
          <p:cNvSpPr>
            <a:spLocks noGrp="1"/>
          </p:cNvSpPr>
          <p:nvPr>
            <p:ph idx="13"/>
          </p:nvPr>
        </p:nvSpPr>
        <p:spPr>
          <a:xfrm>
            <a:off x="457200" y="3731965"/>
            <a:ext cx="8229600" cy="727605"/>
          </a:xfrm>
        </p:spPr>
        <p:txBody>
          <a:bodyPr/>
          <a:lstStyle/>
          <a:p>
            <a:pPr marL="291600" indent="-291600">
              <a:lnSpc>
                <a:spcPct val="90000"/>
              </a:lnSpc>
              <a:spcBef>
                <a:spcPts val="600"/>
              </a:spcBef>
              <a:buSzPct val="100000"/>
            </a:pPr>
            <a:r>
              <a:rPr lang="en-US" altLang="en-US" sz="2400" dirty="0"/>
              <a:t>By substituting and rearranging, the change in net worth is given as:</a:t>
            </a:r>
          </a:p>
        </p:txBody>
      </p:sp>
      <p:graphicFrame>
        <p:nvGraphicFramePr>
          <p:cNvPr id="13" name="Object 12"/>
          <p:cNvGraphicFramePr>
            <a:graphicFrameLocks noChangeAspect="1"/>
          </p:cNvGraphicFramePr>
          <p:nvPr>
            <p:extLst>
              <p:ext uri="{D42A27DB-BD31-4B8C-83A1-F6EECF244321}">
                <p14:modId xmlns:p14="http://schemas.microsoft.com/office/powerpoint/2010/main" val="2511285562"/>
              </p:ext>
            </p:extLst>
          </p:nvPr>
        </p:nvGraphicFramePr>
        <p:xfrm>
          <a:off x="2548478" y="4552770"/>
          <a:ext cx="3361244" cy="792293"/>
        </p:xfrm>
        <a:graphic>
          <a:graphicData uri="http://schemas.openxmlformats.org/presentationml/2006/ole">
            <mc:AlternateContent xmlns:mc="http://schemas.openxmlformats.org/markup-compatibility/2006">
              <mc:Choice xmlns:v="urn:schemas-microsoft-com:vml" Requires="v">
                <p:oleObj spid="_x0000_s54332" name="Equation" r:id="rId6" imgW="1777680" imgH="419040" progId="Equation.DSMT4">
                  <p:embed/>
                </p:oleObj>
              </mc:Choice>
              <mc:Fallback>
                <p:oleObj name="Equation" r:id="rId6" imgW="1777680" imgH="419040" progId="Equation.DSMT4">
                  <p:embed/>
                  <p:pic>
                    <p:nvPicPr>
                      <p:cNvPr id="0" name=""/>
                      <p:cNvPicPr/>
                      <p:nvPr/>
                    </p:nvPicPr>
                    <p:blipFill>
                      <a:blip r:embed="rId7"/>
                      <a:stretch>
                        <a:fillRect/>
                      </a:stretch>
                    </p:blipFill>
                    <p:spPr>
                      <a:xfrm>
                        <a:off x="2548478" y="4552770"/>
                        <a:ext cx="3361244" cy="792293"/>
                      </a:xfrm>
                      <a:prstGeom prst="rect">
                        <a:avLst/>
                      </a:prstGeom>
                    </p:spPr>
                  </p:pic>
                </p:oleObj>
              </mc:Fallback>
            </mc:AlternateContent>
          </a:graphicData>
        </a:graphic>
      </p:graphicFrame>
      <p:sp>
        <p:nvSpPr>
          <p:cNvPr id="8" name="Content Placeholder 7"/>
          <p:cNvSpPr>
            <a:spLocks noGrp="1"/>
          </p:cNvSpPr>
          <p:nvPr>
            <p:ph idx="14"/>
          </p:nvPr>
        </p:nvSpPr>
        <p:spPr>
          <a:xfrm>
            <a:off x="2099551" y="5568480"/>
            <a:ext cx="969658" cy="418168"/>
          </a:xfrm>
        </p:spPr>
        <p:txBody>
          <a:bodyPr/>
          <a:lstStyle/>
          <a:p>
            <a:pPr marL="0" indent="0">
              <a:buNone/>
            </a:pPr>
            <a:r>
              <a:rPr lang="en-US" altLang="en-US" sz="2200" dirty="0">
                <a:cs typeface="Times New Roman" pitchFamily="18" charset="0"/>
              </a:rPr>
              <a:t>where</a:t>
            </a:r>
            <a:endParaRPr lang="en-IN" sz="2200" dirty="0"/>
          </a:p>
        </p:txBody>
      </p:sp>
      <p:graphicFrame>
        <p:nvGraphicFramePr>
          <p:cNvPr id="10" name="Object 9"/>
          <p:cNvGraphicFramePr>
            <a:graphicFrameLocks noChangeAspect="1"/>
          </p:cNvGraphicFramePr>
          <p:nvPr>
            <p:extLst>
              <p:ext uri="{D42A27DB-BD31-4B8C-83A1-F6EECF244321}">
                <p14:modId xmlns:p14="http://schemas.microsoft.com/office/powerpoint/2010/main" val="2101022042"/>
              </p:ext>
            </p:extLst>
          </p:nvPr>
        </p:nvGraphicFramePr>
        <p:xfrm>
          <a:off x="2978803" y="5438263"/>
          <a:ext cx="1152432" cy="744269"/>
        </p:xfrm>
        <a:graphic>
          <a:graphicData uri="http://schemas.openxmlformats.org/presentationml/2006/ole">
            <mc:AlternateContent xmlns:mc="http://schemas.openxmlformats.org/markup-compatibility/2006">
              <mc:Choice xmlns:v="urn:schemas-microsoft-com:vml" Requires="v">
                <p:oleObj spid="_x0000_s54333" name="Equation" r:id="rId8" imgW="609480" imgH="393480" progId="Equation.DSMT4">
                  <p:embed/>
                </p:oleObj>
              </mc:Choice>
              <mc:Fallback>
                <p:oleObj name="Equation" r:id="rId8" imgW="609480" imgH="393480" progId="Equation.DSMT4">
                  <p:embed/>
                  <p:pic>
                    <p:nvPicPr>
                      <p:cNvPr id="0" name=""/>
                      <p:cNvPicPr/>
                      <p:nvPr/>
                    </p:nvPicPr>
                    <p:blipFill>
                      <a:blip r:embed="rId9"/>
                      <a:stretch>
                        <a:fillRect/>
                      </a:stretch>
                    </p:blipFill>
                    <p:spPr>
                      <a:xfrm>
                        <a:off x="2978803" y="5438263"/>
                        <a:ext cx="1152432" cy="744269"/>
                      </a:xfrm>
                      <a:prstGeom prst="rect">
                        <a:avLst/>
                      </a:prstGeom>
                    </p:spPr>
                  </p:pic>
                </p:oleObj>
              </mc:Fallback>
            </mc:AlternateContent>
          </a:graphicData>
        </a:graphic>
      </p:graphicFrame>
      <p:sp>
        <p:nvSpPr>
          <p:cNvPr id="9" name="Content Placeholder 8"/>
          <p:cNvSpPr>
            <a:spLocks noGrp="1"/>
          </p:cNvSpPr>
          <p:nvPr>
            <p:ph idx="15"/>
          </p:nvPr>
        </p:nvSpPr>
        <p:spPr>
          <a:xfrm>
            <a:off x="4131235" y="5580622"/>
            <a:ext cx="3536848" cy="378277"/>
          </a:xfrm>
        </p:spPr>
        <p:txBody>
          <a:bodyPr/>
          <a:lstStyle/>
          <a:p>
            <a:pPr marL="0" indent="0">
              <a:buNone/>
            </a:pPr>
            <a:r>
              <a:rPr lang="en-US" altLang="en-US" sz="2200" dirty="0">
                <a:cs typeface="Times New Roman" pitchFamily="18" charset="0"/>
              </a:rPr>
              <a:t>measure of the FI’s leverage.</a:t>
            </a:r>
            <a:endParaRPr lang="en-IN" sz="2200" dirty="0"/>
          </a:p>
        </p:txBody>
      </p:sp>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15</a:t>
            </a:fld>
            <a:endParaRPr lang="en-US" altLang="en-US" dirty="0"/>
          </a:p>
        </p:txBody>
      </p:sp>
    </p:spTree>
    <p:extLst>
      <p:ext uri="{BB962C8B-B14F-4D97-AF65-F5344CB8AC3E}">
        <p14:creationId xmlns:p14="http://schemas.microsoft.com/office/powerpoint/2010/main" val="33008569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1029835"/>
          </a:xfrm>
        </p:spPr>
        <p:txBody>
          <a:bodyPr anchor="ctr"/>
          <a:lstStyle/>
          <a:p>
            <a:r>
              <a:rPr lang="en-US" altLang="en-US" sz="3500" dirty="0"/>
              <a:t>Effects of Interest Rate Changes on Net Worth</a:t>
            </a:r>
            <a:endParaRPr lang="en-IN" sz="3500" dirty="0"/>
          </a:p>
        </p:txBody>
      </p:sp>
      <p:sp>
        <p:nvSpPr>
          <p:cNvPr id="7" name="Content Placeholder 6"/>
          <p:cNvSpPr>
            <a:spLocks noGrp="1"/>
          </p:cNvSpPr>
          <p:nvPr>
            <p:ph idx="1"/>
          </p:nvPr>
        </p:nvSpPr>
        <p:spPr>
          <a:xfrm>
            <a:off x="457200" y="1998395"/>
            <a:ext cx="8229600" cy="3767137"/>
          </a:xfrm>
        </p:spPr>
        <p:txBody>
          <a:bodyPr/>
          <a:lstStyle/>
          <a:p>
            <a:pPr marL="0" indent="0">
              <a:buNone/>
            </a:pPr>
            <a:r>
              <a:rPr lang="en-US" altLang="en-US" sz="2400" dirty="0"/>
              <a:t>The effect of interest rate changes on the market value of equity or net worth of an FI breaks down to three effects:</a:t>
            </a:r>
          </a:p>
          <a:p>
            <a:pPr marL="291600" lvl="1" indent="-291600" eaLnBrk="1" hangingPunct="1">
              <a:lnSpc>
                <a:spcPct val="90000"/>
              </a:lnSpc>
              <a:spcBef>
                <a:spcPts val="600"/>
              </a:spcBef>
              <a:buSzPct val="100000"/>
            </a:pPr>
            <a:r>
              <a:rPr lang="en-US" altLang="en-US" sz="2400" dirty="0">
                <a:cs typeface="Times New Roman" pitchFamily="18" charset="0"/>
              </a:rPr>
              <a:t>The leverage adjusted duration gap = (</a:t>
            </a:r>
            <a:r>
              <a:rPr lang="en-US" altLang="en-US" sz="2400" i="1" dirty="0">
                <a:cs typeface="Times New Roman" pitchFamily="18" charset="0"/>
              </a:rPr>
              <a:t>D</a:t>
            </a:r>
            <a:r>
              <a:rPr lang="en-US" altLang="en-US" sz="2400" i="1" baseline="-25000" dirty="0">
                <a:cs typeface="Times New Roman" pitchFamily="18" charset="0"/>
              </a:rPr>
              <a:t>A</a:t>
            </a:r>
            <a:r>
              <a:rPr lang="en-US" altLang="en-US" sz="2400" dirty="0">
                <a:cs typeface="Times New Roman" pitchFamily="18" charset="0"/>
              </a:rPr>
              <a:t> – </a:t>
            </a:r>
            <a:r>
              <a:rPr lang="en-US" altLang="en-US" sz="2400" i="1" dirty="0">
                <a:cs typeface="Times New Roman" pitchFamily="18" charset="0"/>
              </a:rPr>
              <a:t>kD</a:t>
            </a:r>
            <a:r>
              <a:rPr lang="en-US" altLang="en-US" sz="2400" i="1" baseline="-25000" dirty="0">
                <a:cs typeface="Times New Roman" pitchFamily="18" charset="0"/>
              </a:rPr>
              <a:t>L</a:t>
            </a:r>
            <a:r>
              <a:rPr lang="en-US" altLang="en-US" sz="2400" dirty="0">
                <a:cs typeface="Times New Roman" pitchFamily="18" charset="0"/>
              </a:rPr>
              <a:t>).</a:t>
            </a:r>
          </a:p>
          <a:p>
            <a:pPr marL="622800" lvl="2" indent="-320400" eaLnBrk="1" hangingPunct="1">
              <a:lnSpc>
                <a:spcPct val="90000"/>
              </a:lnSpc>
              <a:spcBef>
                <a:spcPts val="600"/>
              </a:spcBef>
              <a:buSzPct val="80000"/>
            </a:pPr>
            <a:r>
              <a:rPr lang="en-US" altLang="en-US" sz="2200" dirty="0">
                <a:cs typeface="Times New Roman" pitchFamily="18" charset="0"/>
              </a:rPr>
              <a:t>Measured in years.</a:t>
            </a:r>
          </a:p>
          <a:p>
            <a:pPr marL="622800" lvl="2" indent="-320400" eaLnBrk="1" hangingPunct="1">
              <a:lnSpc>
                <a:spcPct val="90000"/>
              </a:lnSpc>
              <a:spcBef>
                <a:spcPts val="600"/>
              </a:spcBef>
              <a:buSzPct val="80000"/>
            </a:pPr>
            <a:r>
              <a:rPr lang="en-US" altLang="en-US" sz="2200" dirty="0">
                <a:cs typeface="Times New Roman" pitchFamily="18" charset="0"/>
              </a:rPr>
              <a:t>Reflects the degree of duration mismatch on an FI’s balance sheet.</a:t>
            </a:r>
          </a:p>
          <a:p>
            <a:pPr marL="622800" lvl="2" indent="-320400" eaLnBrk="1" hangingPunct="1">
              <a:lnSpc>
                <a:spcPct val="90000"/>
              </a:lnSpc>
              <a:spcBef>
                <a:spcPts val="600"/>
              </a:spcBef>
              <a:buSzPct val="80000"/>
            </a:pPr>
            <a:r>
              <a:rPr lang="en-US" altLang="en-US" sz="2200" dirty="0">
                <a:cs typeface="Times New Roman" pitchFamily="18" charset="0"/>
              </a:rPr>
              <a:t>The larger the gap (in absolute terms), the more exposed the FI to interest rate risk.</a:t>
            </a:r>
          </a:p>
          <a:p>
            <a:pPr marL="291600" lvl="1" indent="-291600" eaLnBrk="1" hangingPunct="1">
              <a:lnSpc>
                <a:spcPct val="90000"/>
              </a:lnSpc>
              <a:spcBef>
                <a:spcPts val="600"/>
              </a:spcBef>
              <a:buSzPct val="100000"/>
            </a:pPr>
            <a:r>
              <a:rPr lang="en-US" altLang="en-US" sz="2400" dirty="0">
                <a:cs typeface="Times New Roman" pitchFamily="18" charset="0"/>
              </a:rPr>
              <a:t>The size of the FI = </a:t>
            </a:r>
            <a:r>
              <a:rPr lang="en-US" altLang="en-US" sz="2400" i="1" dirty="0">
                <a:cs typeface="Times New Roman" pitchFamily="18" charset="0"/>
              </a:rPr>
              <a:t>A = </a:t>
            </a:r>
            <a:r>
              <a:rPr lang="en-US" altLang="en-US" sz="2400" dirty="0">
                <a:cs typeface="Times New Roman" pitchFamily="18" charset="0"/>
              </a:rPr>
              <a:t>the size of the FI’s assets.</a:t>
            </a:r>
            <a:endParaRPr lang="en-US" altLang="en-US" sz="2400" i="1" dirty="0">
              <a:cs typeface="Times New Roman" pitchFamily="18" charset="0"/>
            </a:endParaRPr>
          </a:p>
          <a:p>
            <a:pPr marL="291600" lvl="1" indent="-291600" eaLnBrk="1" hangingPunct="1">
              <a:lnSpc>
                <a:spcPct val="90000"/>
              </a:lnSpc>
              <a:spcBef>
                <a:spcPts val="600"/>
              </a:spcBef>
              <a:buSzPct val="100000"/>
            </a:pPr>
            <a:r>
              <a:rPr lang="en-US" altLang="en-US" sz="2400" dirty="0">
                <a:cs typeface="Times New Roman" pitchFamily="18" charset="0"/>
              </a:rPr>
              <a:t>The size of the interest rate shock =</a:t>
            </a:r>
            <a:endParaRPr lang="en-US" altLang="en-US" sz="2400" dirty="0"/>
          </a:p>
        </p:txBody>
      </p:sp>
      <p:graphicFrame>
        <p:nvGraphicFramePr>
          <p:cNvPr id="8" name="Object 7"/>
          <p:cNvGraphicFramePr>
            <a:graphicFrameLocks noChangeAspect="1"/>
          </p:cNvGraphicFramePr>
          <p:nvPr>
            <p:extLst>
              <p:ext uri="{D42A27DB-BD31-4B8C-83A1-F6EECF244321}">
                <p14:modId xmlns:p14="http://schemas.microsoft.com/office/powerpoint/2010/main" val="552514282"/>
              </p:ext>
            </p:extLst>
          </p:nvPr>
        </p:nvGraphicFramePr>
        <p:xfrm>
          <a:off x="5297488" y="5222875"/>
          <a:ext cx="862012" cy="731838"/>
        </p:xfrm>
        <a:graphic>
          <a:graphicData uri="http://schemas.openxmlformats.org/presentationml/2006/ole">
            <mc:AlternateContent xmlns:mc="http://schemas.openxmlformats.org/markup-compatibility/2006">
              <mc:Choice xmlns:v="urn:schemas-microsoft-com:vml" Requires="v">
                <p:oleObj spid="_x0000_s39087" name="Equation" r:id="rId4" imgW="507960" imgH="431640" progId="Equation.DSMT4">
                  <p:embed/>
                </p:oleObj>
              </mc:Choice>
              <mc:Fallback>
                <p:oleObj name="Equation" r:id="rId4" imgW="507960" imgH="431640" progId="Equation.DSMT4">
                  <p:embed/>
                  <p:pic>
                    <p:nvPicPr>
                      <p:cNvPr id="0" name=""/>
                      <p:cNvPicPr/>
                      <p:nvPr/>
                    </p:nvPicPr>
                    <p:blipFill>
                      <a:blip r:embed="rId5"/>
                      <a:stretch>
                        <a:fillRect/>
                      </a:stretch>
                    </p:blipFill>
                    <p:spPr>
                      <a:xfrm>
                        <a:off x="5297488" y="5222875"/>
                        <a:ext cx="862012" cy="731838"/>
                      </a:xfrm>
                      <a:prstGeom prst="rect">
                        <a:avLst/>
                      </a:prstGeom>
                    </p:spPr>
                  </p:pic>
                </p:oleObj>
              </mc:Fallback>
            </mc:AlternateContent>
          </a:graphicData>
        </a:graphic>
      </p:graphicFrame>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16</a:t>
            </a:fld>
            <a:endParaRPr lang="en-US" altLang="en-US" dirty="0"/>
          </a:p>
        </p:txBody>
      </p:sp>
    </p:spTree>
    <p:extLst>
      <p:ext uri="{BB962C8B-B14F-4D97-AF65-F5344CB8AC3E}">
        <p14:creationId xmlns:p14="http://schemas.microsoft.com/office/powerpoint/2010/main" val="6697142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Fannie Mae Duration Gap </a:t>
            </a:r>
            <a:r>
              <a:rPr lang="en-US" altLang="en-US" sz="1000" b="0" dirty="0"/>
              <a:t>1</a:t>
            </a:r>
            <a:endParaRPr lang="en-IN" sz="1000" b="0" dirty="0"/>
          </a:p>
        </p:txBody>
      </p:sp>
      <p:sp>
        <p:nvSpPr>
          <p:cNvPr id="5" name="Content Placeholder 4"/>
          <p:cNvSpPr>
            <a:spLocks noGrp="1"/>
          </p:cNvSpPr>
          <p:nvPr>
            <p:ph idx="1"/>
          </p:nvPr>
        </p:nvSpPr>
        <p:spPr>
          <a:xfrm>
            <a:off x="457200" y="1719263"/>
            <a:ext cx="8229600" cy="706303"/>
          </a:xfrm>
        </p:spPr>
        <p:txBody>
          <a:bodyPr/>
          <a:lstStyle/>
          <a:p>
            <a:pPr marL="0" indent="0">
              <a:buNone/>
            </a:pPr>
            <a:r>
              <a:rPr lang="fr-FR" sz="1800" b="1" dirty="0"/>
              <a:t>Table 22–6 Fannie Mae Duration Gap</a:t>
            </a:r>
          </a:p>
          <a:p>
            <a:pPr marL="0" indent="0">
              <a:buNone/>
            </a:pPr>
            <a:r>
              <a:rPr lang="en-IN" sz="1800" b="1" dirty="0"/>
              <a:t>For the Three Months Ended September 30, 2016</a:t>
            </a:r>
            <a:endParaRPr lang="en-IN" sz="1800" dirty="0"/>
          </a:p>
        </p:txBody>
      </p:sp>
      <p:graphicFrame>
        <p:nvGraphicFramePr>
          <p:cNvPr id="12" name="Table 11"/>
          <p:cNvGraphicFramePr>
            <a:graphicFrameLocks noGrp="1"/>
          </p:cNvGraphicFramePr>
          <p:nvPr>
            <p:extLst>
              <p:ext uri="{D42A27DB-BD31-4B8C-83A1-F6EECF244321}">
                <p14:modId xmlns:p14="http://schemas.microsoft.com/office/powerpoint/2010/main" val="112993021"/>
              </p:ext>
            </p:extLst>
          </p:nvPr>
        </p:nvGraphicFramePr>
        <p:xfrm>
          <a:off x="457200" y="2627699"/>
          <a:ext cx="7956884" cy="2362200"/>
        </p:xfrm>
        <a:graphic>
          <a:graphicData uri="http://schemas.openxmlformats.org/drawingml/2006/table">
            <a:tbl>
              <a:tblPr firstRow="1" bandRow="1">
                <a:tableStyleId>{5C22544A-7EE6-4342-B048-85BDC9FD1C3A}</a:tableStyleId>
              </a:tblPr>
              <a:tblGrid>
                <a:gridCol w="2229853">
                  <a:extLst>
                    <a:ext uri="{9D8B030D-6E8A-4147-A177-3AD203B41FA5}">
                      <a16:colId xmlns:a16="http://schemas.microsoft.com/office/drawing/2014/main" val="2991637031"/>
                    </a:ext>
                  </a:extLst>
                </a:gridCol>
                <a:gridCol w="1212783">
                  <a:extLst>
                    <a:ext uri="{9D8B030D-6E8A-4147-A177-3AD203B41FA5}">
                      <a16:colId xmlns:a16="http://schemas.microsoft.com/office/drawing/2014/main" val="3223296097"/>
                    </a:ext>
                  </a:extLst>
                </a:gridCol>
                <a:gridCol w="2242686">
                  <a:extLst>
                    <a:ext uri="{9D8B030D-6E8A-4147-A177-3AD203B41FA5}">
                      <a16:colId xmlns:a16="http://schemas.microsoft.com/office/drawing/2014/main" val="3316978790"/>
                    </a:ext>
                  </a:extLst>
                </a:gridCol>
                <a:gridCol w="2271562">
                  <a:extLst>
                    <a:ext uri="{9D8B030D-6E8A-4147-A177-3AD203B41FA5}">
                      <a16:colId xmlns:a16="http://schemas.microsoft.com/office/drawing/2014/main" val="699578203"/>
                    </a:ext>
                  </a:extLst>
                </a:gridCol>
              </a:tblGrid>
              <a:tr h="250255">
                <a:tc>
                  <a:txBody>
                    <a:bodyPr/>
                    <a:lstStyle/>
                    <a:p>
                      <a:r>
                        <a:rPr lang="en-IN" sz="1400" dirty="0">
                          <a:solidFill>
                            <a:srgbClr val="E84C22"/>
                          </a:solidFill>
                          <a:latin typeface="Calibri" panose="020F0502020204030204" pitchFamily="34" charset="0"/>
                        </a:rPr>
                        <a:t>Blank</a:t>
                      </a:r>
                    </a:p>
                  </a:txBody>
                  <a:tcPr/>
                </a:tc>
                <a:tc>
                  <a:txBody>
                    <a:bodyPr/>
                    <a:lstStyle/>
                    <a:p>
                      <a:r>
                        <a:rPr lang="en-IN" sz="1400" b="1" i="0" u="none" strike="noStrike" kern="1200" baseline="0" dirty="0">
                          <a:solidFill>
                            <a:schemeClr val="tx1"/>
                          </a:solidFill>
                          <a:latin typeface="Calibri" panose="020F0502020204030204" pitchFamily="34" charset="0"/>
                          <a:ea typeface="+mn-ea"/>
                          <a:cs typeface="+mn-cs"/>
                        </a:rPr>
                        <a:t>Duration Gap</a:t>
                      </a:r>
                    </a:p>
                    <a:p>
                      <a:pPr marL="0" marR="0" indent="0" algn="l" defTabSz="914400" rtl="0" eaLnBrk="1" fontAlgn="auto" latinLnBrk="0" hangingPunct="1">
                        <a:lnSpc>
                          <a:spcPct val="100000"/>
                        </a:lnSpc>
                        <a:spcBef>
                          <a:spcPts val="0"/>
                        </a:spcBef>
                        <a:spcAft>
                          <a:spcPts val="0"/>
                        </a:spcAft>
                        <a:buClrTx/>
                        <a:buSzTx/>
                        <a:buFontTx/>
                        <a:buNone/>
                        <a:tabLst/>
                        <a:defRPr/>
                      </a:pPr>
                      <a:r>
                        <a:rPr lang="en-IN" sz="1400" b="1" i="0" u="none" strike="noStrike" kern="1200" baseline="0" dirty="0">
                          <a:solidFill>
                            <a:schemeClr val="tx1"/>
                          </a:solidFill>
                          <a:latin typeface="Calibri" panose="020F0502020204030204" pitchFamily="34" charset="0"/>
                          <a:ea typeface="+mn-ea"/>
                          <a:cs typeface="+mn-cs"/>
                        </a:rPr>
                        <a:t>(in months)</a:t>
                      </a:r>
                      <a:endParaRPr lang="en-IN" sz="14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sz="1400" b="1" i="0" u="none" strike="noStrike" kern="1200" baseline="0" dirty="0">
                          <a:solidFill>
                            <a:schemeClr val="tx1"/>
                          </a:solidFill>
                          <a:latin typeface="Calibri" panose="020F0502020204030204" pitchFamily="34" charset="0"/>
                          <a:ea typeface="+mn-ea"/>
                          <a:cs typeface="+mn-cs"/>
                        </a:rPr>
                        <a:t>Rate Slope Shock 25 Bps</a:t>
                      </a:r>
                    </a:p>
                    <a:p>
                      <a:pPr marL="0" marR="0" indent="0" algn="l" defTabSz="914400" rtl="0" eaLnBrk="1" fontAlgn="auto" latinLnBrk="0" hangingPunct="1">
                        <a:lnSpc>
                          <a:spcPct val="100000"/>
                        </a:lnSpc>
                        <a:spcBef>
                          <a:spcPts val="0"/>
                        </a:spcBef>
                        <a:spcAft>
                          <a:spcPts val="0"/>
                        </a:spcAft>
                        <a:buClrTx/>
                        <a:buSzTx/>
                        <a:buFontTx/>
                        <a:buNone/>
                        <a:tabLst/>
                        <a:defRPr/>
                      </a:pPr>
                      <a:r>
                        <a:rPr lang="en-IN" sz="1400" b="1" i="0" u="none" strike="noStrike" kern="1200" baseline="0" dirty="0">
                          <a:solidFill>
                            <a:schemeClr val="tx1"/>
                          </a:solidFill>
                          <a:latin typeface="Calibri" panose="020F0502020204030204" pitchFamily="34" charset="0"/>
                          <a:ea typeface="+mn-ea"/>
                          <a:cs typeface="+mn-cs"/>
                        </a:rPr>
                        <a:t>Exposure (dollars in billions)</a:t>
                      </a:r>
                      <a:endParaRPr lang="en-IN" sz="14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sz="1400" b="1" i="0" u="none" strike="noStrike" kern="1200" baseline="0" dirty="0">
                          <a:solidFill>
                            <a:schemeClr val="tx1"/>
                          </a:solidFill>
                          <a:latin typeface="Calibri" panose="020F0502020204030204" pitchFamily="34" charset="0"/>
                          <a:ea typeface="+mn-ea"/>
                          <a:cs typeface="+mn-cs"/>
                        </a:rPr>
                        <a:t>Rate Level Shock 50 Bps</a:t>
                      </a:r>
                    </a:p>
                    <a:p>
                      <a:r>
                        <a:rPr lang="en-IN" sz="1400" b="1" i="0" u="none" strike="noStrike" kern="1200" baseline="0" dirty="0">
                          <a:solidFill>
                            <a:schemeClr val="tx1"/>
                          </a:solidFill>
                          <a:latin typeface="Calibri" panose="020F0502020204030204" pitchFamily="34" charset="0"/>
                          <a:ea typeface="+mn-ea"/>
                          <a:cs typeface="+mn-cs"/>
                        </a:rPr>
                        <a:t>Exposure (dollars in billions)</a:t>
                      </a:r>
                      <a:endParaRPr lang="en-IN" sz="1400" b="0" i="0" u="none" strike="noStrike" kern="1200" baseline="0" dirty="0">
                        <a:solidFill>
                          <a:schemeClr val="tx1"/>
                        </a:solidFill>
                        <a:latin typeface="Calibri" panose="020F0502020204030204" pitchFamily="34" charset="0"/>
                        <a:ea typeface="+mn-ea"/>
                        <a:cs typeface="+mn-cs"/>
                      </a:endParaRPr>
                    </a:p>
                  </a:txBody>
                  <a:tcPr/>
                </a:tc>
                <a:extLst>
                  <a:ext uri="{0D108BD9-81ED-4DB2-BD59-A6C34878D82A}">
                    <a16:rowId xmlns:a16="http://schemas.microsoft.com/office/drawing/2014/main" val="176829825"/>
                  </a:ext>
                </a:extLst>
              </a:tr>
              <a:tr h="370840">
                <a:tc>
                  <a:txBody>
                    <a:bodyPr/>
                    <a:lstStyle/>
                    <a:p>
                      <a:r>
                        <a:rPr lang="en-IN" sz="1400" b="0" i="0" u="none" strike="noStrike" kern="1200" baseline="0" dirty="0">
                          <a:solidFill>
                            <a:schemeClr val="dk1"/>
                          </a:solidFill>
                          <a:latin typeface="Calibri" panose="020F0502020204030204" pitchFamily="34" charset="0"/>
                          <a:ea typeface="+mn-ea"/>
                          <a:cs typeface="+mn-cs"/>
                        </a:rPr>
                        <a:t>Average................................</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0.3</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$0.0</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$ 0.0</a:t>
                      </a:r>
                    </a:p>
                  </a:txBody>
                  <a:tcPr/>
                </a:tc>
                <a:extLst>
                  <a:ext uri="{0D108BD9-81ED-4DB2-BD59-A6C34878D82A}">
                    <a16:rowId xmlns:a16="http://schemas.microsoft.com/office/drawing/2014/main" val="3939844589"/>
                  </a:ext>
                </a:extLst>
              </a:tr>
              <a:tr h="370840">
                <a:tc>
                  <a:txBody>
                    <a:bodyPr/>
                    <a:lstStyle/>
                    <a:p>
                      <a:r>
                        <a:rPr lang="en-IN" sz="1400" b="0" i="0" u="none" strike="noStrike" kern="1200" baseline="0" dirty="0">
                          <a:solidFill>
                            <a:schemeClr val="dk1"/>
                          </a:solidFill>
                          <a:latin typeface="Calibri" panose="020F0502020204030204" pitchFamily="34" charset="0"/>
                          <a:ea typeface="+mn-ea"/>
                          <a:cs typeface="+mn-cs"/>
                        </a:rPr>
                        <a:t>Minimum..............................</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(0.3)</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0.0</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0.0</a:t>
                      </a:r>
                    </a:p>
                  </a:txBody>
                  <a:tcPr/>
                </a:tc>
                <a:extLst>
                  <a:ext uri="{0D108BD9-81ED-4DB2-BD59-A6C34878D82A}">
                    <a16:rowId xmlns:a16="http://schemas.microsoft.com/office/drawing/2014/main" val="4037626589"/>
                  </a:ext>
                </a:extLst>
              </a:tr>
              <a:tr h="370840">
                <a:tc>
                  <a:txBody>
                    <a:bodyPr/>
                    <a:lstStyle/>
                    <a:p>
                      <a:r>
                        <a:rPr lang="en-IN" sz="1400" b="0" i="0" u="none" strike="noStrike" kern="1200" baseline="0" dirty="0">
                          <a:solidFill>
                            <a:schemeClr val="dk1"/>
                          </a:solidFill>
                          <a:latin typeface="Calibri" panose="020F0502020204030204" pitchFamily="34" charset="0"/>
                          <a:ea typeface="+mn-ea"/>
                          <a:cs typeface="+mn-cs"/>
                        </a:rPr>
                        <a:t>Maximum.............................</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0.9</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0.1</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0.1</a:t>
                      </a:r>
                    </a:p>
                  </a:txBody>
                  <a:tcPr/>
                </a:tc>
                <a:extLst>
                  <a:ext uri="{0D108BD9-81ED-4DB2-BD59-A6C34878D82A}">
                    <a16:rowId xmlns:a16="http://schemas.microsoft.com/office/drawing/2014/main" val="1299100100"/>
                  </a:ext>
                </a:extLst>
              </a:tr>
              <a:tr h="370840">
                <a:tc>
                  <a:txBody>
                    <a:bodyPr/>
                    <a:lstStyle/>
                    <a:p>
                      <a:r>
                        <a:rPr lang="en-IN" sz="1400" b="0" i="0" u="none" strike="noStrike" kern="1200" baseline="0" dirty="0">
                          <a:solidFill>
                            <a:schemeClr val="dk1"/>
                          </a:solidFill>
                          <a:latin typeface="Calibri" panose="020F0502020204030204" pitchFamily="34" charset="0"/>
                          <a:ea typeface="+mn-ea"/>
                          <a:cs typeface="+mn-cs"/>
                        </a:rPr>
                        <a:t>Standard deviation..............................</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0.3</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0.0</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0.0</a:t>
                      </a:r>
                    </a:p>
                  </a:txBody>
                  <a:tcPr/>
                </a:tc>
                <a:extLst>
                  <a:ext uri="{0D108BD9-81ED-4DB2-BD59-A6C34878D82A}">
                    <a16:rowId xmlns:a16="http://schemas.microsoft.com/office/drawing/2014/main" val="1254468797"/>
                  </a:ext>
                </a:extLst>
              </a:tr>
            </a:tbl>
          </a:graphicData>
        </a:graphic>
      </p:graphicFrame>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17</a:t>
            </a:fld>
            <a:endParaRPr lang="en-US" altLang="en-US" dirty="0"/>
          </a:p>
        </p:txBody>
      </p:sp>
    </p:spTree>
    <p:extLst>
      <p:ext uri="{BB962C8B-B14F-4D97-AF65-F5344CB8AC3E}">
        <p14:creationId xmlns:p14="http://schemas.microsoft.com/office/powerpoint/2010/main" val="3760820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Fannie Mae Duration Gap </a:t>
            </a:r>
            <a:r>
              <a:rPr lang="en-US" altLang="en-US" sz="1000" b="0" dirty="0"/>
              <a:t>2</a:t>
            </a:r>
            <a:endParaRPr lang="en-IN" sz="1000" b="0" dirty="0"/>
          </a:p>
        </p:txBody>
      </p:sp>
      <p:sp>
        <p:nvSpPr>
          <p:cNvPr id="6" name="Content Placeholder 5"/>
          <p:cNvSpPr>
            <a:spLocks noGrp="1"/>
          </p:cNvSpPr>
          <p:nvPr>
            <p:ph idx="13"/>
          </p:nvPr>
        </p:nvSpPr>
        <p:spPr>
          <a:xfrm>
            <a:off x="457200" y="1842342"/>
            <a:ext cx="8229600" cy="361845"/>
          </a:xfrm>
        </p:spPr>
        <p:txBody>
          <a:bodyPr/>
          <a:lstStyle/>
          <a:p>
            <a:pPr marL="0" indent="0">
              <a:buNone/>
            </a:pPr>
            <a:r>
              <a:rPr lang="en-IN" sz="1800" b="1" dirty="0"/>
              <a:t>For the Three Months Ended September 30, 2015</a:t>
            </a:r>
            <a:endParaRPr lang="en-IN" sz="1800" dirty="0"/>
          </a:p>
        </p:txBody>
      </p:sp>
      <p:graphicFrame>
        <p:nvGraphicFramePr>
          <p:cNvPr id="12" name="Table 11"/>
          <p:cNvGraphicFramePr>
            <a:graphicFrameLocks noGrp="1"/>
          </p:cNvGraphicFramePr>
          <p:nvPr>
            <p:extLst>
              <p:ext uri="{D42A27DB-BD31-4B8C-83A1-F6EECF244321}">
                <p14:modId xmlns:p14="http://schemas.microsoft.com/office/powerpoint/2010/main" val="3002269434"/>
              </p:ext>
            </p:extLst>
          </p:nvPr>
        </p:nvGraphicFramePr>
        <p:xfrm>
          <a:off x="457200" y="2560320"/>
          <a:ext cx="7956884" cy="2362200"/>
        </p:xfrm>
        <a:graphic>
          <a:graphicData uri="http://schemas.openxmlformats.org/drawingml/2006/table">
            <a:tbl>
              <a:tblPr firstRow="1" bandRow="1">
                <a:tableStyleId>{5C22544A-7EE6-4342-B048-85BDC9FD1C3A}</a:tableStyleId>
              </a:tblPr>
              <a:tblGrid>
                <a:gridCol w="2229853">
                  <a:extLst>
                    <a:ext uri="{9D8B030D-6E8A-4147-A177-3AD203B41FA5}">
                      <a16:colId xmlns:a16="http://schemas.microsoft.com/office/drawing/2014/main" val="2991637031"/>
                    </a:ext>
                  </a:extLst>
                </a:gridCol>
                <a:gridCol w="1212783">
                  <a:extLst>
                    <a:ext uri="{9D8B030D-6E8A-4147-A177-3AD203B41FA5}">
                      <a16:colId xmlns:a16="http://schemas.microsoft.com/office/drawing/2014/main" val="3223296097"/>
                    </a:ext>
                  </a:extLst>
                </a:gridCol>
                <a:gridCol w="2242686">
                  <a:extLst>
                    <a:ext uri="{9D8B030D-6E8A-4147-A177-3AD203B41FA5}">
                      <a16:colId xmlns:a16="http://schemas.microsoft.com/office/drawing/2014/main" val="3316978790"/>
                    </a:ext>
                  </a:extLst>
                </a:gridCol>
                <a:gridCol w="2271562">
                  <a:extLst>
                    <a:ext uri="{9D8B030D-6E8A-4147-A177-3AD203B41FA5}">
                      <a16:colId xmlns:a16="http://schemas.microsoft.com/office/drawing/2014/main" val="699578203"/>
                    </a:ext>
                  </a:extLst>
                </a:gridCol>
              </a:tblGrid>
              <a:tr h="250255">
                <a:tc>
                  <a:txBody>
                    <a:bodyPr/>
                    <a:lstStyle/>
                    <a:p>
                      <a:r>
                        <a:rPr lang="en-IN" sz="1400" dirty="0">
                          <a:solidFill>
                            <a:srgbClr val="E84C22"/>
                          </a:solidFill>
                          <a:latin typeface="Calibri" panose="020F0502020204030204" pitchFamily="34" charset="0"/>
                        </a:rPr>
                        <a:t>Blank</a:t>
                      </a:r>
                    </a:p>
                  </a:txBody>
                  <a:tcPr/>
                </a:tc>
                <a:tc>
                  <a:txBody>
                    <a:bodyPr/>
                    <a:lstStyle/>
                    <a:p>
                      <a:r>
                        <a:rPr lang="en-IN" sz="1400" b="1" i="0" u="none" strike="noStrike" kern="1200" baseline="0" dirty="0">
                          <a:solidFill>
                            <a:schemeClr val="tx1"/>
                          </a:solidFill>
                          <a:latin typeface="Calibri" panose="020F0502020204030204" pitchFamily="34" charset="0"/>
                          <a:ea typeface="+mn-ea"/>
                          <a:cs typeface="+mn-cs"/>
                        </a:rPr>
                        <a:t>Duration Gap</a:t>
                      </a:r>
                    </a:p>
                    <a:p>
                      <a:r>
                        <a:rPr lang="en-IN" sz="1400" b="1" i="0" u="none" strike="noStrike" kern="1200" baseline="0" dirty="0">
                          <a:solidFill>
                            <a:schemeClr val="tx1"/>
                          </a:solidFill>
                          <a:latin typeface="Calibri" panose="020F0502020204030204" pitchFamily="34" charset="0"/>
                          <a:ea typeface="+mn-ea"/>
                          <a:cs typeface="+mn-cs"/>
                        </a:rPr>
                        <a:t>(in months)</a:t>
                      </a:r>
                      <a:endParaRPr lang="en-IN" sz="14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sz="1400" b="1" i="0" u="none" strike="noStrike" kern="1200" baseline="0" dirty="0">
                          <a:solidFill>
                            <a:schemeClr val="tx1"/>
                          </a:solidFill>
                          <a:latin typeface="Calibri" panose="020F0502020204030204" pitchFamily="34" charset="0"/>
                          <a:ea typeface="+mn-ea"/>
                          <a:cs typeface="+mn-cs"/>
                        </a:rPr>
                        <a:t>Rate Slope Shock 25 Bps</a:t>
                      </a:r>
                    </a:p>
                    <a:p>
                      <a:r>
                        <a:rPr lang="en-IN" sz="1400" b="1" i="0" u="none" strike="noStrike" kern="1200" baseline="0" dirty="0">
                          <a:solidFill>
                            <a:schemeClr val="tx1"/>
                          </a:solidFill>
                          <a:latin typeface="Calibri" panose="020F0502020204030204" pitchFamily="34" charset="0"/>
                          <a:ea typeface="+mn-ea"/>
                          <a:cs typeface="+mn-cs"/>
                        </a:rPr>
                        <a:t>Exposure (dollars in billions)</a:t>
                      </a:r>
                      <a:endParaRPr lang="en-IN" sz="14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sz="1400" b="1" i="0" u="none" strike="noStrike" kern="1200" baseline="0" dirty="0">
                          <a:solidFill>
                            <a:schemeClr val="tx1"/>
                          </a:solidFill>
                          <a:latin typeface="Calibri" panose="020F0502020204030204" pitchFamily="34" charset="0"/>
                          <a:ea typeface="+mn-ea"/>
                          <a:cs typeface="+mn-cs"/>
                        </a:rPr>
                        <a:t>Rate Level Shock 50 Bps</a:t>
                      </a:r>
                    </a:p>
                    <a:p>
                      <a:pPr marL="0" marR="0" indent="0" algn="l" defTabSz="914400" rtl="0" eaLnBrk="1" fontAlgn="auto" latinLnBrk="0" hangingPunct="1">
                        <a:lnSpc>
                          <a:spcPct val="100000"/>
                        </a:lnSpc>
                        <a:spcBef>
                          <a:spcPts val="0"/>
                        </a:spcBef>
                        <a:spcAft>
                          <a:spcPts val="0"/>
                        </a:spcAft>
                        <a:buClrTx/>
                        <a:buSzTx/>
                        <a:buFontTx/>
                        <a:buNone/>
                        <a:tabLst/>
                        <a:defRPr/>
                      </a:pPr>
                      <a:r>
                        <a:rPr lang="en-IN" sz="1400" b="1" i="0" u="none" strike="noStrike" kern="1200" baseline="0" dirty="0">
                          <a:solidFill>
                            <a:schemeClr val="tx1"/>
                          </a:solidFill>
                          <a:latin typeface="Calibri" panose="020F0502020204030204" pitchFamily="34" charset="0"/>
                          <a:ea typeface="+mn-ea"/>
                          <a:cs typeface="+mn-cs"/>
                        </a:rPr>
                        <a:t>Exposure (dollars in billions)</a:t>
                      </a:r>
                      <a:endParaRPr lang="en-IN" sz="1400" b="0" i="0" u="none" strike="noStrike" kern="1200" baseline="0" dirty="0">
                        <a:solidFill>
                          <a:schemeClr val="tx1"/>
                        </a:solidFill>
                        <a:latin typeface="Calibri" panose="020F0502020204030204" pitchFamily="34" charset="0"/>
                        <a:ea typeface="+mn-ea"/>
                        <a:cs typeface="+mn-cs"/>
                      </a:endParaRPr>
                    </a:p>
                  </a:txBody>
                  <a:tcPr/>
                </a:tc>
                <a:extLst>
                  <a:ext uri="{0D108BD9-81ED-4DB2-BD59-A6C34878D82A}">
                    <a16:rowId xmlns:a16="http://schemas.microsoft.com/office/drawing/2014/main" val="176829825"/>
                  </a:ext>
                </a:extLst>
              </a:tr>
              <a:tr h="370840">
                <a:tc>
                  <a:txBody>
                    <a:bodyPr/>
                    <a:lstStyle/>
                    <a:p>
                      <a:r>
                        <a:rPr lang="en-IN" sz="1400" b="0" i="0" u="none" strike="noStrike" kern="1200" baseline="0" dirty="0">
                          <a:solidFill>
                            <a:schemeClr val="dk1"/>
                          </a:solidFill>
                          <a:latin typeface="Calibri" panose="020F0502020204030204" pitchFamily="34" charset="0"/>
                          <a:ea typeface="+mn-ea"/>
                          <a:cs typeface="+mn-cs"/>
                        </a:rPr>
                        <a:t>Average................................</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(0.2)</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$0.0</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$ 0.0</a:t>
                      </a:r>
                    </a:p>
                  </a:txBody>
                  <a:tcPr/>
                </a:tc>
                <a:extLst>
                  <a:ext uri="{0D108BD9-81ED-4DB2-BD59-A6C34878D82A}">
                    <a16:rowId xmlns:a16="http://schemas.microsoft.com/office/drawing/2014/main" val="3939844589"/>
                  </a:ext>
                </a:extLst>
              </a:tr>
              <a:tr h="370840">
                <a:tc>
                  <a:txBody>
                    <a:bodyPr/>
                    <a:lstStyle/>
                    <a:p>
                      <a:r>
                        <a:rPr lang="en-IN" sz="1400" b="0" i="0" u="none" strike="noStrike" kern="1200" baseline="0" dirty="0">
                          <a:solidFill>
                            <a:schemeClr val="dk1"/>
                          </a:solidFill>
                          <a:latin typeface="Calibri" panose="020F0502020204030204" pitchFamily="34" charset="0"/>
                          <a:ea typeface="+mn-ea"/>
                          <a:cs typeface="+mn-cs"/>
                        </a:rPr>
                        <a:t>Minimum..............................</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(0.8)</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0.0</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0.0</a:t>
                      </a:r>
                    </a:p>
                  </a:txBody>
                  <a:tcPr/>
                </a:tc>
                <a:extLst>
                  <a:ext uri="{0D108BD9-81ED-4DB2-BD59-A6C34878D82A}">
                    <a16:rowId xmlns:a16="http://schemas.microsoft.com/office/drawing/2014/main" val="4037626589"/>
                  </a:ext>
                </a:extLst>
              </a:tr>
              <a:tr h="370840">
                <a:tc>
                  <a:txBody>
                    <a:bodyPr/>
                    <a:lstStyle/>
                    <a:p>
                      <a:r>
                        <a:rPr lang="en-IN" sz="1400" b="0" i="0" u="none" strike="noStrike" kern="1200" baseline="0" dirty="0">
                          <a:solidFill>
                            <a:schemeClr val="dk1"/>
                          </a:solidFill>
                          <a:latin typeface="Calibri" panose="020F0502020204030204" pitchFamily="34" charset="0"/>
                          <a:ea typeface="+mn-ea"/>
                          <a:cs typeface="+mn-cs"/>
                        </a:rPr>
                        <a:t>Maximum.............................</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0.7</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0.1</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0.1</a:t>
                      </a:r>
                    </a:p>
                  </a:txBody>
                  <a:tcPr/>
                </a:tc>
                <a:extLst>
                  <a:ext uri="{0D108BD9-81ED-4DB2-BD59-A6C34878D82A}">
                    <a16:rowId xmlns:a16="http://schemas.microsoft.com/office/drawing/2014/main" val="1299100100"/>
                  </a:ext>
                </a:extLst>
              </a:tr>
              <a:tr h="370840">
                <a:tc>
                  <a:txBody>
                    <a:bodyPr/>
                    <a:lstStyle/>
                    <a:p>
                      <a:r>
                        <a:rPr lang="en-IN" sz="1400" b="0" i="0" u="none" strike="noStrike" kern="1200" baseline="0" dirty="0">
                          <a:solidFill>
                            <a:schemeClr val="dk1"/>
                          </a:solidFill>
                          <a:latin typeface="Calibri" panose="020F0502020204030204" pitchFamily="34" charset="0"/>
                          <a:ea typeface="+mn-ea"/>
                          <a:cs typeface="+mn-cs"/>
                        </a:rPr>
                        <a:t>Standard deviation..............................</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0.3</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0.0</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0.0</a:t>
                      </a:r>
                    </a:p>
                  </a:txBody>
                  <a:tcPr/>
                </a:tc>
                <a:extLst>
                  <a:ext uri="{0D108BD9-81ED-4DB2-BD59-A6C34878D82A}">
                    <a16:rowId xmlns:a16="http://schemas.microsoft.com/office/drawing/2014/main" val="1254468797"/>
                  </a:ext>
                </a:extLst>
              </a:tr>
            </a:tbl>
          </a:graphicData>
        </a:graphic>
      </p:graphicFrame>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18</a:t>
            </a:fld>
            <a:endParaRPr lang="en-US" altLang="en-US" dirty="0"/>
          </a:p>
        </p:txBody>
      </p:sp>
    </p:spTree>
    <p:extLst>
      <p:ext uri="{BB962C8B-B14F-4D97-AF65-F5344CB8AC3E}">
        <p14:creationId xmlns:p14="http://schemas.microsoft.com/office/powerpoint/2010/main" val="35463492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Limitations of the Duration Model</a:t>
            </a:r>
            <a:endParaRPr lang="en-IN" sz="3500" dirty="0"/>
          </a:p>
        </p:txBody>
      </p:sp>
      <p:sp>
        <p:nvSpPr>
          <p:cNvPr id="8" name="Content Placeholder 7"/>
          <p:cNvSpPr>
            <a:spLocks noGrp="1"/>
          </p:cNvSpPr>
          <p:nvPr>
            <p:ph idx="1"/>
          </p:nvPr>
        </p:nvSpPr>
        <p:spPr>
          <a:xfrm>
            <a:off x="457200" y="1719263"/>
            <a:ext cx="8229600" cy="2112934"/>
          </a:xfrm>
        </p:spPr>
        <p:txBody>
          <a:bodyPr/>
          <a:lstStyle/>
          <a:p>
            <a:pPr marL="0" indent="0" eaLnBrk="1" hangingPunct="1">
              <a:lnSpc>
                <a:spcPct val="90000"/>
              </a:lnSpc>
              <a:buNone/>
            </a:pPr>
            <a:r>
              <a:rPr lang="en-US" altLang="en-US" sz="2200" dirty="0">
                <a:cs typeface="Times New Roman" pitchFamily="18" charset="0"/>
              </a:rPr>
              <a:t>Duration matching can be costly.</a:t>
            </a:r>
          </a:p>
          <a:p>
            <a:pPr marL="291600" lvl="1" indent="-291600" eaLnBrk="1" hangingPunct="1">
              <a:lnSpc>
                <a:spcPct val="90000"/>
              </a:lnSpc>
              <a:spcBef>
                <a:spcPts val="600"/>
              </a:spcBef>
              <a:buSzPct val="100000"/>
            </a:pPr>
            <a:r>
              <a:rPr lang="en-US" altLang="en-US" sz="2000" dirty="0">
                <a:cs typeface="Times New Roman" pitchFamily="18" charset="0"/>
              </a:rPr>
              <a:t>Critics claim that restructuring the balance sheet can be time-consuming and costly.</a:t>
            </a:r>
          </a:p>
          <a:p>
            <a:pPr marL="291600" lvl="1" indent="-291600" eaLnBrk="1" hangingPunct="1">
              <a:lnSpc>
                <a:spcPct val="90000"/>
              </a:lnSpc>
              <a:spcBef>
                <a:spcPts val="600"/>
              </a:spcBef>
              <a:buSzPct val="100000"/>
            </a:pPr>
            <a:r>
              <a:rPr lang="en-US" altLang="en-US" sz="2000" dirty="0">
                <a:cs typeface="Times New Roman" pitchFamily="18" charset="0"/>
              </a:rPr>
              <a:t>Note that this argument isn’t as true today as is has been in the past, given the growth of purchased funds, asset securitization and loan sales markets have eased the speed and lowered the transaction costs of major balance sheet restructurings.</a:t>
            </a:r>
          </a:p>
        </p:txBody>
      </p:sp>
      <p:sp>
        <p:nvSpPr>
          <p:cNvPr id="9" name="Content Placeholder 8"/>
          <p:cNvSpPr>
            <a:spLocks noGrp="1"/>
          </p:cNvSpPr>
          <p:nvPr>
            <p:ph idx="13"/>
          </p:nvPr>
        </p:nvSpPr>
        <p:spPr>
          <a:xfrm>
            <a:off x="457200" y="3904917"/>
            <a:ext cx="8229600" cy="1283100"/>
          </a:xfrm>
        </p:spPr>
        <p:txBody>
          <a:bodyPr/>
          <a:lstStyle/>
          <a:p>
            <a:pPr marL="0" indent="0" eaLnBrk="1" hangingPunct="1">
              <a:lnSpc>
                <a:spcPct val="90000"/>
              </a:lnSpc>
              <a:buNone/>
            </a:pPr>
            <a:r>
              <a:rPr lang="en-US" altLang="en-US" sz="2200" dirty="0">
                <a:cs typeface="Times New Roman" pitchFamily="18" charset="0"/>
              </a:rPr>
              <a:t>Immunization is a dynamic problem.</a:t>
            </a:r>
          </a:p>
          <a:p>
            <a:pPr marL="291600" lvl="1" indent="-291600" eaLnBrk="1" hangingPunct="1">
              <a:lnSpc>
                <a:spcPct val="90000"/>
              </a:lnSpc>
              <a:spcBef>
                <a:spcPts val="600"/>
              </a:spcBef>
              <a:buSzPct val="100000"/>
            </a:pPr>
            <a:r>
              <a:rPr lang="en-US" altLang="en-US" sz="2000" dirty="0">
                <a:cs typeface="Times New Roman" pitchFamily="18" charset="0"/>
              </a:rPr>
              <a:t>The duration of assets and liabilities changes as they approach maturity, and the rate at which their durations change through time may not be the same on the asset and liability sides of the balance sheet.</a:t>
            </a:r>
          </a:p>
        </p:txBody>
      </p:sp>
      <p:sp>
        <p:nvSpPr>
          <p:cNvPr id="10" name="Content Placeholder 9"/>
          <p:cNvSpPr>
            <a:spLocks noGrp="1"/>
          </p:cNvSpPr>
          <p:nvPr>
            <p:ph idx="14"/>
          </p:nvPr>
        </p:nvSpPr>
        <p:spPr>
          <a:xfrm>
            <a:off x="457200" y="5260737"/>
            <a:ext cx="8229600" cy="976433"/>
          </a:xfrm>
        </p:spPr>
        <p:txBody>
          <a:bodyPr/>
          <a:lstStyle/>
          <a:p>
            <a:pPr marL="0" indent="0" eaLnBrk="1" hangingPunct="1">
              <a:lnSpc>
                <a:spcPct val="90000"/>
              </a:lnSpc>
              <a:buNone/>
            </a:pPr>
            <a:r>
              <a:rPr lang="en-US" altLang="en-US" sz="2200" dirty="0">
                <a:cs typeface="Times New Roman" pitchFamily="18" charset="0"/>
              </a:rPr>
              <a:t>Large interest rate changes and convexity.</a:t>
            </a:r>
          </a:p>
          <a:p>
            <a:pPr marL="291600" lvl="1" indent="-291600" eaLnBrk="1" hangingPunct="1">
              <a:lnSpc>
                <a:spcPct val="90000"/>
              </a:lnSpc>
              <a:spcBef>
                <a:spcPts val="600"/>
              </a:spcBef>
              <a:buSzPct val="100000"/>
            </a:pPr>
            <a:r>
              <a:rPr lang="en-US" altLang="en-US" sz="2000" dirty="0">
                <a:cs typeface="Times New Roman" pitchFamily="18" charset="0"/>
              </a:rPr>
              <a:t>Convexity is the degree of curvature of the price-yield curve around some interest rate level.</a:t>
            </a:r>
          </a:p>
        </p:txBody>
      </p:sp>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19</a:t>
            </a:fld>
            <a:endParaRPr lang="en-US" altLang="en-US" dirty="0"/>
          </a:p>
        </p:txBody>
      </p:sp>
    </p:spTree>
    <p:extLst>
      <p:ext uri="{BB962C8B-B14F-4D97-AF65-F5344CB8AC3E}">
        <p14:creationId xmlns:p14="http://schemas.microsoft.com/office/powerpoint/2010/main" val="106222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2"/>
          <p:cNvSpPr>
            <a:spLocks noGrp="1" noChangeArrowheads="1"/>
          </p:cNvSpPr>
          <p:nvPr>
            <p:ph type="title"/>
          </p:nvPr>
        </p:nvSpPr>
        <p:spPr>
          <a:xfrm>
            <a:off x="457200" y="367768"/>
            <a:ext cx="7543800" cy="804341"/>
          </a:xfrm>
        </p:spPr>
        <p:txBody>
          <a:bodyPr anchor="ctr"/>
          <a:lstStyle/>
          <a:p>
            <a:pPr eaLnBrk="1" hangingPunct="1"/>
            <a:r>
              <a:rPr lang="en-US" altLang="en-US" sz="3500" dirty="0"/>
              <a:t>Interest Rate Risk</a:t>
            </a:r>
          </a:p>
        </p:txBody>
      </p:sp>
      <p:sp>
        <p:nvSpPr>
          <p:cNvPr id="23" name="Content Placeholder 22"/>
          <p:cNvSpPr>
            <a:spLocks noGrp="1"/>
          </p:cNvSpPr>
          <p:nvPr>
            <p:ph idx="1"/>
          </p:nvPr>
        </p:nvSpPr>
        <p:spPr>
          <a:xfrm>
            <a:off x="457200" y="1719262"/>
            <a:ext cx="8229600" cy="3863391"/>
          </a:xfrm>
        </p:spPr>
        <p:txBody>
          <a:bodyPr/>
          <a:lstStyle/>
          <a:p>
            <a:pPr marL="0" indent="0" eaLnBrk="1" hangingPunct="1">
              <a:lnSpc>
                <a:spcPct val="90000"/>
              </a:lnSpc>
              <a:buNone/>
            </a:pPr>
            <a:r>
              <a:rPr lang="en-US" altLang="en-US" sz="2600" dirty="0"/>
              <a:t>The asset-transformation function performed by financial institutions (FIs) often exposes them to </a:t>
            </a:r>
            <a:r>
              <a:rPr lang="en-US" altLang="en-US" sz="2600" b="1" dirty="0"/>
              <a:t>interest rate risk </a:t>
            </a:r>
            <a:r>
              <a:rPr lang="en-US" altLang="en-US" sz="2600" dirty="0"/>
              <a:t>via the mismatching of asset and liability maturities.</a:t>
            </a:r>
          </a:p>
          <a:p>
            <a:pPr marL="0" indent="0" eaLnBrk="1" hangingPunct="1">
              <a:lnSpc>
                <a:spcPct val="90000"/>
              </a:lnSpc>
              <a:buNone/>
            </a:pPr>
            <a:r>
              <a:rPr lang="en-US" altLang="en-US" sz="2600" dirty="0"/>
              <a:t>FIs use two main methods to measure interest rate exposure:</a:t>
            </a:r>
          </a:p>
          <a:p>
            <a:pPr marL="291600" lvl="1" indent="-291600" eaLnBrk="1" hangingPunct="1">
              <a:lnSpc>
                <a:spcPct val="90000"/>
              </a:lnSpc>
              <a:spcBef>
                <a:spcPts val="600"/>
              </a:spcBef>
              <a:buSzPct val="100000"/>
            </a:pPr>
            <a:r>
              <a:rPr lang="en-US" altLang="en-US" sz="2200" dirty="0"/>
              <a:t>The </a:t>
            </a:r>
            <a:r>
              <a:rPr lang="en-US" altLang="en-US" sz="2200" b="1" dirty="0"/>
              <a:t>repricing model </a:t>
            </a:r>
            <a:r>
              <a:rPr lang="en-US" altLang="en-US" sz="2200" dirty="0"/>
              <a:t>(a.k.a. the </a:t>
            </a:r>
            <a:r>
              <a:rPr lang="en-US" altLang="en-US" sz="2200" b="1" dirty="0"/>
              <a:t>funding gap model</a:t>
            </a:r>
            <a:r>
              <a:rPr lang="en-US" altLang="en-US" sz="2200" dirty="0"/>
              <a:t>) examines the impact of interest rate changes on </a:t>
            </a:r>
            <a:r>
              <a:rPr lang="en-US" altLang="en-US" sz="2200" b="1" dirty="0"/>
              <a:t>net interest income (NII).</a:t>
            </a:r>
          </a:p>
          <a:p>
            <a:pPr marL="291600" lvl="1" indent="-291600" eaLnBrk="1" hangingPunct="1">
              <a:lnSpc>
                <a:spcPct val="90000"/>
              </a:lnSpc>
              <a:spcBef>
                <a:spcPts val="600"/>
              </a:spcBef>
              <a:buSzPct val="100000"/>
            </a:pPr>
            <a:r>
              <a:rPr lang="en-US" altLang="en-US" sz="2200" dirty="0"/>
              <a:t>The </a:t>
            </a:r>
            <a:r>
              <a:rPr lang="en-US" altLang="en-US" sz="2200" b="1" dirty="0"/>
              <a:t>duration model</a:t>
            </a:r>
            <a:r>
              <a:rPr lang="en-US" altLang="en-US" sz="2200" dirty="0"/>
              <a:t> examines the impact of interest rate changes on the overall market value of an FI, and thus on net worth.</a:t>
            </a:r>
            <a:endParaRPr lang="en-US" altLang="en-US" sz="2200" b="1" dirty="0"/>
          </a:p>
        </p:txBody>
      </p:sp>
      <p:sp>
        <p:nvSpPr>
          <p:cNvPr id="2" name="Slide Number Placeholder 1"/>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2</a:t>
            </a:fld>
            <a:endParaRPr lang="en-US" alt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999019"/>
          </a:xfrm>
        </p:spPr>
        <p:txBody>
          <a:bodyPr anchor="ctr"/>
          <a:lstStyle/>
          <a:p>
            <a:r>
              <a:rPr lang="en-US" altLang="en-US" sz="3500" dirty="0"/>
              <a:t>Duration Estimated versus True Bond Price</a:t>
            </a:r>
            <a:endParaRPr lang="en-IN" sz="3500" dirty="0"/>
          </a:p>
        </p:txBody>
      </p:sp>
      <p:sp>
        <p:nvSpPr>
          <p:cNvPr id="10" name="Content Placeholder 9"/>
          <p:cNvSpPr>
            <a:spLocks noGrp="1"/>
          </p:cNvSpPr>
          <p:nvPr>
            <p:ph idx="1"/>
          </p:nvPr>
        </p:nvSpPr>
        <p:spPr>
          <a:xfrm>
            <a:off x="457200" y="1748138"/>
            <a:ext cx="8229600" cy="398295"/>
          </a:xfrm>
        </p:spPr>
        <p:txBody>
          <a:bodyPr/>
          <a:lstStyle/>
          <a:p>
            <a:pPr marL="0" indent="0">
              <a:buNone/>
            </a:pPr>
            <a:r>
              <a:rPr lang="en-IN" sz="1800" b="1" dirty="0"/>
              <a:t>Figure 22–2 </a:t>
            </a:r>
            <a:r>
              <a:rPr lang="en-IN" sz="1800" b="1" dirty="0">
                <a:solidFill>
                  <a:srgbClr val="0070C0"/>
                </a:solidFill>
              </a:rPr>
              <a:t>Duration Estimated versus True Bond Price</a:t>
            </a:r>
            <a:endParaRPr lang="en-IN" sz="1800" dirty="0">
              <a:solidFill>
                <a:srgbClr val="0070C0"/>
              </a:solidFill>
            </a:endParaRPr>
          </a:p>
        </p:txBody>
      </p:sp>
      <p:pic>
        <p:nvPicPr>
          <p:cNvPr id="14" name="Picture 13" descr="Graph showing the difference between the duration model (linear, negative) and the true relationship which is decreasing, nonlinear, and concave up."/>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7165" y="2445998"/>
            <a:ext cx="6077165" cy="3679304"/>
          </a:xfrm>
          <a:prstGeom prst="rect">
            <a:avLst/>
          </a:prstGeom>
        </p:spPr>
      </p:pic>
      <p:sp>
        <p:nvSpPr>
          <p:cNvPr id="15" name="Content Placeholder 4"/>
          <p:cNvSpPr>
            <a:spLocks noGrp="1"/>
          </p:cNvSpPr>
          <p:nvPr>
            <p:ph idx="14"/>
          </p:nvPr>
        </p:nvSpPr>
        <p:spPr>
          <a:xfrm>
            <a:off x="3341077" y="6424867"/>
            <a:ext cx="1984549" cy="287432"/>
          </a:xfrm>
        </p:spPr>
        <p:txBody>
          <a:bodyPr/>
          <a:lstStyle/>
          <a:p>
            <a:pPr marL="0" indent="0">
              <a:buNone/>
            </a:pPr>
            <a:r>
              <a:rPr lang="en-IN" sz="1000" dirty="0">
                <a:hlinkClick r:id="rId4" action="ppaction://hlinksldjump"/>
              </a:rPr>
              <a:t>Access the long description slide.</a:t>
            </a:r>
          </a:p>
        </p:txBody>
      </p:sp>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20</a:t>
            </a:fld>
            <a:endParaRPr lang="en-US" altLang="en-US" dirty="0"/>
          </a:p>
        </p:txBody>
      </p:sp>
    </p:spTree>
    <p:extLst>
      <p:ext uri="{BB962C8B-B14F-4D97-AF65-F5344CB8AC3E}">
        <p14:creationId xmlns:p14="http://schemas.microsoft.com/office/powerpoint/2010/main" val="8843991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271886" cy="884775"/>
          </a:xfrm>
        </p:spPr>
        <p:txBody>
          <a:bodyPr anchor="ctr"/>
          <a:lstStyle/>
          <a:p>
            <a:r>
              <a:rPr lang="en-US" altLang="en-US" sz="3500" dirty="0"/>
              <a:t>Insolvency Risk Management </a:t>
            </a:r>
            <a:r>
              <a:rPr lang="en-US" altLang="en-US" sz="1000" b="0" dirty="0"/>
              <a:t>1</a:t>
            </a:r>
            <a:endParaRPr lang="en-IN" sz="1000" b="0" dirty="0"/>
          </a:p>
        </p:txBody>
      </p:sp>
      <p:sp>
        <p:nvSpPr>
          <p:cNvPr id="3" name="Content Placeholder 2"/>
          <p:cNvSpPr>
            <a:spLocks noGrp="1"/>
          </p:cNvSpPr>
          <p:nvPr>
            <p:ph idx="1"/>
          </p:nvPr>
        </p:nvSpPr>
        <p:spPr>
          <a:xfrm>
            <a:off x="457200" y="1719262"/>
            <a:ext cx="8229600" cy="2554355"/>
          </a:xfrm>
        </p:spPr>
        <p:txBody>
          <a:bodyPr/>
          <a:lstStyle/>
          <a:p>
            <a:pPr marL="0" indent="0" eaLnBrk="1" hangingPunct="1">
              <a:lnSpc>
                <a:spcPct val="90000"/>
              </a:lnSpc>
              <a:buNone/>
            </a:pPr>
            <a:r>
              <a:rPr lang="en-US" altLang="en-US" sz="2400" dirty="0"/>
              <a:t>To ensure survival, an FI manager must protect against the risk of insolvency.</a:t>
            </a:r>
          </a:p>
          <a:p>
            <a:pPr marL="0" indent="0" eaLnBrk="1" hangingPunct="1">
              <a:lnSpc>
                <a:spcPct val="90000"/>
              </a:lnSpc>
              <a:buNone/>
            </a:pPr>
            <a:r>
              <a:rPr lang="en-US" altLang="en-US" sz="2400" dirty="0"/>
              <a:t>The primary protection against the risk of insolvency is equity capital.</a:t>
            </a:r>
          </a:p>
          <a:p>
            <a:pPr marL="291600" lvl="1" indent="-291600" eaLnBrk="1" hangingPunct="1">
              <a:lnSpc>
                <a:spcPct val="90000"/>
              </a:lnSpc>
              <a:spcBef>
                <a:spcPts val="600"/>
              </a:spcBef>
              <a:buSzPct val="100000"/>
            </a:pPr>
            <a:r>
              <a:rPr lang="en-US" altLang="en-US" sz="2200" dirty="0">
                <a:cs typeface="Times New Roman" pitchFamily="18" charset="0"/>
              </a:rPr>
              <a:t>Capital is also a source of funds.</a:t>
            </a:r>
          </a:p>
          <a:p>
            <a:pPr marL="291600" lvl="1" indent="-291600" eaLnBrk="1" hangingPunct="1">
              <a:lnSpc>
                <a:spcPct val="90000"/>
              </a:lnSpc>
              <a:spcBef>
                <a:spcPts val="600"/>
              </a:spcBef>
              <a:buSzPct val="100000"/>
            </a:pPr>
            <a:r>
              <a:rPr lang="en-US" altLang="en-US" sz="2200" dirty="0">
                <a:cs typeface="Times New Roman" pitchFamily="18" charset="0"/>
              </a:rPr>
              <a:t>Capital is a necessary requirement for growth under existing minimum capital-to-asset ratios set by regulators.</a:t>
            </a:r>
          </a:p>
        </p:txBody>
      </p:sp>
      <p:sp>
        <p:nvSpPr>
          <p:cNvPr id="6" name="Content Placeholder 5"/>
          <p:cNvSpPr>
            <a:spLocks noGrp="1"/>
          </p:cNvSpPr>
          <p:nvPr>
            <p:ph idx="14"/>
          </p:nvPr>
        </p:nvSpPr>
        <p:spPr>
          <a:xfrm>
            <a:off x="457200" y="4408368"/>
            <a:ext cx="8229600" cy="1799925"/>
          </a:xfrm>
        </p:spPr>
        <p:txBody>
          <a:bodyPr/>
          <a:lstStyle/>
          <a:p>
            <a:pPr marL="0" indent="0" eaLnBrk="1" hangingPunct="1">
              <a:lnSpc>
                <a:spcPct val="90000"/>
              </a:lnSpc>
              <a:buNone/>
            </a:pPr>
            <a:r>
              <a:rPr lang="en-US" altLang="en-US" sz="2400" dirty="0">
                <a:cs typeface="Times New Roman" pitchFamily="18" charset="0"/>
              </a:rPr>
              <a:t>FI managers often prefer low levels of capital in order to generate a higher return on equity (ROE).</a:t>
            </a:r>
          </a:p>
          <a:p>
            <a:pPr marL="291600" lvl="1" indent="-291600" eaLnBrk="1" hangingPunct="1">
              <a:lnSpc>
                <a:spcPct val="90000"/>
              </a:lnSpc>
              <a:spcBef>
                <a:spcPts val="600"/>
              </a:spcBef>
              <a:buSzPct val="100000"/>
            </a:pPr>
            <a:r>
              <a:rPr lang="en-US" altLang="en-US" sz="2200" dirty="0">
                <a:cs typeface="Times New Roman" pitchFamily="18" charset="0"/>
              </a:rPr>
              <a:t>The moral hazard problem of deposit insurance exacerbates this tendency.</a:t>
            </a:r>
          </a:p>
          <a:p>
            <a:pPr marL="291600" lvl="1" indent="-291600" eaLnBrk="1" hangingPunct="1">
              <a:lnSpc>
                <a:spcPct val="90000"/>
              </a:lnSpc>
              <a:spcBef>
                <a:spcPts val="600"/>
              </a:spcBef>
              <a:buSzPct val="100000"/>
            </a:pPr>
            <a:r>
              <a:rPr lang="en-US" altLang="en-US" sz="2200" dirty="0">
                <a:cs typeface="Times New Roman" pitchFamily="18" charset="0"/>
              </a:rPr>
              <a:t>Strategy results in an increased likelihood of insolvency.</a:t>
            </a:r>
          </a:p>
        </p:txBody>
      </p:sp>
      <p:sp>
        <p:nvSpPr>
          <p:cNvPr id="4" name="Slide Number Placeholder 3"/>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21</a:t>
            </a:fld>
            <a:endParaRPr lang="en-US" altLang="en-US" dirty="0"/>
          </a:p>
        </p:txBody>
      </p:sp>
    </p:spTree>
    <p:extLst>
      <p:ext uri="{BB962C8B-B14F-4D97-AF65-F5344CB8AC3E}">
        <p14:creationId xmlns:p14="http://schemas.microsoft.com/office/powerpoint/2010/main" val="10062670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Insolvency Risk Management </a:t>
            </a:r>
            <a:r>
              <a:rPr lang="en-US" altLang="en-US" sz="1000" b="0" dirty="0"/>
              <a:t>2</a:t>
            </a:r>
            <a:endParaRPr lang="en-IN" sz="1000" b="0" dirty="0"/>
          </a:p>
        </p:txBody>
      </p:sp>
      <p:sp>
        <p:nvSpPr>
          <p:cNvPr id="5" name="Content Placeholder 4"/>
          <p:cNvSpPr>
            <a:spLocks noGrp="1"/>
          </p:cNvSpPr>
          <p:nvPr>
            <p:ph idx="1"/>
          </p:nvPr>
        </p:nvSpPr>
        <p:spPr>
          <a:xfrm>
            <a:off x="457200" y="1719262"/>
            <a:ext cx="8229600" cy="1399323"/>
          </a:xfrm>
        </p:spPr>
        <p:txBody>
          <a:bodyPr/>
          <a:lstStyle/>
          <a:p>
            <a:pPr marL="0" indent="0" eaLnBrk="1" hangingPunct="1">
              <a:lnSpc>
                <a:spcPct val="90000"/>
              </a:lnSpc>
              <a:buNone/>
            </a:pPr>
            <a:r>
              <a:rPr lang="en-US" altLang="en-US" sz="2400" dirty="0"/>
              <a:t>The </a:t>
            </a:r>
            <a:r>
              <a:rPr lang="en-US" altLang="en-US" sz="2400" b="1" dirty="0"/>
              <a:t>Capital Purchase Program</a:t>
            </a:r>
            <a:r>
              <a:rPr lang="en-US" altLang="en-US" sz="2400" dirty="0"/>
              <a:t> (CPP) was part of the TARP funding in 2008 to 2009.</a:t>
            </a:r>
          </a:p>
          <a:p>
            <a:pPr marL="291600" lvl="1" indent="-291600" eaLnBrk="1" hangingPunct="1">
              <a:lnSpc>
                <a:spcPct val="90000"/>
              </a:lnSpc>
              <a:spcBef>
                <a:spcPts val="600"/>
              </a:spcBef>
              <a:buSzPct val="100000"/>
            </a:pPr>
            <a:r>
              <a:rPr lang="en-US" altLang="en-US" sz="2200" dirty="0"/>
              <a:t>The Treasury purchased over $205 billion in senior preferred stock under the program.</a:t>
            </a:r>
          </a:p>
        </p:txBody>
      </p:sp>
      <p:sp>
        <p:nvSpPr>
          <p:cNvPr id="7" name="Content Placeholder 6"/>
          <p:cNvSpPr>
            <a:spLocks noGrp="1"/>
          </p:cNvSpPr>
          <p:nvPr>
            <p:ph idx="13"/>
          </p:nvPr>
        </p:nvSpPr>
        <p:spPr>
          <a:xfrm>
            <a:off x="457200" y="3360722"/>
            <a:ext cx="8229600" cy="1738257"/>
          </a:xfrm>
        </p:spPr>
        <p:txBody>
          <a:bodyPr/>
          <a:lstStyle/>
          <a:p>
            <a:pPr marL="0" indent="0" eaLnBrk="1" hangingPunct="1">
              <a:lnSpc>
                <a:spcPct val="90000"/>
              </a:lnSpc>
              <a:buNone/>
            </a:pPr>
            <a:r>
              <a:rPr lang="en-US" altLang="en-US" sz="2400" dirty="0"/>
              <a:t>The CPP was designed to help U.S. FIs increase their capital with the aim of increasing lending to the general public.</a:t>
            </a:r>
          </a:p>
          <a:p>
            <a:pPr marL="291600" lvl="1" indent="-291600" eaLnBrk="1" hangingPunct="1">
              <a:lnSpc>
                <a:spcPct val="90000"/>
              </a:lnSpc>
              <a:spcBef>
                <a:spcPts val="600"/>
              </a:spcBef>
              <a:buSzPct val="100000"/>
            </a:pPr>
            <a:r>
              <a:rPr lang="en-US" altLang="en-US" sz="2200" dirty="0"/>
              <a:t>Through December 2016, $245 billion of TARP capital injections had been allocated to DIs, of which $239.6 billion had been paid back, along with a return of $35.7 billion in dividends and assessments.</a:t>
            </a:r>
            <a:endParaRPr lang="en-US" altLang="en-US" sz="2200" dirty="0">
              <a:cs typeface="Times New Roman" pitchFamily="18" charset="0"/>
            </a:endParaRPr>
          </a:p>
        </p:txBody>
      </p:sp>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22</a:t>
            </a:fld>
            <a:endParaRPr lang="en-US" altLang="en-US" dirty="0"/>
          </a:p>
        </p:txBody>
      </p:sp>
    </p:spTree>
    <p:extLst>
      <p:ext uri="{BB962C8B-B14F-4D97-AF65-F5344CB8AC3E}">
        <p14:creationId xmlns:p14="http://schemas.microsoft.com/office/powerpoint/2010/main" val="34040751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altLang="en-US" sz="3500" dirty="0"/>
              <a:t>Capital</a:t>
            </a:r>
            <a:endParaRPr lang="en-IN" sz="3500" dirty="0"/>
          </a:p>
        </p:txBody>
      </p:sp>
      <p:sp>
        <p:nvSpPr>
          <p:cNvPr id="8" name="Content Placeholder 7"/>
          <p:cNvSpPr>
            <a:spLocks noGrp="1"/>
          </p:cNvSpPr>
          <p:nvPr>
            <p:ph idx="1"/>
          </p:nvPr>
        </p:nvSpPr>
        <p:spPr>
          <a:xfrm>
            <a:off x="457200" y="1719262"/>
            <a:ext cx="8229600" cy="1866149"/>
          </a:xfrm>
        </p:spPr>
        <p:txBody>
          <a:bodyPr/>
          <a:lstStyle/>
          <a:p>
            <a:pPr marL="0" indent="0" eaLnBrk="1" hangingPunct="1">
              <a:lnSpc>
                <a:spcPct val="90000"/>
              </a:lnSpc>
              <a:buNone/>
            </a:pPr>
            <a:r>
              <a:rPr lang="en-US" altLang="en-US" sz="2400" dirty="0"/>
              <a:t>The economic</a:t>
            </a:r>
            <a:r>
              <a:rPr lang="en-US" altLang="en-US" sz="2400" b="1" dirty="0"/>
              <a:t> </a:t>
            </a:r>
            <a:r>
              <a:rPr lang="en-US" altLang="en-US" sz="2400" dirty="0"/>
              <a:t>meaning of capital is </a:t>
            </a:r>
            <a:r>
              <a:rPr lang="en-US" altLang="en-US" sz="2400" b="1" dirty="0"/>
              <a:t>net worth.</a:t>
            </a:r>
          </a:p>
          <a:p>
            <a:pPr marL="291600" lvl="1" indent="-291600" eaLnBrk="1" hangingPunct="1">
              <a:lnSpc>
                <a:spcPct val="90000"/>
              </a:lnSpc>
              <a:spcBef>
                <a:spcPts val="600"/>
              </a:spcBef>
              <a:buSzPct val="100000"/>
            </a:pPr>
            <a:r>
              <a:rPr lang="en-US" altLang="en-US" sz="2200" dirty="0">
                <a:cs typeface="Times New Roman" pitchFamily="18" charset="0"/>
              </a:rPr>
              <a:t>Net worth is equal to the difference between the market value (MV) of an FI’s assets and the market value of its’ liabilities.</a:t>
            </a:r>
          </a:p>
          <a:p>
            <a:pPr marL="291600" lvl="1" indent="-291600" eaLnBrk="1" hangingPunct="1">
              <a:lnSpc>
                <a:spcPct val="90000"/>
              </a:lnSpc>
              <a:spcBef>
                <a:spcPts val="600"/>
              </a:spcBef>
              <a:buSzPct val="100000"/>
            </a:pPr>
            <a:r>
              <a:rPr lang="en-US" altLang="en-US" sz="2200" dirty="0">
                <a:cs typeface="Times New Roman" pitchFamily="18" charset="0"/>
              </a:rPr>
              <a:t>The </a:t>
            </a:r>
            <a:r>
              <a:rPr lang="en-US" altLang="en-US" sz="2200" b="1" dirty="0">
                <a:cs typeface="Times New Roman" pitchFamily="18" charset="0"/>
              </a:rPr>
              <a:t>market value </a:t>
            </a:r>
            <a:r>
              <a:rPr lang="en-US" altLang="en-US" sz="2200" dirty="0">
                <a:cs typeface="Times New Roman" pitchFamily="18" charset="0"/>
              </a:rPr>
              <a:t>or </a:t>
            </a:r>
            <a:r>
              <a:rPr lang="en-US" altLang="en-US" sz="2200" b="1" dirty="0">
                <a:cs typeface="Times New Roman" pitchFamily="18" charset="0"/>
              </a:rPr>
              <a:t>mark-to-market value basis</a:t>
            </a:r>
            <a:r>
              <a:rPr lang="en-US" altLang="en-US" sz="2200" dirty="0">
                <a:cs typeface="Times New Roman" pitchFamily="18" charset="0"/>
              </a:rPr>
              <a:t> uses balance sheet values that reflect current rather than historical prices.</a:t>
            </a:r>
            <a:endParaRPr lang="en-US" altLang="en-US" sz="2200" b="1" dirty="0">
              <a:cs typeface="Times New Roman" pitchFamily="18" charset="0"/>
            </a:endParaRPr>
          </a:p>
        </p:txBody>
      </p:sp>
      <p:sp>
        <p:nvSpPr>
          <p:cNvPr id="11" name="Content Placeholder 10"/>
          <p:cNvSpPr>
            <a:spLocks noGrp="1"/>
          </p:cNvSpPr>
          <p:nvPr>
            <p:ph idx="14"/>
          </p:nvPr>
        </p:nvSpPr>
        <p:spPr>
          <a:xfrm>
            <a:off x="457200" y="3669633"/>
            <a:ext cx="8229600" cy="1479884"/>
          </a:xfrm>
        </p:spPr>
        <p:txBody>
          <a:bodyPr/>
          <a:lstStyle/>
          <a:p>
            <a:pPr marL="0" indent="0">
              <a:buNone/>
            </a:pPr>
            <a:r>
              <a:rPr lang="en-US" altLang="en-US" sz="2400" b="1" dirty="0">
                <a:cs typeface="Times New Roman" pitchFamily="18" charset="0"/>
              </a:rPr>
              <a:t>Regulatory </a:t>
            </a:r>
            <a:r>
              <a:rPr lang="en-US" altLang="en-US" sz="2400" dirty="0">
                <a:cs typeface="Times New Roman" pitchFamily="18" charset="0"/>
              </a:rPr>
              <a:t>and </a:t>
            </a:r>
            <a:r>
              <a:rPr lang="en-US" altLang="en-US" sz="2400" b="1" dirty="0">
                <a:cs typeface="Times New Roman" pitchFamily="18" charset="0"/>
              </a:rPr>
              <a:t>accounting-defined capital </a:t>
            </a:r>
            <a:r>
              <a:rPr lang="en-US" altLang="en-US" sz="2400" dirty="0">
                <a:cs typeface="Times New Roman" pitchFamily="18" charset="0"/>
              </a:rPr>
              <a:t>is based in whole or in part on historical or </a:t>
            </a:r>
            <a:r>
              <a:rPr lang="en-US" altLang="en-US" sz="2400" b="1" dirty="0">
                <a:cs typeface="Times New Roman" pitchFamily="18" charset="0"/>
              </a:rPr>
              <a:t>book values (BV)</a:t>
            </a:r>
            <a:r>
              <a:rPr lang="en-US" altLang="en-US" sz="2400" dirty="0">
                <a:cs typeface="Times New Roman" pitchFamily="18" charset="0"/>
              </a:rPr>
              <a:t>, which means the value of assets and liabilities are based on their historical costs.</a:t>
            </a:r>
            <a:endParaRPr lang="en-US" altLang="en-US" sz="2400" b="1" dirty="0">
              <a:cs typeface="Times New Roman" pitchFamily="18" charset="0"/>
            </a:endParaRPr>
          </a:p>
        </p:txBody>
      </p:sp>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23</a:t>
            </a:fld>
            <a:endParaRPr lang="en-US" altLang="en-US" dirty="0"/>
          </a:p>
        </p:txBody>
      </p:sp>
    </p:spTree>
    <p:extLst>
      <p:ext uri="{BB962C8B-B14F-4D97-AF65-F5344CB8AC3E}">
        <p14:creationId xmlns:p14="http://schemas.microsoft.com/office/powerpoint/2010/main" val="41947435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Market Value of Capital</a:t>
            </a:r>
            <a:endParaRPr lang="en-IN" sz="3500" dirty="0"/>
          </a:p>
        </p:txBody>
      </p:sp>
      <p:sp>
        <p:nvSpPr>
          <p:cNvPr id="3" name="Content Placeholder 2"/>
          <p:cNvSpPr>
            <a:spLocks noGrp="1"/>
          </p:cNvSpPr>
          <p:nvPr>
            <p:ph idx="1"/>
          </p:nvPr>
        </p:nvSpPr>
        <p:spPr>
          <a:xfrm>
            <a:off x="457200" y="1709637"/>
            <a:ext cx="8229600" cy="3093369"/>
          </a:xfrm>
        </p:spPr>
        <p:txBody>
          <a:bodyPr/>
          <a:lstStyle/>
          <a:p>
            <a:pPr marL="0" indent="0" eaLnBrk="1" hangingPunct="1">
              <a:lnSpc>
                <a:spcPct val="80000"/>
              </a:lnSpc>
              <a:buNone/>
            </a:pPr>
            <a:r>
              <a:rPr lang="en-US" altLang="en-US" sz="2400" i="1" dirty="0"/>
              <a:t>The market value of capital and credit risk.</a:t>
            </a:r>
          </a:p>
          <a:p>
            <a:pPr marL="291600" lvl="1" indent="-291600" eaLnBrk="1" hangingPunct="1">
              <a:lnSpc>
                <a:spcPct val="90000"/>
              </a:lnSpc>
              <a:spcBef>
                <a:spcPts val="600"/>
              </a:spcBef>
              <a:buSzPct val="100000"/>
            </a:pPr>
            <a:r>
              <a:rPr lang="en-US" altLang="en-US" sz="2200" dirty="0">
                <a:cs typeface="Times New Roman" pitchFamily="18" charset="0"/>
              </a:rPr>
              <a:t>Decreases in current and expected future cash flows on loans lowers the MV of an FI’s assets.</a:t>
            </a:r>
          </a:p>
          <a:p>
            <a:pPr marL="291600" lvl="1" indent="-291600" eaLnBrk="1" hangingPunct="1">
              <a:lnSpc>
                <a:spcPct val="90000"/>
              </a:lnSpc>
              <a:spcBef>
                <a:spcPts val="600"/>
              </a:spcBef>
              <a:buSzPct val="100000"/>
            </a:pPr>
            <a:r>
              <a:rPr lang="en-US" altLang="en-US" sz="2200" dirty="0">
                <a:cs typeface="Times New Roman" pitchFamily="18" charset="0"/>
              </a:rPr>
              <a:t>Decreases in the MVs of assets are directly charged against the equity owners’ capital or net worth.</a:t>
            </a:r>
          </a:p>
          <a:p>
            <a:pPr marL="291600" lvl="1" indent="-291600" eaLnBrk="1" hangingPunct="1">
              <a:lnSpc>
                <a:spcPct val="90000"/>
              </a:lnSpc>
              <a:spcBef>
                <a:spcPts val="600"/>
              </a:spcBef>
              <a:buSzPct val="100000"/>
            </a:pPr>
            <a:r>
              <a:rPr lang="en-US" altLang="en-US" sz="2200" dirty="0">
                <a:cs typeface="Times New Roman" pitchFamily="18" charset="0"/>
              </a:rPr>
              <a:t>Liability holders are only hurt when asset losses exceed equity capital levels.</a:t>
            </a:r>
          </a:p>
          <a:p>
            <a:pPr marL="291600" lvl="1" indent="-291600" eaLnBrk="1" hangingPunct="1">
              <a:lnSpc>
                <a:spcPct val="90000"/>
              </a:lnSpc>
              <a:spcBef>
                <a:spcPts val="600"/>
              </a:spcBef>
              <a:buSzPct val="100000"/>
            </a:pPr>
            <a:r>
              <a:rPr lang="en-US" altLang="en-US" sz="2200" dirty="0">
                <a:cs typeface="Times New Roman" pitchFamily="18" charset="0"/>
              </a:rPr>
              <a:t>Thus, equity capital acts as “insurance” protecting liability holders (and guarantors, such as the FDIC) against insolvency risk.</a:t>
            </a:r>
          </a:p>
        </p:txBody>
      </p:sp>
      <p:sp>
        <p:nvSpPr>
          <p:cNvPr id="4" name="Content Placeholder 3"/>
          <p:cNvSpPr>
            <a:spLocks noGrp="1"/>
          </p:cNvSpPr>
          <p:nvPr>
            <p:ph idx="14"/>
          </p:nvPr>
        </p:nvSpPr>
        <p:spPr>
          <a:xfrm>
            <a:off x="457200" y="4827600"/>
            <a:ext cx="8229600" cy="1679078"/>
          </a:xfrm>
        </p:spPr>
        <p:txBody>
          <a:bodyPr/>
          <a:lstStyle/>
          <a:p>
            <a:pPr marL="0" indent="0" eaLnBrk="1" hangingPunct="1">
              <a:lnSpc>
                <a:spcPct val="80000"/>
              </a:lnSpc>
              <a:buNone/>
            </a:pPr>
            <a:r>
              <a:rPr lang="en-US" altLang="en-US" sz="2400" i="1" dirty="0"/>
              <a:t>The market value of capital and interest rate risk.</a:t>
            </a:r>
          </a:p>
          <a:p>
            <a:pPr marL="291600" lvl="1" indent="-291600" eaLnBrk="1" hangingPunct="1">
              <a:lnSpc>
                <a:spcPct val="90000"/>
              </a:lnSpc>
              <a:spcBef>
                <a:spcPts val="600"/>
              </a:spcBef>
              <a:buSzPct val="100000"/>
            </a:pPr>
            <a:r>
              <a:rPr lang="en-US" altLang="en-US" sz="2200" dirty="0">
                <a:cs typeface="Times New Roman" pitchFamily="18" charset="0"/>
              </a:rPr>
              <a:t>Rising interest rates decrease the value of an FI’s assets more than the value of the FI’s liabilities when the duration gap of the FI’s balance sheet is positive.</a:t>
            </a:r>
          </a:p>
          <a:p>
            <a:pPr marL="291600" lvl="1" indent="-291600" eaLnBrk="1" hangingPunct="1">
              <a:lnSpc>
                <a:spcPct val="90000"/>
              </a:lnSpc>
              <a:spcBef>
                <a:spcPts val="600"/>
              </a:spcBef>
              <a:buSzPct val="100000"/>
            </a:pPr>
            <a:r>
              <a:rPr lang="en-US" altLang="en-US" sz="2200" dirty="0">
                <a:cs typeface="Times New Roman" pitchFamily="18" charset="0"/>
              </a:rPr>
              <a:t>Losses are first charged against equity capital.</a:t>
            </a:r>
          </a:p>
        </p:txBody>
      </p:sp>
      <p:sp>
        <p:nvSpPr>
          <p:cNvPr id="5" name="Slide Number Placeholder 4"/>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24</a:t>
            </a:fld>
            <a:endParaRPr lang="en-US" altLang="en-US" dirty="0"/>
          </a:p>
        </p:txBody>
      </p:sp>
    </p:spTree>
    <p:extLst>
      <p:ext uri="{BB962C8B-B14F-4D97-AF65-F5344CB8AC3E}">
        <p14:creationId xmlns:p14="http://schemas.microsoft.com/office/powerpoint/2010/main" val="2836342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962234"/>
          </a:xfrm>
        </p:spPr>
        <p:txBody>
          <a:bodyPr anchor="ctr"/>
          <a:lstStyle/>
          <a:p>
            <a:r>
              <a:rPr lang="en-US" altLang="en-US" sz="3500" dirty="0"/>
              <a:t>Interest Rate Changes and Equity Value</a:t>
            </a:r>
            <a:endParaRPr lang="en-IN" sz="3500" dirty="0"/>
          </a:p>
        </p:txBody>
      </p:sp>
      <p:graphicFrame>
        <p:nvGraphicFramePr>
          <p:cNvPr id="3" name="Table 2"/>
          <p:cNvGraphicFramePr>
            <a:graphicFrameLocks noGrp="1"/>
          </p:cNvGraphicFramePr>
          <p:nvPr>
            <p:extLst>
              <p:ext uri="{D42A27DB-BD31-4B8C-83A1-F6EECF244321}">
                <p14:modId xmlns:p14="http://schemas.microsoft.com/office/powerpoint/2010/main" val="830875942"/>
              </p:ext>
            </p:extLst>
          </p:nvPr>
        </p:nvGraphicFramePr>
        <p:xfrm>
          <a:off x="1181100" y="1859011"/>
          <a:ext cx="6096000" cy="249428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1791201339"/>
                    </a:ext>
                  </a:extLst>
                </a:gridCol>
                <a:gridCol w="1524000">
                  <a:extLst>
                    <a:ext uri="{9D8B030D-6E8A-4147-A177-3AD203B41FA5}">
                      <a16:colId xmlns:a16="http://schemas.microsoft.com/office/drawing/2014/main" val="1277725570"/>
                    </a:ext>
                  </a:extLst>
                </a:gridCol>
                <a:gridCol w="1524000">
                  <a:extLst>
                    <a:ext uri="{9D8B030D-6E8A-4147-A177-3AD203B41FA5}">
                      <a16:colId xmlns:a16="http://schemas.microsoft.com/office/drawing/2014/main" val="3294378348"/>
                    </a:ext>
                  </a:extLst>
                </a:gridCol>
                <a:gridCol w="1524000">
                  <a:extLst>
                    <a:ext uri="{9D8B030D-6E8A-4147-A177-3AD203B41FA5}">
                      <a16:colId xmlns:a16="http://schemas.microsoft.com/office/drawing/2014/main" val="868514588"/>
                    </a:ext>
                  </a:extLst>
                </a:gridCol>
              </a:tblGrid>
              <a:tr h="370840">
                <a:tc>
                  <a:txBody>
                    <a:bodyPr/>
                    <a:lstStyle/>
                    <a:p>
                      <a:r>
                        <a:rPr lang="en-IN" dirty="0">
                          <a:solidFill>
                            <a:schemeClr val="tx1"/>
                          </a:solidFill>
                          <a:latin typeface="Calibri" panose="020F0502020204030204" pitchFamily="34" charset="0"/>
                        </a:rPr>
                        <a:t>Duration Gap</a:t>
                      </a:r>
                    </a:p>
                  </a:txBody>
                  <a:tcPr anchor="b"/>
                </a:tc>
                <a:tc>
                  <a:txBody>
                    <a:bodyPr/>
                    <a:lstStyle/>
                    <a:p>
                      <a:r>
                        <a:rPr lang="en-IN" dirty="0">
                          <a:solidFill>
                            <a:schemeClr val="tx1"/>
                          </a:solidFill>
                          <a:latin typeface="Calibri" panose="020F0502020204030204" pitchFamily="34" charset="0"/>
                        </a:rPr>
                        <a:t>Interest Rate Change</a:t>
                      </a:r>
                    </a:p>
                  </a:txBody>
                  <a:tcPr anchor="b"/>
                </a:tc>
                <a:tc>
                  <a:txBody>
                    <a:bodyPr/>
                    <a:lstStyle/>
                    <a:p>
                      <a:r>
                        <a:rPr lang="en-IN" dirty="0">
                          <a:solidFill>
                            <a:schemeClr val="tx1"/>
                          </a:solidFill>
                          <a:latin typeface="Calibri" panose="020F0502020204030204" pitchFamily="34" charset="0"/>
                        </a:rPr>
                        <a:t>Biggest Value Change</a:t>
                      </a:r>
                    </a:p>
                  </a:txBody>
                  <a:tcPr anchor="b"/>
                </a:tc>
                <a:tc>
                  <a:txBody>
                    <a:bodyPr/>
                    <a:lstStyle/>
                    <a:p>
                      <a:r>
                        <a:rPr lang="en-IN" dirty="0">
                          <a:solidFill>
                            <a:schemeClr val="tx1"/>
                          </a:solidFill>
                          <a:latin typeface="Calibri" panose="020F0502020204030204" pitchFamily="34" charset="0"/>
                        </a:rPr>
                        <a:t>Equity Value</a:t>
                      </a:r>
                    </a:p>
                  </a:txBody>
                  <a:tcPr anchor="b"/>
                </a:tc>
                <a:extLst>
                  <a:ext uri="{0D108BD9-81ED-4DB2-BD59-A6C34878D82A}">
                    <a16:rowId xmlns:a16="http://schemas.microsoft.com/office/drawing/2014/main" val="2588441929"/>
                  </a:ext>
                </a:extLst>
              </a:tr>
              <a:tr h="370840">
                <a:tc>
                  <a:txBody>
                    <a:bodyPr/>
                    <a:lstStyle/>
                    <a:p>
                      <a:r>
                        <a:rPr lang="en-IN" dirty="0">
                          <a:latin typeface="Calibri" panose="020F0502020204030204" pitchFamily="34" charset="0"/>
                        </a:rPr>
                        <a:t>Positive</a:t>
                      </a:r>
                    </a:p>
                  </a:txBody>
                  <a:tcPr/>
                </a:tc>
                <a:tc>
                  <a:txBody>
                    <a:bodyPr/>
                    <a:lstStyle/>
                    <a:p>
                      <a:r>
                        <a:rPr lang="en-IN" dirty="0">
                          <a:latin typeface="Calibri" panose="020F0502020204030204" pitchFamily="34" charset="0"/>
                        </a:rPr>
                        <a:t>Increase</a:t>
                      </a:r>
                    </a:p>
                  </a:txBody>
                  <a:tcPr/>
                </a:tc>
                <a:tc>
                  <a:txBody>
                    <a:bodyPr/>
                    <a:lstStyle/>
                    <a:p>
                      <a:r>
                        <a:rPr lang="en-IN" dirty="0">
                          <a:latin typeface="Calibri" panose="020F0502020204030204" pitchFamily="34" charset="0"/>
                        </a:rPr>
                        <a:t>Assets</a:t>
                      </a:r>
                    </a:p>
                  </a:txBody>
                  <a:tcPr/>
                </a:tc>
                <a:tc>
                  <a:txBody>
                    <a:bodyPr/>
                    <a:lstStyle/>
                    <a:p>
                      <a:r>
                        <a:rPr lang="en-IN" dirty="0">
                          <a:latin typeface="Calibri" panose="020F0502020204030204" pitchFamily="34" charset="0"/>
                        </a:rPr>
                        <a:t>Decreases</a:t>
                      </a:r>
                    </a:p>
                  </a:txBody>
                  <a:tcPr/>
                </a:tc>
                <a:extLst>
                  <a:ext uri="{0D108BD9-81ED-4DB2-BD59-A6C34878D82A}">
                    <a16:rowId xmlns:a16="http://schemas.microsoft.com/office/drawing/2014/main" val="2355414035"/>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Positive</a:t>
                      </a:r>
                    </a:p>
                  </a:txBody>
                  <a:tcPr/>
                </a:tc>
                <a:tc>
                  <a:txBody>
                    <a:bodyPr/>
                    <a:lstStyle/>
                    <a:p>
                      <a:r>
                        <a:rPr lang="en-IN" dirty="0">
                          <a:latin typeface="Calibri" panose="020F0502020204030204" pitchFamily="34" charset="0"/>
                        </a:rPr>
                        <a:t>Decrease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Assets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Increases</a:t>
                      </a:r>
                    </a:p>
                  </a:txBody>
                  <a:tcPr/>
                </a:tc>
                <a:extLst>
                  <a:ext uri="{0D108BD9-81ED-4DB2-BD59-A6C34878D82A}">
                    <a16:rowId xmlns:a16="http://schemas.microsoft.com/office/drawing/2014/main" val="91379224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700" b="0" i="0" u="none" strike="noStrike" kern="1200" cap="none" spc="0" normalizeH="0" baseline="0" noProof="0">
                          <a:ln>
                            <a:noFill/>
                          </a:ln>
                          <a:solidFill>
                            <a:srgbClr val="F6D0CC"/>
                          </a:solidFill>
                          <a:effectLst/>
                          <a:uLnTx/>
                          <a:uFillTx/>
                          <a:latin typeface="Calibri" panose="020F0502020204030204" pitchFamily="34" charset="0"/>
                          <a:ea typeface="+mn-ea"/>
                          <a:cs typeface="+mn-cs"/>
                        </a:rPr>
                        <a:t>blank</a:t>
                      </a:r>
                      <a:endParaRPr kumimoji="0" lang="en-IN" sz="700" b="0" i="0" u="none" strike="noStrike" kern="1200" cap="none" spc="0" normalizeH="0" baseline="0" noProof="0" dirty="0">
                        <a:ln>
                          <a:noFill/>
                        </a:ln>
                        <a:solidFill>
                          <a:srgbClr val="F6D0CC"/>
                        </a:solidFill>
                        <a:effectLst/>
                        <a:uLnTx/>
                        <a:uFillTx/>
                        <a:latin typeface="Calibri" panose="020F050202020403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700" b="0" i="0" u="none" strike="noStrike" kern="1200" cap="none" spc="0" normalizeH="0" baseline="0" noProof="0">
                          <a:ln>
                            <a:noFill/>
                          </a:ln>
                          <a:solidFill>
                            <a:srgbClr val="F6D0CC"/>
                          </a:solidFill>
                          <a:effectLst/>
                          <a:uLnTx/>
                          <a:uFillTx/>
                          <a:latin typeface="Calibri" panose="020F0502020204030204" pitchFamily="34" charset="0"/>
                          <a:ea typeface="+mn-ea"/>
                          <a:cs typeface="+mn-cs"/>
                        </a:rPr>
                        <a:t>blank</a:t>
                      </a:r>
                      <a:endParaRPr kumimoji="0" lang="en-IN" sz="700" b="0" i="0" u="none" strike="noStrike" kern="1200" cap="none" spc="0" normalizeH="0" baseline="0" noProof="0" dirty="0">
                        <a:ln>
                          <a:noFill/>
                        </a:ln>
                        <a:solidFill>
                          <a:srgbClr val="F6D0CC"/>
                        </a:solidFill>
                        <a:effectLst/>
                        <a:uLnTx/>
                        <a:uFillTx/>
                        <a:latin typeface="Calibri" panose="020F050202020403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700" b="0" i="0" u="none" strike="noStrike" kern="1200" cap="none" spc="0" normalizeH="0" baseline="0" noProof="0">
                          <a:ln>
                            <a:noFill/>
                          </a:ln>
                          <a:solidFill>
                            <a:srgbClr val="F6D0CC"/>
                          </a:solidFill>
                          <a:effectLst/>
                          <a:uLnTx/>
                          <a:uFillTx/>
                          <a:latin typeface="Calibri" panose="020F0502020204030204" pitchFamily="34" charset="0"/>
                          <a:ea typeface="+mn-ea"/>
                          <a:cs typeface="+mn-cs"/>
                        </a:rPr>
                        <a:t>blank</a:t>
                      </a:r>
                      <a:endParaRPr kumimoji="0" lang="en-IN" sz="700" b="0" i="0" u="none" strike="noStrike" kern="1200" cap="none" spc="0" normalizeH="0" baseline="0" noProof="0" dirty="0">
                        <a:ln>
                          <a:noFill/>
                        </a:ln>
                        <a:solidFill>
                          <a:srgbClr val="F6D0CC"/>
                        </a:solidFill>
                        <a:effectLst/>
                        <a:uLnTx/>
                        <a:uFillTx/>
                        <a:latin typeface="Calibri" panose="020F0502020204030204" pitchFamily="34" charset="0"/>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700" b="0" i="0" u="none" strike="noStrike" kern="1200" cap="none" spc="0" normalizeH="0" baseline="0" noProof="0" dirty="0">
                          <a:ln>
                            <a:noFill/>
                          </a:ln>
                          <a:solidFill>
                            <a:srgbClr val="F6D0CC"/>
                          </a:solidFill>
                          <a:effectLst/>
                          <a:uLnTx/>
                          <a:uFillTx/>
                          <a:latin typeface="Calibri" panose="020F0502020204030204" pitchFamily="34" charset="0"/>
                          <a:ea typeface="+mn-ea"/>
                          <a:cs typeface="+mn-cs"/>
                        </a:rPr>
                        <a:t>blank</a:t>
                      </a:r>
                    </a:p>
                  </a:txBody>
                  <a:tcPr/>
                </a:tc>
                <a:extLst>
                  <a:ext uri="{0D108BD9-81ED-4DB2-BD59-A6C34878D82A}">
                    <a16:rowId xmlns:a16="http://schemas.microsoft.com/office/drawing/2014/main" val="2755929705"/>
                  </a:ext>
                </a:extLst>
              </a:tr>
              <a:tr h="370840">
                <a:tc>
                  <a:txBody>
                    <a:bodyPr/>
                    <a:lstStyle/>
                    <a:p>
                      <a:r>
                        <a:rPr lang="en-IN" dirty="0">
                          <a:latin typeface="Calibri" panose="020F0502020204030204" pitchFamily="34" charset="0"/>
                        </a:rPr>
                        <a:t>Negative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Increase</a:t>
                      </a:r>
                    </a:p>
                  </a:txBody>
                  <a:tcPr/>
                </a:tc>
                <a:tc>
                  <a:txBody>
                    <a:bodyPr/>
                    <a:lstStyle/>
                    <a:p>
                      <a:r>
                        <a:rPr lang="en-IN" dirty="0">
                          <a:latin typeface="Calibri" panose="020F0502020204030204" pitchFamily="34" charset="0"/>
                        </a:rPr>
                        <a:t>Liabilities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Increases</a:t>
                      </a:r>
                    </a:p>
                  </a:txBody>
                  <a:tcPr/>
                </a:tc>
                <a:extLst>
                  <a:ext uri="{0D108BD9-81ED-4DB2-BD59-A6C34878D82A}">
                    <a16:rowId xmlns:a16="http://schemas.microsoft.com/office/drawing/2014/main" val="401633583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Negative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Decrease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Liabilities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Decreases</a:t>
                      </a:r>
                    </a:p>
                  </a:txBody>
                  <a:tcPr/>
                </a:tc>
                <a:extLst>
                  <a:ext uri="{0D108BD9-81ED-4DB2-BD59-A6C34878D82A}">
                    <a16:rowId xmlns:a16="http://schemas.microsoft.com/office/drawing/2014/main" val="1588702621"/>
                  </a:ext>
                </a:extLst>
              </a:tr>
            </a:tbl>
          </a:graphicData>
        </a:graphic>
      </p:graphicFrame>
      <p:sp>
        <p:nvSpPr>
          <p:cNvPr id="6" name="Content Placeholder 5"/>
          <p:cNvSpPr>
            <a:spLocks noGrp="1"/>
          </p:cNvSpPr>
          <p:nvPr>
            <p:ph idx="1"/>
          </p:nvPr>
        </p:nvSpPr>
        <p:spPr>
          <a:xfrm>
            <a:off x="457200" y="4616472"/>
            <a:ext cx="8229600" cy="1514822"/>
          </a:xfrm>
        </p:spPr>
        <p:txBody>
          <a:bodyPr/>
          <a:lstStyle/>
          <a:p>
            <a:pPr marL="403200" indent="-403200">
              <a:lnSpc>
                <a:spcPct val="90000"/>
              </a:lnSpc>
              <a:spcBef>
                <a:spcPts val="600"/>
              </a:spcBef>
              <a:buSzPct val="100000"/>
              <a:buFont typeface="+mj-lt"/>
              <a:buAutoNum type="arabicPeriod"/>
              <a:defRPr/>
            </a:pPr>
            <a:r>
              <a:rPr lang="en-US" sz="2400" dirty="0">
                <a:cs typeface="Times New Roman" pitchFamily="18" charset="0"/>
              </a:rPr>
              <a:t>If interest rates are projected to increase, how should the FI position its’ duration gap?</a:t>
            </a:r>
          </a:p>
          <a:p>
            <a:pPr marL="403200" indent="-403200">
              <a:lnSpc>
                <a:spcPct val="90000"/>
              </a:lnSpc>
              <a:spcBef>
                <a:spcPts val="600"/>
              </a:spcBef>
              <a:buSzPct val="100000"/>
              <a:buFont typeface="+mj-lt"/>
              <a:buAutoNum type="arabicPeriod"/>
              <a:defRPr/>
            </a:pPr>
            <a:r>
              <a:rPr lang="en-US" sz="2400" dirty="0">
                <a:cs typeface="Times New Roman" pitchFamily="18" charset="0"/>
              </a:rPr>
              <a:t>If interest rates are projected to decrease, how should the FI position its’ duration gap?</a:t>
            </a:r>
          </a:p>
        </p:txBody>
      </p:sp>
      <p:sp>
        <p:nvSpPr>
          <p:cNvPr id="4" name="Slide Number Placeholder 3"/>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25</a:t>
            </a:fld>
            <a:endParaRPr lang="en-US" altLang="en-US" dirty="0"/>
          </a:p>
        </p:txBody>
      </p:sp>
    </p:spTree>
    <p:extLst>
      <p:ext uri="{BB962C8B-B14F-4D97-AF65-F5344CB8AC3E}">
        <p14:creationId xmlns:p14="http://schemas.microsoft.com/office/powerpoint/2010/main" val="15412260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The Book Value of Capital</a:t>
            </a:r>
            <a:endParaRPr lang="en-IN" sz="1000" dirty="0"/>
          </a:p>
        </p:txBody>
      </p:sp>
      <p:sp>
        <p:nvSpPr>
          <p:cNvPr id="3" name="Content Placeholder 2"/>
          <p:cNvSpPr>
            <a:spLocks noGrp="1"/>
          </p:cNvSpPr>
          <p:nvPr>
            <p:ph idx="1"/>
          </p:nvPr>
        </p:nvSpPr>
        <p:spPr>
          <a:xfrm>
            <a:off x="457200" y="1719263"/>
            <a:ext cx="8335108" cy="3661259"/>
          </a:xfrm>
        </p:spPr>
        <p:txBody>
          <a:bodyPr/>
          <a:lstStyle/>
          <a:p>
            <a:pPr marL="0" indent="0" eaLnBrk="1" hangingPunct="1">
              <a:buNone/>
            </a:pPr>
            <a:r>
              <a:rPr lang="en-US" altLang="en-US" sz="2400" dirty="0"/>
              <a:t>The </a:t>
            </a:r>
            <a:r>
              <a:rPr lang="en-US" altLang="en-US" sz="2400" b="1" dirty="0"/>
              <a:t>book value of capital</a:t>
            </a:r>
            <a:r>
              <a:rPr lang="en-US" altLang="en-US" sz="2400" dirty="0"/>
              <a:t> is the difference between the BV of assets and the BV of liabilities.</a:t>
            </a:r>
          </a:p>
          <a:p>
            <a:pPr marL="291600" lvl="1" indent="-291600" eaLnBrk="1" hangingPunct="1">
              <a:lnSpc>
                <a:spcPct val="90000"/>
              </a:lnSpc>
              <a:spcBef>
                <a:spcPts val="600"/>
              </a:spcBef>
              <a:buSzPct val="100000"/>
            </a:pPr>
            <a:r>
              <a:rPr lang="en-US" altLang="en-US" sz="2200" dirty="0"/>
              <a:t>BV of capital is usually composed of the par value of shares, the surplus value of shares, and retained earnings.</a:t>
            </a:r>
          </a:p>
          <a:p>
            <a:pPr marL="291600" lvl="1" indent="-291600" eaLnBrk="1" hangingPunct="1">
              <a:lnSpc>
                <a:spcPct val="90000"/>
              </a:lnSpc>
              <a:spcBef>
                <a:spcPts val="600"/>
              </a:spcBef>
              <a:buSzPct val="100000"/>
            </a:pPr>
            <a:r>
              <a:rPr lang="en-US" altLang="en-US" sz="2200" dirty="0"/>
              <a:t>BV of equity does </a:t>
            </a:r>
            <a:r>
              <a:rPr lang="en-US" altLang="en-US" sz="2200" i="1" dirty="0"/>
              <a:t>not </a:t>
            </a:r>
            <a:r>
              <a:rPr lang="en-US" altLang="en-US" sz="2200" dirty="0"/>
              <a:t>equal the market value of equity.</a:t>
            </a:r>
          </a:p>
          <a:p>
            <a:pPr marL="291600" lvl="1" indent="-291600" eaLnBrk="1" hangingPunct="1">
              <a:lnSpc>
                <a:spcPct val="90000"/>
              </a:lnSpc>
              <a:spcBef>
                <a:spcPts val="600"/>
              </a:spcBef>
              <a:buSzPct val="100000"/>
            </a:pPr>
            <a:r>
              <a:rPr lang="en-US" altLang="en-US" sz="2200" dirty="0"/>
              <a:t>Managers can manipulate the BV of equity by:</a:t>
            </a:r>
          </a:p>
          <a:p>
            <a:pPr marL="622800" lvl="2" indent="-320400" eaLnBrk="1" hangingPunct="1">
              <a:lnSpc>
                <a:spcPct val="90000"/>
              </a:lnSpc>
              <a:spcBef>
                <a:spcPts val="600"/>
              </a:spcBef>
              <a:buSzPct val="80000"/>
            </a:pPr>
            <a:r>
              <a:rPr lang="en-US" altLang="en-US" sz="2000" dirty="0"/>
              <a:t>Using discretion when timing the recognition of loan losses.</a:t>
            </a:r>
          </a:p>
          <a:p>
            <a:pPr marL="622800" lvl="2" indent="-320400" eaLnBrk="1" hangingPunct="1">
              <a:lnSpc>
                <a:spcPct val="90000"/>
              </a:lnSpc>
              <a:spcBef>
                <a:spcPts val="600"/>
              </a:spcBef>
              <a:buSzPct val="80000"/>
            </a:pPr>
            <a:r>
              <a:rPr lang="en-US" altLang="en-US" sz="2000" dirty="0"/>
              <a:t>Selectively selling assets to inflate reported earnings (and, thus, capital).</a:t>
            </a:r>
          </a:p>
        </p:txBody>
      </p:sp>
      <p:sp>
        <p:nvSpPr>
          <p:cNvPr id="4" name="Slide Number Placeholder 3"/>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26</a:t>
            </a:fld>
            <a:endParaRPr lang="en-US" altLang="en-US" dirty="0"/>
          </a:p>
        </p:txBody>
      </p:sp>
    </p:spTree>
    <p:extLst>
      <p:ext uri="{BB962C8B-B14F-4D97-AF65-F5344CB8AC3E}">
        <p14:creationId xmlns:p14="http://schemas.microsoft.com/office/powerpoint/2010/main" val="15491603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Discrepancy between MV and BV</a:t>
            </a:r>
            <a:endParaRPr lang="en-IN" sz="2400" b="0" dirty="0"/>
          </a:p>
        </p:txBody>
      </p:sp>
      <p:sp>
        <p:nvSpPr>
          <p:cNvPr id="7" name="Content Placeholder 6"/>
          <p:cNvSpPr>
            <a:spLocks noGrp="1"/>
          </p:cNvSpPr>
          <p:nvPr>
            <p:ph idx="1"/>
          </p:nvPr>
        </p:nvSpPr>
        <p:spPr>
          <a:xfrm>
            <a:off x="457200" y="1719263"/>
            <a:ext cx="8229600" cy="1380072"/>
          </a:xfrm>
        </p:spPr>
        <p:txBody>
          <a:bodyPr/>
          <a:lstStyle/>
          <a:p>
            <a:pPr marL="0" indent="0" eaLnBrk="1" hangingPunct="1">
              <a:lnSpc>
                <a:spcPct val="90000"/>
              </a:lnSpc>
              <a:buNone/>
            </a:pPr>
            <a:r>
              <a:rPr lang="en-US" altLang="en-US" sz="2400" dirty="0"/>
              <a:t>Interest rate changes have no impact on book values of assets and liabilities.</a:t>
            </a:r>
          </a:p>
          <a:p>
            <a:pPr marL="291600" lvl="1" indent="-291600" eaLnBrk="1" hangingPunct="1">
              <a:lnSpc>
                <a:spcPct val="90000"/>
              </a:lnSpc>
              <a:spcBef>
                <a:spcPts val="600"/>
              </a:spcBef>
              <a:buSzPct val="100000"/>
            </a:pPr>
            <a:r>
              <a:rPr lang="en-US" altLang="en-US" sz="2200" dirty="0"/>
              <a:t>FIs can be solvent from a BV perspective, but massively insolvent from an economic perspective.</a:t>
            </a:r>
          </a:p>
        </p:txBody>
      </p:sp>
      <p:sp>
        <p:nvSpPr>
          <p:cNvPr id="8" name="Content Placeholder 7"/>
          <p:cNvSpPr>
            <a:spLocks noGrp="1"/>
          </p:cNvSpPr>
          <p:nvPr>
            <p:ph idx="13"/>
          </p:nvPr>
        </p:nvSpPr>
        <p:spPr>
          <a:xfrm>
            <a:off x="465661" y="3343883"/>
            <a:ext cx="8229600" cy="1892262"/>
          </a:xfrm>
        </p:spPr>
        <p:txBody>
          <a:bodyPr/>
          <a:lstStyle/>
          <a:p>
            <a:pPr marL="0" indent="0" eaLnBrk="1" hangingPunct="1">
              <a:lnSpc>
                <a:spcPct val="90000"/>
              </a:lnSpc>
              <a:buNone/>
            </a:pPr>
            <a:r>
              <a:rPr lang="en-US" altLang="en-US" sz="2400" dirty="0"/>
              <a:t>The degree to which the BV of capital deviates from the MV of capital depends on:</a:t>
            </a:r>
          </a:p>
          <a:p>
            <a:pPr marL="291600" lvl="1" indent="-291600" eaLnBrk="1" hangingPunct="1">
              <a:lnSpc>
                <a:spcPct val="90000"/>
              </a:lnSpc>
              <a:spcBef>
                <a:spcPts val="600"/>
              </a:spcBef>
              <a:buSzPct val="100000"/>
            </a:pPr>
            <a:r>
              <a:rPr lang="en-US" altLang="en-US" sz="2200" dirty="0"/>
              <a:t>Interest rate volatility.</a:t>
            </a:r>
          </a:p>
          <a:p>
            <a:pPr marL="291600" lvl="1" indent="-291600" eaLnBrk="1" hangingPunct="1">
              <a:lnSpc>
                <a:spcPct val="90000"/>
              </a:lnSpc>
              <a:spcBef>
                <a:spcPts val="600"/>
              </a:spcBef>
              <a:buSzPct val="100000"/>
            </a:pPr>
            <a:r>
              <a:rPr lang="en-US" altLang="en-US" sz="2200" dirty="0"/>
              <a:t>Examination and enforcement.</a:t>
            </a:r>
          </a:p>
          <a:p>
            <a:pPr marL="291600" lvl="1" indent="-291600" eaLnBrk="1" hangingPunct="1">
              <a:lnSpc>
                <a:spcPct val="90000"/>
              </a:lnSpc>
              <a:spcBef>
                <a:spcPts val="600"/>
              </a:spcBef>
              <a:buSzPct val="100000"/>
            </a:pPr>
            <a:r>
              <a:rPr lang="en-US" altLang="en-US" sz="2200" dirty="0"/>
              <a:t>Asset trading.</a:t>
            </a:r>
          </a:p>
        </p:txBody>
      </p:sp>
      <p:sp>
        <p:nvSpPr>
          <p:cNvPr id="9" name="Content Placeholder 8"/>
          <p:cNvSpPr>
            <a:spLocks noGrp="1"/>
          </p:cNvSpPr>
          <p:nvPr>
            <p:ph idx="14"/>
          </p:nvPr>
        </p:nvSpPr>
        <p:spPr>
          <a:xfrm>
            <a:off x="474131" y="5376241"/>
            <a:ext cx="8229600" cy="832055"/>
          </a:xfrm>
        </p:spPr>
        <p:txBody>
          <a:bodyPr/>
          <a:lstStyle/>
          <a:p>
            <a:pPr marL="0" indent="0">
              <a:buNone/>
            </a:pPr>
            <a:r>
              <a:rPr lang="en-US" altLang="en-US" sz="2400" dirty="0"/>
              <a:t>The discrepancy between the MV and BV of equity capital is measured by the </a:t>
            </a:r>
            <a:r>
              <a:rPr lang="en-US" altLang="en-US" sz="2400" b="1" dirty="0"/>
              <a:t>market-to-book ratio.</a:t>
            </a:r>
          </a:p>
        </p:txBody>
      </p:sp>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27</a:t>
            </a:fld>
            <a:endParaRPr lang="en-US" altLang="en-US" dirty="0"/>
          </a:p>
        </p:txBody>
      </p:sp>
    </p:spTree>
    <p:extLst>
      <p:ext uri="{BB962C8B-B14F-4D97-AF65-F5344CB8AC3E}">
        <p14:creationId xmlns:p14="http://schemas.microsoft.com/office/powerpoint/2010/main" val="13973083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Market Value versus Book Value </a:t>
            </a:r>
            <a:r>
              <a:rPr lang="en-US" altLang="en-US" sz="1000" b="0" dirty="0"/>
              <a:t>1</a:t>
            </a:r>
            <a:endParaRPr lang="en-IN" sz="1000" b="0" dirty="0"/>
          </a:p>
        </p:txBody>
      </p:sp>
      <p:sp>
        <p:nvSpPr>
          <p:cNvPr id="11" name="Content Placeholder 10"/>
          <p:cNvSpPr>
            <a:spLocks noGrp="1"/>
          </p:cNvSpPr>
          <p:nvPr>
            <p:ph idx="1"/>
          </p:nvPr>
        </p:nvSpPr>
        <p:spPr>
          <a:xfrm>
            <a:off x="457200" y="1940644"/>
            <a:ext cx="8229600" cy="388931"/>
          </a:xfrm>
        </p:spPr>
        <p:txBody>
          <a:bodyPr/>
          <a:lstStyle/>
          <a:p>
            <a:pPr marL="0" indent="0">
              <a:buNone/>
            </a:pPr>
            <a:r>
              <a:rPr lang="en-IN" sz="1800" b="1" dirty="0"/>
              <a:t>Table 22–13 </a:t>
            </a:r>
            <a:r>
              <a:rPr lang="en-IN" sz="1800" b="1" dirty="0">
                <a:solidFill>
                  <a:srgbClr val="0070C0"/>
                </a:solidFill>
              </a:rPr>
              <a:t>An FI’s Book Value Balance Sheet </a:t>
            </a:r>
            <a:r>
              <a:rPr lang="en-IN" sz="1800" i="1" dirty="0">
                <a:solidFill>
                  <a:srgbClr val="0070C0"/>
                </a:solidFill>
              </a:rPr>
              <a:t>(in millions of dollars)</a:t>
            </a:r>
            <a:endParaRPr lang="en-IN" sz="1800" dirty="0">
              <a:solidFill>
                <a:srgbClr val="0070C0"/>
              </a:solidFill>
            </a:endParaRPr>
          </a:p>
        </p:txBody>
      </p:sp>
      <p:graphicFrame>
        <p:nvGraphicFramePr>
          <p:cNvPr id="18" name="Table 17"/>
          <p:cNvGraphicFramePr>
            <a:graphicFrameLocks noGrp="1"/>
          </p:cNvGraphicFramePr>
          <p:nvPr>
            <p:extLst>
              <p:ext uri="{D42A27DB-BD31-4B8C-83A1-F6EECF244321}">
                <p14:modId xmlns:p14="http://schemas.microsoft.com/office/powerpoint/2010/main" val="1264674512"/>
              </p:ext>
            </p:extLst>
          </p:nvPr>
        </p:nvGraphicFramePr>
        <p:xfrm>
          <a:off x="1338801" y="2441077"/>
          <a:ext cx="6096000" cy="1483360"/>
        </p:xfrm>
        <a:graphic>
          <a:graphicData uri="http://schemas.openxmlformats.org/drawingml/2006/table">
            <a:tbl>
              <a:tblPr firstRow="1" bandRow="1">
                <a:tableStyleId>{5C22544A-7EE6-4342-B048-85BDC9FD1C3A}</a:tableStyleId>
              </a:tblPr>
              <a:tblGrid>
                <a:gridCol w="2188860">
                  <a:extLst>
                    <a:ext uri="{9D8B030D-6E8A-4147-A177-3AD203B41FA5}">
                      <a16:colId xmlns:a16="http://schemas.microsoft.com/office/drawing/2014/main" val="934066564"/>
                    </a:ext>
                  </a:extLst>
                </a:gridCol>
                <a:gridCol w="822958">
                  <a:extLst>
                    <a:ext uri="{9D8B030D-6E8A-4147-A177-3AD203B41FA5}">
                      <a16:colId xmlns:a16="http://schemas.microsoft.com/office/drawing/2014/main" val="1624724919"/>
                    </a:ext>
                  </a:extLst>
                </a:gridCol>
                <a:gridCol w="2170499">
                  <a:extLst>
                    <a:ext uri="{9D8B030D-6E8A-4147-A177-3AD203B41FA5}">
                      <a16:colId xmlns:a16="http://schemas.microsoft.com/office/drawing/2014/main" val="1443160466"/>
                    </a:ext>
                  </a:extLst>
                </a:gridCol>
                <a:gridCol w="913683">
                  <a:extLst>
                    <a:ext uri="{9D8B030D-6E8A-4147-A177-3AD203B41FA5}">
                      <a16:colId xmlns:a16="http://schemas.microsoft.com/office/drawing/2014/main" val="1709302608"/>
                    </a:ext>
                  </a:extLst>
                </a:gridCol>
              </a:tblGrid>
              <a:tr h="370840">
                <a:tc>
                  <a:txBody>
                    <a:bodyPr/>
                    <a:lstStyle/>
                    <a:p>
                      <a:r>
                        <a:rPr lang="en-IN" sz="1800" b="1" i="0" u="none" strike="noStrike" kern="1200" baseline="0" dirty="0">
                          <a:solidFill>
                            <a:schemeClr val="tx1"/>
                          </a:solidFill>
                          <a:latin typeface="Calibri" panose="020F0502020204030204" pitchFamily="34" charset="0"/>
                          <a:ea typeface="+mn-ea"/>
                          <a:cs typeface="+mn-cs"/>
                        </a:rPr>
                        <a:t>Assets</a:t>
                      </a:r>
                      <a:endParaRPr lang="en-IN" sz="18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dirty="0">
                          <a:solidFill>
                            <a:srgbClr val="E84C22"/>
                          </a:solidFill>
                          <a:latin typeface="Calibri" panose="020F0502020204030204" pitchFamily="34" charset="0"/>
                        </a:rPr>
                        <a:t>Blank</a:t>
                      </a:r>
                    </a:p>
                  </a:txBody>
                  <a:tcPr/>
                </a:tc>
                <a:tc>
                  <a:txBody>
                    <a:bodyPr/>
                    <a:lstStyle/>
                    <a:p>
                      <a:r>
                        <a:rPr lang="en-IN" sz="1800" b="1" i="0" u="none" strike="noStrike" kern="1200" baseline="0" dirty="0">
                          <a:solidFill>
                            <a:schemeClr val="tx1"/>
                          </a:solidFill>
                          <a:latin typeface="Calibri" panose="020F0502020204030204" pitchFamily="34" charset="0"/>
                          <a:ea typeface="+mn-ea"/>
                          <a:cs typeface="+mn-cs"/>
                        </a:rPr>
                        <a:t>Liabilities</a:t>
                      </a:r>
                      <a:endParaRPr lang="en-IN" sz="18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dirty="0">
                          <a:solidFill>
                            <a:srgbClr val="E84C22"/>
                          </a:solidFill>
                          <a:latin typeface="Calibri" panose="020F0502020204030204" pitchFamily="34" charset="0"/>
                        </a:rPr>
                        <a:t>Blank</a:t>
                      </a:r>
                      <a:endParaRPr lang="en-IN" dirty="0">
                        <a:solidFill>
                          <a:schemeClr val="tx1"/>
                        </a:solidFill>
                        <a:latin typeface="Calibri" panose="020F0502020204030204" pitchFamily="34" charset="0"/>
                      </a:endParaRPr>
                    </a:p>
                  </a:txBody>
                  <a:tcPr/>
                </a:tc>
                <a:extLst>
                  <a:ext uri="{0D108BD9-81ED-4DB2-BD59-A6C34878D82A}">
                    <a16:rowId xmlns:a16="http://schemas.microsoft.com/office/drawing/2014/main" val="3913499926"/>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Long-term securities</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$ 80</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Short-term liabilities</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$ 90</a:t>
                      </a:r>
                    </a:p>
                  </a:txBody>
                  <a:tcPr/>
                </a:tc>
                <a:extLst>
                  <a:ext uri="{0D108BD9-81ED-4DB2-BD59-A6C34878D82A}">
                    <a16:rowId xmlns:a16="http://schemas.microsoft.com/office/drawing/2014/main" val="2814507776"/>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Long-term loans</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20</a:t>
                      </a:r>
                    </a:p>
                  </a:txBody>
                  <a:tcPr>
                    <a:lnB w="12700" cap="flat" cmpd="sng" algn="ctr">
                      <a:solidFill>
                        <a:schemeClr val="tx1"/>
                      </a:solidFill>
                      <a:prstDash val="solid"/>
                      <a:round/>
                      <a:headEnd type="none" w="med" len="med"/>
                      <a:tailEnd type="none" w="med" len="med"/>
                    </a:lnB>
                  </a:tcPr>
                </a:tc>
                <a:tc>
                  <a:txBody>
                    <a:bodyPr/>
                    <a:lstStyle/>
                    <a:p>
                      <a:r>
                        <a:rPr lang="en-IN" sz="1800" b="0" i="0" u="none" strike="noStrike" kern="1200" baseline="0" dirty="0">
                          <a:solidFill>
                            <a:schemeClr val="dk1"/>
                          </a:solidFill>
                          <a:latin typeface="Calibri" panose="020F0502020204030204" pitchFamily="34" charset="0"/>
                          <a:ea typeface="+mn-ea"/>
                          <a:cs typeface="+mn-cs"/>
                        </a:rPr>
                        <a:t>Equity</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10</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351582"/>
                  </a:ext>
                </a:extLst>
              </a:tr>
              <a:tr h="370840">
                <a:tc>
                  <a:txBody>
                    <a:bodyPr/>
                    <a:lstStyle/>
                    <a:p>
                      <a:r>
                        <a:rPr lang="en-IN" dirty="0">
                          <a:solidFill>
                            <a:srgbClr val="F6D0CC"/>
                          </a:solidFill>
                          <a:latin typeface="Calibri" panose="020F0502020204030204" pitchFamily="34" charset="0"/>
                        </a:rPr>
                        <a:t>Blank</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$100</a:t>
                      </a:r>
                    </a:p>
                  </a:txBody>
                  <a:tcPr>
                    <a:lnT w="12700" cap="flat" cmpd="sng" algn="ctr">
                      <a:solidFill>
                        <a:schemeClr val="tx1"/>
                      </a:solidFill>
                      <a:prstDash val="solid"/>
                      <a:round/>
                      <a:headEnd type="none" w="med" len="med"/>
                      <a:tailEnd type="none" w="med" len="med"/>
                    </a:lnT>
                  </a:tcPr>
                </a:tc>
                <a:tc>
                  <a:txBody>
                    <a:bodyPr/>
                    <a:lstStyle/>
                    <a:p>
                      <a:r>
                        <a:rPr lang="en-IN" dirty="0">
                          <a:solidFill>
                            <a:srgbClr val="F6D0CC"/>
                          </a:solidFill>
                          <a:latin typeface="Calibri" panose="020F0502020204030204" pitchFamily="34" charset="0"/>
                        </a:rPr>
                        <a:t>Blank</a:t>
                      </a:r>
                      <a:endParaRPr lang="en-IN" dirty="0">
                        <a:latin typeface="Calibri" panose="020F0502020204030204" pitchFamily="34" charset="0"/>
                      </a:endParaRP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$100</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257210220"/>
                  </a:ext>
                </a:extLst>
              </a:tr>
            </a:tbl>
          </a:graphicData>
        </a:graphic>
      </p:graphicFrame>
      <p:sp>
        <p:nvSpPr>
          <p:cNvPr id="17" name="Content Placeholder 16"/>
          <p:cNvSpPr>
            <a:spLocks noGrp="1"/>
          </p:cNvSpPr>
          <p:nvPr>
            <p:ph idx="18"/>
          </p:nvPr>
        </p:nvSpPr>
        <p:spPr>
          <a:xfrm>
            <a:off x="457200" y="4069235"/>
            <a:ext cx="8229600" cy="291750"/>
          </a:xfrm>
        </p:spPr>
        <p:txBody>
          <a:bodyPr/>
          <a:lstStyle/>
          <a:p>
            <a:pPr marL="0" indent="0">
              <a:buNone/>
            </a:pPr>
            <a:r>
              <a:rPr lang="en-IN" sz="1800" b="1" dirty="0"/>
              <a:t>Table 22–9 </a:t>
            </a:r>
            <a:r>
              <a:rPr lang="en-IN" sz="1800" b="1" dirty="0">
                <a:solidFill>
                  <a:srgbClr val="0070C0"/>
                </a:solidFill>
              </a:rPr>
              <a:t>An FI’s Market Value Balance Sheet </a:t>
            </a:r>
            <a:r>
              <a:rPr lang="en-IN" sz="1800" i="1" dirty="0">
                <a:solidFill>
                  <a:srgbClr val="0070C0"/>
                </a:solidFill>
              </a:rPr>
              <a:t>(in millions of dollars)</a:t>
            </a:r>
            <a:endParaRPr lang="en-IN" sz="1800" dirty="0">
              <a:solidFill>
                <a:srgbClr val="0070C0"/>
              </a:solidFill>
            </a:endParaRPr>
          </a:p>
        </p:txBody>
      </p:sp>
      <p:graphicFrame>
        <p:nvGraphicFramePr>
          <p:cNvPr id="19" name="Table 18"/>
          <p:cNvGraphicFramePr>
            <a:graphicFrameLocks noGrp="1"/>
          </p:cNvGraphicFramePr>
          <p:nvPr>
            <p:extLst>
              <p:ext uri="{D42A27DB-BD31-4B8C-83A1-F6EECF244321}">
                <p14:modId xmlns:p14="http://schemas.microsoft.com/office/powerpoint/2010/main" val="3893854788"/>
              </p:ext>
            </p:extLst>
          </p:nvPr>
        </p:nvGraphicFramePr>
        <p:xfrm>
          <a:off x="1269819" y="4480024"/>
          <a:ext cx="6096000" cy="1752600"/>
        </p:xfrm>
        <a:graphic>
          <a:graphicData uri="http://schemas.openxmlformats.org/drawingml/2006/table">
            <a:tbl>
              <a:tblPr firstRow="1" bandRow="1">
                <a:tableStyleId>{5C22544A-7EE6-4342-B048-85BDC9FD1C3A}</a:tableStyleId>
              </a:tblPr>
              <a:tblGrid>
                <a:gridCol w="2188860">
                  <a:extLst>
                    <a:ext uri="{9D8B030D-6E8A-4147-A177-3AD203B41FA5}">
                      <a16:colId xmlns:a16="http://schemas.microsoft.com/office/drawing/2014/main" val="934066564"/>
                    </a:ext>
                  </a:extLst>
                </a:gridCol>
                <a:gridCol w="822958">
                  <a:extLst>
                    <a:ext uri="{9D8B030D-6E8A-4147-A177-3AD203B41FA5}">
                      <a16:colId xmlns:a16="http://schemas.microsoft.com/office/drawing/2014/main" val="1624724919"/>
                    </a:ext>
                  </a:extLst>
                </a:gridCol>
                <a:gridCol w="2282792">
                  <a:extLst>
                    <a:ext uri="{9D8B030D-6E8A-4147-A177-3AD203B41FA5}">
                      <a16:colId xmlns:a16="http://schemas.microsoft.com/office/drawing/2014/main" val="1443160466"/>
                    </a:ext>
                  </a:extLst>
                </a:gridCol>
                <a:gridCol w="801390">
                  <a:extLst>
                    <a:ext uri="{9D8B030D-6E8A-4147-A177-3AD203B41FA5}">
                      <a16:colId xmlns:a16="http://schemas.microsoft.com/office/drawing/2014/main" val="1709302608"/>
                    </a:ext>
                  </a:extLst>
                </a:gridCol>
              </a:tblGrid>
              <a:tr h="370840">
                <a:tc>
                  <a:txBody>
                    <a:bodyPr/>
                    <a:lstStyle/>
                    <a:p>
                      <a:r>
                        <a:rPr lang="en-IN" sz="1800" b="1" i="0" u="none" strike="noStrike" kern="1200" baseline="0" dirty="0">
                          <a:solidFill>
                            <a:schemeClr val="tx1"/>
                          </a:solidFill>
                          <a:latin typeface="Calibri" panose="020F0502020204030204" pitchFamily="34" charset="0"/>
                          <a:ea typeface="+mn-ea"/>
                          <a:cs typeface="+mn-cs"/>
                        </a:rPr>
                        <a:t>Assets</a:t>
                      </a:r>
                      <a:endParaRPr lang="en-IN" sz="18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dirty="0">
                          <a:solidFill>
                            <a:srgbClr val="E84C22"/>
                          </a:solidFill>
                          <a:latin typeface="Calibri" panose="020F0502020204030204" pitchFamily="34" charset="0"/>
                        </a:rPr>
                        <a:t>Blank</a:t>
                      </a:r>
                      <a:endParaRPr lang="en-IN" dirty="0">
                        <a:solidFill>
                          <a:schemeClr val="tx1"/>
                        </a:solidFill>
                        <a:latin typeface="Calibri" panose="020F0502020204030204" pitchFamily="34" charset="0"/>
                      </a:endParaRPr>
                    </a:p>
                  </a:txBody>
                  <a:tcPr/>
                </a:tc>
                <a:tc>
                  <a:txBody>
                    <a:bodyPr/>
                    <a:lstStyle/>
                    <a:p>
                      <a:r>
                        <a:rPr lang="en-IN" sz="1800" b="1" i="0" u="none" strike="noStrike" kern="1200" baseline="0" dirty="0">
                          <a:solidFill>
                            <a:schemeClr val="tx1"/>
                          </a:solidFill>
                          <a:latin typeface="Calibri" panose="020F0502020204030204" pitchFamily="34" charset="0"/>
                          <a:ea typeface="+mn-ea"/>
                          <a:cs typeface="+mn-cs"/>
                        </a:rPr>
                        <a:t>Liabilities</a:t>
                      </a:r>
                      <a:endParaRPr lang="en-IN" sz="18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dirty="0">
                          <a:solidFill>
                            <a:srgbClr val="E84C22"/>
                          </a:solidFill>
                          <a:latin typeface="Calibri" panose="020F0502020204030204" pitchFamily="34" charset="0"/>
                        </a:rPr>
                        <a:t>Blank</a:t>
                      </a:r>
                      <a:endParaRPr lang="en-IN" dirty="0">
                        <a:solidFill>
                          <a:schemeClr val="tx1"/>
                        </a:solidFill>
                        <a:latin typeface="Calibri" panose="020F0502020204030204" pitchFamily="34" charset="0"/>
                      </a:endParaRPr>
                    </a:p>
                  </a:txBody>
                  <a:tcPr/>
                </a:tc>
                <a:extLst>
                  <a:ext uri="{0D108BD9-81ED-4DB2-BD59-A6C34878D82A}">
                    <a16:rowId xmlns:a16="http://schemas.microsoft.com/office/drawing/2014/main" val="3913499926"/>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Long-term securities</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$ 80</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Liabilities (short-term floating-rate deposits)</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$ 90</a:t>
                      </a:r>
                    </a:p>
                  </a:txBody>
                  <a:tcPr/>
                </a:tc>
                <a:extLst>
                  <a:ext uri="{0D108BD9-81ED-4DB2-BD59-A6C34878D82A}">
                    <a16:rowId xmlns:a16="http://schemas.microsoft.com/office/drawing/2014/main" val="2814507776"/>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Long-term loans</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20</a:t>
                      </a:r>
                    </a:p>
                  </a:txBody>
                  <a:tcPr>
                    <a:lnB w="12700" cap="flat" cmpd="sng" algn="ctr">
                      <a:solidFill>
                        <a:schemeClr val="tx1"/>
                      </a:solidFill>
                      <a:prstDash val="solid"/>
                      <a:round/>
                      <a:headEnd type="none" w="med" len="med"/>
                      <a:tailEnd type="none" w="med" len="med"/>
                    </a:lnB>
                  </a:tcPr>
                </a:tc>
                <a:tc>
                  <a:txBody>
                    <a:bodyPr/>
                    <a:lstStyle/>
                    <a:p>
                      <a:r>
                        <a:rPr lang="en-IN" sz="1800" b="0" i="0" u="none" strike="noStrike" kern="1200" baseline="0" dirty="0">
                          <a:solidFill>
                            <a:schemeClr val="dk1"/>
                          </a:solidFill>
                          <a:latin typeface="Calibri" panose="020F0502020204030204" pitchFamily="34" charset="0"/>
                          <a:ea typeface="+mn-ea"/>
                          <a:cs typeface="+mn-cs"/>
                        </a:rPr>
                        <a:t>Net worth</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10</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351582"/>
                  </a:ext>
                </a:extLst>
              </a:tr>
              <a:tr h="370840">
                <a:tc>
                  <a:txBody>
                    <a:bodyPr/>
                    <a:lstStyle/>
                    <a:p>
                      <a:r>
                        <a:rPr lang="en-IN" dirty="0">
                          <a:solidFill>
                            <a:srgbClr val="F6D0CC"/>
                          </a:solidFill>
                          <a:latin typeface="Calibri" panose="020F0502020204030204" pitchFamily="34" charset="0"/>
                        </a:rPr>
                        <a:t>Blank</a:t>
                      </a:r>
                      <a:endParaRPr lang="en-IN" dirty="0">
                        <a:latin typeface="Calibri" panose="020F0502020204030204" pitchFamily="34" charset="0"/>
                      </a:endParaRP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$100</a:t>
                      </a:r>
                    </a:p>
                  </a:txBody>
                  <a:tcPr>
                    <a:lnT w="12700" cap="flat" cmpd="sng" algn="ctr">
                      <a:solidFill>
                        <a:schemeClr val="tx1"/>
                      </a:solidFill>
                      <a:prstDash val="solid"/>
                      <a:round/>
                      <a:headEnd type="none" w="med" len="med"/>
                      <a:tailEnd type="none" w="med" len="med"/>
                    </a:lnT>
                  </a:tcPr>
                </a:tc>
                <a:tc>
                  <a:txBody>
                    <a:bodyPr/>
                    <a:lstStyle/>
                    <a:p>
                      <a:r>
                        <a:rPr lang="en-IN" dirty="0">
                          <a:solidFill>
                            <a:srgbClr val="F6D0CC"/>
                          </a:solidFill>
                          <a:latin typeface="Calibri" panose="020F0502020204030204" pitchFamily="34" charset="0"/>
                        </a:rPr>
                        <a:t>Blank</a:t>
                      </a:r>
                      <a:endParaRPr lang="en-IN" dirty="0">
                        <a:latin typeface="Calibri" panose="020F0502020204030204" pitchFamily="34" charset="0"/>
                      </a:endParaRP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$100</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257210220"/>
                  </a:ext>
                </a:extLst>
              </a:tr>
            </a:tbl>
          </a:graphicData>
        </a:graphic>
      </p:graphicFrame>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28</a:t>
            </a:fld>
            <a:endParaRPr lang="en-US" altLang="en-US" dirty="0"/>
          </a:p>
        </p:txBody>
      </p:sp>
    </p:spTree>
    <p:extLst>
      <p:ext uri="{BB962C8B-B14F-4D97-AF65-F5344CB8AC3E}">
        <p14:creationId xmlns:p14="http://schemas.microsoft.com/office/powerpoint/2010/main" val="4502584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Market Value versus Book Value </a:t>
            </a:r>
            <a:r>
              <a:rPr lang="en-US" altLang="en-US" sz="1000" b="0" dirty="0"/>
              <a:t>2</a:t>
            </a:r>
            <a:endParaRPr lang="en-IN" sz="1000" b="0" dirty="0"/>
          </a:p>
        </p:txBody>
      </p:sp>
      <p:sp>
        <p:nvSpPr>
          <p:cNvPr id="11" name="Content Placeholder 10"/>
          <p:cNvSpPr>
            <a:spLocks noGrp="1"/>
          </p:cNvSpPr>
          <p:nvPr>
            <p:ph idx="1"/>
          </p:nvPr>
        </p:nvSpPr>
        <p:spPr>
          <a:xfrm>
            <a:off x="457200" y="1820117"/>
            <a:ext cx="8229600" cy="572832"/>
          </a:xfrm>
        </p:spPr>
        <p:txBody>
          <a:bodyPr/>
          <a:lstStyle/>
          <a:p>
            <a:pPr marL="0" indent="0">
              <a:buNone/>
            </a:pPr>
            <a:r>
              <a:rPr lang="en-IN" sz="1800" b="1" dirty="0"/>
              <a:t>Table 22–10 </a:t>
            </a:r>
            <a:r>
              <a:rPr lang="en-IN" sz="1800" b="1" dirty="0">
                <a:solidFill>
                  <a:srgbClr val="0070C0"/>
                </a:solidFill>
              </a:rPr>
              <a:t>An FI’s Market Value Balance Sheet after a Decline in the Value of Loans </a:t>
            </a:r>
            <a:r>
              <a:rPr lang="en-IN" sz="1800" i="1" dirty="0">
                <a:solidFill>
                  <a:srgbClr val="0070C0"/>
                </a:solidFill>
              </a:rPr>
              <a:t>(in millions of dollars)</a:t>
            </a:r>
            <a:endParaRPr lang="en-IN" sz="1800" dirty="0">
              <a:solidFill>
                <a:srgbClr val="0070C0"/>
              </a:solidFill>
            </a:endParaRPr>
          </a:p>
        </p:txBody>
      </p:sp>
      <p:graphicFrame>
        <p:nvGraphicFramePr>
          <p:cNvPr id="18" name="Table 17"/>
          <p:cNvGraphicFramePr>
            <a:graphicFrameLocks noGrp="1"/>
          </p:cNvGraphicFramePr>
          <p:nvPr>
            <p:extLst>
              <p:ext uri="{D42A27DB-BD31-4B8C-83A1-F6EECF244321}">
                <p14:modId xmlns:p14="http://schemas.microsoft.com/office/powerpoint/2010/main" val="1054992280"/>
              </p:ext>
            </p:extLst>
          </p:nvPr>
        </p:nvGraphicFramePr>
        <p:xfrm>
          <a:off x="886414" y="2494972"/>
          <a:ext cx="6096000" cy="1483360"/>
        </p:xfrm>
        <a:graphic>
          <a:graphicData uri="http://schemas.openxmlformats.org/drawingml/2006/table">
            <a:tbl>
              <a:tblPr firstRow="1" bandRow="1">
                <a:tableStyleId>{5C22544A-7EE6-4342-B048-85BDC9FD1C3A}</a:tableStyleId>
              </a:tblPr>
              <a:tblGrid>
                <a:gridCol w="2188860">
                  <a:extLst>
                    <a:ext uri="{9D8B030D-6E8A-4147-A177-3AD203B41FA5}">
                      <a16:colId xmlns:a16="http://schemas.microsoft.com/office/drawing/2014/main" val="934066564"/>
                    </a:ext>
                  </a:extLst>
                </a:gridCol>
                <a:gridCol w="822958">
                  <a:extLst>
                    <a:ext uri="{9D8B030D-6E8A-4147-A177-3AD203B41FA5}">
                      <a16:colId xmlns:a16="http://schemas.microsoft.com/office/drawing/2014/main" val="1624724919"/>
                    </a:ext>
                  </a:extLst>
                </a:gridCol>
                <a:gridCol w="2170499">
                  <a:extLst>
                    <a:ext uri="{9D8B030D-6E8A-4147-A177-3AD203B41FA5}">
                      <a16:colId xmlns:a16="http://schemas.microsoft.com/office/drawing/2014/main" val="1443160466"/>
                    </a:ext>
                  </a:extLst>
                </a:gridCol>
                <a:gridCol w="913683">
                  <a:extLst>
                    <a:ext uri="{9D8B030D-6E8A-4147-A177-3AD203B41FA5}">
                      <a16:colId xmlns:a16="http://schemas.microsoft.com/office/drawing/2014/main" val="1709302608"/>
                    </a:ext>
                  </a:extLst>
                </a:gridCol>
              </a:tblGrid>
              <a:tr h="370840">
                <a:tc>
                  <a:txBody>
                    <a:bodyPr/>
                    <a:lstStyle/>
                    <a:p>
                      <a:r>
                        <a:rPr lang="en-IN" sz="1800" b="1" i="0" u="none" strike="noStrike" kern="1200" baseline="0" dirty="0">
                          <a:solidFill>
                            <a:schemeClr val="tx1"/>
                          </a:solidFill>
                          <a:latin typeface="Calibri" panose="020F0502020204030204" pitchFamily="34" charset="0"/>
                          <a:ea typeface="+mn-ea"/>
                          <a:cs typeface="+mn-cs"/>
                        </a:rPr>
                        <a:t>Assets</a:t>
                      </a:r>
                      <a:endParaRPr lang="en-IN" sz="18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dirty="0">
                          <a:solidFill>
                            <a:srgbClr val="E84C22"/>
                          </a:solidFill>
                          <a:latin typeface="Calibri" panose="020F0502020204030204" pitchFamily="34" charset="0"/>
                        </a:rPr>
                        <a:t>Blank</a:t>
                      </a:r>
                    </a:p>
                  </a:txBody>
                  <a:tcPr/>
                </a:tc>
                <a:tc>
                  <a:txBody>
                    <a:bodyPr/>
                    <a:lstStyle/>
                    <a:p>
                      <a:r>
                        <a:rPr lang="en-IN" sz="1800" b="1" i="0" u="none" strike="noStrike" kern="1200" baseline="0" dirty="0">
                          <a:solidFill>
                            <a:schemeClr val="tx1"/>
                          </a:solidFill>
                          <a:latin typeface="Calibri" panose="020F0502020204030204" pitchFamily="34" charset="0"/>
                          <a:ea typeface="+mn-ea"/>
                          <a:cs typeface="+mn-cs"/>
                        </a:rPr>
                        <a:t>Liabilities</a:t>
                      </a:r>
                      <a:endParaRPr lang="en-IN" sz="18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dirty="0">
                          <a:solidFill>
                            <a:srgbClr val="E84C22"/>
                          </a:solidFill>
                          <a:latin typeface="Calibri" panose="020F0502020204030204" pitchFamily="34" charset="0"/>
                        </a:rPr>
                        <a:t>Blank</a:t>
                      </a:r>
                      <a:endParaRPr lang="en-IN" dirty="0">
                        <a:solidFill>
                          <a:schemeClr val="tx1"/>
                        </a:solidFill>
                        <a:latin typeface="Calibri" panose="020F0502020204030204" pitchFamily="34" charset="0"/>
                      </a:endParaRPr>
                    </a:p>
                  </a:txBody>
                  <a:tcPr/>
                </a:tc>
                <a:extLst>
                  <a:ext uri="{0D108BD9-81ED-4DB2-BD59-A6C34878D82A}">
                    <a16:rowId xmlns:a16="http://schemas.microsoft.com/office/drawing/2014/main" val="3913499926"/>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Long-term securities</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$ 80</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Liabilities</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$ 90</a:t>
                      </a:r>
                    </a:p>
                  </a:txBody>
                  <a:tcPr/>
                </a:tc>
                <a:extLst>
                  <a:ext uri="{0D108BD9-81ED-4DB2-BD59-A6C34878D82A}">
                    <a16:rowId xmlns:a16="http://schemas.microsoft.com/office/drawing/2014/main" val="2814507776"/>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Long-term loans</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12</a:t>
                      </a:r>
                    </a:p>
                  </a:txBody>
                  <a:tcPr>
                    <a:lnB w="12700" cap="flat" cmpd="sng" algn="ctr">
                      <a:solidFill>
                        <a:schemeClr val="tx1"/>
                      </a:solidFill>
                      <a:prstDash val="solid"/>
                      <a:round/>
                      <a:headEnd type="none" w="med" len="med"/>
                      <a:tailEnd type="none" w="med" len="med"/>
                    </a:lnB>
                  </a:tcPr>
                </a:tc>
                <a:tc>
                  <a:txBody>
                    <a:bodyPr/>
                    <a:lstStyle/>
                    <a:p>
                      <a:r>
                        <a:rPr lang="en-IN" sz="1800" b="0" i="0" u="none" strike="noStrike" kern="1200" baseline="0" dirty="0">
                          <a:solidFill>
                            <a:schemeClr val="dk1"/>
                          </a:solidFill>
                          <a:latin typeface="Calibri" panose="020F0502020204030204" pitchFamily="34" charset="0"/>
                          <a:ea typeface="+mn-ea"/>
                          <a:cs typeface="+mn-cs"/>
                        </a:rPr>
                        <a:t>Net worth</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2</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351582"/>
                  </a:ext>
                </a:extLst>
              </a:tr>
              <a:tr h="370840">
                <a:tc>
                  <a:txBody>
                    <a:bodyPr/>
                    <a:lstStyle/>
                    <a:p>
                      <a:r>
                        <a:rPr lang="en-IN" dirty="0">
                          <a:solidFill>
                            <a:srgbClr val="F6D0CC"/>
                          </a:solidFill>
                          <a:latin typeface="Calibri" panose="020F0502020204030204" pitchFamily="34" charset="0"/>
                        </a:rPr>
                        <a:t>Blank</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$92</a:t>
                      </a:r>
                    </a:p>
                  </a:txBody>
                  <a:tcPr>
                    <a:lnT w="12700" cap="flat" cmpd="sng" algn="ctr">
                      <a:solidFill>
                        <a:schemeClr val="tx1"/>
                      </a:solidFill>
                      <a:prstDash val="solid"/>
                      <a:round/>
                      <a:headEnd type="none" w="med" len="med"/>
                      <a:tailEnd type="none" w="med" len="med"/>
                    </a:lnT>
                  </a:tcPr>
                </a:tc>
                <a:tc>
                  <a:txBody>
                    <a:bodyPr/>
                    <a:lstStyle/>
                    <a:p>
                      <a:r>
                        <a:rPr lang="en-IN" dirty="0">
                          <a:solidFill>
                            <a:srgbClr val="F6D0CC"/>
                          </a:solidFill>
                          <a:latin typeface="Calibri" panose="020F0502020204030204" pitchFamily="34" charset="0"/>
                        </a:rPr>
                        <a:t>Blank</a:t>
                      </a:r>
                      <a:endParaRPr lang="en-IN" dirty="0">
                        <a:latin typeface="Calibri" panose="020F0502020204030204" pitchFamily="34" charset="0"/>
                      </a:endParaRP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$92</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257210220"/>
                  </a:ext>
                </a:extLst>
              </a:tr>
            </a:tbl>
          </a:graphicData>
        </a:graphic>
      </p:graphicFrame>
      <p:sp>
        <p:nvSpPr>
          <p:cNvPr id="7" name="Content Placeholder 5"/>
          <p:cNvSpPr>
            <a:spLocks noGrp="1"/>
          </p:cNvSpPr>
          <p:nvPr>
            <p:ph idx="15"/>
          </p:nvPr>
        </p:nvSpPr>
        <p:spPr>
          <a:xfrm>
            <a:off x="7075234" y="2891033"/>
            <a:ext cx="1851531" cy="691237"/>
          </a:xfrm>
        </p:spPr>
        <p:txBody>
          <a:bodyPr/>
          <a:lstStyle/>
          <a:p>
            <a:pPr marL="0" indent="0">
              <a:buNone/>
            </a:pPr>
            <a:r>
              <a:rPr lang="en-US" sz="2000" b="1" dirty="0"/>
              <a:t>Scenario 1, credit problems</a:t>
            </a:r>
          </a:p>
        </p:txBody>
      </p:sp>
      <p:sp>
        <p:nvSpPr>
          <p:cNvPr id="17" name="Content Placeholder 16"/>
          <p:cNvSpPr>
            <a:spLocks noGrp="1"/>
          </p:cNvSpPr>
          <p:nvPr>
            <p:ph idx="18"/>
          </p:nvPr>
        </p:nvSpPr>
        <p:spPr>
          <a:xfrm>
            <a:off x="457200" y="4069235"/>
            <a:ext cx="8229600" cy="560517"/>
          </a:xfrm>
        </p:spPr>
        <p:txBody>
          <a:bodyPr/>
          <a:lstStyle/>
          <a:p>
            <a:pPr marL="0" indent="0">
              <a:buNone/>
            </a:pPr>
            <a:r>
              <a:rPr lang="en-IN" sz="1800" b="1" dirty="0"/>
              <a:t>Table 22–12 </a:t>
            </a:r>
            <a:r>
              <a:rPr lang="en-IN" sz="1800" b="1" dirty="0">
                <a:solidFill>
                  <a:srgbClr val="0070C0"/>
                </a:solidFill>
              </a:rPr>
              <a:t>An FI’s Market Value Balance Sheet after a Rise in Interest Rates </a:t>
            </a:r>
            <a:r>
              <a:rPr lang="en-IN" sz="1800" i="1" dirty="0">
                <a:solidFill>
                  <a:srgbClr val="0070C0"/>
                </a:solidFill>
              </a:rPr>
              <a:t>(in millions of dollars) </a:t>
            </a:r>
            <a:endParaRPr lang="en-IN" sz="1800" dirty="0">
              <a:solidFill>
                <a:srgbClr val="0070C0"/>
              </a:solidFill>
            </a:endParaRPr>
          </a:p>
        </p:txBody>
      </p:sp>
      <p:graphicFrame>
        <p:nvGraphicFramePr>
          <p:cNvPr id="19" name="Table 18"/>
          <p:cNvGraphicFramePr>
            <a:graphicFrameLocks noGrp="1"/>
          </p:cNvGraphicFramePr>
          <p:nvPr>
            <p:extLst>
              <p:ext uri="{D42A27DB-BD31-4B8C-83A1-F6EECF244321}">
                <p14:modId xmlns:p14="http://schemas.microsoft.com/office/powerpoint/2010/main" val="4034620999"/>
              </p:ext>
            </p:extLst>
          </p:nvPr>
        </p:nvGraphicFramePr>
        <p:xfrm>
          <a:off x="886414" y="4769201"/>
          <a:ext cx="6096000" cy="1483360"/>
        </p:xfrm>
        <a:graphic>
          <a:graphicData uri="http://schemas.openxmlformats.org/drawingml/2006/table">
            <a:tbl>
              <a:tblPr firstRow="1" bandRow="1">
                <a:tableStyleId>{5C22544A-7EE6-4342-B048-85BDC9FD1C3A}</a:tableStyleId>
              </a:tblPr>
              <a:tblGrid>
                <a:gridCol w="2188860">
                  <a:extLst>
                    <a:ext uri="{9D8B030D-6E8A-4147-A177-3AD203B41FA5}">
                      <a16:colId xmlns:a16="http://schemas.microsoft.com/office/drawing/2014/main" val="934066564"/>
                    </a:ext>
                  </a:extLst>
                </a:gridCol>
                <a:gridCol w="822958">
                  <a:extLst>
                    <a:ext uri="{9D8B030D-6E8A-4147-A177-3AD203B41FA5}">
                      <a16:colId xmlns:a16="http://schemas.microsoft.com/office/drawing/2014/main" val="1624724919"/>
                    </a:ext>
                  </a:extLst>
                </a:gridCol>
                <a:gridCol w="2282792">
                  <a:extLst>
                    <a:ext uri="{9D8B030D-6E8A-4147-A177-3AD203B41FA5}">
                      <a16:colId xmlns:a16="http://schemas.microsoft.com/office/drawing/2014/main" val="1443160466"/>
                    </a:ext>
                  </a:extLst>
                </a:gridCol>
                <a:gridCol w="801390">
                  <a:extLst>
                    <a:ext uri="{9D8B030D-6E8A-4147-A177-3AD203B41FA5}">
                      <a16:colId xmlns:a16="http://schemas.microsoft.com/office/drawing/2014/main" val="1709302608"/>
                    </a:ext>
                  </a:extLst>
                </a:gridCol>
              </a:tblGrid>
              <a:tr h="370840">
                <a:tc>
                  <a:txBody>
                    <a:bodyPr/>
                    <a:lstStyle/>
                    <a:p>
                      <a:r>
                        <a:rPr lang="en-IN" sz="1800" b="1" i="0" u="none" strike="noStrike" kern="1200" baseline="0" dirty="0">
                          <a:solidFill>
                            <a:schemeClr val="tx1"/>
                          </a:solidFill>
                          <a:latin typeface="Calibri" panose="020F0502020204030204" pitchFamily="34" charset="0"/>
                          <a:ea typeface="+mn-ea"/>
                          <a:cs typeface="+mn-cs"/>
                        </a:rPr>
                        <a:t>Assets</a:t>
                      </a:r>
                      <a:endParaRPr lang="en-IN" sz="18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dirty="0">
                          <a:solidFill>
                            <a:srgbClr val="E84C22"/>
                          </a:solidFill>
                          <a:latin typeface="Calibri" panose="020F0502020204030204" pitchFamily="34" charset="0"/>
                        </a:rPr>
                        <a:t>Blank</a:t>
                      </a:r>
                      <a:endParaRPr lang="en-IN" dirty="0">
                        <a:solidFill>
                          <a:schemeClr val="tx1"/>
                        </a:solidFill>
                        <a:latin typeface="Calibri" panose="020F0502020204030204" pitchFamily="34" charset="0"/>
                      </a:endParaRPr>
                    </a:p>
                  </a:txBody>
                  <a:tcPr/>
                </a:tc>
                <a:tc>
                  <a:txBody>
                    <a:bodyPr/>
                    <a:lstStyle/>
                    <a:p>
                      <a:r>
                        <a:rPr lang="en-IN" sz="1800" b="1" i="0" u="none" strike="noStrike" kern="1200" baseline="0" dirty="0">
                          <a:solidFill>
                            <a:schemeClr val="tx1"/>
                          </a:solidFill>
                          <a:latin typeface="Calibri" panose="020F0502020204030204" pitchFamily="34" charset="0"/>
                          <a:ea typeface="+mn-ea"/>
                          <a:cs typeface="+mn-cs"/>
                        </a:rPr>
                        <a:t>Liabilities</a:t>
                      </a:r>
                      <a:endParaRPr lang="en-IN" sz="18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dirty="0">
                          <a:solidFill>
                            <a:srgbClr val="E84C22"/>
                          </a:solidFill>
                          <a:latin typeface="Calibri" panose="020F0502020204030204" pitchFamily="34" charset="0"/>
                        </a:rPr>
                        <a:t>Blank</a:t>
                      </a:r>
                      <a:endParaRPr lang="en-IN" dirty="0">
                        <a:solidFill>
                          <a:schemeClr val="tx1"/>
                        </a:solidFill>
                        <a:latin typeface="Calibri" panose="020F0502020204030204" pitchFamily="34" charset="0"/>
                      </a:endParaRPr>
                    </a:p>
                  </a:txBody>
                  <a:tcPr/>
                </a:tc>
                <a:extLst>
                  <a:ext uri="{0D108BD9-81ED-4DB2-BD59-A6C34878D82A}">
                    <a16:rowId xmlns:a16="http://schemas.microsoft.com/office/drawing/2014/main" val="3913499926"/>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Long-term securities</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$ 75</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Liabilities</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$ 90</a:t>
                      </a:r>
                    </a:p>
                  </a:txBody>
                  <a:tcPr/>
                </a:tc>
                <a:extLst>
                  <a:ext uri="{0D108BD9-81ED-4DB2-BD59-A6C34878D82A}">
                    <a16:rowId xmlns:a16="http://schemas.microsoft.com/office/drawing/2014/main" val="2814507776"/>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Long-term loans</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17</a:t>
                      </a:r>
                    </a:p>
                  </a:txBody>
                  <a:tcPr>
                    <a:lnB w="12700" cap="flat" cmpd="sng" algn="ctr">
                      <a:solidFill>
                        <a:schemeClr val="tx1"/>
                      </a:solidFill>
                      <a:prstDash val="solid"/>
                      <a:round/>
                      <a:headEnd type="none" w="med" len="med"/>
                      <a:tailEnd type="none" w="med" len="med"/>
                    </a:lnB>
                  </a:tcPr>
                </a:tc>
                <a:tc>
                  <a:txBody>
                    <a:bodyPr/>
                    <a:lstStyle/>
                    <a:p>
                      <a:r>
                        <a:rPr lang="en-IN" sz="1800" b="0" i="0" u="none" strike="noStrike" kern="1200" baseline="0" dirty="0">
                          <a:solidFill>
                            <a:schemeClr val="dk1"/>
                          </a:solidFill>
                          <a:latin typeface="Calibri" panose="020F0502020204030204" pitchFamily="34" charset="0"/>
                          <a:ea typeface="+mn-ea"/>
                          <a:cs typeface="+mn-cs"/>
                        </a:rPr>
                        <a:t>Net worth</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2</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351582"/>
                  </a:ext>
                </a:extLst>
              </a:tr>
              <a:tr h="370840">
                <a:tc>
                  <a:txBody>
                    <a:bodyPr/>
                    <a:lstStyle/>
                    <a:p>
                      <a:r>
                        <a:rPr lang="en-IN" dirty="0">
                          <a:solidFill>
                            <a:srgbClr val="F6D0CC"/>
                          </a:solidFill>
                          <a:latin typeface="Calibri" panose="020F0502020204030204" pitchFamily="34" charset="0"/>
                        </a:rPr>
                        <a:t>Blank</a:t>
                      </a:r>
                      <a:endParaRPr lang="en-IN" dirty="0">
                        <a:latin typeface="Calibri" panose="020F0502020204030204" pitchFamily="34" charset="0"/>
                      </a:endParaRP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$92</a:t>
                      </a:r>
                    </a:p>
                  </a:txBody>
                  <a:tcPr>
                    <a:lnT w="12700" cap="flat" cmpd="sng" algn="ctr">
                      <a:solidFill>
                        <a:schemeClr val="tx1"/>
                      </a:solidFill>
                      <a:prstDash val="solid"/>
                      <a:round/>
                      <a:headEnd type="none" w="med" len="med"/>
                      <a:tailEnd type="none" w="med" len="med"/>
                    </a:lnT>
                  </a:tcPr>
                </a:tc>
                <a:tc>
                  <a:txBody>
                    <a:bodyPr/>
                    <a:lstStyle/>
                    <a:p>
                      <a:r>
                        <a:rPr lang="en-IN" dirty="0">
                          <a:solidFill>
                            <a:srgbClr val="F6D0CC"/>
                          </a:solidFill>
                          <a:latin typeface="Calibri" panose="020F0502020204030204" pitchFamily="34" charset="0"/>
                        </a:rPr>
                        <a:t>Blank</a:t>
                      </a:r>
                      <a:endParaRPr lang="en-IN" dirty="0">
                        <a:latin typeface="Calibri" panose="020F0502020204030204" pitchFamily="34" charset="0"/>
                      </a:endParaRP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$92</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257210220"/>
                  </a:ext>
                </a:extLst>
              </a:tr>
            </a:tbl>
          </a:graphicData>
        </a:graphic>
      </p:graphicFrame>
      <p:sp>
        <p:nvSpPr>
          <p:cNvPr id="8" name="Content Placeholder 8"/>
          <p:cNvSpPr>
            <a:spLocks noGrp="1"/>
          </p:cNvSpPr>
          <p:nvPr>
            <p:ph idx="18"/>
          </p:nvPr>
        </p:nvSpPr>
        <p:spPr>
          <a:xfrm>
            <a:off x="7137420" y="5116717"/>
            <a:ext cx="1727157" cy="942439"/>
          </a:xfrm>
        </p:spPr>
        <p:txBody>
          <a:bodyPr/>
          <a:lstStyle/>
          <a:p>
            <a:pPr marL="0" indent="0">
              <a:buNone/>
            </a:pPr>
            <a:r>
              <a:rPr lang="en-US" sz="2000" b="1" dirty="0"/>
              <a:t>Scenario 2, interest rate increase</a:t>
            </a:r>
          </a:p>
        </p:txBody>
      </p:sp>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29</a:t>
            </a:fld>
            <a:endParaRPr lang="en-US" altLang="en-US" dirty="0"/>
          </a:p>
        </p:txBody>
      </p:sp>
    </p:spTree>
    <p:extLst>
      <p:ext uri="{BB962C8B-B14F-4D97-AF65-F5344CB8AC3E}">
        <p14:creationId xmlns:p14="http://schemas.microsoft.com/office/powerpoint/2010/main" val="649996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2"/>
          <p:cNvSpPr>
            <a:spLocks noGrp="1" noChangeArrowheads="1"/>
          </p:cNvSpPr>
          <p:nvPr>
            <p:ph type="title"/>
          </p:nvPr>
        </p:nvSpPr>
        <p:spPr>
          <a:xfrm>
            <a:off x="457200" y="327551"/>
            <a:ext cx="7543800" cy="1015474"/>
          </a:xfrm>
        </p:spPr>
        <p:txBody>
          <a:bodyPr anchor="ctr"/>
          <a:lstStyle/>
          <a:p>
            <a:pPr eaLnBrk="1" hangingPunct="1"/>
            <a:r>
              <a:rPr lang="en-US" altLang="en-US" sz="3500" dirty="0"/>
              <a:t>Interest Rate Risk Measurement and Management</a:t>
            </a:r>
          </a:p>
        </p:txBody>
      </p:sp>
      <p:sp>
        <p:nvSpPr>
          <p:cNvPr id="2" name="Content Placeholder 1"/>
          <p:cNvSpPr>
            <a:spLocks noGrp="1"/>
          </p:cNvSpPr>
          <p:nvPr>
            <p:ph idx="1"/>
          </p:nvPr>
        </p:nvSpPr>
        <p:spPr>
          <a:xfrm>
            <a:off x="457200" y="1815513"/>
            <a:ext cx="8229600" cy="2592858"/>
          </a:xfrm>
        </p:spPr>
        <p:txBody>
          <a:bodyPr/>
          <a:lstStyle/>
          <a:p>
            <a:pPr marL="0" indent="0" eaLnBrk="1" hangingPunct="1">
              <a:lnSpc>
                <a:spcPct val="90000"/>
              </a:lnSpc>
              <a:buNone/>
            </a:pPr>
            <a:r>
              <a:rPr lang="en-US" altLang="en-US" sz="2600" dirty="0"/>
              <a:t>The Federal Reserve’s monetary policy strategy is the most direct influence on the level and movement of interest rates.</a:t>
            </a:r>
          </a:p>
          <a:p>
            <a:pPr marL="291600" lvl="1" indent="-291600" eaLnBrk="1" hangingPunct="1">
              <a:lnSpc>
                <a:spcPct val="90000"/>
              </a:lnSpc>
              <a:spcBef>
                <a:spcPts val="600"/>
              </a:spcBef>
              <a:buSzPct val="100000"/>
            </a:pPr>
            <a:r>
              <a:rPr lang="en-US" altLang="en-US" sz="2200" dirty="0"/>
              <a:t>If the Fed wants to slow down the economy, it will tighten monetary policy by taking actions that raise interest rates.</a:t>
            </a:r>
          </a:p>
          <a:p>
            <a:pPr marL="291600" lvl="1" indent="-291600" eaLnBrk="1" hangingPunct="1">
              <a:lnSpc>
                <a:spcPct val="90000"/>
              </a:lnSpc>
              <a:spcBef>
                <a:spcPts val="600"/>
              </a:spcBef>
              <a:buSzPct val="100000"/>
            </a:pPr>
            <a:r>
              <a:rPr lang="en-US" altLang="en-US" sz="2200" dirty="0"/>
              <a:t>If the Fed wants to stimulate the economy (that is expansionary monetary policy), it allows interest rates to fall.</a:t>
            </a:r>
          </a:p>
        </p:txBody>
      </p:sp>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3</a:t>
            </a:fld>
            <a:endParaRPr lang="en-US" altLang="en-US"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0674"/>
            <a:ext cx="7543800" cy="1274483"/>
          </a:xfrm>
        </p:spPr>
        <p:txBody>
          <a:bodyPr anchor="ctr"/>
          <a:lstStyle/>
          <a:p>
            <a:r>
              <a:rPr lang="en-US" altLang="en-US" sz="3500" dirty="0"/>
              <a:t>Market-to-Book Value Ratios for U.S. Dis</a:t>
            </a:r>
            <a:endParaRPr lang="en-IN" sz="1000" b="0" dirty="0"/>
          </a:p>
        </p:txBody>
      </p:sp>
      <p:sp>
        <p:nvSpPr>
          <p:cNvPr id="3" name="Content Placeholder 2"/>
          <p:cNvSpPr>
            <a:spLocks noGrp="1"/>
          </p:cNvSpPr>
          <p:nvPr>
            <p:ph idx="1"/>
          </p:nvPr>
        </p:nvSpPr>
        <p:spPr>
          <a:xfrm>
            <a:off x="457200" y="1507208"/>
            <a:ext cx="7267074" cy="330918"/>
          </a:xfrm>
        </p:spPr>
        <p:txBody>
          <a:bodyPr/>
          <a:lstStyle/>
          <a:p>
            <a:pPr marL="0" indent="0">
              <a:buNone/>
            </a:pPr>
            <a:r>
              <a:rPr lang="en-IN" sz="1800" b="1" dirty="0"/>
              <a:t>Table 22–14 </a:t>
            </a:r>
            <a:r>
              <a:rPr lang="en-IN" sz="1800" b="1" dirty="0">
                <a:solidFill>
                  <a:srgbClr val="0070C0"/>
                </a:solidFill>
              </a:rPr>
              <a:t>Market-to-Book Value Ratios for U.S. Depository Institutions</a:t>
            </a:r>
          </a:p>
        </p:txBody>
      </p:sp>
      <p:graphicFrame>
        <p:nvGraphicFramePr>
          <p:cNvPr id="6" name="Table 5"/>
          <p:cNvGraphicFramePr>
            <a:graphicFrameLocks noGrp="1"/>
          </p:cNvGraphicFramePr>
          <p:nvPr>
            <p:extLst>
              <p:ext uri="{D42A27DB-BD31-4B8C-83A1-F6EECF244321}">
                <p14:modId xmlns:p14="http://schemas.microsoft.com/office/powerpoint/2010/main" val="3192051097"/>
              </p:ext>
            </p:extLst>
          </p:nvPr>
        </p:nvGraphicFramePr>
        <p:xfrm>
          <a:off x="1532444" y="1868641"/>
          <a:ext cx="5020756" cy="4389120"/>
        </p:xfrm>
        <a:graphic>
          <a:graphicData uri="http://schemas.openxmlformats.org/drawingml/2006/table">
            <a:tbl>
              <a:tblPr firstRow="1" bandRow="1">
                <a:tableStyleId>{5C22544A-7EE6-4342-B048-85BDC9FD1C3A}</a:tableStyleId>
              </a:tblPr>
              <a:tblGrid>
                <a:gridCol w="2709635">
                  <a:extLst>
                    <a:ext uri="{9D8B030D-6E8A-4147-A177-3AD203B41FA5}">
                      <a16:colId xmlns:a16="http://schemas.microsoft.com/office/drawing/2014/main" val="1560482542"/>
                    </a:ext>
                  </a:extLst>
                </a:gridCol>
                <a:gridCol w="2311121">
                  <a:extLst>
                    <a:ext uri="{9D8B030D-6E8A-4147-A177-3AD203B41FA5}">
                      <a16:colId xmlns:a16="http://schemas.microsoft.com/office/drawing/2014/main" val="2053716215"/>
                    </a:ext>
                  </a:extLst>
                </a:gridCol>
              </a:tblGrid>
              <a:tr h="0">
                <a:tc>
                  <a:txBody>
                    <a:bodyPr/>
                    <a:lstStyle/>
                    <a:p>
                      <a:r>
                        <a:rPr lang="en-IN" sz="1200" b="1" i="0" u="none" strike="noStrike" kern="1200" baseline="0" dirty="0">
                          <a:solidFill>
                            <a:schemeClr val="tx1"/>
                          </a:solidFill>
                          <a:latin typeface="Calibri" panose="020F0502020204030204" pitchFamily="34" charset="0"/>
                          <a:ea typeface="+mn-ea"/>
                          <a:cs typeface="+mn-cs"/>
                        </a:rPr>
                        <a:t>Bank Name</a:t>
                      </a:r>
                      <a:endParaRPr lang="en-IN" sz="12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sz="1200" b="1" i="0" u="none" strike="noStrike" kern="1200" baseline="0" dirty="0">
                          <a:solidFill>
                            <a:schemeClr val="tx1"/>
                          </a:solidFill>
                          <a:latin typeface="Calibri" panose="020F0502020204030204" pitchFamily="34" charset="0"/>
                          <a:ea typeface="+mn-ea"/>
                          <a:cs typeface="+mn-cs"/>
                        </a:rPr>
                        <a:t>Market-to-Book Ratio</a:t>
                      </a:r>
                      <a:endParaRPr lang="en-IN" sz="1200" b="0" i="0" u="none" strike="noStrike" kern="1200" baseline="0" dirty="0">
                        <a:solidFill>
                          <a:schemeClr val="tx1"/>
                        </a:solidFill>
                        <a:latin typeface="Calibri" panose="020F0502020204030204" pitchFamily="34" charset="0"/>
                        <a:ea typeface="+mn-ea"/>
                        <a:cs typeface="+mn-cs"/>
                      </a:endParaRPr>
                    </a:p>
                  </a:txBody>
                  <a:tcPr/>
                </a:tc>
                <a:extLst>
                  <a:ext uri="{0D108BD9-81ED-4DB2-BD59-A6C34878D82A}">
                    <a16:rowId xmlns:a16="http://schemas.microsoft.com/office/drawing/2014/main" val="566642954"/>
                  </a:ext>
                </a:extLst>
              </a:tr>
              <a:tr h="0">
                <a:tc>
                  <a:txBody>
                    <a:bodyPr/>
                    <a:lstStyle/>
                    <a:p>
                      <a:r>
                        <a:rPr lang="en-IN" sz="1200" b="0" i="0" u="none" strike="noStrike" kern="1200" baseline="0" dirty="0">
                          <a:solidFill>
                            <a:schemeClr val="dk1"/>
                          </a:solidFill>
                          <a:latin typeface="Calibri" panose="020F0502020204030204" pitchFamily="34" charset="0"/>
                          <a:ea typeface="+mn-ea"/>
                          <a:cs typeface="+mn-cs"/>
                        </a:rPr>
                        <a:t>Bank of America</a:t>
                      </a:r>
                    </a:p>
                  </a:txBody>
                  <a:tcPr/>
                </a:tc>
                <a:tc>
                  <a:txBody>
                    <a:bodyPr/>
                    <a:lstStyle/>
                    <a:p>
                      <a:pPr algn="ctr"/>
                      <a:r>
                        <a:rPr lang="en-IN" sz="1200" b="0" i="0" u="none" strike="noStrike" kern="1200" baseline="0" dirty="0">
                          <a:solidFill>
                            <a:schemeClr val="dk1"/>
                          </a:solidFill>
                          <a:latin typeface="Calibri" panose="020F0502020204030204" pitchFamily="34" charset="0"/>
                          <a:ea typeface="+mn-ea"/>
                          <a:cs typeface="+mn-cs"/>
                        </a:rPr>
                        <a:t>0.955</a:t>
                      </a:r>
                      <a:r>
                        <a:rPr lang="en-IN" sz="1200" b="1" i="0" u="none" strike="noStrike" kern="1200" baseline="0" dirty="0">
                          <a:solidFill>
                            <a:schemeClr val="dk1"/>
                          </a:solidFill>
                          <a:latin typeface="Calibri" panose="020F0502020204030204" pitchFamily="34" charset="0"/>
                          <a:ea typeface="+mn-ea"/>
                          <a:cs typeface="+mn-cs"/>
                        </a:rPr>
                        <a:t>×</a:t>
                      </a:r>
                      <a:endParaRPr lang="en-IN" sz="1200" b="0" i="0" u="none" strike="noStrike" kern="1200" baseline="0" dirty="0">
                        <a:solidFill>
                          <a:schemeClr val="dk1"/>
                        </a:solidFill>
                        <a:latin typeface="Calibri" panose="020F0502020204030204" pitchFamily="34" charset="0"/>
                        <a:ea typeface="+mn-ea"/>
                        <a:cs typeface="+mn-cs"/>
                      </a:endParaRPr>
                    </a:p>
                  </a:txBody>
                  <a:tcPr/>
                </a:tc>
                <a:extLst>
                  <a:ext uri="{0D108BD9-81ED-4DB2-BD59-A6C34878D82A}">
                    <a16:rowId xmlns:a16="http://schemas.microsoft.com/office/drawing/2014/main" val="1240105041"/>
                  </a:ext>
                </a:extLst>
              </a:tr>
              <a:tr h="151060">
                <a:tc>
                  <a:txBody>
                    <a:bodyPr/>
                    <a:lstStyle/>
                    <a:p>
                      <a:r>
                        <a:rPr lang="en-IN" sz="1200" b="0" i="0" u="none" strike="noStrike" kern="1200" baseline="0" dirty="0">
                          <a:solidFill>
                            <a:schemeClr val="dk1"/>
                          </a:solidFill>
                          <a:latin typeface="Calibri" panose="020F0502020204030204" pitchFamily="34" charset="0"/>
                          <a:ea typeface="+mn-ea"/>
                          <a:cs typeface="+mn-cs"/>
                        </a:rPr>
                        <a:t>Bank of New York Mellon</a:t>
                      </a:r>
                    </a:p>
                  </a:txBody>
                  <a:tcPr/>
                </a:tc>
                <a:tc>
                  <a:txBody>
                    <a:bodyPr/>
                    <a:lstStyle/>
                    <a:p>
                      <a:pPr algn="ctr"/>
                      <a:r>
                        <a:rPr lang="en-IN" sz="1200" b="0" i="0" u="none" strike="noStrike" kern="1200" baseline="0" dirty="0">
                          <a:solidFill>
                            <a:schemeClr val="dk1"/>
                          </a:solidFill>
                          <a:latin typeface="Calibri" panose="020F0502020204030204" pitchFamily="34" charset="0"/>
                          <a:ea typeface="+mn-ea"/>
                          <a:cs typeface="+mn-cs"/>
                        </a:rPr>
                        <a:t>1.412</a:t>
                      </a:r>
                    </a:p>
                  </a:txBody>
                  <a:tcPr/>
                </a:tc>
                <a:extLst>
                  <a:ext uri="{0D108BD9-81ED-4DB2-BD59-A6C34878D82A}">
                    <a16:rowId xmlns:a16="http://schemas.microsoft.com/office/drawing/2014/main" val="328725258"/>
                  </a:ext>
                </a:extLst>
              </a:tr>
              <a:tr h="0">
                <a:tc>
                  <a:txBody>
                    <a:bodyPr/>
                    <a:lstStyle/>
                    <a:p>
                      <a:r>
                        <a:rPr lang="en-IN" sz="1200" b="0" i="0" u="none" strike="noStrike" kern="1200" baseline="0" dirty="0">
                          <a:solidFill>
                            <a:schemeClr val="dk1"/>
                          </a:solidFill>
                          <a:latin typeface="Calibri" panose="020F0502020204030204" pitchFamily="34" charset="0"/>
                          <a:ea typeface="+mn-ea"/>
                          <a:cs typeface="+mn-cs"/>
                        </a:rPr>
                        <a:t>BB&amp;T</a:t>
                      </a:r>
                    </a:p>
                  </a:txBody>
                  <a:tcPr/>
                </a:tc>
                <a:tc>
                  <a:txBody>
                    <a:bodyPr/>
                    <a:lstStyle/>
                    <a:p>
                      <a:pPr algn="ctr"/>
                      <a:r>
                        <a:rPr lang="en-IN" sz="1200" b="0" i="0" u="none" strike="noStrike" kern="1200" baseline="0" dirty="0">
                          <a:solidFill>
                            <a:schemeClr val="dk1"/>
                          </a:solidFill>
                          <a:latin typeface="Calibri" panose="020F0502020204030204" pitchFamily="34" charset="0"/>
                          <a:ea typeface="+mn-ea"/>
                          <a:cs typeface="+mn-cs"/>
                        </a:rPr>
                        <a:t>1.544</a:t>
                      </a:r>
                    </a:p>
                  </a:txBody>
                  <a:tcPr/>
                </a:tc>
                <a:extLst>
                  <a:ext uri="{0D108BD9-81ED-4DB2-BD59-A6C34878D82A}">
                    <a16:rowId xmlns:a16="http://schemas.microsoft.com/office/drawing/2014/main" val="3766130168"/>
                  </a:ext>
                </a:extLst>
              </a:tr>
              <a:tr h="0">
                <a:tc>
                  <a:txBody>
                    <a:bodyPr/>
                    <a:lstStyle/>
                    <a:p>
                      <a:r>
                        <a:rPr lang="en-IN" sz="1200" b="0" i="0" u="none" strike="noStrike" kern="1200" baseline="0" dirty="0">
                          <a:solidFill>
                            <a:schemeClr val="dk1"/>
                          </a:solidFill>
                          <a:latin typeface="Calibri" panose="020F0502020204030204" pitchFamily="34" charset="0"/>
                          <a:ea typeface="+mn-ea"/>
                          <a:cs typeface="+mn-cs"/>
                        </a:rPr>
                        <a:t>Citigroup</a:t>
                      </a:r>
                    </a:p>
                  </a:txBody>
                  <a:tcPr/>
                </a:tc>
                <a:tc>
                  <a:txBody>
                    <a:bodyPr/>
                    <a:lstStyle/>
                    <a:p>
                      <a:pPr algn="ctr"/>
                      <a:r>
                        <a:rPr lang="en-IN" sz="1200" b="0" i="0" u="none" strike="noStrike" kern="1200" baseline="0" dirty="0">
                          <a:solidFill>
                            <a:schemeClr val="dk1"/>
                          </a:solidFill>
                          <a:latin typeface="Calibri" panose="020F0502020204030204" pitchFamily="34" charset="0"/>
                          <a:ea typeface="+mn-ea"/>
                          <a:cs typeface="+mn-cs"/>
                        </a:rPr>
                        <a:t>0.826</a:t>
                      </a:r>
                    </a:p>
                  </a:txBody>
                  <a:tcPr/>
                </a:tc>
                <a:extLst>
                  <a:ext uri="{0D108BD9-81ED-4DB2-BD59-A6C34878D82A}">
                    <a16:rowId xmlns:a16="http://schemas.microsoft.com/office/drawing/2014/main" val="3574686118"/>
                  </a:ext>
                </a:extLst>
              </a:tr>
              <a:tr h="0">
                <a:tc>
                  <a:txBody>
                    <a:bodyPr/>
                    <a:lstStyle/>
                    <a:p>
                      <a:r>
                        <a:rPr lang="en-IN" sz="1200" b="0" i="0" u="none" strike="noStrike" kern="1200" baseline="0" dirty="0">
                          <a:solidFill>
                            <a:schemeClr val="dk1"/>
                          </a:solidFill>
                          <a:latin typeface="Calibri" panose="020F0502020204030204" pitchFamily="34" charset="0"/>
                          <a:ea typeface="+mn-ea"/>
                          <a:cs typeface="+mn-cs"/>
                        </a:rPr>
                        <a:t>Comerica</a:t>
                      </a:r>
                    </a:p>
                  </a:txBody>
                  <a:tcPr/>
                </a:tc>
                <a:tc>
                  <a:txBody>
                    <a:bodyPr/>
                    <a:lstStyle/>
                    <a:p>
                      <a:pPr algn="ctr"/>
                      <a:r>
                        <a:rPr lang="en-IN" sz="1200" b="0" i="0" u="none" strike="noStrike" kern="1200" baseline="0" dirty="0">
                          <a:solidFill>
                            <a:schemeClr val="dk1"/>
                          </a:solidFill>
                          <a:latin typeface="Calibri" panose="020F0502020204030204" pitchFamily="34" charset="0"/>
                          <a:ea typeface="+mn-ea"/>
                          <a:cs typeface="+mn-cs"/>
                        </a:rPr>
                        <a:t>1.552</a:t>
                      </a:r>
                    </a:p>
                  </a:txBody>
                  <a:tcPr/>
                </a:tc>
                <a:extLst>
                  <a:ext uri="{0D108BD9-81ED-4DB2-BD59-A6C34878D82A}">
                    <a16:rowId xmlns:a16="http://schemas.microsoft.com/office/drawing/2014/main" val="3859718163"/>
                  </a:ext>
                </a:extLst>
              </a:tr>
              <a:tr h="0">
                <a:tc>
                  <a:txBody>
                    <a:bodyPr/>
                    <a:lstStyle/>
                    <a:p>
                      <a:r>
                        <a:rPr lang="en-IN" sz="1200" b="0" i="0" u="none" strike="noStrike" kern="1200" baseline="0" dirty="0">
                          <a:solidFill>
                            <a:schemeClr val="dk1"/>
                          </a:solidFill>
                          <a:latin typeface="Calibri" panose="020F0502020204030204" pitchFamily="34" charset="0"/>
                          <a:ea typeface="+mn-ea"/>
                          <a:cs typeface="+mn-cs"/>
                        </a:rPr>
                        <a:t>Deutsche Bank</a:t>
                      </a:r>
                    </a:p>
                  </a:txBody>
                  <a:tcPr/>
                </a:tc>
                <a:tc>
                  <a:txBody>
                    <a:bodyPr/>
                    <a:lstStyle/>
                    <a:p>
                      <a:pPr algn="ctr"/>
                      <a:r>
                        <a:rPr lang="en-IN" sz="1200" b="0" i="0" u="none" strike="noStrike" kern="1200" baseline="0" dirty="0">
                          <a:solidFill>
                            <a:schemeClr val="dk1"/>
                          </a:solidFill>
                          <a:latin typeface="Calibri" panose="020F0502020204030204" pitchFamily="34" charset="0"/>
                          <a:ea typeface="+mn-ea"/>
                          <a:cs typeface="+mn-cs"/>
                        </a:rPr>
                        <a:t>0.341</a:t>
                      </a:r>
                    </a:p>
                  </a:txBody>
                  <a:tcPr/>
                </a:tc>
                <a:extLst>
                  <a:ext uri="{0D108BD9-81ED-4DB2-BD59-A6C34878D82A}">
                    <a16:rowId xmlns:a16="http://schemas.microsoft.com/office/drawing/2014/main" val="3672131483"/>
                  </a:ext>
                </a:extLst>
              </a:tr>
              <a:tr h="0">
                <a:tc>
                  <a:txBody>
                    <a:bodyPr/>
                    <a:lstStyle/>
                    <a:p>
                      <a:r>
                        <a:rPr lang="en-IN" sz="1200" b="0" i="0" u="none" strike="noStrike" kern="1200" baseline="0" dirty="0">
                          <a:solidFill>
                            <a:schemeClr val="dk1"/>
                          </a:solidFill>
                          <a:latin typeface="Calibri" panose="020F0502020204030204" pitchFamily="34" charset="0"/>
                          <a:ea typeface="+mn-ea"/>
                          <a:cs typeface="+mn-cs"/>
                        </a:rPr>
                        <a:t>J.P. Morgan Chase</a:t>
                      </a:r>
                    </a:p>
                  </a:txBody>
                  <a:tcPr/>
                </a:tc>
                <a:tc>
                  <a:txBody>
                    <a:bodyPr/>
                    <a:lstStyle/>
                    <a:p>
                      <a:pPr algn="ctr"/>
                      <a:r>
                        <a:rPr lang="en-IN" sz="1200" b="0" i="0" u="none" strike="noStrike" kern="1200" baseline="0" dirty="0">
                          <a:solidFill>
                            <a:schemeClr val="dk1"/>
                          </a:solidFill>
                          <a:latin typeface="Calibri" panose="020F0502020204030204" pitchFamily="34" charset="0"/>
                          <a:ea typeface="+mn-ea"/>
                          <a:cs typeface="+mn-cs"/>
                        </a:rPr>
                        <a:t>1.394</a:t>
                      </a:r>
                    </a:p>
                  </a:txBody>
                  <a:tcPr/>
                </a:tc>
                <a:extLst>
                  <a:ext uri="{0D108BD9-81ED-4DB2-BD59-A6C34878D82A}">
                    <a16:rowId xmlns:a16="http://schemas.microsoft.com/office/drawing/2014/main" val="264912175"/>
                  </a:ext>
                </a:extLst>
              </a:tr>
              <a:tr h="0">
                <a:tc>
                  <a:txBody>
                    <a:bodyPr/>
                    <a:lstStyle/>
                    <a:p>
                      <a:r>
                        <a:rPr lang="en-IN" sz="1200" b="0" i="0" u="none" strike="noStrike" kern="1200" baseline="0" dirty="0">
                          <a:solidFill>
                            <a:schemeClr val="dk1"/>
                          </a:solidFill>
                          <a:latin typeface="Calibri" panose="020F0502020204030204" pitchFamily="34" charset="0"/>
                          <a:ea typeface="+mn-ea"/>
                          <a:cs typeface="+mn-cs"/>
                        </a:rPr>
                        <a:t>KeyCorp</a:t>
                      </a:r>
                    </a:p>
                  </a:txBody>
                  <a:tcPr/>
                </a:tc>
                <a:tc>
                  <a:txBody>
                    <a:bodyPr/>
                    <a:lstStyle/>
                    <a:p>
                      <a:pPr algn="ctr"/>
                      <a:r>
                        <a:rPr lang="en-IN" sz="1200" b="0" i="0" u="none" strike="noStrike" kern="1200" baseline="0" dirty="0">
                          <a:solidFill>
                            <a:schemeClr val="dk1"/>
                          </a:solidFill>
                          <a:latin typeface="Calibri" panose="020F0502020204030204" pitchFamily="34" charset="0"/>
                          <a:ea typeface="+mn-ea"/>
                          <a:cs typeface="+mn-cs"/>
                        </a:rPr>
                        <a:t>1.888</a:t>
                      </a:r>
                    </a:p>
                  </a:txBody>
                  <a:tcPr/>
                </a:tc>
                <a:extLst>
                  <a:ext uri="{0D108BD9-81ED-4DB2-BD59-A6C34878D82A}">
                    <a16:rowId xmlns:a16="http://schemas.microsoft.com/office/drawing/2014/main" val="1492177762"/>
                  </a:ext>
                </a:extLst>
              </a:tr>
              <a:tr h="0">
                <a:tc>
                  <a:txBody>
                    <a:bodyPr/>
                    <a:lstStyle/>
                    <a:p>
                      <a:r>
                        <a:rPr lang="en-IN" sz="1200" b="0" i="0" u="none" strike="noStrike" kern="1200" baseline="0" dirty="0">
                          <a:solidFill>
                            <a:schemeClr val="dk1"/>
                          </a:solidFill>
                          <a:latin typeface="Calibri" panose="020F0502020204030204" pitchFamily="34" charset="0"/>
                          <a:ea typeface="+mn-ea"/>
                          <a:cs typeface="+mn-cs"/>
                        </a:rPr>
                        <a:t>Northern Trust</a:t>
                      </a:r>
                    </a:p>
                  </a:txBody>
                  <a:tcPr/>
                </a:tc>
                <a:tc>
                  <a:txBody>
                    <a:bodyPr/>
                    <a:lstStyle/>
                    <a:p>
                      <a:pPr algn="ctr"/>
                      <a:r>
                        <a:rPr lang="en-IN" sz="1200" b="0" i="0" u="none" strike="noStrike" kern="1200" baseline="0" dirty="0">
                          <a:solidFill>
                            <a:schemeClr val="dk1"/>
                          </a:solidFill>
                          <a:latin typeface="Calibri" panose="020F0502020204030204" pitchFamily="34" charset="0"/>
                          <a:ea typeface="+mn-ea"/>
                          <a:cs typeface="+mn-cs"/>
                        </a:rPr>
                        <a:t>2.424</a:t>
                      </a:r>
                    </a:p>
                  </a:txBody>
                  <a:tcPr/>
                </a:tc>
                <a:extLst>
                  <a:ext uri="{0D108BD9-81ED-4DB2-BD59-A6C34878D82A}">
                    <a16:rowId xmlns:a16="http://schemas.microsoft.com/office/drawing/2014/main" val="1246344973"/>
                  </a:ext>
                </a:extLst>
              </a:tr>
              <a:tr h="0">
                <a:tc>
                  <a:txBody>
                    <a:bodyPr/>
                    <a:lstStyle/>
                    <a:p>
                      <a:r>
                        <a:rPr lang="en-IN" sz="1200" b="0" i="0" u="none" strike="noStrike" kern="1200" baseline="0" dirty="0">
                          <a:solidFill>
                            <a:schemeClr val="dk1"/>
                          </a:solidFill>
                          <a:latin typeface="Calibri" panose="020F0502020204030204" pitchFamily="34" charset="0"/>
                          <a:ea typeface="+mn-ea"/>
                          <a:cs typeface="+mn-cs"/>
                        </a:rPr>
                        <a:t>PNC Financial</a:t>
                      </a:r>
                    </a:p>
                  </a:txBody>
                  <a:tcPr/>
                </a:tc>
                <a:tc>
                  <a:txBody>
                    <a:bodyPr/>
                    <a:lstStyle/>
                    <a:p>
                      <a:pPr algn="ctr"/>
                      <a:r>
                        <a:rPr lang="en-IN" sz="1200" b="0" i="0" u="none" strike="noStrike" kern="1200" baseline="0" dirty="0">
                          <a:solidFill>
                            <a:schemeClr val="dk1"/>
                          </a:solidFill>
                          <a:latin typeface="Calibri" panose="020F0502020204030204" pitchFamily="34" charset="0"/>
                          <a:ea typeface="+mn-ea"/>
                          <a:cs typeface="+mn-cs"/>
                        </a:rPr>
                        <a:t>1.379</a:t>
                      </a:r>
                    </a:p>
                  </a:txBody>
                  <a:tcPr/>
                </a:tc>
                <a:extLst>
                  <a:ext uri="{0D108BD9-81ED-4DB2-BD59-A6C34878D82A}">
                    <a16:rowId xmlns:a16="http://schemas.microsoft.com/office/drawing/2014/main" val="666199111"/>
                  </a:ext>
                </a:extLst>
              </a:tr>
              <a:tr h="0">
                <a:tc>
                  <a:txBody>
                    <a:bodyPr/>
                    <a:lstStyle/>
                    <a:p>
                      <a:r>
                        <a:rPr lang="en-IN" sz="1200" b="0" i="0" u="none" strike="noStrike" kern="1200" baseline="0" dirty="0">
                          <a:solidFill>
                            <a:schemeClr val="dk1"/>
                          </a:solidFill>
                          <a:latin typeface="Calibri" panose="020F0502020204030204" pitchFamily="34" charset="0"/>
                          <a:ea typeface="+mn-ea"/>
                          <a:cs typeface="+mn-cs"/>
                        </a:rPr>
                        <a:t>Regions Financial	</a:t>
                      </a:r>
                    </a:p>
                  </a:txBody>
                  <a:tcPr/>
                </a:tc>
                <a:tc>
                  <a:txBody>
                    <a:bodyPr/>
                    <a:lstStyle/>
                    <a:p>
                      <a:pPr algn="ctr"/>
                      <a:r>
                        <a:rPr lang="en-IN" sz="1200" b="0" i="0" u="none" strike="noStrike" kern="1200" baseline="0" dirty="0">
                          <a:solidFill>
                            <a:schemeClr val="dk1"/>
                          </a:solidFill>
                          <a:latin typeface="Calibri" panose="020F0502020204030204" pitchFamily="34" charset="0"/>
                          <a:ea typeface="+mn-ea"/>
                          <a:cs typeface="+mn-cs"/>
                        </a:rPr>
                        <a:t>1.103</a:t>
                      </a:r>
                    </a:p>
                  </a:txBody>
                  <a:tcPr/>
                </a:tc>
                <a:extLst>
                  <a:ext uri="{0D108BD9-81ED-4DB2-BD59-A6C34878D82A}">
                    <a16:rowId xmlns:a16="http://schemas.microsoft.com/office/drawing/2014/main" val="351438800"/>
                  </a:ext>
                </a:extLst>
              </a:tr>
              <a:tr h="0">
                <a:tc>
                  <a:txBody>
                    <a:bodyPr/>
                    <a:lstStyle/>
                    <a:p>
                      <a:r>
                        <a:rPr lang="en-IN" sz="1200" b="0" i="0" u="none" strike="noStrike" kern="1200" baseline="0" dirty="0">
                          <a:solidFill>
                            <a:schemeClr val="dk1"/>
                          </a:solidFill>
                          <a:latin typeface="Calibri" panose="020F0502020204030204" pitchFamily="34" charset="0"/>
                          <a:ea typeface="+mn-ea"/>
                          <a:cs typeface="+mn-cs"/>
                        </a:rPr>
                        <a:t>State Street Corp.</a:t>
                      </a:r>
                    </a:p>
                  </a:txBody>
                  <a:tcPr/>
                </a:tc>
                <a:tc>
                  <a:txBody>
                    <a:bodyPr/>
                    <a:lstStyle/>
                    <a:p>
                      <a:pPr algn="ctr"/>
                      <a:r>
                        <a:rPr lang="en-IN" sz="1200" b="0" i="0" u="none" strike="noStrike" kern="1200" baseline="0" dirty="0">
                          <a:solidFill>
                            <a:schemeClr val="dk1"/>
                          </a:solidFill>
                          <a:latin typeface="Calibri" panose="020F0502020204030204" pitchFamily="34" charset="0"/>
                          <a:ea typeface="+mn-ea"/>
                          <a:cs typeface="+mn-cs"/>
                        </a:rPr>
                        <a:t>1.629</a:t>
                      </a:r>
                    </a:p>
                  </a:txBody>
                  <a:tcPr/>
                </a:tc>
                <a:extLst>
                  <a:ext uri="{0D108BD9-81ED-4DB2-BD59-A6C34878D82A}">
                    <a16:rowId xmlns:a16="http://schemas.microsoft.com/office/drawing/2014/main" val="1277900060"/>
                  </a:ext>
                </a:extLst>
              </a:tr>
              <a:tr h="0">
                <a:tc>
                  <a:txBody>
                    <a:bodyPr/>
                    <a:lstStyle/>
                    <a:p>
                      <a:r>
                        <a:rPr lang="en-IN" sz="1200" b="0" i="0" u="none" strike="noStrike" kern="1200" baseline="0" dirty="0">
                          <a:solidFill>
                            <a:schemeClr val="dk1"/>
                          </a:solidFill>
                          <a:latin typeface="Calibri" panose="020F0502020204030204" pitchFamily="34" charset="0"/>
                          <a:ea typeface="+mn-ea"/>
                          <a:cs typeface="+mn-cs"/>
                        </a:rPr>
                        <a:t>SunTrust Banks</a:t>
                      </a:r>
                    </a:p>
                  </a:txBody>
                  <a:tcPr/>
                </a:tc>
                <a:tc>
                  <a:txBody>
                    <a:bodyPr/>
                    <a:lstStyle/>
                    <a:p>
                      <a:pPr algn="ctr"/>
                      <a:r>
                        <a:rPr lang="en-IN" sz="1200" b="0" i="0" u="none" strike="noStrike" kern="1200" baseline="0" dirty="0">
                          <a:solidFill>
                            <a:schemeClr val="dk1"/>
                          </a:solidFill>
                          <a:latin typeface="Calibri" panose="020F0502020204030204" pitchFamily="34" charset="0"/>
                          <a:ea typeface="+mn-ea"/>
                          <a:cs typeface="+mn-cs"/>
                        </a:rPr>
                        <a:t>1.231</a:t>
                      </a:r>
                    </a:p>
                  </a:txBody>
                  <a:tcPr/>
                </a:tc>
                <a:extLst>
                  <a:ext uri="{0D108BD9-81ED-4DB2-BD59-A6C34878D82A}">
                    <a16:rowId xmlns:a16="http://schemas.microsoft.com/office/drawing/2014/main" val="2954424385"/>
                  </a:ext>
                </a:extLst>
              </a:tr>
              <a:tr h="0">
                <a:tc>
                  <a:txBody>
                    <a:bodyPr/>
                    <a:lstStyle/>
                    <a:p>
                      <a:r>
                        <a:rPr lang="en-IN" sz="1200" b="0" i="0" u="none" strike="noStrike" kern="1200" baseline="0" dirty="0">
                          <a:solidFill>
                            <a:schemeClr val="dk1"/>
                          </a:solidFill>
                          <a:latin typeface="Calibri" panose="020F0502020204030204" pitchFamily="34" charset="0"/>
                          <a:ea typeface="+mn-ea"/>
                          <a:cs typeface="+mn-cs"/>
                        </a:rPr>
                        <a:t>U.S. Bancorp</a:t>
                      </a:r>
                    </a:p>
                  </a:txBody>
                  <a:tcPr/>
                </a:tc>
                <a:tc>
                  <a:txBody>
                    <a:bodyPr/>
                    <a:lstStyle/>
                    <a:p>
                      <a:pPr algn="ctr"/>
                      <a:r>
                        <a:rPr lang="en-IN" sz="1200" b="0" i="0" u="none" strike="noStrike" kern="1200" baseline="0" dirty="0">
                          <a:solidFill>
                            <a:schemeClr val="dk1"/>
                          </a:solidFill>
                          <a:latin typeface="Calibri" panose="020F0502020204030204" pitchFamily="34" charset="0"/>
                          <a:ea typeface="+mn-ea"/>
                          <a:cs typeface="+mn-cs"/>
                        </a:rPr>
                        <a:t>2.149</a:t>
                      </a:r>
                    </a:p>
                  </a:txBody>
                  <a:tcPr/>
                </a:tc>
                <a:extLst>
                  <a:ext uri="{0D108BD9-81ED-4DB2-BD59-A6C34878D82A}">
                    <a16:rowId xmlns:a16="http://schemas.microsoft.com/office/drawing/2014/main" val="1948352399"/>
                  </a:ext>
                </a:extLst>
              </a:tr>
              <a:tr h="0">
                <a:tc>
                  <a:txBody>
                    <a:bodyPr/>
                    <a:lstStyle/>
                    <a:p>
                      <a:r>
                        <a:rPr lang="en-IN" sz="1200" b="0" i="0" u="none" strike="noStrike" kern="1200" baseline="0" dirty="0">
                          <a:solidFill>
                            <a:schemeClr val="dk1"/>
                          </a:solidFill>
                          <a:latin typeface="Calibri" panose="020F0502020204030204" pitchFamily="34" charset="0"/>
                          <a:ea typeface="+mn-ea"/>
                          <a:cs typeface="+mn-cs"/>
                        </a:rPr>
                        <a:t>Wells Fargo</a:t>
                      </a:r>
                    </a:p>
                  </a:txBody>
                  <a:tcPr/>
                </a:tc>
                <a:tc>
                  <a:txBody>
                    <a:bodyPr/>
                    <a:lstStyle/>
                    <a:p>
                      <a:pPr algn="ctr"/>
                      <a:r>
                        <a:rPr lang="en-IN" sz="1200" b="0" i="0" u="none" strike="noStrike" kern="1200" baseline="0" dirty="0">
                          <a:solidFill>
                            <a:schemeClr val="dk1"/>
                          </a:solidFill>
                          <a:latin typeface="Calibri" panose="020F0502020204030204" pitchFamily="34" charset="0"/>
                          <a:ea typeface="+mn-ea"/>
                          <a:cs typeface="+mn-cs"/>
                        </a:rPr>
                        <a:t>1.608</a:t>
                      </a:r>
                    </a:p>
                  </a:txBody>
                  <a:tcPr/>
                </a:tc>
                <a:extLst>
                  <a:ext uri="{0D108BD9-81ED-4DB2-BD59-A6C34878D82A}">
                    <a16:rowId xmlns:a16="http://schemas.microsoft.com/office/drawing/2014/main" val="3828446930"/>
                  </a:ext>
                </a:extLst>
              </a:tr>
            </a:tbl>
          </a:graphicData>
        </a:graphic>
      </p:graphicFrame>
      <p:sp>
        <p:nvSpPr>
          <p:cNvPr id="4" name="Content Placeholder 3"/>
          <p:cNvSpPr>
            <a:spLocks noGrp="1"/>
          </p:cNvSpPr>
          <p:nvPr>
            <p:ph idx="14"/>
          </p:nvPr>
        </p:nvSpPr>
        <p:spPr>
          <a:xfrm>
            <a:off x="3048888" y="6326743"/>
            <a:ext cx="2906743" cy="293040"/>
          </a:xfrm>
        </p:spPr>
        <p:txBody>
          <a:bodyPr/>
          <a:lstStyle/>
          <a:p>
            <a:pPr marL="0" indent="0">
              <a:buNone/>
            </a:pPr>
            <a:r>
              <a:rPr lang="en-IN" sz="1800" b="1" dirty="0"/>
              <a:t>Source: </a:t>
            </a:r>
            <a:r>
              <a:rPr lang="en-IN" sz="1800" dirty="0"/>
              <a:t>Authors’ research. </a:t>
            </a:r>
          </a:p>
        </p:txBody>
      </p:sp>
      <p:sp>
        <p:nvSpPr>
          <p:cNvPr id="5" name="Slide Number Placeholder 4"/>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30</a:t>
            </a:fld>
            <a:endParaRPr lang="en-US" altLang="en-US" dirty="0"/>
          </a:p>
        </p:txBody>
      </p:sp>
    </p:spTree>
    <p:extLst>
      <p:ext uri="{BB962C8B-B14F-4D97-AF65-F5344CB8AC3E}">
        <p14:creationId xmlns:p14="http://schemas.microsoft.com/office/powerpoint/2010/main" val="32660674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Arguments Against MV Accounting </a:t>
            </a:r>
            <a:r>
              <a:rPr lang="en-US" altLang="en-US" sz="1000" b="0" dirty="0"/>
              <a:t>1</a:t>
            </a:r>
            <a:endParaRPr lang="en-IN" sz="1000" b="0" dirty="0"/>
          </a:p>
        </p:txBody>
      </p:sp>
      <p:sp>
        <p:nvSpPr>
          <p:cNvPr id="3" name="Content Placeholder 2"/>
          <p:cNvSpPr>
            <a:spLocks noGrp="1"/>
          </p:cNvSpPr>
          <p:nvPr>
            <p:ph idx="14"/>
          </p:nvPr>
        </p:nvSpPr>
        <p:spPr>
          <a:xfrm>
            <a:off x="457200" y="1891895"/>
            <a:ext cx="8229600" cy="3373124"/>
          </a:xfrm>
        </p:spPr>
        <p:txBody>
          <a:bodyPr/>
          <a:lstStyle/>
          <a:p>
            <a:pPr marL="0" indent="0" eaLnBrk="1" hangingPunct="1">
              <a:lnSpc>
                <a:spcPct val="90000"/>
              </a:lnSpc>
              <a:buNone/>
            </a:pPr>
            <a:r>
              <a:rPr lang="en-US" altLang="en-US" sz="2400" dirty="0"/>
              <a:t>Arguments include:</a:t>
            </a:r>
          </a:p>
          <a:p>
            <a:pPr marL="291600" lvl="1" indent="-291600" eaLnBrk="1" hangingPunct="1">
              <a:lnSpc>
                <a:spcPct val="90000"/>
              </a:lnSpc>
              <a:spcBef>
                <a:spcPts val="600"/>
              </a:spcBef>
              <a:buSzPct val="100000"/>
            </a:pPr>
            <a:r>
              <a:rPr lang="en-US" altLang="en-US" sz="2200" dirty="0"/>
              <a:t>It is difficult to implement.</a:t>
            </a:r>
          </a:p>
          <a:p>
            <a:pPr marL="622800" lvl="2" indent="-320400" eaLnBrk="1" hangingPunct="1">
              <a:lnSpc>
                <a:spcPct val="90000"/>
              </a:lnSpc>
              <a:spcBef>
                <a:spcPts val="600"/>
              </a:spcBef>
              <a:buSzPct val="80000"/>
            </a:pPr>
            <a:r>
              <a:rPr lang="en-US" altLang="en-US" sz="2000" dirty="0"/>
              <a:t>Especially for small FIs that are not publicly traded, because when market prices cannot be determined accurately, marking to market may be done only with error.</a:t>
            </a:r>
          </a:p>
          <a:p>
            <a:pPr marL="291600" lvl="1" indent="-291600" eaLnBrk="1" hangingPunct="1">
              <a:lnSpc>
                <a:spcPct val="90000"/>
              </a:lnSpc>
              <a:spcBef>
                <a:spcPts val="600"/>
              </a:spcBef>
              <a:buSzPct val="100000"/>
            </a:pPr>
            <a:r>
              <a:rPr lang="en-US" altLang="en-US" sz="2200" dirty="0"/>
              <a:t>It introduces an unnecessary degree of variability into reported earnings.</a:t>
            </a:r>
          </a:p>
          <a:p>
            <a:pPr marL="291600" lvl="1" indent="-291600" eaLnBrk="1" hangingPunct="1">
              <a:lnSpc>
                <a:spcPct val="90000"/>
              </a:lnSpc>
              <a:spcBef>
                <a:spcPts val="600"/>
              </a:spcBef>
              <a:buSzPct val="100000"/>
            </a:pPr>
            <a:r>
              <a:rPr lang="en-US" altLang="en-US" sz="2200" dirty="0"/>
              <a:t>FIs are less willing to accept longer-term asset exposures if these assets must be continually marked-to-market to reflect changing credit quality and interest rates.</a:t>
            </a:r>
          </a:p>
        </p:txBody>
      </p:sp>
      <p:sp>
        <p:nvSpPr>
          <p:cNvPr id="4" name="Slide Number Placeholder 3"/>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31</a:t>
            </a:fld>
            <a:endParaRPr lang="en-US" altLang="en-US" dirty="0"/>
          </a:p>
        </p:txBody>
      </p:sp>
    </p:spTree>
    <p:extLst>
      <p:ext uri="{BB962C8B-B14F-4D97-AF65-F5344CB8AC3E}">
        <p14:creationId xmlns:p14="http://schemas.microsoft.com/office/powerpoint/2010/main" val="14816521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Arguments Against MV Accounting </a:t>
            </a:r>
            <a:r>
              <a:rPr lang="en-US" altLang="en-US" sz="1000" b="0" dirty="0"/>
              <a:t>2</a:t>
            </a:r>
            <a:endParaRPr lang="en-IN" sz="1000" b="0" dirty="0"/>
          </a:p>
        </p:txBody>
      </p:sp>
      <p:sp>
        <p:nvSpPr>
          <p:cNvPr id="5" name="Content Placeholder 4"/>
          <p:cNvSpPr>
            <a:spLocks noGrp="1"/>
          </p:cNvSpPr>
          <p:nvPr>
            <p:ph idx="1"/>
          </p:nvPr>
        </p:nvSpPr>
        <p:spPr>
          <a:xfrm>
            <a:off x="457200" y="1886552"/>
            <a:ext cx="8229600" cy="2213809"/>
          </a:xfrm>
        </p:spPr>
        <p:txBody>
          <a:bodyPr anchor="ctr"/>
          <a:lstStyle/>
          <a:p>
            <a:pPr marL="0" indent="0" eaLnBrk="1" hangingPunct="1">
              <a:buNone/>
            </a:pPr>
            <a:r>
              <a:rPr lang="en-US" altLang="en-US" sz="2200" dirty="0"/>
              <a:t>The industry argues the lack of liquidity in the recent crisis led to unrealistically low market values of assets and marking to market imposed excessive losses on institutions.</a:t>
            </a:r>
          </a:p>
          <a:p>
            <a:pPr marL="291600" lvl="1" indent="-291600" eaLnBrk="1" hangingPunct="1">
              <a:spcBef>
                <a:spcPts val="600"/>
              </a:spcBef>
              <a:buSzPct val="100000"/>
            </a:pPr>
            <a:r>
              <a:rPr lang="en-US" altLang="en-US" sz="2200" dirty="0"/>
              <a:t>Consequently, the Financial Accounting Standards Board (FASB) allows management to rely on internal estimates of cash flows to estimate fair value.</a:t>
            </a:r>
          </a:p>
        </p:txBody>
      </p:sp>
      <p:sp>
        <p:nvSpPr>
          <p:cNvPr id="3" name="Content Placeholder 2"/>
          <p:cNvSpPr>
            <a:spLocks noGrp="1"/>
          </p:cNvSpPr>
          <p:nvPr>
            <p:ph idx="14"/>
          </p:nvPr>
        </p:nvSpPr>
        <p:spPr>
          <a:xfrm>
            <a:off x="474131" y="4307835"/>
            <a:ext cx="8229600" cy="1390320"/>
          </a:xfrm>
        </p:spPr>
        <p:txBody>
          <a:bodyPr/>
          <a:lstStyle/>
          <a:p>
            <a:pPr marL="0" indent="0">
              <a:buNone/>
            </a:pPr>
            <a:r>
              <a:rPr lang="en-US" altLang="en-US" sz="2200" dirty="0"/>
              <a:t>As of April 2009, FASB allows DIs to not recognize losses in earnings and regulatory capital on accounts that are a) designated as held for investment rather than sale and b) temporarily impaired in value due to market conditions rather than underlying credit deterioration.</a:t>
            </a:r>
          </a:p>
        </p:txBody>
      </p:sp>
      <p:sp>
        <p:nvSpPr>
          <p:cNvPr id="4" name="Slide Number Placeholder 3"/>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32</a:t>
            </a:fld>
            <a:endParaRPr lang="en-US" altLang="en-US" dirty="0"/>
          </a:p>
        </p:txBody>
      </p:sp>
    </p:spTree>
    <p:extLst>
      <p:ext uri="{BB962C8B-B14F-4D97-AF65-F5344CB8AC3E}">
        <p14:creationId xmlns:p14="http://schemas.microsoft.com/office/powerpoint/2010/main" val="18025416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420708" cy="1295400"/>
          </a:xfrm>
        </p:spPr>
        <p:txBody>
          <a:bodyPr/>
          <a:lstStyle/>
          <a:p>
            <a:r>
              <a:rPr lang="en-US" altLang="en-US" sz="4000" dirty="0"/>
              <a:t>Duration Estimated versus True Bond Price Long Description</a:t>
            </a:r>
            <a:endParaRPr lang="en-IN" dirty="0"/>
          </a:p>
        </p:txBody>
      </p:sp>
      <p:sp>
        <p:nvSpPr>
          <p:cNvPr id="3" name="Content Placeholder 2"/>
          <p:cNvSpPr>
            <a:spLocks noGrp="1"/>
          </p:cNvSpPr>
          <p:nvPr>
            <p:ph idx="1"/>
          </p:nvPr>
        </p:nvSpPr>
        <p:spPr>
          <a:xfrm>
            <a:off x="457200" y="2000615"/>
            <a:ext cx="8229600" cy="1506260"/>
          </a:xfrm>
        </p:spPr>
        <p:txBody>
          <a:bodyPr/>
          <a:lstStyle/>
          <a:p>
            <a:pPr marL="0" indent="0">
              <a:buNone/>
            </a:pPr>
            <a:r>
              <a:rPr lang="en-IN" sz="2400" dirty="0"/>
              <a:t>The true relationship is vertically greater than the duration model, but the duration model lies tangent to this curve. The vertical distance between the duration model and the true relationship is labeled error.</a:t>
            </a:r>
          </a:p>
        </p:txBody>
      </p:sp>
      <p:sp>
        <p:nvSpPr>
          <p:cNvPr id="5" name="Content Placeholder 4"/>
          <p:cNvSpPr>
            <a:spLocks noGrp="1"/>
          </p:cNvSpPr>
          <p:nvPr>
            <p:ph idx="14"/>
          </p:nvPr>
        </p:nvSpPr>
        <p:spPr>
          <a:xfrm>
            <a:off x="3270739" y="6215436"/>
            <a:ext cx="2406580" cy="336089"/>
          </a:xfrm>
        </p:spPr>
        <p:txBody>
          <a:bodyPr/>
          <a:lstStyle/>
          <a:p>
            <a:pPr marL="0" indent="0">
              <a:buNone/>
            </a:pPr>
            <a:r>
              <a:rPr lang="en-IN" sz="1000" dirty="0">
                <a:hlinkClick r:id="rId2" action="ppaction://hlinksldjump"/>
              </a:rPr>
              <a:t>Return to slide containing original image.</a:t>
            </a:r>
          </a:p>
        </p:txBody>
      </p:sp>
      <p:sp>
        <p:nvSpPr>
          <p:cNvPr id="4" name="Slide Number Placeholder 3"/>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33</a:t>
            </a:fld>
            <a:endParaRPr lang="en-US" altLang="en-US" dirty="0"/>
          </a:p>
        </p:txBody>
      </p:sp>
    </p:spTree>
    <p:extLst>
      <p:ext uri="{BB962C8B-B14F-4D97-AF65-F5344CB8AC3E}">
        <p14:creationId xmlns:p14="http://schemas.microsoft.com/office/powerpoint/2010/main" val="2171910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Repricing Model </a:t>
            </a:r>
            <a:r>
              <a:rPr lang="en-US" altLang="en-US" sz="1000" b="0" dirty="0"/>
              <a:t>1</a:t>
            </a:r>
            <a:endParaRPr lang="en-IN" sz="1000" b="0" dirty="0"/>
          </a:p>
        </p:txBody>
      </p:sp>
      <p:sp>
        <p:nvSpPr>
          <p:cNvPr id="4" name="Content Placeholder 3"/>
          <p:cNvSpPr>
            <a:spLocks noGrp="1"/>
          </p:cNvSpPr>
          <p:nvPr>
            <p:ph idx="1"/>
          </p:nvPr>
        </p:nvSpPr>
        <p:spPr>
          <a:xfrm>
            <a:off x="457200" y="1854017"/>
            <a:ext cx="8229600" cy="2756484"/>
          </a:xfrm>
        </p:spPr>
        <p:txBody>
          <a:bodyPr/>
          <a:lstStyle/>
          <a:p>
            <a:pPr marL="0" indent="0" eaLnBrk="1" hangingPunct="1">
              <a:lnSpc>
                <a:spcPct val="90000"/>
              </a:lnSpc>
              <a:buNone/>
            </a:pPr>
            <a:r>
              <a:rPr lang="en-US" altLang="en-US" sz="2400" dirty="0"/>
              <a:t>The </a:t>
            </a:r>
            <a:r>
              <a:rPr lang="en-US" altLang="en-US" sz="2400" b="1" dirty="0"/>
              <a:t>repricing</a:t>
            </a:r>
            <a:r>
              <a:rPr lang="en-US" altLang="en-US" sz="2400" dirty="0"/>
              <a:t> or </a:t>
            </a:r>
            <a:r>
              <a:rPr lang="en-US" altLang="en-US" sz="2400" b="1" dirty="0"/>
              <a:t>funding gap</a:t>
            </a:r>
            <a:r>
              <a:rPr lang="en-US" altLang="en-US" sz="2400" dirty="0"/>
              <a:t> is the difference between those assets whose interest rates will be repriced or changed over some future period (RSAs) and liabilities whose interest rates will be repriced or changed over some future period (RSLs).</a:t>
            </a:r>
          </a:p>
          <a:p>
            <a:pPr marL="291600" lvl="1" indent="-291600" eaLnBrk="1" hangingPunct="1">
              <a:lnSpc>
                <a:spcPct val="90000"/>
              </a:lnSpc>
              <a:spcBef>
                <a:spcPts val="600"/>
              </a:spcBef>
              <a:buSzPct val="100000"/>
            </a:pPr>
            <a:r>
              <a:rPr lang="en-US" altLang="en-US" sz="2200" dirty="0"/>
              <a:t>Simple model used by small FIs in the U.S.</a:t>
            </a:r>
          </a:p>
          <a:p>
            <a:pPr marL="291600" lvl="1" indent="-291600" eaLnBrk="1" hangingPunct="1">
              <a:lnSpc>
                <a:spcPct val="90000"/>
              </a:lnSpc>
              <a:spcBef>
                <a:spcPts val="600"/>
              </a:spcBef>
              <a:buSzPct val="100000"/>
            </a:pPr>
            <a:r>
              <a:rPr lang="en-US" altLang="en-US" sz="2200" dirty="0"/>
              <a:t>Using this approach, DIs report quarterly on their Call Reports, interest-rate sensitivity reports which show the repricing gaps for assets and liabilities with various maturities.</a:t>
            </a:r>
          </a:p>
        </p:txBody>
      </p:sp>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4</a:t>
            </a:fld>
            <a:endParaRPr lang="en-US" altLang="en-US" dirty="0"/>
          </a:p>
        </p:txBody>
      </p:sp>
    </p:spTree>
    <p:extLst>
      <p:ext uri="{BB962C8B-B14F-4D97-AF65-F5344CB8AC3E}">
        <p14:creationId xmlns:p14="http://schemas.microsoft.com/office/powerpoint/2010/main" val="4207665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r>
              <a:rPr lang="en-US" altLang="en-US" sz="3500" dirty="0"/>
              <a:t>Repricing Model </a:t>
            </a:r>
            <a:r>
              <a:rPr lang="en-US" altLang="en-US" sz="1000" b="0" dirty="0"/>
              <a:t>2</a:t>
            </a:r>
            <a:endParaRPr lang="en-IN" sz="1000" b="0" dirty="0"/>
          </a:p>
        </p:txBody>
      </p:sp>
      <p:sp>
        <p:nvSpPr>
          <p:cNvPr id="11" name="Content Placeholder 10"/>
          <p:cNvSpPr>
            <a:spLocks noGrp="1"/>
          </p:cNvSpPr>
          <p:nvPr>
            <p:ph idx="15"/>
          </p:nvPr>
        </p:nvSpPr>
        <p:spPr>
          <a:xfrm>
            <a:off x="474128" y="1826447"/>
            <a:ext cx="8229600" cy="2658925"/>
          </a:xfrm>
        </p:spPr>
        <p:txBody>
          <a:bodyPr/>
          <a:lstStyle/>
          <a:p>
            <a:pPr marL="0" indent="0" eaLnBrk="1" hangingPunct="1">
              <a:lnSpc>
                <a:spcPct val="90000"/>
              </a:lnSpc>
              <a:buNone/>
            </a:pPr>
            <a:r>
              <a:rPr lang="en-US" altLang="en-US" sz="2400" dirty="0"/>
              <a:t>Example of maturity bucks (or bins): </a:t>
            </a:r>
          </a:p>
          <a:p>
            <a:pPr marL="291600" lvl="1" indent="-291600" eaLnBrk="1" hangingPunct="1">
              <a:lnSpc>
                <a:spcPct val="90000"/>
              </a:lnSpc>
              <a:spcBef>
                <a:spcPts val="600"/>
              </a:spcBef>
              <a:buClr>
                <a:schemeClr val="tx1"/>
              </a:buClr>
              <a:buSzPct val="100000"/>
              <a:buFont typeface="Arial" panose="020B0604020202020204" pitchFamily="34" charset="0"/>
              <a:buChar char="•"/>
            </a:pPr>
            <a:r>
              <a:rPr lang="en-US" altLang="en-US" sz="2200" dirty="0"/>
              <a:t>One day.</a:t>
            </a:r>
          </a:p>
          <a:p>
            <a:pPr marL="291600" lvl="1" indent="-291600" eaLnBrk="1" hangingPunct="1">
              <a:lnSpc>
                <a:spcPct val="90000"/>
              </a:lnSpc>
              <a:spcBef>
                <a:spcPts val="600"/>
              </a:spcBef>
              <a:buClr>
                <a:schemeClr val="tx1"/>
              </a:buClr>
              <a:buSzPct val="100000"/>
              <a:buFont typeface="Arial" panose="020B0604020202020204" pitchFamily="34" charset="0"/>
              <a:buChar char="•"/>
            </a:pPr>
            <a:r>
              <a:rPr lang="en-US" altLang="en-US" sz="2200" dirty="0"/>
              <a:t>More than 1 day to 3 months.</a:t>
            </a:r>
          </a:p>
          <a:p>
            <a:pPr marL="291600" lvl="1" indent="-291600" eaLnBrk="1" hangingPunct="1">
              <a:lnSpc>
                <a:spcPct val="90000"/>
              </a:lnSpc>
              <a:spcBef>
                <a:spcPts val="600"/>
              </a:spcBef>
              <a:buClr>
                <a:schemeClr val="tx1"/>
              </a:buClr>
              <a:buSzPct val="100000"/>
              <a:buFont typeface="Arial" panose="020B0604020202020204" pitchFamily="34" charset="0"/>
              <a:buChar char="•"/>
            </a:pPr>
            <a:r>
              <a:rPr lang="en-US" altLang="en-US" sz="2200" dirty="0"/>
              <a:t>More than 3 months to 6 months.</a:t>
            </a:r>
          </a:p>
          <a:p>
            <a:pPr marL="291600" lvl="1" indent="-291600" eaLnBrk="1" hangingPunct="1">
              <a:lnSpc>
                <a:spcPct val="90000"/>
              </a:lnSpc>
              <a:spcBef>
                <a:spcPts val="600"/>
              </a:spcBef>
              <a:buClr>
                <a:schemeClr val="tx1"/>
              </a:buClr>
              <a:buSzPct val="100000"/>
              <a:buFont typeface="Arial" panose="020B0604020202020204" pitchFamily="34" charset="0"/>
              <a:buChar char="•"/>
            </a:pPr>
            <a:r>
              <a:rPr lang="en-US" altLang="en-US" sz="2200" dirty="0"/>
              <a:t>More than 6 months to 12 months.</a:t>
            </a:r>
          </a:p>
          <a:p>
            <a:pPr marL="291600" lvl="1" indent="-291600" eaLnBrk="1" hangingPunct="1">
              <a:lnSpc>
                <a:spcPct val="90000"/>
              </a:lnSpc>
              <a:spcBef>
                <a:spcPts val="600"/>
              </a:spcBef>
              <a:buClr>
                <a:schemeClr val="tx1"/>
              </a:buClr>
              <a:buSzPct val="100000"/>
              <a:buFont typeface="Arial" panose="020B0604020202020204" pitchFamily="34" charset="0"/>
              <a:buChar char="•"/>
            </a:pPr>
            <a:r>
              <a:rPr lang="en-US" altLang="en-US" sz="2200" dirty="0"/>
              <a:t>More than 1 year to 5 years.</a:t>
            </a:r>
          </a:p>
          <a:p>
            <a:pPr marL="291600" lvl="1" indent="-291600" eaLnBrk="1" hangingPunct="1">
              <a:lnSpc>
                <a:spcPct val="90000"/>
              </a:lnSpc>
              <a:spcBef>
                <a:spcPts val="600"/>
              </a:spcBef>
              <a:buClr>
                <a:schemeClr val="tx1"/>
              </a:buClr>
              <a:buSzPct val="100000"/>
              <a:buFont typeface="Arial" panose="020B0604020202020204" pitchFamily="34" charset="0"/>
              <a:buChar char="•"/>
            </a:pPr>
            <a:r>
              <a:rPr lang="en-US" altLang="en-US" sz="2200" dirty="0"/>
              <a:t>More than 5 years.</a:t>
            </a:r>
          </a:p>
        </p:txBody>
      </p:sp>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5</a:t>
            </a:fld>
            <a:endParaRPr lang="en-US" altLang="en-US" dirty="0"/>
          </a:p>
        </p:txBody>
      </p:sp>
    </p:spTree>
    <p:extLst>
      <p:ext uri="{BB962C8B-B14F-4D97-AF65-F5344CB8AC3E}">
        <p14:creationId xmlns:p14="http://schemas.microsoft.com/office/powerpoint/2010/main" val="3811699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2489"/>
            <a:ext cx="7454766" cy="706922"/>
          </a:xfrm>
        </p:spPr>
        <p:txBody>
          <a:bodyPr anchor="ctr"/>
          <a:lstStyle/>
          <a:p>
            <a:r>
              <a:rPr lang="en-US" altLang="en-US" sz="3500" dirty="0"/>
              <a:t>Repricing Model Concluded</a:t>
            </a:r>
            <a:endParaRPr lang="en-IN" sz="1000" b="0" dirty="0"/>
          </a:p>
        </p:txBody>
      </p:sp>
      <p:sp>
        <p:nvSpPr>
          <p:cNvPr id="6" name="Content Placeholder 5"/>
          <p:cNvSpPr>
            <a:spLocks noGrp="1"/>
          </p:cNvSpPr>
          <p:nvPr>
            <p:ph idx="1"/>
          </p:nvPr>
        </p:nvSpPr>
        <p:spPr>
          <a:xfrm>
            <a:off x="457200" y="1882893"/>
            <a:ext cx="8229600" cy="1524450"/>
          </a:xfrm>
        </p:spPr>
        <p:txBody>
          <a:bodyPr/>
          <a:lstStyle/>
          <a:p>
            <a:pPr marL="0" indent="0" eaLnBrk="1" hangingPunct="1">
              <a:lnSpc>
                <a:spcPct val="90000"/>
              </a:lnSpc>
              <a:buNone/>
            </a:pPr>
            <a:r>
              <a:rPr lang="en-US" altLang="en-US" sz="2400" dirty="0"/>
              <a:t>The gap in each bucket (or bin) is measured as the difference between the </a:t>
            </a:r>
            <a:r>
              <a:rPr lang="en-US" altLang="en-US" sz="2400" b="1" dirty="0"/>
              <a:t>rate-sensitive assets (RSAs) </a:t>
            </a:r>
            <a:r>
              <a:rPr lang="en-US" altLang="en-US" sz="2400" dirty="0"/>
              <a:t>and the </a:t>
            </a:r>
            <a:r>
              <a:rPr lang="en-US" altLang="en-US" sz="2400" b="1" dirty="0"/>
              <a:t>rate-sensitive liabilities (RSLs).</a:t>
            </a:r>
          </a:p>
          <a:p>
            <a:pPr marL="291600" lvl="1" indent="-291600" eaLnBrk="1" hangingPunct="1">
              <a:lnSpc>
                <a:spcPct val="90000"/>
              </a:lnSpc>
              <a:spcBef>
                <a:spcPts val="600"/>
              </a:spcBef>
              <a:buSzPct val="100000"/>
            </a:pPr>
            <a:r>
              <a:rPr lang="en-US" altLang="en-US" sz="2200" b="1" dirty="0"/>
              <a:t>Rate sensitivity </a:t>
            </a:r>
            <a:r>
              <a:rPr lang="en-US" altLang="en-US" sz="2200" dirty="0"/>
              <a:t>is the time to repricing of an asset or liability.</a:t>
            </a:r>
            <a:endParaRPr lang="en-US" altLang="en-US" sz="2400" dirty="0"/>
          </a:p>
        </p:txBody>
      </p:sp>
      <p:sp>
        <p:nvSpPr>
          <p:cNvPr id="7" name="Content Placeholder 6"/>
          <p:cNvSpPr>
            <a:spLocks noGrp="1"/>
          </p:cNvSpPr>
          <p:nvPr>
            <p:ph idx="14"/>
          </p:nvPr>
        </p:nvSpPr>
        <p:spPr>
          <a:xfrm>
            <a:off x="457200" y="3482702"/>
            <a:ext cx="8229600" cy="2472923"/>
          </a:xfrm>
        </p:spPr>
        <p:txBody>
          <a:bodyPr/>
          <a:lstStyle/>
          <a:p>
            <a:pPr marL="0" indent="0" eaLnBrk="1" hangingPunct="1">
              <a:lnSpc>
                <a:spcPct val="90000"/>
              </a:lnSpc>
              <a:buNone/>
            </a:pPr>
            <a:r>
              <a:rPr lang="en-US" altLang="en-US" sz="2400" dirty="0"/>
              <a:t>A negative gap (where RSA &lt; RSL) exposes the FI to </a:t>
            </a:r>
            <a:r>
              <a:rPr lang="en-US" altLang="en-US" sz="2400" b="1" dirty="0"/>
              <a:t>refinancing risk</a:t>
            </a:r>
            <a:r>
              <a:rPr lang="en-US" altLang="en-US" sz="2400" dirty="0"/>
              <a:t>, which is the risk that the cost of rolling over or reborrowing funds will rise about the returns being earned on asset investments.</a:t>
            </a:r>
          </a:p>
          <a:p>
            <a:pPr marL="0" indent="0" eaLnBrk="1" hangingPunct="1">
              <a:lnSpc>
                <a:spcPct val="90000"/>
              </a:lnSpc>
              <a:buNone/>
            </a:pPr>
            <a:r>
              <a:rPr lang="en-US" altLang="en-US" sz="2400" dirty="0"/>
              <a:t>A positive gap (where RSA &gt; RSL) exposes the FI to </a:t>
            </a:r>
            <a:r>
              <a:rPr lang="en-US" altLang="en-US" sz="2400" b="1" dirty="0"/>
              <a:t>reinvestment risk</a:t>
            </a:r>
            <a:r>
              <a:rPr lang="en-US" altLang="en-US" sz="2400" dirty="0"/>
              <a:t>, which is the risk that the returns on funds to be reinvested will fall below the cost of the funds.</a:t>
            </a:r>
          </a:p>
        </p:txBody>
      </p:sp>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6</a:t>
            </a:fld>
            <a:endParaRPr lang="en-US" altLang="en-US" dirty="0"/>
          </a:p>
        </p:txBody>
      </p:sp>
    </p:spTree>
    <p:extLst>
      <p:ext uri="{BB962C8B-B14F-4D97-AF65-F5344CB8AC3E}">
        <p14:creationId xmlns:p14="http://schemas.microsoft.com/office/powerpoint/2010/main" val="20480045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Change in Net Interest Income</a:t>
            </a:r>
            <a:endParaRPr lang="en-IN" sz="3500" dirty="0"/>
          </a:p>
        </p:txBody>
      </p:sp>
      <p:sp>
        <p:nvSpPr>
          <p:cNvPr id="5" name="Content Placeholder 4"/>
          <p:cNvSpPr>
            <a:spLocks noGrp="1"/>
          </p:cNvSpPr>
          <p:nvPr>
            <p:ph idx="1"/>
          </p:nvPr>
        </p:nvSpPr>
        <p:spPr>
          <a:xfrm>
            <a:off x="457200" y="1815513"/>
            <a:ext cx="8229600" cy="764055"/>
          </a:xfrm>
        </p:spPr>
        <p:txBody>
          <a:bodyPr/>
          <a:lstStyle/>
          <a:p>
            <a:pPr marL="0" indent="0">
              <a:buNone/>
            </a:pPr>
            <a:r>
              <a:rPr lang="en-US" altLang="en-US" sz="2400" dirty="0"/>
              <a:t>The </a:t>
            </a:r>
            <a:r>
              <a:rPr lang="en-US" altLang="en-US" sz="2400" b="1" dirty="0"/>
              <a:t>change in net interest income</a:t>
            </a:r>
            <a:r>
              <a:rPr lang="en-US" altLang="en-US" sz="2400" dirty="0"/>
              <a:t> </a:t>
            </a:r>
            <a:r>
              <a:rPr lang="en-US" altLang="en-US" sz="2400" b="1" dirty="0"/>
              <a:t>for any given bucket </a:t>
            </a:r>
            <a:r>
              <a:rPr lang="en-US" altLang="en-US" sz="2400" b="1" i="1" dirty="0" err="1"/>
              <a:t>i</a:t>
            </a:r>
            <a:r>
              <a:rPr lang="en-US" altLang="en-US" sz="2400" i="1" dirty="0"/>
              <a:t> </a:t>
            </a:r>
            <a:r>
              <a:rPr lang="en-US" altLang="en-US" sz="2400" dirty="0"/>
              <a:t>(</a:t>
            </a:r>
            <a:r>
              <a:rPr lang="el-GR" altLang="en-US" sz="2400" b="1" dirty="0">
                <a:cs typeface="Times New Roman" pitchFamily="18" charset="0"/>
              </a:rPr>
              <a:t>Δ</a:t>
            </a:r>
            <a:r>
              <a:rPr lang="en-US" altLang="en-US" sz="2400" b="1" i="1" dirty="0">
                <a:cs typeface="Times New Roman" pitchFamily="18" charset="0"/>
              </a:rPr>
              <a:t>NII</a:t>
            </a:r>
            <a:r>
              <a:rPr lang="en-US" altLang="en-US" sz="2400" b="1" i="1" baseline="-25000" dirty="0">
                <a:cs typeface="Times New Roman" pitchFamily="18" charset="0"/>
              </a:rPr>
              <a:t>i</a:t>
            </a:r>
            <a:r>
              <a:rPr lang="en-US" altLang="en-US" sz="2400" dirty="0"/>
              <a:t>) is measured as:</a:t>
            </a:r>
          </a:p>
        </p:txBody>
      </p:sp>
      <p:graphicFrame>
        <p:nvGraphicFramePr>
          <p:cNvPr id="9" name="Object 8"/>
          <p:cNvGraphicFramePr>
            <a:graphicFrameLocks noChangeAspect="1"/>
          </p:cNvGraphicFramePr>
          <p:nvPr>
            <p:extLst>
              <p:ext uri="{D42A27DB-BD31-4B8C-83A1-F6EECF244321}">
                <p14:modId xmlns:p14="http://schemas.microsoft.com/office/powerpoint/2010/main" val="797380313"/>
              </p:ext>
            </p:extLst>
          </p:nvPr>
        </p:nvGraphicFramePr>
        <p:xfrm>
          <a:off x="1643063" y="2806700"/>
          <a:ext cx="5857875" cy="647700"/>
        </p:xfrm>
        <a:graphic>
          <a:graphicData uri="http://schemas.openxmlformats.org/presentationml/2006/ole">
            <mc:AlternateContent xmlns:mc="http://schemas.openxmlformats.org/markup-compatibility/2006">
              <mc:Choice xmlns:v="urn:schemas-microsoft-com:vml" Requires="v">
                <p:oleObj spid="_x0000_s50196" name="Equation" r:id="rId3" imgW="2298600" imgH="253800" progId="Equation.DSMT4">
                  <p:embed/>
                </p:oleObj>
              </mc:Choice>
              <mc:Fallback>
                <p:oleObj name="Equation" r:id="rId3" imgW="2298600" imgH="253800" progId="Equation.DSMT4">
                  <p:embed/>
                  <p:pic>
                    <p:nvPicPr>
                      <p:cNvPr id="0" name=""/>
                      <p:cNvPicPr/>
                      <p:nvPr/>
                    </p:nvPicPr>
                    <p:blipFill>
                      <a:blip r:embed="rId4"/>
                      <a:stretch>
                        <a:fillRect/>
                      </a:stretch>
                    </p:blipFill>
                    <p:spPr>
                      <a:xfrm>
                        <a:off x="1643063" y="2806700"/>
                        <a:ext cx="5857875" cy="647700"/>
                      </a:xfrm>
                      <a:prstGeom prst="rect">
                        <a:avLst/>
                      </a:prstGeom>
                    </p:spPr>
                  </p:pic>
                </p:oleObj>
              </mc:Fallback>
            </mc:AlternateContent>
          </a:graphicData>
        </a:graphic>
      </p:graphicFrame>
      <p:sp>
        <p:nvSpPr>
          <p:cNvPr id="6" name="Content Placeholder 5"/>
          <p:cNvSpPr>
            <a:spLocks noGrp="1"/>
          </p:cNvSpPr>
          <p:nvPr>
            <p:ph idx="13"/>
          </p:nvPr>
        </p:nvSpPr>
        <p:spPr>
          <a:xfrm>
            <a:off x="457200" y="3931023"/>
            <a:ext cx="7907154" cy="2325399"/>
          </a:xfrm>
        </p:spPr>
        <p:txBody>
          <a:bodyPr/>
          <a:lstStyle/>
          <a:p>
            <a:pPr marL="1708150" lvl="1" indent="-1527175" eaLnBrk="1" hangingPunct="1">
              <a:buFontTx/>
              <a:buNone/>
            </a:pPr>
            <a:r>
              <a:rPr lang="en-US" altLang="en-US" sz="2000" dirty="0">
                <a:cs typeface="Times New Roman" pitchFamily="18" charset="0"/>
              </a:rPr>
              <a:t>Where</a:t>
            </a:r>
            <a:r>
              <a:rPr lang="en-US" altLang="en-US" dirty="0">
                <a:cs typeface="Times New Roman" pitchFamily="18" charset="0"/>
              </a:rPr>
              <a:t>  </a:t>
            </a:r>
            <a:r>
              <a:rPr lang="en-US" altLang="en-US" sz="1900" i="1" dirty="0" err="1">
                <a:cs typeface="Times New Roman" pitchFamily="18" charset="0"/>
              </a:rPr>
              <a:t>GAP</a:t>
            </a:r>
            <a:r>
              <a:rPr lang="en-US" altLang="en-US" sz="1900" i="1" baseline="-25000" dirty="0" err="1">
                <a:cs typeface="Times New Roman" pitchFamily="18" charset="0"/>
              </a:rPr>
              <a:t>i</a:t>
            </a:r>
            <a:r>
              <a:rPr lang="en-US" altLang="en-US" sz="1900" dirty="0">
                <a:cs typeface="Times New Roman" pitchFamily="18" charset="0"/>
              </a:rPr>
              <a:t> = the dollar size of the gap between the book value of rate-sensitive assets and rate-sensitive liabilities in maturity bucket </a:t>
            </a:r>
            <a:r>
              <a:rPr lang="en-US" altLang="en-US" sz="1900" i="1" dirty="0" err="1">
                <a:cs typeface="Times New Roman" pitchFamily="18" charset="0"/>
              </a:rPr>
              <a:t>i</a:t>
            </a:r>
            <a:endParaRPr lang="en-US" altLang="en-US" sz="1900" i="1" baseline="-25000" dirty="0">
              <a:cs typeface="Times New Roman" pitchFamily="18" charset="0"/>
            </a:endParaRPr>
          </a:p>
          <a:p>
            <a:pPr marL="1708150" lvl="1" indent="-636588" eaLnBrk="1" hangingPunct="1">
              <a:buFontTx/>
              <a:buNone/>
            </a:pPr>
            <a:r>
              <a:rPr lang="el-GR" altLang="en-US" sz="1900" dirty="0">
                <a:cs typeface="Times New Roman" pitchFamily="18" charset="0"/>
              </a:rPr>
              <a:t>Δ</a:t>
            </a:r>
            <a:r>
              <a:rPr lang="en-US" altLang="en-US" sz="1900" i="1" dirty="0" err="1">
                <a:cs typeface="Times New Roman" pitchFamily="18" charset="0"/>
              </a:rPr>
              <a:t>R</a:t>
            </a:r>
            <a:r>
              <a:rPr lang="en-US" altLang="en-US" sz="1900" i="1" baseline="-25000" dirty="0" err="1">
                <a:cs typeface="Times New Roman" pitchFamily="18" charset="0"/>
              </a:rPr>
              <a:t>i</a:t>
            </a:r>
            <a:r>
              <a:rPr lang="en-US" altLang="en-US" sz="1900" dirty="0">
                <a:cs typeface="Times New Roman" pitchFamily="18" charset="0"/>
              </a:rPr>
              <a:t>  = the change in the level of interest rates impacting assets and liabilities in the </a:t>
            </a:r>
            <a:r>
              <a:rPr lang="en-US" altLang="en-US" sz="1900" i="1" dirty="0" err="1">
                <a:cs typeface="Times New Roman" pitchFamily="18" charset="0"/>
              </a:rPr>
              <a:t>i</a:t>
            </a:r>
            <a:r>
              <a:rPr lang="en-US" altLang="en-US" sz="1900" dirty="0" err="1">
                <a:cs typeface="Times New Roman" pitchFamily="18" charset="0"/>
              </a:rPr>
              <a:t>th</a:t>
            </a:r>
            <a:r>
              <a:rPr lang="en-US" altLang="en-US" sz="1900" dirty="0">
                <a:cs typeface="Times New Roman" pitchFamily="18" charset="0"/>
              </a:rPr>
              <a:t> maturity bucket</a:t>
            </a:r>
            <a:endParaRPr lang="el-GR" altLang="en-US" sz="1900" dirty="0">
              <a:cs typeface="Times New Roman" pitchFamily="18" charset="0"/>
            </a:endParaRPr>
          </a:p>
        </p:txBody>
      </p:sp>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7</a:t>
            </a:fld>
            <a:endParaRPr lang="en-US" altLang="en-US" dirty="0"/>
          </a:p>
        </p:txBody>
      </p:sp>
    </p:spTree>
    <p:extLst>
      <p:ext uri="{BB962C8B-B14F-4D97-AF65-F5344CB8AC3E}">
        <p14:creationId xmlns:p14="http://schemas.microsoft.com/office/powerpoint/2010/main" val="2170597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6779623" cy="884775"/>
          </a:xfrm>
        </p:spPr>
        <p:txBody>
          <a:bodyPr anchor="ctr"/>
          <a:lstStyle/>
          <a:p>
            <a:r>
              <a:rPr lang="en-US" altLang="en-US" sz="3500" dirty="0"/>
              <a:t>C</a:t>
            </a:r>
            <a:r>
              <a:rPr lang="en-US" altLang="en-US" sz="100" dirty="0"/>
              <a:t> </a:t>
            </a:r>
            <a:r>
              <a:rPr lang="en-US" altLang="en-US" sz="3500" dirty="0"/>
              <a:t>G</a:t>
            </a:r>
            <a:r>
              <a:rPr lang="en-US" altLang="en-US" sz="100" dirty="0"/>
              <a:t> </a:t>
            </a:r>
            <a:r>
              <a:rPr lang="en-US" altLang="en-US" sz="3500" dirty="0"/>
              <a:t>A</a:t>
            </a:r>
            <a:r>
              <a:rPr lang="en-US" altLang="en-US" sz="100" dirty="0"/>
              <a:t> </a:t>
            </a:r>
            <a:r>
              <a:rPr lang="en-US" altLang="en-US" sz="3500" dirty="0"/>
              <a:t>P</a:t>
            </a:r>
            <a:endParaRPr lang="en-IN" sz="1000" dirty="0"/>
          </a:p>
        </p:txBody>
      </p:sp>
      <p:sp>
        <p:nvSpPr>
          <p:cNvPr id="3" name="Content Placeholder 2"/>
          <p:cNvSpPr>
            <a:spLocks noGrp="1"/>
          </p:cNvSpPr>
          <p:nvPr>
            <p:ph idx="1"/>
          </p:nvPr>
        </p:nvSpPr>
        <p:spPr>
          <a:xfrm>
            <a:off x="457200" y="1719263"/>
            <a:ext cx="8229600" cy="1765082"/>
          </a:xfrm>
        </p:spPr>
        <p:txBody>
          <a:bodyPr/>
          <a:lstStyle/>
          <a:p>
            <a:pPr marL="291600" indent="-291600" eaLnBrk="1" hangingPunct="1">
              <a:lnSpc>
                <a:spcPct val="90000"/>
              </a:lnSpc>
              <a:spcBef>
                <a:spcPts val="600"/>
              </a:spcBef>
              <a:buSzPct val="100000"/>
            </a:pPr>
            <a:r>
              <a:rPr lang="en-US" altLang="en-US" sz="2400" dirty="0"/>
              <a:t>Cumulative gaps (C</a:t>
            </a:r>
            <a:r>
              <a:rPr lang="en-US" altLang="en-US" sz="100" dirty="0"/>
              <a:t> </a:t>
            </a:r>
            <a:r>
              <a:rPr lang="en-US" altLang="en-US" sz="2400" dirty="0"/>
              <a:t>G</a:t>
            </a:r>
            <a:r>
              <a:rPr lang="en-US" altLang="en-US" sz="100" dirty="0"/>
              <a:t> </a:t>
            </a:r>
            <a:r>
              <a:rPr lang="en-US" altLang="en-US" sz="2400" dirty="0"/>
              <a:t>A</a:t>
            </a:r>
            <a:r>
              <a:rPr lang="en-US" altLang="en-US" sz="100" dirty="0"/>
              <a:t> </a:t>
            </a:r>
            <a:r>
              <a:rPr lang="en-US" altLang="en-US" sz="2400" dirty="0"/>
              <a:t>P) over various repricing categories may also be estimated, with a common interest being the one-year repricing gap.</a:t>
            </a:r>
          </a:p>
          <a:p>
            <a:pPr marL="291600" indent="-291600" eaLnBrk="1" hangingPunct="1">
              <a:lnSpc>
                <a:spcPct val="90000"/>
              </a:lnSpc>
              <a:spcBef>
                <a:spcPts val="600"/>
              </a:spcBef>
              <a:buSzPct val="100000"/>
            </a:pPr>
            <a:r>
              <a:rPr lang="en-US" altLang="en-US" sz="2400" dirty="0"/>
              <a:t>The cumulative effect on the bank’s net interest income may be estimated using:</a:t>
            </a:r>
          </a:p>
        </p:txBody>
      </p:sp>
      <p:graphicFrame>
        <p:nvGraphicFramePr>
          <p:cNvPr id="6" name="Object 5"/>
          <p:cNvGraphicFramePr>
            <a:graphicFrameLocks noChangeAspect="1"/>
          </p:cNvGraphicFramePr>
          <p:nvPr>
            <p:extLst>
              <p:ext uri="{D42A27DB-BD31-4B8C-83A1-F6EECF244321}">
                <p14:modId xmlns:p14="http://schemas.microsoft.com/office/powerpoint/2010/main" val="789281791"/>
              </p:ext>
            </p:extLst>
          </p:nvPr>
        </p:nvGraphicFramePr>
        <p:xfrm>
          <a:off x="2001838" y="3781425"/>
          <a:ext cx="4419600" cy="987425"/>
        </p:xfrm>
        <a:graphic>
          <a:graphicData uri="http://schemas.openxmlformats.org/presentationml/2006/ole">
            <mc:AlternateContent xmlns:mc="http://schemas.openxmlformats.org/markup-compatibility/2006">
              <mc:Choice xmlns:v="urn:schemas-microsoft-com:vml" Requires="v">
                <p:oleObj spid="_x0000_s38062" name="Equation" r:id="rId4" imgW="2158920" imgH="482400" progId="Equation.DSMT4">
                  <p:embed/>
                </p:oleObj>
              </mc:Choice>
              <mc:Fallback>
                <p:oleObj name="Equation" r:id="rId4" imgW="2158920" imgH="482400" progId="Equation.DSMT4">
                  <p:embed/>
                  <p:pic>
                    <p:nvPicPr>
                      <p:cNvPr id="0" name=""/>
                      <p:cNvPicPr/>
                      <p:nvPr/>
                    </p:nvPicPr>
                    <p:blipFill>
                      <a:blip r:embed="rId5"/>
                      <a:stretch>
                        <a:fillRect/>
                      </a:stretch>
                    </p:blipFill>
                    <p:spPr>
                      <a:xfrm>
                        <a:off x="2001838" y="3781425"/>
                        <a:ext cx="4419600" cy="987425"/>
                      </a:xfrm>
                      <a:prstGeom prst="rect">
                        <a:avLst/>
                      </a:prstGeom>
                    </p:spPr>
                  </p:pic>
                </p:oleObj>
              </mc:Fallback>
            </mc:AlternateContent>
          </a:graphicData>
        </a:graphic>
      </p:graphicFrame>
      <p:sp>
        <p:nvSpPr>
          <p:cNvPr id="4" name="Content Placeholder 3"/>
          <p:cNvSpPr>
            <a:spLocks noGrp="1"/>
          </p:cNvSpPr>
          <p:nvPr>
            <p:ph idx="14"/>
          </p:nvPr>
        </p:nvSpPr>
        <p:spPr>
          <a:xfrm>
            <a:off x="457200" y="5068232"/>
            <a:ext cx="8229600" cy="1188190"/>
          </a:xfrm>
        </p:spPr>
        <p:txBody>
          <a:bodyPr/>
          <a:lstStyle/>
          <a:p>
            <a:pPr marL="806450" indent="-806450">
              <a:buNone/>
            </a:pPr>
            <a:r>
              <a:rPr lang="en-US" altLang="en-US" sz="2200" dirty="0"/>
              <a:t>where </a:t>
            </a:r>
            <a:r>
              <a:rPr lang="el-GR" altLang="en-US" sz="2200" dirty="0">
                <a:cs typeface="Times New Roman" pitchFamily="18" charset="0"/>
              </a:rPr>
              <a:t>Δ</a:t>
            </a:r>
            <a:r>
              <a:rPr lang="en-US" altLang="en-US" sz="2200" i="1" dirty="0">
                <a:cs typeface="Times New Roman" pitchFamily="18" charset="0"/>
              </a:rPr>
              <a:t>NII </a:t>
            </a:r>
            <a:r>
              <a:rPr lang="en-US" altLang="en-US" sz="2200" dirty="0">
                <a:cs typeface="Times New Roman" pitchFamily="18" charset="0"/>
              </a:rPr>
              <a:t>is the cumulative change in net interest income from all rate-sensitive assets and liabilities that are repriced within a year given a change in interest rates, </a:t>
            </a:r>
            <a:r>
              <a:rPr lang="el-GR" altLang="en-US" sz="2200" dirty="0">
                <a:cs typeface="Times New Roman" pitchFamily="18" charset="0"/>
              </a:rPr>
              <a:t>Δ</a:t>
            </a:r>
            <a:r>
              <a:rPr lang="en-US" altLang="en-US" sz="2200" i="1" dirty="0" err="1">
                <a:cs typeface="Times New Roman" pitchFamily="18" charset="0"/>
              </a:rPr>
              <a:t>R</a:t>
            </a:r>
            <a:r>
              <a:rPr lang="en-US" altLang="en-US" sz="2200" i="1" baseline="-25000" dirty="0" err="1">
                <a:cs typeface="Times New Roman" pitchFamily="18" charset="0"/>
              </a:rPr>
              <a:t>i</a:t>
            </a:r>
            <a:r>
              <a:rPr lang="en-US" altLang="en-US" sz="2200" i="1" baseline="-25000" dirty="0">
                <a:cs typeface="Times New Roman" pitchFamily="18" charset="0"/>
              </a:rPr>
              <a:t>.</a:t>
            </a:r>
            <a:endParaRPr lang="el-GR" altLang="en-US" sz="2200" i="1" baseline="-25000" dirty="0">
              <a:cs typeface="Times New Roman" pitchFamily="18" charset="0"/>
            </a:endParaRPr>
          </a:p>
        </p:txBody>
      </p:sp>
      <p:sp>
        <p:nvSpPr>
          <p:cNvPr id="5" name="Slide Number Placeholder 4"/>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8</a:t>
            </a:fld>
            <a:endParaRPr lang="en-US" altLang="en-US" dirty="0"/>
          </a:p>
        </p:txBody>
      </p:sp>
    </p:spTree>
    <p:extLst>
      <p:ext uri="{BB962C8B-B14F-4D97-AF65-F5344CB8AC3E}">
        <p14:creationId xmlns:p14="http://schemas.microsoft.com/office/powerpoint/2010/main" val="452511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r>
              <a:rPr lang="en-US" altLang="en-US" sz="3500" dirty="0"/>
              <a:t>Spread Effect</a:t>
            </a:r>
            <a:endParaRPr lang="en-IN" sz="1000" dirty="0"/>
          </a:p>
        </p:txBody>
      </p:sp>
      <p:sp>
        <p:nvSpPr>
          <p:cNvPr id="4" name="Content Placeholder 3"/>
          <p:cNvSpPr>
            <a:spLocks noGrp="1"/>
          </p:cNvSpPr>
          <p:nvPr>
            <p:ph idx="1"/>
          </p:nvPr>
        </p:nvSpPr>
        <p:spPr>
          <a:xfrm>
            <a:off x="457200" y="1719263"/>
            <a:ext cx="8229600" cy="1168316"/>
          </a:xfrm>
        </p:spPr>
        <p:txBody>
          <a:bodyPr/>
          <a:lstStyle/>
          <a:p>
            <a:pPr marL="291600" indent="-291600">
              <a:lnSpc>
                <a:spcPct val="90000"/>
              </a:lnSpc>
              <a:spcBef>
                <a:spcPts val="600"/>
              </a:spcBef>
              <a:buSzPct val="100000"/>
            </a:pPr>
            <a:r>
              <a:rPr lang="en-US" altLang="en-US" sz="2400" dirty="0"/>
              <a:t>The </a:t>
            </a:r>
            <a:r>
              <a:rPr lang="en-US" altLang="en-US" sz="2400" b="1" dirty="0"/>
              <a:t>spread effect</a:t>
            </a:r>
            <a:r>
              <a:rPr lang="en-US" altLang="en-US" sz="2400" dirty="0"/>
              <a:t> is the effect that a change in the spread between rates on RSAs and RSLs has on net interest income (NII) as interest rates change.</a:t>
            </a:r>
          </a:p>
        </p:txBody>
      </p:sp>
      <p:graphicFrame>
        <p:nvGraphicFramePr>
          <p:cNvPr id="8" name="Object 7"/>
          <p:cNvGraphicFramePr>
            <a:graphicFrameLocks noChangeAspect="1"/>
          </p:cNvGraphicFramePr>
          <p:nvPr>
            <p:extLst>
              <p:ext uri="{D42A27DB-BD31-4B8C-83A1-F6EECF244321}">
                <p14:modId xmlns:p14="http://schemas.microsoft.com/office/powerpoint/2010/main" val="1888554203"/>
              </p:ext>
            </p:extLst>
          </p:nvPr>
        </p:nvGraphicFramePr>
        <p:xfrm>
          <a:off x="1538957" y="3097145"/>
          <a:ext cx="5161313" cy="573472"/>
        </p:xfrm>
        <a:graphic>
          <a:graphicData uri="http://schemas.openxmlformats.org/presentationml/2006/ole">
            <mc:AlternateContent xmlns:mc="http://schemas.openxmlformats.org/markup-compatibility/2006">
              <mc:Choice xmlns:v="urn:schemas-microsoft-com:vml" Requires="v">
                <p:oleObj spid="_x0000_s34992" name="Equation" r:id="rId3" imgW="2171520" imgH="241200" progId="Equation.DSMT4">
                  <p:embed/>
                </p:oleObj>
              </mc:Choice>
              <mc:Fallback>
                <p:oleObj name="Equation" r:id="rId3" imgW="2171520" imgH="241200" progId="Equation.DSMT4">
                  <p:embed/>
                  <p:pic>
                    <p:nvPicPr>
                      <p:cNvPr id="0" name=""/>
                      <p:cNvPicPr/>
                      <p:nvPr/>
                    </p:nvPicPr>
                    <p:blipFill>
                      <a:blip r:embed="rId4"/>
                      <a:stretch>
                        <a:fillRect/>
                      </a:stretch>
                    </p:blipFill>
                    <p:spPr>
                      <a:xfrm>
                        <a:off x="1538957" y="3097145"/>
                        <a:ext cx="5161313" cy="573472"/>
                      </a:xfrm>
                      <a:prstGeom prst="rect">
                        <a:avLst/>
                      </a:prstGeom>
                    </p:spPr>
                  </p:pic>
                </p:oleObj>
              </mc:Fallback>
            </mc:AlternateContent>
          </a:graphicData>
        </a:graphic>
      </p:graphicFrame>
      <p:sp>
        <p:nvSpPr>
          <p:cNvPr id="7" name="Content Placeholder 6"/>
          <p:cNvSpPr>
            <a:spLocks noGrp="1"/>
          </p:cNvSpPr>
          <p:nvPr>
            <p:ph idx="14"/>
          </p:nvPr>
        </p:nvSpPr>
        <p:spPr>
          <a:xfrm>
            <a:off x="474131" y="4115330"/>
            <a:ext cx="8229600" cy="2133069"/>
          </a:xfrm>
        </p:spPr>
        <p:txBody>
          <a:bodyPr/>
          <a:lstStyle/>
          <a:p>
            <a:pPr marL="291600" indent="-291600" eaLnBrk="1" hangingPunct="1">
              <a:lnSpc>
                <a:spcPct val="90000"/>
              </a:lnSpc>
              <a:spcBef>
                <a:spcPts val="600"/>
              </a:spcBef>
              <a:buSzPct val="100000"/>
            </a:pPr>
            <a:r>
              <a:rPr lang="en-US" altLang="en-US" sz="2400" dirty="0"/>
              <a:t>In general, the spread effect is such that, regardless of the direction of the change in interest rates, a positive relation exists between changes in the spread (between rates on RSAs and RSLs) and changes in NII.</a:t>
            </a:r>
          </a:p>
          <a:p>
            <a:pPr marL="291600" indent="-291600" eaLnBrk="1" hangingPunct="1">
              <a:lnSpc>
                <a:spcPct val="90000"/>
              </a:lnSpc>
              <a:spcBef>
                <a:spcPts val="600"/>
              </a:spcBef>
              <a:buSzPct val="100000"/>
            </a:pPr>
            <a:r>
              <a:rPr lang="en-US" altLang="en-US" sz="2400" dirty="0"/>
              <a:t>When the spread increases (decreases), NII increases (decreases).</a:t>
            </a:r>
          </a:p>
        </p:txBody>
      </p:sp>
      <p:sp>
        <p:nvSpPr>
          <p:cNvPr id="3" name="Slide Number Placeholder 2"/>
          <p:cNvSpPr>
            <a:spLocks noGrp="1"/>
          </p:cNvSpPr>
          <p:nvPr>
            <p:ph type="sldNum" sz="quarter" idx="12"/>
          </p:nvPr>
        </p:nvSpPr>
        <p:spPr/>
        <p:txBody>
          <a:bodyPr/>
          <a:lstStyle/>
          <a:p>
            <a:pPr>
              <a:defRPr/>
            </a:pPr>
            <a:r>
              <a:rPr lang="en-US" altLang="en-US" dirty="0"/>
              <a:t>22-</a:t>
            </a:r>
            <a:fld id="{4773FF61-F4E9-4123-B6AF-201BC82A0194}" type="slidenum">
              <a:rPr lang="en-US" altLang="en-US" smtClean="0"/>
              <a:pPr>
                <a:defRPr/>
              </a:pPr>
              <a:t>9</a:t>
            </a:fld>
            <a:endParaRPr lang="en-US" altLang="en-US" dirty="0"/>
          </a:p>
        </p:txBody>
      </p:sp>
    </p:spTree>
    <p:extLst>
      <p:ext uri="{BB962C8B-B14F-4D97-AF65-F5344CB8AC3E}">
        <p14:creationId xmlns:p14="http://schemas.microsoft.com/office/powerpoint/2010/main" val="321905765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d650e6b621bcbd7b48a37d2c128ad4fb82e7ae6"/>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5293</TotalTime>
  <Words>3008</Words>
  <Application>Microsoft Office PowerPoint</Application>
  <PresentationFormat>On-screen Show (4:3)</PresentationFormat>
  <Paragraphs>450</Paragraphs>
  <Slides>33</Slides>
  <Notes>19</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33</vt:i4>
      </vt:variant>
    </vt:vector>
  </HeadingPairs>
  <TitlesOfParts>
    <vt:vector size="40" baseType="lpstr">
      <vt:lpstr>Arial</vt:lpstr>
      <vt:lpstr>Calibri</vt:lpstr>
      <vt:lpstr>Times New Roman</vt:lpstr>
      <vt:lpstr>Wingdings</vt:lpstr>
      <vt:lpstr>Network</vt:lpstr>
      <vt:lpstr>1_Network</vt:lpstr>
      <vt:lpstr>Equation</vt:lpstr>
      <vt:lpstr>Chapter Twenty-Two</vt:lpstr>
      <vt:lpstr>Interest Rate Risk</vt:lpstr>
      <vt:lpstr>Interest Rate Risk Measurement and Management</vt:lpstr>
      <vt:lpstr>Repricing Model 1</vt:lpstr>
      <vt:lpstr>Repricing Model 2</vt:lpstr>
      <vt:lpstr>Repricing Model Concluded</vt:lpstr>
      <vt:lpstr>Change in Net Interest Income</vt:lpstr>
      <vt:lpstr>C G A P</vt:lpstr>
      <vt:lpstr>Spread Effect</vt:lpstr>
      <vt:lpstr>Repricing Gap</vt:lpstr>
      <vt:lpstr>Limitations of the Repricing Model</vt:lpstr>
      <vt:lpstr>The Duration Model 1</vt:lpstr>
      <vt:lpstr>Duration Example</vt:lpstr>
      <vt:lpstr>The Duration Model 2</vt:lpstr>
      <vt:lpstr>The Duration Model Concluded</vt:lpstr>
      <vt:lpstr>Effects of Interest Rate Changes on Net Worth</vt:lpstr>
      <vt:lpstr>Fannie Mae Duration Gap 1</vt:lpstr>
      <vt:lpstr>Fannie Mae Duration Gap 2</vt:lpstr>
      <vt:lpstr>Limitations of the Duration Model</vt:lpstr>
      <vt:lpstr>Duration Estimated versus True Bond Price</vt:lpstr>
      <vt:lpstr>Insolvency Risk Management 1</vt:lpstr>
      <vt:lpstr>Insolvency Risk Management 2</vt:lpstr>
      <vt:lpstr>Capital</vt:lpstr>
      <vt:lpstr>Market Value of Capital</vt:lpstr>
      <vt:lpstr>Interest Rate Changes and Equity Value</vt:lpstr>
      <vt:lpstr>The Book Value of Capital</vt:lpstr>
      <vt:lpstr>Discrepancy between MV and BV</vt:lpstr>
      <vt:lpstr>Market Value versus Book Value 1</vt:lpstr>
      <vt:lpstr>Market Value versus Book Value 2</vt:lpstr>
      <vt:lpstr>Market-to-Book Value Ratios for U.S. Dis</vt:lpstr>
      <vt:lpstr>Arguments Against MV Accounting 1</vt:lpstr>
      <vt:lpstr>Arguments Against MV Accounting 2</vt:lpstr>
      <vt:lpstr>Duration Estimated versus True Bond Price Long Description</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CE</cp:lastModifiedBy>
  <cp:revision>476</cp:revision>
  <dcterms:created xsi:type="dcterms:W3CDTF">2000-07-01T19:33:32Z</dcterms:created>
  <dcterms:modified xsi:type="dcterms:W3CDTF">2018-09-07T01:32:59Z</dcterms:modified>
</cp:coreProperties>
</file>