
<file path=[Content_Types].xml><?xml version="1.0" encoding="utf-8"?>
<Types xmlns="http://schemas.openxmlformats.org/package/2006/content-types">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5" r:id="rId1"/>
    <p:sldMasterId id="2147483706" r:id="rId2"/>
  </p:sldMasterIdLst>
  <p:notesMasterIdLst>
    <p:notesMasterId r:id="rId35"/>
  </p:notesMasterIdLst>
  <p:handoutMasterIdLst>
    <p:handoutMasterId r:id="rId36"/>
  </p:handoutMasterIdLst>
  <p:sldIdLst>
    <p:sldId id="365" r:id="rId3"/>
    <p:sldId id="304" r:id="rId4"/>
    <p:sldId id="302" r:id="rId5"/>
    <p:sldId id="331" r:id="rId6"/>
    <p:sldId id="332" r:id="rId7"/>
    <p:sldId id="333" r:id="rId8"/>
    <p:sldId id="334" r:id="rId9"/>
    <p:sldId id="335" r:id="rId10"/>
    <p:sldId id="336" r:id="rId11"/>
    <p:sldId id="337" r:id="rId12"/>
    <p:sldId id="338" r:id="rId13"/>
    <p:sldId id="339" r:id="rId14"/>
    <p:sldId id="340" r:id="rId15"/>
    <p:sldId id="341" r:id="rId16"/>
    <p:sldId id="342" r:id="rId17"/>
    <p:sldId id="343" r:id="rId18"/>
    <p:sldId id="344" r:id="rId19"/>
    <p:sldId id="345" r:id="rId20"/>
    <p:sldId id="346" r:id="rId21"/>
    <p:sldId id="347" r:id="rId22"/>
    <p:sldId id="348" r:id="rId23"/>
    <p:sldId id="349" r:id="rId24"/>
    <p:sldId id="350" r:id="rId25"/>
    <p:sldId id="351" r:id="rId26"/>
    <p:sldId id="352" r:id="rId27"/>
    <p:sldId id="355" r:id="rId28"/>
    <p:sldId id="357" r:id="rId29"/>
    <p:sldId id="358" r:id="rId30"/>
    <p:sldId id="362" r:id="rId31"/>
    <p:sldId id="363" r:id="rId32"/>
    <p:sldId id="366" r:id="rId33"/>
    <p:sldId id="364" r:id="rId34"/>
  </p:sldIdLst>
  <p:sldSz cx="9144000" cy="6858000" type="screen4x3"/>
  <p:notesSz cx="9144000" cy="6858000"/>
  <p:custDataLst>
    <p:tags r:id="rId37"/>
  </p:custDataLst>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6D0CC"/>
    <a:srgbClr val="FFFFCC"/>
    <a:srgbClr val="FFCC00"/>
    <a:srgbClr val="CC0000"/>
    <a:srgbClr val="000066"/>
    <a:srgbClr val="663300"/>
    <a:srgbClr val="1C1C1C"/>
    <a:srgbClr val="CC9900"/>
    <a:srgbClr val="007F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369" autoAdjust="0"/>
    <p:restoredTop sz="88530" autoAdjust="0"/>
  </p:normalViewPr>
  <p:slideViewPr>
    <p:cSldViewPr snapToGrid="0">
      <p:cViewPr varScale="1">
        <p:scale>
          <a:sx n="95" d="100"/>
          <a:sy n="95" d="100"/>
        </p:scale>
        <p:origin x="258" y="96"/>
      </p:cViewPr>
      <p:guideLst>
        <p:guide orient="horz" pos="2160"/>
        <p:guide pos="2880"/>
      </p:guideLst>
    </p:cSldViewPr>
  </p:slideViewPr>
  <p:outlineViewPr>
    <p:cViewPr>
      <p:scale>
        <a:sx n="33" d="100"/>
        <a:sy n="33" d="100"/>
      </p:scale>
      <p:origin x="0" y="-5502"/>
    </p:cViewPr>
  </p:outlineViewPr>
  <p:notesTextViewPr>
    <p:cViewPr>
      <p:scale>
        <a:sx n="100" d="100"/>
        <a:sy n="100" d="100"/>
      </p:scale>
      <p:origin x="0" y="0"/>
    </p:cViewPr>
  </p:notesTextViewPr>
  <p:sorterViewPr>
    <p:cViewPr>
      <p:scale>
        <a:sx n="66" d="100"/>
        <a:sy n="66" d="100"/>
      </p:scale>
      <p:origin x="0" y="104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 Id="rId4"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970"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83971" name="Rectangle 3"/>
          <p:cNvSpPr>
            <a:spLocks noGrp="1" noChangeArrowheads="1"/>
          </p:cNvSpPr>
          <p:nvPr>
            <p:ph type="dt" sz="quarter"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83972" name="Rectangle 4"/>
          <p:cNvSpPr>
            <a:spLocks noGrp="1" noChangeArrowheads="1"/>
          </p:cNvSpPr>
          <p:nvPr>
            <p:ph type="ftr" sz="quarter" idx="2"/>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83973" name="Rectangle 5"/>
          <p:cNvSpPr>
            <a:spLocks noGrp="1" noChangeArrowheads="1"/>
          </p:cNvSpPr>
          <p:nvPr>
            <p:ph type="sldNum" sz="quarter" idx="3"/>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1B7026F9-3819-437D-B98A-C97A0604222E}" type="slidenum">
              <a:rPr lang="en-US"/>
              <a:pPr>
                <a:defRPr/>
              </a:pPr>
              <a:t>‹#›</a:t>
            </a:fld>
            <a:endParaRPr lang="en-US"/>
          </a:p>
        </p:txBody>
      </p:sp>
    </p:spTree>
    <p:extLst>
      <p:ext uri="{BB962C8B-B14F-4D97-AF65-F5344CB8AC3E}">
        <p14:creationId xmlns:p14="http://schemas.microsoft.com/office/powerpoint/2010/main" val="40238308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81923" name="Rectangle 3"/>
          <p:cNvSpPr>
            <a:spLocks noGrp="1" noChangeArrowheads="1"/>
          </p:cNvSpPr>
          <p:nvPr>
            <p:ph type="dt"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32772" name="Rectangle 4"/>
          <p:cNvSpPr>
            <a:spLocks noGrp="1" noRot="1" noChangeAspect="1" noChangeArrowheads="1" noTextEdit="1"/>
          </p:cNvSpPr>
          <p:nvPr>
            <p:ph type="sldImg" idx="2"/>
          </p:nvPr>
        </p:nvSpPr>
        <p:spPr bwMode="auto">
          <a:xfrm>
            <a:off x="2857500" y="514350"/>
            <a:ext cx="3429000" cy="2571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5" name="Rectangle 5"/>
          <p:cNvSpPr>
            <a:spLocks noGrp="1" noChangeArrowheads="1"/>
          </p:cNvSpPr>
          <p:nvPr>
            <p:ph type="body" sz="quarter" idx="3"/>
          </p:nvPr>
        </p:nvSpPr>
        <p:spPr bwMode="auto">
          <a:xfrm>
            <a:off x="1219200" y="3257550"/>
            <a:ext cx="67056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1926"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81927"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02627243-4FD6-484B-925E-03A32A5E2EBF}" type="slidenum">
              <a:rPr lang="en-US"/>
              <a:pPr>
                <a:defRPr/>
              </a:pPr>
              <a:t>‹#›</a:t>
            </a:fld>
            <a:endParaRPr lang="en-US"/>
          </a:p>
        </p:txBody>
      </p:sp>
    </p:spTree>
    <p:extLst>
      <p:ext uri="{BB962C8B-B14F-4D97-AF65-F5344CB8AC3E}">
        <p14:creationId xmlns:p14="http://schemas.microsoft.com/office/powerpoint/2010/main" val="6496686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a:t>
            </a:fld>
            <a:endParaRPr lang="en-US"/>
          </a:p>
        </p:txBody>
      </p:sp>
    </p:spTree>
    <p:extLst>
      <p:ext uri="{BB962C8B-B14F-4D97-AF65-F5344CB8AC3E}">
        <p14:creationId xmlns:p14="http://schemas.microsoft.com/office/powerpoint/2010/main" val="23969879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19</a:t>
            </a:fld>
            <a:endParaRPr lang="en-US"/>
          </a:p>
        </p:txBody>
      </p:sp>
    </p:spTree>
    <p:extLst>
      <p:ext uri="{BB962C8B-B14F-4D97-AF65-F5344CB8AC3E}">
        <p14:creationId xmlns:p14="http://schemas.microsoft.com/office/powerpoint/2010/main" val="18656797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Bargaining strength of FI is severely diminished when it deals with large creditworthy corporate customers because they’re able to issue debt/equity directly in the capital markets, as well as make private placements of securities, among other reasons.</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20</a:t>
            </a:fld>
            <a:endParaRPr lang="en-US"/>
          </a:p>
        </p:txBody>
      </p:sp>
    </p:spTree>
    <p:extLst>
      <p:ext uri="{BB962C8B-B14F-4D97-AF65-F5344CB8AC3E}">
        <p14:creationId xmlns:p14="http://schemas.microsoft.com/office/powerpoint/2010/main" val="12385309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Developed to analyze publicly traded manufacturing firms in the U.S.</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21</a:t>
            </a:fld>
            <a:endParaRPr lang="en-US"/>
          </a:p>
        </p:txBody>
      </p:sp>
    </p:spTree>
    <p:extLst>
      <p:ext uri="{BB962C8B-B14F-4D97-AF65-F5344CB8AC3E}">
        <p14:creationId xmlns:p14="http://schemas.microsoft.com/office/powerpoint/2010/main" val="2106016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22</a:t>
            </a:fld>
            <a:endParaRPr lang="en-US"/>
          </a:p>
        </p:txBody>
      </p:sp>
    </p:spTree>
    <p:extLst>
      <p:ext uri="{BB962C8B-B14F-4D97-AF65-F5344CB8AC3E}">
        <p14:creationId xmlns:p14="http://schemas.microsoft.com/office/powerpoint/2010/main" val="35155137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23</a:t>
            </a:fld>
            <a:endParaRPr lang="en-US"/>
          </a:p>
        </p:txBody>
      </p:sp>
    </p:spTree>
    <p:extLst>
      <p:ext uri="{BB962C8B-B14F-4D97-AF65-F5344CB8AC3E}">
        <p14:creationId xmlns:p14="http://schemas.microsoft.com/office/powerpoint/2010/main" val="13805487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25</a:t>
            </a:fld>
            <a:endParaRPr lang="en-US"/>
          </a:p>
        </p:txBody>
      </p:sp>
    </p:spTree>
    <p:extLst>
      <p:ext uri="{BB962C8B-B14F-4D97-AF65-F5344CB8AC3E}">
        <p14:creationId xmlns:p14="http://schemas.microsoft.com/office/powerpoint/2010/main" val="28616705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The numerator of this formula is the promised gross cash inflow to the FI per dollar lent, reflecting direct fees (f) plus the loan interest rat (BR +m). In the denominator, for every $1 that the FI lends, it retains b as non-interest-bearing compensating balances. Thus, 1 – b represents the net proceeds of each $1 of loan received by the borrower from the FI, ignoring reserve requirements.</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26</a:t>
            </a:fld>
            <a:endParaRPr lang="en-US"/>
          </a:p>
        </p:txBody>
      </p:sp>
    </p:spTree>
    <p:extLst>
      <p:ext uri="{BB962C8B-B14F-4D97-AF65-F5344CB8AC3E}">
        <p14:creationId xmlns:p14="http://schemas.microsoft.com/office/powerpoint/2010/main" val="37515914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68208F50-EF34-4EFE-ABE5-924E0B99651A}" type="slidenum">
              <a:rPr lang="en-US" altLang="en-US" sz="1200" smtClean="0"/>
              <a:pPr/>
              <a:t>2</a:t>
            </a:fld>
            <a:endParaRPr lang="en-US" altLang="en-US" sz="120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3280F806-F5DA-4B98-ADAE-BE6477EEB642}" type="slidenum">
              <a:rPr lang="en-US" altLang="en-US" sz="1200" smtClean="0"/>
              <a:pPr/>
              <a:t>3</a:t>
            </a:fld>
            <a:endParaRPr lang="en-US" altLang="en-US" sz="120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Note: The acquisition of Countrywide proved costly for Bank of America. Even in 2014, BofA paid a record $17 billion settlement to the U.S. Justice Department over questionable mortgages issued by Countrywide before the acquisition. The settlement was the largest ever reached between the U.S. and a single company, and was approximately equal to </a:t>
            </a:r>
            <a:r>
              <a:rPr lang="en-US" altLang="en-US" dirty="0" err="1"/>
              <a:t>BofA’s</a:t>
            </a:r>
            <a:r>
              <a:rPr lang="en-US" altLang="en-US" dirty="0"/>
              <a:t> total profit for the previous 3 years.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sz="1200" b="1" dirty="0"/>
              <a:t>Perfecting collateral</a:t>
            </a:r>
            <a:r>
              <a:rPr lang="en-US" altLang="en-US" sz="1200" dirty="0"/>
              <a:t> is the process of ensuring that collateral used to secure a loan is free and clear to the lender should the borrower default on the loan</a:t>
            </a:r>
            <a:endParaRPr lang="en-US" altLang="en-US" sz="1200" b="1"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8</a:t>
            </a:fld>
            <a:endParaRPr lang="en-US"/>
          </a:p>
        </p:txBody>
      </p:sp>
    </p:spTree>
    <p:extLst>
      <p:ext uri="{BB962C8B-B14F-4D97-AF65-F5344CB8AC3E}">
        <p14:creationId xmlns:p14="http://schemas.microsoft.com/office/powerpoint/2010/main" val="9459073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14</a:t>
            </a:fld>
            <a:endParaRPr lang="en-US"/>
          </a:p>
        </p:txBody>
      </p:sp>
    </p:spTree>
    <p:extLst>
      <p:ext uri="{BB962C8B-B14F-4D97-AF65-F5344CB8AC3E}">
        <p14:creationId xmlns:p14="http://schemas.microsoft.com/office/powerpoint/2010/main" val="5439813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Notice that although the firm has positive earnings, cash decreased.  Ordinarily the loan applicant should have </a:t>
            </a:r>
            <a:r>
              <a:rPr lang="en-US" altLang="en-US" b="1" dirty="0"/>
              <a:t>positive operating cash flows</a:t>
            </a:r>
            <a:r>
              <a:rPr lang="en-US" altLang="en-US" dirty="0"/>
              <a:t>.  Cash from investing may be positive or negative, depending on the rate of return the firm is earning these investments may generate good growth.  In the case above the lender would wish to verify that the borrower will have sufficient return on investment the fixed asset increases to ensure that the firm will have adequate cash balances to repay the loan.  A trend of declining operating cash flows financed by cash flow from financing would be a red flag as this is probably not sustainable in the long run. This would imply the firm is borrowing more (possibly from you) to sustain dropping profitability.</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15</a:t>
            </a:fld>
            <a:endParaRPr lang="en-US"/>
          </a:p>
        </p:txBody>
      </p:sp>
    </p:spTree>
    <p:extLst>
      <p:ext uri="{BB962C8B-B14F-4D97-AF65-F5344CB8AC3E}">
        <p14:creationId xmlns:p14="http://schemas.microsoft.com/office/powerpoint/2010/main" val="33088285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16</a:t>
            </a:fld>
            <a:endParaRPr lang="en-US"/>
          </a:p>
        </p:txBody>
      </p:sp>
    </p:spTree>
    <p:extLst>
      <p:ext uri="{BB962C8B-B14F-4D97-AF65-F5344CB8AC3E}">
        <p14:creationId xmlns:p14="http://schemas.microsoft.com/office/powerpoint/2010/main" val="15220626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Optional slide with ratio example, hide if you do not wish to cover this material</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17</a:t>
            </a:fld>
            <a:endParaRPr lang="en-US"/>
          </a:p>
        </p:txBody>
      </p:sp>
    </p:spTree>
    <p:extLst>
      <p:ext uri="{BB962C8B-B14F-4D97-AF65-F5344CB8AC3E}">
        <p14:creationId xmlns:p14="http://schemas.microsoft.com/office/powerpoint/2010/main" val="30454526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In addition to using the ratios discussed previously, an analyst can compute sets of ratios by dividing all income statement amounts by total sales revenue and all balance sheet amounts by total assets. These calculations yield common-size financial statements that can be used to identify changes in corporate performance. Year-to-year growth rates also give useful ratios for identifying trends.</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18</a:t>
            </a:fld>
            <a:endParaRPr lang="en-US"/>
          </a:p>
        </p:txBody>
      </p:sp>
    </p:spTree>
    <p:extLst>
      <p:ext uri="{BB962C8B-B14F-4D97-AF65-F5344CB8AC3E}">
        <p14:creationId xmlns:p14="http://schemas.microsoft.com/office/powerpoint/2010/main" val="5693697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7"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8"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9"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1"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2"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3"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4"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5"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6"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7"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8"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9"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0"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1"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2"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3"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4"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5"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6"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7"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8"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9"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0"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1"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2"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3"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4"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5"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6"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731"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a:t>Click to edit Master title style</a:t>
            </a:r>
          </a:p>
        </p:txBody>
      </p:sp>
      <p:sp>
        <p:nvSpPr>
          <p:cNvPr id="73732"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pPr lvl="0"/>
            <a:r>
              <a:rPr lang="en-US" altLang="en-US" noProof="0"/>
              <a:t>Click to edit Master subtitle style</a:t>
            </a:r>
          </a:p>
        </p:txBody>
      </p:sp>
      <p:sp>
        <p:nvSpPr>
          <p:cNvPr id="39" name="Rectangle 5"/>
          <p:cNvSpPr>
            <a:spLocks noGrp="1" noChangeArrowheads="1"/>
          </p:cNvSpPr>
          <p:nvPr>
            <p:ph type="dt" sz="half" idx="10"/>
          </p:nvPr>
        </p:nvSpPr>
        <p:spPr/>
        <p:txBody>
          <a:bodyPr/>
          <a:lstStyle>
            <a:lvl1pPr>
              <a:defRPr/>
            </a:lvl1pPr>
          </a:lstStyle>
          <a:p>
            <a:pPr>
              <a:defRPr/>
            </a:pPr>
            <a:fld id="{BAC67300-BA96-4B32-9081-9FDD85D1FC19}" type="datetime1">
              <a:rPr lang="en-US" smtClean="0"/>
              <a:t>9/8/2018</a:t>
            </a:fld>
            <a:endParaRPr lang="en-US" altLang="en-US"/>
          </a:p>
        </p:txBody>
      </p:sp>
      <p:sp>
        <p:nvSpPr>
          <p:cNvPr id="43" name="Content Placeholder 2"/>
          <p:cNvSpPr txBox="1">
            <a:spLocks/>
          </p:cNvSpPr>
          <p:nvPr userDrawn="1"/>
        </p:nvSpPr>
        <p:spPr>
          <a:xfrm>
            <a:off x="3632200" y="6501383"/>
            <a:ext cx="1879600" cy="216745"/>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9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algn="l"/>
            <a:r>
              <a:rPr lang="en-US" altLang="en-US" kern="0" dirty="0"/>
              <a:t>© 2019 McGraw-Hill Education. </a:t>
            </a:r>
            <a:endParaRPr lang="en-IN" kern="0" dirty="0"/>
          </a:p>
        </p:txBody>
      </p:sp>
      <p:sp>
        <p:nvSpPr>
          <p:cNvPr id="40"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a:t>20-</a:t>
            </a:r>
            <a:fld id="{CB4170C2-2BCD-4EE9-940C-15A2525D2C19}" type="slidenum">
              <a:rPr lang="en-US" altLang="en-US" smtClean="0"/>
              <a:pPr>
                <a:defRPr/>
              </a:pPr>
              <a:t>‹#›</a:t>
            </a:fld>
            <a:endParaRPr lang="en-US" altLang="en-US" dirty="0"/>
          </a:p>
        </p:txBody>
      </p:sp>
    </p:spTree>
    <p:extLst>
      <p:ext uri="{BB962C8B-B14F-4D97-AF65-F5344CB8AC3E}">
        <p14:creationId xmlns:p14="http://schemas.microsoft.com/office/powerpoint/2010/main" val="3794732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38E84F0D-157F-4955-A68E-52D2D7457087}" type="datetime1">
              <a:rPr lang="en-US" smtClean="0"/>
              <a:t>9/8/2018</a:t>
            </a:fld>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r>
              <a:rPr lang="en-US" altLang="en-US" dirty="0"/>
              <a:t>20-</a:t>
            </a:r>
            <a:fld id="{785CE35C-1C9F-4188-92C1-63770C0A2671}" type="slidenum">
              <a:rPr lang="en-US" altLang="en-US" smtClean="0"/>
              <a:pPr>
                <a:defRPr/>
              </a:pPr>
              <a:t>‹#›</a:t>
            </a:fld>
            <a:endParaRPr lang="en-US" altLang="en-US" dirty="0"/>
          </a:p>
        </p:txBody>
      </p:sp>
    </p:spTree>
    <p:extLst>
      <p:ext uri="{BB962C8B-B14F-4D97-AF65-F5344CB8AC3E}">
        <p14:creationId xmlns:p14="http://schemas.microsoft.com/office/powerpoint/2010/main" val="2606636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08BD3DB5-6FAA-4491-B34A-7D458374556F}"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20-</a:t>
            </a:r>
            <a:fld id="{E937DF0A-01D5-43B5-86A9-B4D1563225DD}" type="slidenum">
              <a:rPr lang="en-US" altLang="en-US" smtClean="0"/>
              <a:pPr>
                <a:defRPr/>
              </a:pPr>
              <a:t>‹#›</a:t>
            </a:fld>
            <a:endParaRPr lang="en-US" altLang="en-US" dirty="0"/>
          </a:p>
        </p:txBody>
      </p:sp>
    </p:spTree>
    <p:extLst>
      <p:ext uri="{BB962C8B-B14F-4D97-AF65-F5344CB8AC3E}">
        <p14:creationId xmlns:p14="http://schemas.microsoft.com/office/powerpoint/2010/main" val="29314997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4887E5E3-6ABE-4486-8A5A-AD2B0E971AA6}"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20-</a:t>
            </a:r>
            <a:fld id="{DE53716D-4E9B-4CE0-B041-3AE37BD64244}" type="slidenum">
              <a:rPr lang="en-US" altLang="en-US" smtClean="0"/>
              <a:pPr>
                <a:defRPr/>
              </a:pPr>
              <a:t>‹#›</a:t>
            </a:fld>
            <a:endParaRPr lang="en-US" altLang="en-US" dirty="0"/>
          </a:p>
        </p:txBody>
      </p:sp>
    </p:spTree>
    <p:extLst>
      <p:ext uri="{BB962C8B-B14F-4D97-AF65-F5344CB8AC3E}">
        <p14:creationId xmlns:p14="http://schemas.microsoft.com/office/powerpoint/2010/main" val="26048315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65FB267E-5ADC-4442-BF3F-A596E9F245FA}"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20-</a:t>
            </a:r>
            <a:fld id="{27B36733-6429-48EB-8343-85CD06A58780}" type="slidenum">
              <a:rPr lang="en-US" altLang="en-US" smtClean="0"/>
              <a:pPr>
                <a:defRPr/>
              </a:pPr>
              <a:t>‹#›</a:t>
            </a:fld>
            <a:endParaRPr lang="en-US" altLang="en-US" dirty="0"/>
          </a:p>
        </p:txBody>
      </p:sp>
    </p:spTree>
    <p:extLst>
      <p:ext uri="{BB962C8B-B14F-4D97-AF65-F5344CB8AC3E}">
        <p14:creationId xmlns:p14="http://schemas.microsoft.com/office/powerpoint/2010/main" val="1498199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780181C7-C590-4C02-81D8-8FC1AA132363}"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20-</a:t>
            </a:r>
            <a:fld id="{4694F11F-2697-4F92-A2C8-1AA177B73216}" type="slidenum">
              <a:rPr lang="en-US" altLang="en-US" smtClean="0"/>
              <a:pPr>
                <a:defRPr/>
              </a:pPr>
              <a:t>‹#›</a:t>
            </a:fld>
            <a:endParaRPr lang="en-US" altLang="en-US" dirty="0"/>
          </a:p>
        </p:txBody>
      </p:sp>
    </p:spTree>
    <p:extLst>
      <p:ext uri="{BB962C8B-B14F-4D97-AF65-F5344CB8AC3E}">
        <p14:creationId xmlns:p14="http://schemas.microsoft.com/office/powerpoint/2010/main" val="24931021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7"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8"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9"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1"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2"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3"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4"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5"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6"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7"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8"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9"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0"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1"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2"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3"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4"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5"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6"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7"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8"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9"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0"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1"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2"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3"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4"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5"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6"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731"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a:t>Click to edit Master title style</a:t>
            </a:r>
          </a:p>
        </p:txBody>
      </p:sp>
      <p:sp>
        <p:nvSpPr>
          <p:cNvPr id="73732"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pPr lvl="0"/>
            <a:r>
              <a:rPr lang="en-US" altLang="en-US" noProof="0"/>
              <a:t>Click to edit Master subtitle style</a:t>
            </a:r>
          </a:p>
        </p:txBody>
      </p:sp>
      <p:sp>
        <p:nvSpPr>
          <p:cNvPr id="39" name="Rectangle 5"/>
          <p:cNvSpPr>
            <a:spLocks noGrp="1" noChangeArrowheads="1"/>
          </p:cNvSpPr>
          <p:nvPr>
            <p:ph type="dt" sz="half" idx="10"/>
          </p:nvPr>
        </p:nvSpPr>
        <p:spPr/>
        <p:txBody>
          <a:bodyPr/>
          <a:lstStyle>
            <a:lvl1pPr>
              <a:defRPr/>
            </a:lvl1pPr>
          </a:lstStyle>
          <a:p>
            <a:pPr>
              <a:defRPr/>
            </a:pPr>
            <a:fld id="{F171A47E-6515-4FC6-97F6-3B8B082E764E}" type="datetime1">
              <a:rPr lang="en-US" smtClean="0"/>
              <a:t>9/8/2018</a:t>
            </a:fld>
            <a:endParaRPr lang="en-US" altLang="en-US"/>
          </a:p>
        </p:txBody>
      </p:sp>
      <p:sp>
        <p:nvSpPr>
          <p:cNvPr id="3" name="Content Placeholder 2"/>
          <p:cNvSpPr>
            <a:spLocks noGrp="1"/>
          </p:cNvSpPr>
          <p:nvPr>
            <p:ph sz="quarter" idx="11"/>
          </p:nvPr>
        </p:nvSpPr>
        <p:spPr>
          <a:xfrm>
            <a:off x="2590800" y="6248400"/>
            <a:ext cx="4724400" cy="457200"/>
          </a:xfrm>
        </p:spPr>
        <p:txBody>
          <a:bodyPr/>
          <a:lstStyle/>
          <a:p>
            <a:pPr lvl="0"/>
            <a:endParaRPr lang="en-IN" dirty="0"/>
          </a:p>
        </p:txBody>
      </p:sp>
      <p:sp>
        <p:nvSpPr>
          <p:cNvPr id="40" name="Slide Number Placeholder 5"/>
          <p:cNvSpPr>
            <a:spLocks noGrp="1"/>
          </p:cNvSpPr>
          <p:nvPr>
            <p:ph type="sldNum" sz="quarter" idx="12"/>
          </p:nvPr>
        </p:nvSpPr>
        <p:spPr>
          <a:xfrm>
            <a:off x="8144435" y="6483260"/>
            <a:ext cx="984019" cy="365125"/>
          </a:xfrm>
        </p:spPr>
        <p:txBody>
          <a:bodyPr/>
          <a:lstStyle/>
          <a:p>
            <a:pPr>
              <a:defRPr/>
            </a:pPr>
            <a:r>
              <a:rPr lang="en-US" altLang="en-US" dirty="0"/>
              <a:t>Ch. 20     </a:t>
            </a:r>
            <a:fld id="{0FD03E7E-EA82-497A-8F5F-7A09E0EB97C0}" type="slidenum">
              <a:rPr lang="en-US" altLang="en-US" smtClean="0"/>
              <a:pPr>
                <a:defRPr/>
              </a:pPr>
              <a:t>‹#›</a:t>
            </a:fld>
            <a:endParaRPr lang="en-US" altLang="en-US" dirty="0"/>
          </a:p>
        </p:txBody>
      </p:sp>
      <p:sp>
        <p:nvSpPr>
          <p:cNvPr id="38" name="Content Placeholder 37"/>
          <p:cNvSpPr>
            <a:spLocks noGrp="1"/>
          </p:cNvSpPr>
          <p:nvPr>
            <p:ph sz="quarter" idx="13" hasCustomPrompt="1"/>
          </p:nvPr>
        </p:nvSpPr>
        <p:spPr>
          <a:xfrm>
            <a:off x="7777163" y="5627688"/>
            <a:ext cx="1270000" cy="403225"/>
          </a:xfrm>
        </p:spPr>
        <p:txBody>
          <a:bodyPr/>
          <a:lstStyle>
            <a:lvl1pPr marL="0" marR="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1200">
                <a:latin typeface="Calibri" panose="020F0502020204030204" pitchFamily="34" charset="0"/>
              </a:defRPr>
            </a:lvl1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r>
              <a:rPr lang="en-US" altLang="en-US" dirty="0"/>
              <a:t>Ch. 20     </a:t>
            </a:r>
            <a:fld id="{0FD03E7E-EA82-497A-8F5F-7A09E0EB97C0}" type="slidenum">
              <a:rPr lang="en-US" altLang="en-US" smtClean="0"/>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t>‹#›</a:t>
            </a:fld>
            <a:endParaRPr lang="en-IN" dirty="0"/>
          </a:p>
        </p:txBody>
      </p:sp>
    </p:spTree>
    <p:extLst>
      <p:ext uri="{BB962C8B-B14F-4D97-AF65-F5344CB8AC3E}">
        <p14:creationId xmlns:p14="http://schemas.microsoft.com/office/powerpoint/2010/main" val="2486937558"/>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14F87278-9A79-41A4-BC05-E5F108FDAC85}"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20-</a:t>
            </a:r>
            <a:fld id="{4773FF61-F4E9-4123-B6AF-201BC82A0194}" type="slidenum">
              <a:rPr lang="en-US" altLang="en-US" smtClean="0"/>
              <a:pPr>
                <a:defRPr/>
              </a:pPr>
              <a:t>‹#›</a:t>
            </a:fld>
            <a:endParaRPr lang="en-US" altLang="en-US" dirty="0"/>
          </a:p>
        </p:txBody>
      </p:sp>
    </p:spTree>
    <p:extLst>
      <p:ext uri="{BB962C8B-B14F-4D97-AF65-F5344CB8AC3E}">
        <p14:creationId xmlns:p14="http://schemas.microsoft.com/office/powerpoint/2010/main" val="19277181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10B28E8C-42CD-427B-98E9-2FC012069C3E}"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20-</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150628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5C953844-68F6-4477-89BC-F96429CBB7FD}"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20-</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5"/>
          </p:nvPr>
        </p:nvSpPr>
        <p:spPr>
          <a:xfrm>
            <a:off x="474131" y="505037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218493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448204"/>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4" name="Rectangle 5"/>
          <p:cNvSpPr>
            <a:spLocks noGrp="1" noChangeArrowheads="1"/>
          </p:cNvSpPr>
          <p:nvPr>
            <p:ph type="dt" sz="half" idx="10"/>
          </p:nvPr>
        </p:nvSpPr>
        <p:spPr>
          <a:ln/>
        </p:spPr>
        <p:txBody>
          <a:bodyPr/>
          <a:lstStyle>
            <a:lvl1pPr>
              <a:defRPr/>
            </a:lvl1pPr>
          </a:lstStyle>
          <a:p>
            <a:pPr>
              <a:defRPr/>
            </a:pPr>
            <a:r>
              <a:rPr lang="en-US"/>
              <a:t>	</a:t>
            </a:r>
            <a:fld id="{6D6FACE0-8F83-4EE7-A0BA-2E6EDD776C8C}" type="datetime1">
              <a:rPr lang="en-US" smtClean="0"/>
              <a:t>9/8/2018</a:t>
            </a:fld>
            <a:endParaRPr lang="en-US" altLang="en-US" dirty="0"/>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20-</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227261"/>
            <a:ext cx="8229600" cy="435507"/>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8" name="Content Placeholder 2"/>
          <p:cNvSpPr>
            <a:spLocks noGrp="1"/>
          </p:cNvSpPr>
          <p:nvPr>
            <p:ph idx="14"/>
          </p:nvPr>
        </p:nvSpPr>
        <p:spPr>
          <a:xfrm>
            <a:off x="474131" y="2794530"/>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9" name="Content Placeholder 2"/>
          <p:cNvSpPr>
            <a:spLocks noGrp="1"/>
          </p:cNvSpPr>
          <p:nvPr>
            <p:ph idx="15"/>
          </p:nvPr>
        </p:nvSpPr>
        <p:spPr>
          <a:xfrm>
            <a:off x="482596" y="3412596"/>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0" name="Content Placeholder 2"/>
          <p:cNvSpPr>
            <a:spLocks noGrp="1"/>
          </p:cNvSpPr>
          <p:nvPr>
            <p:ph idx="16"/>
          </p:nvPr>
        </p:nvSpPr>
        <p:spPr>
          <a:xfrm>
            <a:off x="474128" y="4022194"/>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1" name="Content Placeholder 2"/>
          <p:cNvSpPr>
            <a:spLocks noGrp="1"/>
          </p:cNvSpPr>
          <p:nvPr>
            <p:ph idx="17"/>
          </p:nvPr>
        </p:nvSpPr>
        <p:spPr>
          <a:xfrm>
            <a:off x="474129" y="4589468"/>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2" name="Content Placeholder 2"/>
          <p:cNvSpPr>
            <a:spLocks noGrp="1"/>
          </p:cNvSpPr>
          <p:nvPr>
            <p:ph idx="18"/>
          </p:nvPr>
        </p:nvSpPr>
        <p:spPr>
          <a:xfrm>
            <a:off x="474127" y="5156741"/>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Tree>
    <p:extLst>
      <p:ext uri="{BB962C8B-B14F-4D97-AF65-F5344CB8AC3E}">
        <p14:creationId xmlns:p14="http://schemas.microsoft.com/office/powerpoint/2010/main" val="1569491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DC364AF9-9FFC-4065-AE76-F4F65D88CED4}"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20-</a:t>
            </a:r>
            <a:fld id="{4773FF61-F4E9-4123-B6AF-201BC82A0194}" type="slidenum">
              <a:rPr lang="en-US" altLang="en-US" smtClean="0"/>
              <a:pPr>
                <a:defRPr/>
              </a:pPr>
              <a:t>‹#›</a:t>
            </a:fld>
            <a:endParaRPr lang="en-US" altLang="en-US" dirty="0"/>
          </a:p>
        </p:txBody>
      </p:sp>
    </p:spTree>
    <p:extLst>
      <p:ext uri="{BB962C8B-B14F-4D97-AF65-F5344CB8AC3E}">
        <p14:creationId xmlns:p14="http://schemas.microsoft.com/office/powerpoint/2010/main" val="3045891935"/>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fld id="{95C9440D-9790-471D-9FE4-85801D9A89AD}"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20-</a:t>
            </a:r>
            <a:fld id="{B8643C53-5634-46E8-9866-13612EB8B71C}" type="slidenum">
              <a:rPr lang="en-US" altLang="en-US" smtClean="0"/>
              <a:pPr>
                <a:defRPr/>
              </a:pPr>
              <a:t>‹#›</a:t>
            </a:fld>
            <a:endParaRPr lang="en-US" altLang="en-US" dirty="0"/>
          </a:p>
        </p:txBody>
      </p:sp>
    </p:spTree>
    <p:extLst>
      <p:ext uri="{BB962C8B-B14F-4D97-AF65-F5344CB8AC3E}">
        <p14:creationId xmlns:p14="http://schemas.microsoft.com/office/powerpoint/2010/main" val="606190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fld id="{46944F86-5420-4F1A-B61C-027B419B41F1}"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20-</a:t>
            </a:r>
            <a:fld id="{7905E196-56C6-4301-8665-BC2965E2E4F7}" type="slidenum">
              <a:rPr lang="en-US" altLang="en-US" smtClean="0"/>
              <a:pPr>
                <a:defRPr/>
              </a:pPr>
              <a:t>‹#›</a:t>
            </a:fld>
            <a:endParaRPr lang="en-US" altLang="en-US" dirty="0"/>
          </a:p>
        </p:txBody>
      </p:sp>
    </p:spTree>
    <p:extLst>
      <p:ext uri="{BB962C8B-B14F-4D97-AF65-F5344CB8AC3E}">
        <p14:creationId xmlns:p14="http://schemas.microsoft.com/office/powerpoint/2010/main" val="17448608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5"/>
          <p:cNvSpPr>
            <a:spLocks noGrp="1" noChangeArrowheads="1"/>
          </p:cNvSpPr>
          <p:nvPr>
            <p:ph type="dt" sz="half" idx="10"/>
          </p:nvPr>
        </p:nvSpPr>
        <p:spPr>
          <a:ln/>
        </p:spPr>
        <p:txBody>
          <a:bodyPr/>
          <a:lstStyle>
            <a:lvl1pPr>
              <a:defRPr/>
            </a:lvl1pPr>
          </a:lstStyle>
          <a:p>
            <a:pPr>
              <a:defRPr/>
            </a:pPr>
            <a:fld id="{DADC293F-3C46-47C0-83B5-2C8E13B2A9C7}" type="datetime1">
              <a:rPr lang="en-US" smtClean="0"/>
              <a:t>9/8/2018</a:t>
            </a:fld>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r>
              <a:rPr lang="en-US" altLang="en-US" dirty="0"/>
              <a:t>20-</a:t>
            </a:r>
            <a:fld id="{83911F2D-A79E-49A4-B269-8A3F2982665A}" type="slidenum">
              <a:rPr lang="en-US" altLang="en-US" smtClean="0"/>
              <a:pPr>
                <a:defRPr/>
              </a:pPr>
              <a:t>‹#›</a:t>
            </a:fld>
            <a:endParaRPr lang="en-US" altLang="en-US" dirty="0"/>
          </a:p>
        </p:txBody>
      </p:sp>
    </p:spTree>
    <p:extLst>
      <p:ext uri="{BB962C8B-B14F-4D97-AF65-F5344CB8AC3E}">
        <p14:creationId xmlns:p14="http://schemas.microsoft.com/office/powerpoint/2010/main" val="30486299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fld id="{0163C7C9-327B-43DC-A578-F5C09113E270}" type="datetime1">
              <a:rPr lang="en-US" smtClean="0"/>
              <a:t>9/8/2018</a:t>
            </a:fld>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r>
              <a:rPr lang="en-US" altLang="en-US" dirty="0"/>
              <a:t>20-</a:t>
            </a:r>
            <a:fld id="{4764DE9E-DF0F-4589-A115-EE7338EDF10A}" type="slidenum">
              <a:rPr lang="en-US" altLang="en-US" smtClean="0"/>
              <a:pPr>
                <a:defRPr/>
              </a:pPr>
              <a:t>‹#›</a:t>
            </a:fld>
            <a:endParaRPr lang="en-US" altLang="en-US" dirty="0"/>
          </a:p>
        </p:txBody>
      </p:sp>
    </p:spTree>
    <p:extLst>
      <p:ext uri="{BB962C8B-B14F-4D97-AF65-F5344CB8AC3E}">
        <p14:creationId xmlns:p14="http://schemas.microsoft.com/office/powerpoint/2010/main" val="17771739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BE3CA262-D5FB-46F7-97E9-7A8EE308B170}" type="datetime1">
              <a:rPr lang="en-US" smtClean="0"/>
              <a:t>9/8/2018</a:t>
            </a:fld>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r>
              <a:rPr lang="en-US" altLang="en-US" dirty="0"/>
              <a:t>20-</a:t>
            </a:r>
            <a:fld id="{785CE35C-1C9F-4188-92C1-63770C0A2671}" type="slidenum">
              <a:rPr lang="en-US" altLang="en-US" smtClean="0"/>
              <a:pPr>
                <a:defRPr/>
              </a:pPr>
              <a:t>‹#›</a:t>
            </a:fld>
            <a:endParaRPr lang="en-US" altLang="en-US" dirty="0"/>
          </a:p>
        </p:txBody>
      </p:sp>
    </p:spTree>
    <p:extLst>
      <p:ext uri="{BB962C8B-B14F-4D97-AF65-F5344CB8AC3E}">
        <p14:creationId xmlns:p14="http://schemas.microsoft.com/office/powerpoint/2010/main" val="37274042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01F74C96-853A-46FC-AAA0-B27169B959A6}"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20-</a:t>
            </a:r>
            <a:fld id="{E937DF0A-01D5-43B5-86A9-B4D1563225DD}" type="slidenum">
              <a:rPr lang="en-US" altLang="en-US" smtClean="0"/>
              <a:pPr>
                <a:defRPr/>
              </a:pPr>
              <a:t>‹#›</a:t>
            </a:fld>
            <a:endParaRPr lang="en-US" altLang="en-US" dirty="0"/>
          </a:p>
        </p:txBody>
      </p:sp>
    </p:spTree>
    <p:extLst>
      <p:ext uri="{BB962C8B-B14F-4D97-AF65-F5344CB8AC3E}">
        <p14:creationId xmlns:p14="http://schemas.microsoft.com/office/powerpoint/2010/main" val="24167633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6034DFAE-261F-4DC5-82B2-BCE6E6D711E1}"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20-</a:t>
            </a:r>
            <a:fld id="{DE53716D-4E9B-4CE0-B041-3AE37BD64244}" type="slidenum">
              <a:rPr lang="en-US" altLang="en-US" smtClean="0"/>
              <a:pPr>
                <a:defRPr/>
              </a:pPr>
              <a:t>‹#›</a:t>
            </a:fld>
            <a:endParaRPr lang="en-US" altLang="en-US" dirty="0"/>
          </a:p>
        </p:txBody>
      </p:sp>
    </p:spTree>
    <p:extLst>
      <p:ext uri="{BB962C8B-B14F-4D97-AF65-F5344CB8AC3E}">
        <p14:creationId xmlns:p14="http://schemas.microsoft.com/office/powerpoint/2010/main" val="427393513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62AC0AFD-5865-4007-9547-4EB5C2174127}"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20-</a:t>
            </a:r>
            <a:fld id="{27B36733-6429-48EB-8343-85CD06A58780}" type="slidenum">
              <a:rPr lang="en-US" altLang="en-US" smtClean="0"/>
              <a:pPr>
                <a:defRPr/>
              </a:pPr>
              <a:t>‹#›</a:t>
            </a:fld>
            <a:endParaRPr lang="en-US" altLang="en-US" dirty="0"/>
          </a:p>
        </p:txBody>
      </p:sp>
    </p:spTree>
    <p:extLst>
      <p:ext uri="{BB962C8B-B14F-4D97-AF65-F5344CB8AC3E}">
        <p14:creationId xmlns:p14="http://schemas.microsoft.com/office/powerpoint/2010/main" val="39264578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D821BAE7-9C58-4469-A4EB-3670F7161E0F}"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20-</a:t>
            </a:r>
            <a:fld id="{4694F11F-2697-4F92-A2C8-1AA177B73216}" type="slidenum">
              <a:rPr lang="en-US" altLang="en-US" smtClean="0"/>
              <a:pPr>
                <a:defRPr/>
              </a:pPr>
              <a:t>‹#›</a:t>
            </a:fld>
            <a:endParaRPr lang="en-US" altLang="en-US" dirty="0"/>
          </a:p>
        </p:txBody>
      </p:sp>
    </p:spTree>
    <p:extLst>
      <p:ext uri="{BB962C8B-B14F-4D97-AF65-F5344CB8AC3E}">
        <p14:creationId xmlns:p14="http://schemas.microsoft.com/office/powerpoint/2010/main" val="4554425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5A99C7C7-B4C4-431B-B238-330317A22ED1}"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20-</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5"/>
          </p:nvPr>
        </p:nvSpPr>
        <p:spPr>
          <a:xfrm>
            <a:off x="626531" y="5468815"/>
            <a:ext cx="8229600" cy="77958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0387851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DB4E5736-72CB-4658-88CA-B46134DF1544}"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20-</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5"/>
          </p:nvPr>
        </p:nvSpPr>
        <p:spPr>
          <a:xfrm>
            <a:off x="474131" y="505037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6758180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448204"/>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4" name="Rectangle 5"/>
          <p:cNvSpPr>
            <a:spLocks noGrp="1" noChangeArrowheads="1"/>
          </p:cNvSpPr>
          <p:nvPr>
            <p:ph type="dt" sz="half" idx="10"/>
          </p:nvPr>
        </p:nvSpPr>
        <p:spPr>
          <a:ln/>
        </p:spPr>
        <p:txBody>
          <a:bodyPr/>
          <a:lstStyle>
            <a:lvl1pPr>
              <a:defRPr/>
            </a:lvl1pPr>
          </a:lstStyle>
          <a:p>
            <a:pPr>
              <a:defRPr/>
            </a:pPr>
            <a:r>
              <a:rPr lang="en-US"/>
              <a:t>	</a:t>
            </a:r>
            <a:fld id="{8082957B-ABA1-477D-AF33-C41ACC00C3C9}" type="datetime1">
              <a:rPr lang="en-US" smtClean="0"/>
              <a:t>9/8/2018</a:t>
            </a:fld>
            <a:endParaRPr lang="en-US" altLang="en-US" dirty="0"/>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20-</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227261"/>
            <a:ext cx="8229600" cy="435507"/>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8" name="Content Placeholder 2"/>
          <p:cNvSpPr>
            <a:spLocks noGrp="1"/>
          </p:cNvSpPr>
          <p:nvPr>
            <p:ph idx="14"/>
          </p:nvPr>
        </p:nvSpPr>
        <p:spPr>
          <a:xfrm>
            <a:off x="474131" y="2794530"/>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9" name="Content Placeholder 2"/>
          <p:cNvSpPr>
            <a:spLocks noGrp="1"/>
          </p:cNvSpPr>
          <p:nvPr>
            <p:ph idx="15"/>
          </p:nvPr>
        </p:nvSpPr>
        <p:spPr>
          <a:xfrm>
            <a:off x="482596" y="3412596"/>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0" name="Content Placeholder 2"/>
          <p:cNvSpPr>
            <a:spLocks noGrp="1"/>
          </p:cNvSpPr>
          <p:nvPr>
            <p:ph idx="16"/>
          </p:nvPr>
        </p:nvSpPr>
        <p:spPr>
          <a:xfrm>
            <a:off x="474128" y="4022194"/>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1" name="Content Placeholder 2"/>
          <p:cNvSpPr>
            <a:spLocks noGrp="1"/>
          </p:cNvSpPr>
          <p:nvPr>
            <p:ph idx="17"/>
          </p:nvPr>
        </p:nvSpPr>
        <p:spPr>
          <a:xfrm>
            <a:off x="474129" y="4589468"/>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2" name="Content Placeholder 2"/>
          <p:cNvSpPr>
            <a:spLocks noGrp="1"/>
          </p:cNvSpPr>
          <p:nvPr>
            <p:ph idx="18"/>
          </p:nvPr>
        </p:nvSpPr>
        <p:spPr>
          <a:xfrm>
            <a:off x="474127" y="5156741"/>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Tree>
    <p:extLst>
      <p:ext uri="{BB962C8B-B14F-4D97-AF65-F5344CB8AC3E}">
        <p14:creationId xmlns:p14="http://schemas.microsoft.com/office/powerpoint/2010/main" val="97871908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fld id="{BDBF7DF7-3160-4395-AB8A-57DB754679EE}"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20-</a:t>
            </a:r>
            <a:fld id="{B8643C53-5634-46E8-9866-13612EB8B71C}" type="slidenum">
              <a:rPr lang="en-US" altLang="en-US" smtClean="0"/>
              <a:pPr>
                <a:defRPr/>
              </a:pPr>
              <a:t>‹#›</a:t>
            </a:fld>
            <a:endParaRPr lang="en-US" altLang="en-US" dirty="0"/>
          </a:p>
        </p:txBody>
      </p:sp>
    </p:spTree>
    <p:extLst>
      <p:ext uri="{BB962C8B-B14F-4D97-AF65-F5344CB8AC3E}">
        <p14:creationId xmlns:p14="http://schemas.microsoft.com/office/powerpoint/2010/main" val="13749963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fld id="{FBB018E1-60A0-4F66-8694-5975594753B1}"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20-</a:t>
            </a:r>
            <a:fld id="{7905E196-56C6-4301-8665-BC2965E2E4F7}" type="slidenum">
              <a:rPr lang="en-US" altLang="en-US" smtClean="0"/>
              <a:pPr>
                <a:defRPr/>
              </a:pPr>
              <a:t>‹#›</a:t>
            </a:fld>
            <a:endParaRPr lang="en-US" altLang="en-US" dirty="0"/>
          </a:p>
        </p:txBody>
      </p:sp>
    </p:spTree>
    <p:extLst>
      <p:ext uri="{BB962C8B-B14F-4D97-AF65-F5344CB8AC3E}">
        <p14:creationId xmlns:p14="http://schemas.microsoft.com/office/powerpoint/2010/main" val="140117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fld id="{9D674110-017F-466C-9A46-E28D83DB7ED0}" type="datetime1">
              <a:rPr lang="en-US" smtClean="0"/>
              <a:t>9/8/2018</a:t>
            </a:fld>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r>
              <a:rPr lang="en-US" altLang="en-US" dirty="0"/>
              <a:t>20-</a:t>
            </a:r>
            <a:fld id="{83911F2D-A79E-49A4-B269-8A3F2982665A}" type="slidenum">
              <a:rPr lang="en-US" altLang="en-US" smtClean="0"/>
              <a:pPr>
                <a:defRPr/>
              </a:pPr>
              <a:t>‹#›</a:t>
            </a:fld>
            <a:endParaRPr lang="en-US" altLang="en-US" dirty="0"/>
          </a:p>
        </p:txBody>
      </p:sp>
    </p:spTree>
    <p:extLst>
      <p:ext uri="{BB962C8B-B14F-4D97-AF65-F5344CB8AC3E}">
        <p14:creationId xmlns:p14="http://schemas.microsoft.com/office/powerpoint/2010/main" val="1681480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fld id="{3B3DD055-DE21-48A4-804B-57E33FDFEC16}" type="datetime1">
              <a:rPr lang="en-US" smtClean="0"/>
              <a:t>9/8/2018</a:t>
            </a:fld>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r>
              <a:rPr lang="en-US" altLang="en-US" dirty="0"/>
              <a:t>20-</a:t>
            </a:r>
            <a:fld id="{4764DE9E-DF0F-4589-A115-EE7338EDF10A}" type="slidenum">
              <a:rPr lang="en-US" altLang="en-US" smtClean="0"/>
              <a:pPr>
                <a:defRPr/>
              </a:pPr>
              <a:t>‹#›</a:t>
            </a:fld>
            <a:endParaRPr lang="en-US" altLang="en-US" dirty="0"/>
          </a:p>
        </p:txBody>
      </p:sp>
    </p:spTree>
    <p:extLst>
      <p:ext uri="{BB962C8B-B14F-4D97-AF65-F5344CB8AC3E}">
        <p14:creationId xmlns:p14="http://schemas.microsoft.com/office/powerpoint/2010/main" val="11516391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72709"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atin typeface="+mn-lt"/>
              </a:defRPr>
            </a:lvl1pPr>
          </a:lstStyle>
          <a:p>
            <a:pPr>
              <a:defRPr/>
            </a:pPr>
            <a:fld id="{1A2052CB-4EFE-4C9A-8529-24CFD9080DE7}" type="datetime1">
              <a:rPr lang="en-US" smtClean="0"/>
              <a:t>9/8/2018</a:t>
            </a:fld>
            <a:endParaRPr lang="en-US" altLang="en-US"/>
          </a:p>
        </p:txBody>
      </p:sp>
      <p:sp>
        <p:nvSpPr>
          <p:cNvPr id="72711"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a:t>20-</a:t>
            </a:r>
            <a:fld id="{CB4170C2-2BCD-4EE9-940C-15A2525D2C19}" type="slidenum">
              <a:rPr lang="en-US" altLang="en-US" smtClean="0"/>
              <a:pPr>
                <a:defRPr/>
              </a:pPr>
              <a:t>‹#›</a:t>
            </a:fld>
            <a:endParaRPr lang="en-US" altLang="en-US" dirty="0"/>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4" name="Oval 10"/>
            <p:cNvSpPr>
              <a:spLocks noChangeArrowheads="1"/>
            </p:cNvSpPr>
            <p:nvPr/>
          </p:nvSpPr>
          <p:spPr bwMode="auto">
            <a:xfrm>
              <a:off x="5248"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5" name="Oval 11"/>
            <p:cNvSpPr>
              <a:spLocks noChangeArrowheads="1"/>
            </p:cNvSpPr>
            <p:nvPr/>
          </p:nvSpPr>
          <p:spPr bwMode="auto">
            <a:xfrm>
              <a:off x="5360"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6" name="Oval 12"/>
            <p:cNvSpPr>
              <a:spLocks noChangeArrowheads="1"/>
            </p:cNvSpPr>
            <p:nvPr/>
          </p:nvSpPr>
          <p:spPr bwMode="auto">
            <a:xfrm>
              <a:off x="5136" y="1072"/>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7" name="Oval 13"/>
            <p:cNvSpPr>
              <a:spLocks noChangeArrowheads="1"/>
            </p:cNvSpPr>
            <p:nvPr/>
          </p:nvSpPr>
          <p:spPr bwMode="auto">
            <a:xfrm>
              <a:off x="5248"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8" name="Oval 14"/>
            <p:cNvSpPr>
              <a:spLocks noChangeArrowheads="1"/>
            </p:cNvSpPr>
            <p:nvPr/>
          </p:nvSpPr>
          <p:spPr bwMode="auto">
            <a:xfrm>
              <a:off x="5360"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9" name="Oval 15"/>
            <p:cNvSpPr>
              <a:spLocks noChangeArrowheads="1"/>
            </p:cNvSpPr>
            <p:nvPr/>
          </p:nvSpPr>
          <p:spPr bwMode="auto">
            <a:xfrm>
              <a:off x="5472" y="1072"/>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0" name="Oval 16"/>
            <p:cNvSpPr>
              <a:spLocks noChangeArrowheads="1"/>
            </p:cNvSpPr>
            <p:nvPr/>
          </p:nvSpPr>
          <p:spPr bwMode="auto">
            <a:xfrm>
              <a:off x="5136" y="1184"/>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1" name="Oval 17"/>
            <p:cNvSpPr>
              <a:spLocks noChangeArrowheads="1"/>
            </p:cNvSpPr>
            <p:nvPr/>
          </p:nvSpPr>
          <p:spPr bwMode="auto">
            <a:xfrm>
              <a:off x="5248" y="1184"/>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2" name="Oval 18"/>
            <p:cNvSpPr>
              <a:spLocks noChangeArrowheads="1"/>
            </p:cNvSpPr>
            <p:nvPr/>
          </p:nvSpPr>
          <p:spPr bwMode="auto">
            <a:xfrm>
              <a:off x="5360"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3" name="Oval 19"/>
            <p:cNvSpPr>
              <a:spLocks noChangeArrowheads="1"/>
            </p:cNvSpPr>
            <p:nvPr/>
          </p:nvSpPr>
          <p:spPr bwMode="auto">
            <a:xfrm>
              <a:off x="5472"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4" name="Oval 20"/>
            <p:cNvSpPr>
              <a:spLocks noChangeArrowheads="1"/>
            </p:cNvSpPr>
            <p:nvPr/>
          </p:nvSpPr>
          <p:spPr bwMode="auto">
            <a:xfrm>
              <a:off x="5584" y="1184"/>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5" name="Oval 21"/>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6" name="Oval 22"/>
            <p:cNvSpPr>
              <a:spLocks noChangeArrowheads="1"/>
            </p:cNvSpPr>
            <p:nvPr/>
          </p:nvSpPr>
          <p:spPr bwMode="auto">
            <a:xfrm>
              <a:off x="5248"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7" name="Oval 23"/>
            <p:cNvSpPr>
              <a:spLocks noChangeArrowheads="1"/>
            </p:cNvSpPr>
            <p:nvPr/>
          </p:nvSpPr>
          <p:spPr bwMode="auto">
            <a:xfrm>
              <a:off x="5360"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8" name="Oval 24"/>
            <p:cNvSpPr>
              <a:spLocks noChangeArrowheads="1"/>
            </p:cNvSpPr>
            <p:nvPr/>
          </p:nvSpPr>
          <p:spPr bwMode="auto">
            <a:xfrm>
              <a:off x="5472" y="1296"/>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9" name="Oval 25"/>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0" name="Oval 26"/>
            <p:cNvSpPr>
              <a:spLocks noChangeArrowheads="1"/>
            </p:cNvSpPr>
            <p:nvPr/>
          </p:nvSpPr>
          <p:spPr bwMode="auto">
            <a:xfrm>
              <a:off x="5248" y="1408"/>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1" name="Oval 27"/>
            <p:cNvSpPr>
              <a:spLocks noChangeArrowheads="1"/>
            </p:cNvSpPr>
            <p:nvPr/>
          </p:nvSpPr>
          <p:spPr bwMode="auto">
            <a:xfrm>
              <a:off x="5360"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2" name="Oval 28"/>
            <p:cNvSpPr>
              <a:spLocks noChangeArrowheads="1"/>
            </p:cNvSpPr>
            <p:nvPr/>
          </p:nvSpPr>
          <p:spPr bwMode="auto">
            <a:xfrm>
              <a:off x="5472"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3" name="Oval 29"/>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4" name="Oval 30"/>
            <p:cNvSpPr>
              <a:spLocks noChangeArrowheads="1"/>
            </p:cNvSpPr>
            <p:nvPr/>
          </p:nvSpPr>
          <p:spPr bwMode="auto">
            <a:xfrm>
              <a:off x="5136" y="1520"/>
              <a:ext cx="80"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5" name="Oval 31"/>
            <p:cNvSpPr>
              <a:spLocks noChangeArrowheads="1"/>
            </p:cNvSpPr>
            <p:nvPr/>
          </p:nvSpPr>
          <p:spPr bwMode="auto">
            <a:xfrm>
              <a:off x="5248"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6" name="Oval 32"/>
            <p:cNvSpPr>
              <a:spLocks noChangeArrowheads="1"/>
            </p:cNvSpPr>
            <p:nvPr/>
          </p:nvSpPr>
          <p:spPr bwMode="auto">
            <a:xfrm>
              <a:off x="5360"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7" name="Oval 33"/>
            <p:cNvSpPr>
              <a:spLocks noChangeArrowheads="1"/>
            </p:cNvSpPr>
            <p:nvPr/>
          </p:nvSpPr>
          <p:spPr bwMode="auto">
            <a:xfrm>
              <a:off x="5472" y="1520"/>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8" name="Oval 34"/>
            <p:cNvSpPr>
              <a:spLocks noChangeArrowheads="1"/>
            </p:cNvSpPr>
            <p:nvPr/>
          </p:nvSpPr>
          <p:spPr bwMode="auto">
            <a:xfrm>
              <a:off x="5136" y="1632"/>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9" name="Oval 35"/>
            <p:cNvSpPr>
              <a:spLocks noChangeArrowheads="1"/>
            </p:cNvSpPr>
            <p:nvPr/>
          </p:nvSpPr>
          <p:spPr bwMode="auto">
            <a:xfrm>
              <a:off x="5248" y="1632"/>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0" name="Oval 36"/>
            <p:cNvSpPr>
              <a:spLocks noChangeArrowheads="1"/>
            </p:cNvSpPr>
            <p:nvPr/>
          </p:nvSpPr>
          <p:spPr bwMode="auto">
            <a:xfrm>
              <a:off x="5360"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1" name="Oval 37"/>
            <p:cNvSpPr>
              <a:spLocks noChangeArrowheads="1"/>
            </p:cNvSpPr>
            <p:nvPr/>
          </p:nvSpPr>
          <p:spPr bwMode="auto">
            <a:xfrm>
              <a:off x="5472"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2" name="Oval 38"/>
            <p:cNvSpPr>
              <a:spLocks noChangeArrowheads="1"/>
            </p:cNvSpPr>
            <p:nvPr/>
          </p:nvSpPr>
          <p:spPr bwMode="auto">
            <a:xfrm>
              <a:off x="5248"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3" name="Oval 39"/>
            <p:cNvSpPr>
              <a:spLocks noChangeArrowheads="1"/>
            </p:cNvSpPr>
            <p:nvPr/>
          </p:nvSpPr>
          <p:spPr bwMode="auto">
            <a:xfrm>
              <a:off x="5472"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40" name="Content Placeholder 2"/>
          <p:cNvSpPr txBox="1">
            <a:spLocks/>
          </p:cNvSpPr>
          <p:nvPr userDrawn="1"/>
        </p:nvSpPr>
        <p:spPr>
          <a:xfrm>
            <a:off x="370249" y="6501383"/>
            <a:ext cx="1879600" cy="216745"/>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9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algn="l"/>
            <a:r>
              <a:rPr lang="en-US" altLang="en-US" kern="0" dirty="0"/>
              <a:t>© 2019 McGraw-Hill Education. </a:t>
            </a:r>
            <a:endParaRPr lang="en-IN" kern="0" dirty="0"/>
          </a:p>
        </p:txBody>
      </p:sp>
    </p:spTree>
  </p:cSld>
  <p:clrMap bg1="lt1" tx1="dk1" bg2="lt2" tx2="dk2" accent1="accent1" accent2="accent2" accent3="accent3" accent4="accent4" accent5="accent5" accent6="accent6" hlink="hlink" folHlink="folHlink"/>
  <p:sldLayoutIdLst>
    <p:sldLayoutId id="2147483702" r:id="rId1"/>
    <p:sldLayoutId id="2147483692" r:id="rId2"/>
    <p:sldLayoutId id="2147483703" r:id="rId3"/>
    <p:sldLayoutId id="2147483705" r:id="rId4"/>
    <p:sldLayoutId id="2147483704"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Lst>
  <p:timing>
    <p:tnLst>
      <p:par>
        <p:cTn id="1" dur="indefinite" restart="never" nodeType="tmRoot"/>
      </p:par>
    </p:tnLst>
  </p:timing>
  <p:hf hdr="0" ftr="0" dt="0"/>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2709"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atin typeface="+mn-lt"/>
              </a:defRPr>
            </a:lvl1pPr>
          </a:lstStyle>
          <a:p>
            <a:pPr>
              <a:defRPr/>
            </a:pPr>
            <a:fld id="{6BFE4691-9ED0-4301-870B-299C3BEB4CA7}" type="datetime1">
              <a:rPr lang="en-US" smtClean="0"/>
              <a:t>9/8/2018</a:t>
            </a:fld>
            <a:endParaRPr lang="en-US" altLang="en-US"/>
          </a:p>
        </p:txBody>
      </p:sp>
      <p:sp>
        <p:nvSpPr>
          <p:cNvPr id="72711"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a:t>20-</a:t>
            </a:r>
            <a:fld id="{CB4170C2-2BCD-4EE9-940C-15A2525D2C19}" type="slidenum">
              <a:rPr lang="en-US" altLang="en-US" smtClean="0"/>
              <a:pPr>
                <a:defRPr/>
              </a:pPr>
              <a:t>‹#›</a:t>
            </a:fld>
            <a:endParaRPr lang="en-US" altLang="en-US" dirty="0"/>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4" name="Oval 10"/>
            <p:cNvSpPr>
              <a:spLocks noChangeArrowheads="1"/>
            </p:cNvSpPr>
            <p:nvPr/>
          </p:nvSpPr>
          <p:spPr bwMode="auto">
            <a:xfrm>
              <a:off x="5248"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5" name="Oval 11"/>
            <p:cNvSpPr>
              <a:spLocks noChangeArrowheads="1"/>
            </p:cNvSpPr>
            <p:nvPr/>
          </p:nvSpPr>
          <p:spPr bwMode="auto">
            <a:xfrm>
              <a:off x="5360"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6" name="Oval 12"/>
            <p:cNvSpPr>
              <a:spLocks noChangeArrowheads="1"/>
            </p:cNvSpPr>
            <p:nvPr/>
          </p:nvSpPr>
          <p:spPr bwMode="auto">
            <a:xfrm>
              <a:off x="5136" y="1072"/>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7" name="Oval 13"/>
            <p:cNvSpPr>
              <a:spLocks noChangeArrowheads="1"/>
            </p:cNvSpPr>
            <p:nvPr/>
          </p:nvSpPr>
          <p:spPr bwMode="auto">
            <a:xfrm>
              <a:off x="5248"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8" name="Oval 14"/>
            <p:cNvSpPr>
              <a:spLocks noChangeArrowheads="1"/>
            </p:cNvSpPr>
            <p:nvPr/>
          </p:nvSpPr>
          <p:spPr bwMode="auto">
            <a:xfrm>
              <a:off x="5360"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9" name="Oval 15"/>
            <p:cNvSpPr>
              <a:spLocks noChangeArrowheads="1"/>
            </p:cNvSpPr>
            <p:nvPr/>
          </p:nvSpPr>
          <p:spPr bwMode="auto">
            <a:xfrm>
              <a:off x="5472" y="1072"/>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0" name="Oval 16"/>
            <p:cNvSpPr>
              <a:spLocks noChangeArrowheads="1"/>
            </p:cNvSpPr>
            <p:nvPr/>
          </p:nvSpPr>
          <p:spPr bwMode="auto">
            <a:xfrm>
              <a:off x="5136" y="1184"/>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1" name="Oval 17"/>
            <p:cNvSpPr>
              <a:spLocks noChangeArrowheads="1"/>
            </p:cNvSpPr>
            <p:nvPr/>
          </p:nvSpPr>
          <p:spPr bwMode="auto">
            <a:xfrm>
              <a:off x="5248" y="1184"/>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2" name="Oval 18"/>
            <p:cNvSpPr>
              <a:spLocks noChangeArrowheads="1"/>
            </p:cNvSpPr>
            <p:nvPr/>
          </p:nvSpPr>
          <p:spPr bwMode="auto">
            <a:xfrm>
              <a:off x="5360"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3" name="Oval 19"/>
            <p:cNvSpPr>
              <a:spLocks noChangeArrowheads="1"/>
            </p:cNvSpPr>
            <p:nvPr/>
          </p:nvSpPr>
          <p:spPr bwMode="auto">
            <a:xfrm>
              <a:off x="5472"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4" name="Oval 20"/>
            <p:cNvSpPr>
              <a:spLocks noChangeArrowheads="1"/>
            </p:cNvSpPr>
            <p:nvPr/>
          </p:nvSpPr>
          <p:spPr bwMode="auto">
            <a:xfrm>
              <a:off x="5584" y="1184"/>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5" name="Oval 21"/>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6" name="Oval 22"/>
            <p:cNvSpPr>
              <a:spLocks noChangeArrowheads="1"/>
            </p:cNvSpPr>
            <p:nvPr/>
          </p:nvSpPr>
          <p:spPr bwMode="auto">
            <a:xfrm>
              <a:off x="5248"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7" name="Oval 23"/>
            <p:cNvSpPr>
              <a:spLocks noChangeArrowheads="1"/>
            </p:cNvSpPr>
            <p:nvPr/>
          </p:nvSpPr>
          <p:spPr bwMode="auto">
            <a:xfrm>
              <a:off x="5360"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8" name="Oval 24"/>
            <p:cNvSpPr>
              <a:spLocks noChangeArrowheads="1"/>
            </p:cNvSpPr>
            <p:nvPr/>
          </p:nvSpPr>
          <p:spPr bwMode="auto">
            <a:xfrm>
              <a:off x="5472" y="1296"/>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9" name="Oval 25"/>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0" name="Oval 26"/>
            <p:cNvSpPr>
              <a:spLocks noChangeArrowheads="1"/>
            </p:cNvSpPr>
            <p:nvPr/>
          </p:nvSpPr>
          <p:spPr bwMode="auto">
            <a:xfrm>
              <a:off x="5248" y="1408"/>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1" name="Oval 27"/>
            <p:cNvSpPr>
              <a:spLocks noChangeArrowheads="1"/>
            </p:cNvSpPr>
            <p:nvPr/>
          </p:nvSpPr>
          <p:spPr bwMode="auto">
            <a:xfrm>
              <a:off x="5360"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2" name="Oval 28"/>
            <p:cNvSpPr>
              <a:spLocks noChangeArrowheads="1"/>
            </p:cNvSpPr>
            <p:nvPr/>
          </p:nvSpPr>
          <p:spPr bwMode="auto">
            <a:xfrm>
              <a:off x="5472"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3" name="Oval 29"/>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4" name="Oval 30"/>
            <p:cNvSpPr>
              <a:spLocks noChangeArrowheads="1"/>
            </p:cNvSpPr>
            <p:nvPr/>
          </p:nvSpPr>
          <p:spPr bwMode="auto">
            <a:xfrm>
              <a:off x="5136" y="1520"/>
              <a:ext cx="80"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5" name="Oval 31"/>
            <p:cNvSpPr>
              <a:spLocks noChangeArrowheads="1"/>
            </p:cNvSpPr>
            <p:nvPr/>
          </p:nvSpPr>
          <p:spPr bwMode="auto">
            <a:xfrm>
              <a:off x="5248"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6" name="Oval 32"/>
            <p:cNvSpPr>
              <a:spLocks noChangeArrowheads="1"/>
            </p:cNvSpPr>
            <p:nvPr/>
          </p:nvSpPr>
          <p:spPr bwMode="auto">
            <a:xfrm>
              <a:off x="5360"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7" name="Oval 33"/>
            <p:cNvSpPr>
              <a:spLocks noChangeArrowheads="1"/>
            </p:cNvSpPr>
            <p:nvPr/>
          </p:nvSpPr>
          <p:spPr bwMode="auto">
            <a:xfrm>
              <a:off x="5472" y="1520"/>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8" name="Oval 34"/>
            <p:cNvSpPr>
              <a:spLocks noChangeArrowheads="1"/>
            </p:cNvSpPr>
            <p:nvPr/>
          </p:nvSpPr>
          <p:spPr bwMode="auto">
            <a:xfrm>
              <a:off x="5136" y="1632"/>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9" name="Oval 35"/>
            <p:cNvSpPr>
              <a:spLocks noChangeArrowheads="1"/>
            </p:cNvSpPr>
            <p:nvPr/>
          </p:nvSpPr>
          <p:spPr bwMode="auto">
            <a:xfrm>
              <a:off x="5248" y="1632"/>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0" name="Oval 36"/>
            <p:cNvSpPr>
              <a:spLocks noChangeArrowheads="1"/>
            </p:cNvSpPr>
            <p:nvPr/>
          </p:nvSpPr>
          <p:spPr bwMode="auto">
            <a:xfrm>
              <a:off x="5360"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1" name="Oval 37"/>
            <p:cNvSpPr>
              <a:spLocks noChangeArrowheads="1"/>
            </p:cNvSpPr>
            <p:nvPr/>
          </p:nvSpPr>
          <p:spPr bwMode="auto">
            <a:xfrm>
              <a:off x="5472"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2" name="Oval 38"/>
            <p:cNvSpPr>
              <a:spLocks noChangeArrowheads="1"/>
            </p:cNvSpPr>
            <p:nvPr/>
          </p:nvSpPr>
          <p:spPr bwMode="auto">
            <a:xfrm>
              <a:off x="5248"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3" name="Oval 39"/>
            <p:cNvSpPr>
              <a:spLocks noChangeArrowheads="1"/>
            </p:cNvSpPr>
            <p:nvPr/>
          </p:nvSpPr>
          <p:spPr bwMode="auto">
            <a:xfrm>
              <a:off x="5472"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9" name="Content Placeholder 37"/>
          <p:cNvSpPr txBox="1">
            <a:spLocks/>
          </p:cNvSpPr>
          <p:nvPr userDrawn="1"/>
        </p:nvSpPr>
        <p:spPr>
          <a:xfrm>
            <a:off x="7777163" y="5627688"/>
            <a:ext cx="1270000" cy="403225"/>
          </a:xfrm>
          <a:prstGeom prst="rect">
            <a:avLst/>
          </a:prstGeom>
        </p:spPr>
        <p:txBody>
          <a:bodyPr/>
          <a:lstStyle>
            <a:lvl1pPr marL="0" marR="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12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r>
              <a:rPr lang="en-US" altLang="en-US" kern="0"/>
              <a:t>Ch. 1     </a:t>
            </a:r>
            <a:fld id="{0FD03E7E-EA82-497A-8F5F-7A09E0EB97C0}" type="slidenum">
              <a:rPr lang="en-US" altLang="en-US" kern="0" smtClean="0"/>
              <a:pPr/>
              <a:t>‹#›</a:t>
            </a:fld>
            <a:endParaRPr lang="en-IN" kern="0" dirty="0"/>
          </a:p>
        </p:txBody>
      </p:sp>
    </p:spTree>
    <p:extLst>
      <p:ext uri="{BB962C8B-B14F-4D97-AF65-F5344CB8AC3E}">
        <p14:creationId xmlns:p14="http://schemas.microsoft.com/office/powerpoint/2010/main" val="3129078983"/>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Lst>
  <p:timing>
    <p:tnLst>
      <p:par>
        <p:cTn id="1" dur="indefinite" restart="never" nodeType="tmRoot"/>
      </p:par>
    </p:tnLst>
  </p:timing>
  <p:hf hdr="0" ftr="0" dt="0"/>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8" Type="http://schemas.openxmlformats.org/officeDocument/2006/relationships/image" Target="../media/image14.jpg"/><Relationship Id="rId3" Type="http://schemas.openxmlformats.org/officeDocument/2006/relationships/image" Target="../media/image9.jpg"/><Relationship Id="rId7" Type="http://schemas.openxmlformats.org/officeDocument/2006/relationships/image" Target="../media/image13.jp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12.jpg"/><Relationship Id="rId5" Type="http://schemas.openxmlformats.org/officeDocument/2006/relationships/image" Target="../media/image11.jpg"/><Relationship Id="rId4" Type="http://schemas.openxmlformats.org/officeDocument/2006/relationships/image" Target="../media/image10.jp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vmlDrawing" Target="../drawings/vmlDrawing2.vml"/><Relationship Id="rId5" Type="http://schemas.openxmlformats.org/officeDocument/2006/relationships/image" Target="../media/image15.wmf"/><Relationship Id="rId4" Type="http://schemas.openxmlformats.org/officeDocument/2006/relationships/oleObject" Target="../embeddings/oleObject5.bin"/></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slide" Target="slide3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vmlDrawing" Target="../drawings/vmlDrawing3.vml"/><Relationship Id="rId5" Type="http://schemas.openxmlformats.org/officeDocument/2006/relationships/image" Target="../media/image17.wmf"/><Relationship Id="rId4" Type="http://schemas.openxmlformats.org/officeDocument/2006/relationships/oleObject" Target="../embeddings/oleObject6.bin"/></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3.xml"/><Relationship Id="rId1" Type="http://schemas.openxmlformats.org/officeDocument/2006/relationships/vmlDrawing" Target="../drawings/vmlDrawing4.vml"/><Relationship Id="rId6" Type="http://schemas.openxmlformats.org/officeDocument/2006/relationships/image" Target="../media/image19.wmf"/><Relationship Id="rId5" Type="http://schemas.openxmlformats.org/officeDocument/2006/relationships/oleObject" Target="../embeddings/oleObject8.bin"/><Relationship Id="rId4" Type="http://schemas.openxmlformats.org/officeDocument/2006/relationships/image" Target="../media/image18.wmf"/></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3.xml"/><Relationship Id="rId1" Type="http://schemas.openxmlformats.org/officeDocument/2006/relationships/vmlDrawing" Target="../drawings/vmlDrawing5.vml"/><Relationship Id="rId4" Type="http://schemas.openxmlformats.org/officeDocument/2006/relationships/image" Target="../media/image20.wmf"/></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3.xml"/><Relationship Id="rId1" Type="http://schemas.openxmlformats.org/officeDocument/2006/relationships/vmlDrawing" Target="../drawings/vmlDrawing6.vml"/><Relationship Id="rId4" Type="http://schemas.openxmlformats.org/officeDocument/2006/relationships/image" Target="../media/image21.w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slide" Target="slide25.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slide" Target="slide30.xml"/><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image" Target="../media/image4.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5.xml"/><Relationship Id="rId1" Type="http://schemas.openxmlformats.org/officeDocument/2006/relationships/vmlDrawing" Target="../drawings/vmlDrawing1.vml"/><Relationship Id="rId6" Type="http://schemas.openxmlformats.org/officeDocument/2006/relationships/image" Target="../media/image3.wmf"/><Relationship Id="rId5" Type="http://schemas.openxmlformats.org/officeDocument/2006/relationships/oleObject" Target="../embeddings/oleObject2.bin"/><Relationship Id="rId10" Type="http://schemas.openxmlformats.org/officeDocument/2006/relationships/image" Target="../media/image5.wmf"/><Relationship Id="rId4" Type="http://schemas.openxmlformats.org/officeDocument/2006/relationships/image" Target="../media/image2.wmf"/><Relationship Id="rId9" Type="http://schemas.openxmlformats.org/officeDocument/2006/relationships/oleObject" Target="../embeddings/oleObject4.bin"/></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slide" Target="slide31.xml"/><Relationship Id="rId2" Type="http://schemas.openxmlformats.org/officeDocument/2006/relationships/image" Target="../media/image6.jpg"/><Relationship Id="rId1" Type="http://schemas.openxmlformats.org/officeDocument/2006/relationships/slideLayout" Target="../slideLayouts/slideLayout3.xml"/><Relationship Id="rId4" Type="http://schemas.openxmlformats.org/officeDocument/2006/relationships/slide" Target="slide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p:txBody>
          <a:bodyPr/>
          <a:lstStyle/>
          <a:p>
            <a:pPr eaLnBrk="1" hangingPunct="1"/>
            <a:r>
              <a:rPr lang="en-US" altLang="en-US" dirty="0">
                <a:latin typeface="Calibri" panose="020F0502020204030204" pitchFamily="34" charset="0"/>
              </a:rPr>
              <a:t>Chapter Twenty</a:t>
            </a:r>
          </a:p>
        </p:txBody>
      </p:sp>
      <p:sp>
        <p:nvSpPr>
          <p:cNvPr id="3075" name="Rectangle 5"/>
          <p:cNvSpPr>
            <a:spLocks noGrp="1" noChangeArrowheads="1"/>
          </p:cNvSpPr>
          <p:nvPr>
            <p:ph type="subTitle" idx="1"/>
          </p:nvPr>
        </p:nvSpPr>
        <p:spPr>
          <a:xfrm>
            <a:off x="1549667" y="3049588"/>
            <a:ext cx="5548046" cy="2523439"/>
          </a:xfrm>
        </p:spPr>
        <p:txBody>
          <a:bodyPr/>
          <a:lstStyle/>
          <a:p>
            <a:pPr>
              <a:spcBef>
                <a:spcPct val="50000"/>
              </a:spcBef>
              <a:buClrTx/>
              <a:buSzTx/>
            </a:pPr>
            <a:r>
              <a:rPr lang="en-US" altLang="en-US" sz="5500" dirty="0">
                <a:latin typeface="Calibri" panose="020F0502020204030204" pitchFamily="34" charset="0"/>
              </a:rPr>
              <a:t>Managing Credit Risk on the Balance Sheet</a:t>
            </a:r>
          </a:p>
        </p:txBody>
      </p:sp>
      <p:sp>
        <p:nvSpPr>
          <p:cNvPr id="2" name="Content Placeholder 1"/>
          <p:cNvSpPr>
            <a:spLocks noGrp="1"/>
          </p:cNvSpPr>
          <p:nvPr>
            <p:ph sz="quarter" idx="11"/>
          </p:nvPr>
        </p:nvSpPr>
        <p:spPr>
          <a:xfrm>
            <a:off x="315913" y="6392777"/>
            <a:ext cx="8617072" cy="325655"/>
          </a:xfrm>
        </p:spPr>
        <p:txBody>
          <a:bodyPr/>
          <a:lstStyle/>
          <a:p>
            <a:pPr marL="0" indent="0">
              <a:buNone/>
            </a:pPr>
            <a:r>
              <a:rPr lang="en-IN" sz="900" dirty="0">
                <a:latin typeface="Calibri" panose="020F0502020204030204" pitchFamily="34" charset="0"/>
              </a:rPr>
              <a:t>©2019 McGraw-Hill Education. All rights reserved. Authorized only for instructor use in the classroom. No reproduction or further distribution permitted without the prior written consent of McGraw-Hill Education.</a:t>
            </a:r>
          </a:p>
        </p:txBody>
      </p:sp>
    </p:spTree>
    <p:extLst>
      <p:ext uri="{BB962C8B-B14F-4D97-AF65-F5344CB8AC3E}">
        <p14:creationId xmlns:p14="http://schemas.microsoft.com/office/powerpoint/2010/main" val="37366454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329"/>
            <a:ext cx="7543800" cy="731219"/>
          </a:xfrm>
        </p:spPr>
        <p:txBody>
          <a:bodyPr anchor="ctr"/>
          <a:lstStyle/>
          <a:p>
            <a:r>
              <a:rPr lang="en-US" altLang="en-US" sz="3500" dirty="0"/>
              <a:t>Real Estate Lending Concluded</a:t>
            </a:r>
            <a:endParaRPr lang="en-IN" sz="3500" dirty="0"/>
          </a:p>
        </p:txBody>
      </p:sp>
      <p:sp>
        <p:nvSpPr>
          <p:cNvPr id="4" name="Content Placeholder 3"/>
          <p:cNvSpPr>
            <a:spLocks noGrp="1"/>
          </p:cNvSpPr>
          <p:nvPr>
            <p:ph idx="1"/>
          </p:nvPr>
        </p:nvSpPr>
        <p:spPr>
          <a:xfrm>
            <a:off x="457200" y="1911767"/>
            <a:ext cx="8229600" cy="3382127"/>
          </a:xfrm>
        </p:spPr>
        <p:txBody>
          <a:bodyPr/>
          <a:lstStyle/>
          <a:p>
            <a:pPr marL="0" indent="0" eaLnBrk="1" hangingPunct="1">
              <a:lnSpc>
                <a:spcPct val="90000"/>
              </a:lnSpc>
              <a:buNone/>
            </a:pPr>
            <a:r>
              <a:rPr lang="en-US" altLang="en-US" sz="2400" dirty="0"/>
              <a:t>FIs do not desire to become involved in loans that are likely to go into default.</a:t>
            </a:r>
          </a:p>
          <a:p>
            <a:pPr marL="0" indent="0" eaLnBrk="1" hangingPunct="1">
              <a:lnSpc>
                <a:spcPct val="90000"/>
              </a:lnSpc>
              <a:buNone/>
            </a:pPr>
            <a:r>
              <a:rPr lang="en-US" altLang="en-US" sz="2400" dirty="0"/>
              <a:t>In the event of default, lenders usually have recourse.</a:t>
            </a:r>
          </a:p>
          <a:p>
            <a:pPr marL="291600" lvl="1" indent="-291600" eaLnBrk="1" hangingPunct="1">
              <a:lnSpc>
                <a:spcPct val="90000"/>
              </a:lnSpc>
              <a:spcBef>
                <a:spcPts val="600"/>
              </a:spcBef>
              <a:buSzPct val="100000"/>
            </a:pPr>
            <a:r>
              <a:rPr lang="en-US" altLang="en-US" sz="2200" b="1" dirty="0"/>
              <a:t>Foreclosure</a:t>
            </a:r>
            <a:r>
              <a:rPr lang="en-US" altLang="en-US" sz="2200" dirty="0"/>
              <a:t> is the process of taking possession of the mortgaged property in satisfaction of a defaulting borrower’s indebtedness and forgoing claim to any deficiency.</a:t>
            </a:r>
          </a:p>
          <a:p>
            <a:pPr marL="291600" lvl="1" indent="-291600" eaLnBrk="1" hangingPunct="1">
              <a:lnSpc>
                <a:spcPct val="90000"/>
              </a:lnSpc>
              <a:spcBef>
                <a:spcPts val="600"/>
              </a:spcBef>
              <a:buSzPct val="100000"/>
            </a:pPr>
            <a:r>
              <a:rPr lang="en-US" altLang="en-US" sz="2200" b="1" dirty="0"/>
              <a:t>Power of sale</a:t>
            </a:r>
            <a:r>
              <a:rPr lang="en-US" altLang="en-US" sz="2200" dirty="0"/>
              <a:t> is the process of taking the proceedings of the forced sale of a mortgaged property in satisfaction of the indebtedness and returning to the mortgagor the excess over the indebtedness or claiming any shortfall as an unsecured creditor.</a:t>
            </a:r>
            <a:endParaRPr lang="en-US" altLang="en-US" sz="2200" b="1" dirty="0"/>
          </a:p>
        </p:txBody>
      </p:sp>
      <p:sp>
        <p:nvSpPr>
          <p:cNvPr id="3" name="Slide Number Placeholder 2"/>
          <p:cNvSpPr>
            <a:spLocks noGrp="1"/>
          </p:cNvSpPr>
          <p:nvPr>
            <p:ph type="sldNum" sz="quarter" idx="12"/>
          </p:nvPr>
        </p:nvSpPr>
        <p:spPr/>
        <p:txBody>
          <a:bodyPr/>
          <a:lstStyle/>
          <a:p>
            <a:pPr>
              <a:defRPr/>
            </a:pPr>
            <a:r>
              <a:rPr lang="en-US" altLang="en-US" dirty="0"/>
              <a:t>20-</a:t>
            </a:r>
            <a:fld id="{4773FF61-F4E9-4123-B6AF-201BC82A0194}" type="slidenum">
              <a:rPr lang="en-US" altLang="en-US" smtClean="0"/>
              <a:pPr>
                <a:defRPr/>
              </a:pPr>
              <a:t>10</a:t>
            </a:fld>
            <a:endParaRPr lang="en-US" altLang="en-US" dirty="0"/>
          </a:p>
        </p:txBody>
      </p:sp>
    </p:spTree>
    <p:extLst>
      <p:ext uri="{BB962C8B-B14F-4D97-AF65-F5344CB8AC3E}">
        <p14:creationId xmlns:p14="http://schemas.microsoft.com/office/powerpoint/2010/main" val="34268336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4649"/>
            <a:ext cx="7543800" cy="1070578"/>
          </a:xfrm>
        </p:spPr>
        <p:txBody>
          <a:bodyPr anchor="ctr"/>
          <a:lstStyle/>
          <a:p>
            <a:r>
              <a:rPr lang="en-US" altLang="en-US" sz="3500" dirty="0"/>
              <a:t>Steps Taken by FI Prior to Accepting a Mortgage</a:t>
            </a:r>
            <a:endParaRPr lang="en-IN" sz="3500" dirty="0"/>
          </a:p>
        </p:txBody>
      </p:sp>
      <p:sp>
        <p:nvSpPr>
          <p:cNvPr id="3" name="Content Placeholder 2"/>
          <p:cNvSpPr>
            <a:spLocks noGrp="1"/>
          </p:cNvSpPr>
          <p:nvPr>
            <p:ph idx="1"/>
          </p:nvPr>
        </p:nvSpPr>
        <p:spPr>
          <a:xfrm>
            <a:off x="457200" y="1873267"/>
            <a:ext cx="8229600" cy="3697353"/>
          </a:xfrm>
        </p:spPr>
        <p:txBody>
          <a:bodyPr/>
          <a:lstStyle/>
          <a:p>
            <a:pPr marL="0" indent="0" eaLnBrk="1" hangingPunct="1">
              <a:buNone/>
            </a:pPr>
            <a:r>
              <a:rPr lang="en-US" altLang="en-US" sz="2400" dirty="0"/>
              <a:t>Before an F</a:t>
            </a:r>
            <a:r>
              <a:rPr lang="en-US" altLang="en-US" sz="100" dirty="0"/>
              <a:t> </a:t>
            </a:r>
            <a:r>
              <a:rPr lang="en-US" altLang="en-US" sz="2400" dirty="0"/>
              <a:t>I accepts a mortgage, it:</a:t>
            </a:r>
          </a:p>
          <a:p>
            <a:pPr marL="291600" lvl="1" indent="-291600" eaLnBrk="1" hangingPunct="1">
              <a:lnSpc>
                <a:spcPct val="90000"/>
              </a:lnSpc>
              <a:spcBef>
                <a:spcPts val="600"/>
              </a:spcBef>
              <a:buSzPct val="100000"/>
            </a:pPr>
            <a:r>
              <a:rPr lang="en-US" altLang="en-US" sz="2200" dirty="0"/>
              <a:t>Confirms the title and legal description of the property.</a:t>
            </a:r>
          </a:p>
          <a:p>
            <a:pPr marL="291600" lvl="1" indent="-291600" eaLnBrk="1" hangingPunct="1">
              <a:lnSpc>
                <a:spcPct val="90000"/>
              </a:lnSpc>
              <a:spcBef>
                <a:spcPts val="600"/>
              </a:spcBef>
              <a:buSzPct val="100000"/>
            </a:pPr>
            <a:r>
              <a:rPr lang="en-US" altLang="en-US" sz="2200" dirty="0"/>
              <a:t>Obtains a surveyor’s certificate confirming that the house is within the property’s boundaries.</a:t>
            </a:r>
          </a:p>
          <a:p>
            <a:pPr marL="291600" lvl="1" indent="-291600" eaLnBrk="1" hangingPunct="1">
              <a:lnSpc>
                <a:spcPct val="90000"/>
              </a:lnSpc>
              <a:spcBef>
                <a:spcPts val="600"/>
              </a:spcBef>
              <a:buSzPct val="100000"/>
            </a:pPr>
            <a:r>
              <a:rPr lang="en-US" altLang="en-US" sz="2200" dirty="0"/>
              <a:t>Checks with the tax office to confirm that no property taxes are unpaid.</a:t>
            </a:r>
          </a:p>
          <a:p>
            <a:pPr marL="291600" lvl="1" indent="-291600" eaLnBrk="1" hangingPunct="1">
              <a:lnSpc>
                <a:spcPct val="90000"/>
              </a:lnSpc>
              <a:spcBef>
                <a:spcPts val="600"/>
              </a:spcBef>
              <a:buSzPct val="100000"/>
            </a:pPr>
            <a:r>
              <a:rPr lang="en-US" altLang="en-US" sz="2200" dirty="0"/>
              <a:t>Requests a land title search to determine that there are no other claims against the property.</a:t>
            </a:r>
          </a:p>
          <a:p>
            <a:pPr marL="291600" lvl="1" indent="-291600" eaLnBrk="1" hangingPunct="1">
              <a:lnSpc>
                <a:spcPct val="90000"/>
              </a:lnSpc>
              <a:spcBef>
                <a:spcPts val="600"/>
              </a:spcBef>
              <a:buSzPct val="100000"/>
            </a:pPr>
            <a:r>
              <a:rPr lang="en-US" altLang="en-US" sz="2200" dirty="0"/>
              <a:t>Obtains an independent appraisal to confirm that the purchase price is in line with the market value.</a:t>
            </a:r>
          </a:p>
        </p:txBody>
      </p:sp>
      <p:sp>
        <p:nvSpPr>
          <p:cNvPr id="4" name="Slide Number Placeholder 3"/>
          <p:cNvSpPr>
            <a:spLocks noGrp="1"/>
          </p:cNvSpPr>
          <p:nvPr>
            <p:ph type="sldNum" sz="quarter" idx="12"/>
          </p:nvPr>
        </p:nvSpPr>
        <p:spPr/>
        <p:txBody>
          <a:bodyPr/>
          <a:lstStyle/>
          <a:p>
            <a:pPr>
              <a:defRPr/>
            </a:pPr>
            <a:r>
              <a:rPr lang="en-US" altLang="en-US" dirty="0"/>
              <a:t>20-</a:t>
            </a:r>
            <a:fld id="{4773FF61-F4E9-4123-B6AF-201BC82A0194}" type="slidenum">
              <a:rPr lang="en-US" altLang="en-US" smtClean="0"/>
              <a:pPr>
                <a:defRPr/>
              </a:pPr>
              <a:t>11</a:t>
            </a:fld>
            <a:endParaRPr lang="en-US" altLang="en-US" dirty="0"/>
          </a:p>
        </p:txBody>
      </p:sp>
    </p:spTree>
    <p:extLst>
      <p:ext uri="{BB962C8B-B14F-4D97-AF65-F5344CB8AC3E}">
        <p14:creationId xmlns:p14="http://schemas.microsoft.com/office/powerpoint/2010/main" val="20032605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1120"/>
            <a:ext cx="7543800" cy="1177636"/>
          </a:xfrm>
        </p:spPr>
        <p:txBody>
          <a:bodyPr anchor="ctr"/>
          <a:lstStyle/>
          <a:p>
            <a:r>
              <a:rPr lang="en-US" altLang="en-US" sz="3500" dirty="0"/>
              <a:t>Consumer (Individual) and Small-Business Lending</a:t>
            </a:r>
            <a:endParaRPr lang="en-IN" sz="3500" dirty="0"/>
          </a:p>
        </p:txBody>
      </p:sp>
      <p:sp>
        <p:nvSpPr>
          <p:cNvPr id="3" name="Content Placeholder 2"/>
          <p:cNvSpPr>
            <a:spLocks noGrp="1"/>
          </p:cNvSpPr>
          <p:nvPr>
            <p:ph idx="1"/>
          </p:nvPr>
        </p:nvSpPr>
        <p:spPr>
          <a:xfrm>
            <a:off x="457200" y="1882892"/>
            <a:ext cx="8229600" cy="1947962"/>
          </a:xfrm>
        </p:spPr>
        <p:txBody>
          <a:bodyPr/>
          <a:lstStyle/>
          <a:p>
            <a:pPr marL="0" indent="0" eaLnBrk="1" hangingPunct="1">
              <a:buNone/>
            </a:pPr>
            <a:r>
              <a:rPr lang="en-US" altLang="en-US" sz="2400" dirty="0"/>
              <a:t>Techniques are very similar to that of mortgage lending.</a:t>
            </a:r>
          </a:p>
          <a:p>
            <a:pPr marL="0" indent="0" eaLnBrk="1" hangingPunct="1">
              <a:buNone/>
            </a:pPr>
            <a:r>
              <a:rPr lang="en-US" altLang="en-US" sz="2400" dirty="0"/>
              <a:t>However, nonmortgage consumer loans focus on the ability to repay rather than on the property.</a:t>
            </a:r>
          </a:p>
          <a:p>
            <a:pPr marL="291600" lvl="1" indent="-291600" eaLnBrk="1" hangingPunct="1">
              <a:lnSpc>
                <a:spcPct val="90000"/>
              </a:lnSpc>
              <a:spcBef>
                <a:spcPts val="600"/>
              </a:spcBef>
              <a:buSzPct val="100000"/>
            </a:pPr>
            <a:r>
              <a:rPr lang="en-US" altLang="en-US" sz="2200" dirty="0"/>
              <a:t>Credit models put more emphasis on personal characteristics, such as annual gross income, the T</a:t>
            </a:r>
            <a:r>
              <a:rPr lang="en-US" altLang="en-US" sz="100" dirty="0"/>
              <a:t> </a:t>
            </a:r>
            <a:r>
              <a:rPr lang="en-US" altLang="en-US" sz="2200" dirty="0"/>
              <a:t>D</a:t>
            </a:r>
            <a:r>
              <a:rPr lang="en-US" altLang="en-US" sz="100" dirty="0"/>
              <a:t> </a:t>
            </a:r>
            <a:r>
              <a:rPr lang="en-US" altLang="en-US" sz="2200" dirty="0"/>
              <a:t>S score, etc.</a:t>
            </a:r>
          </a:p>
        </p:txBody>
      </p:sp>
      <p:sp>
        <p:nvSpPr>
          <p:cNvPr id="4" name="Content Placeholder 3"/>
          <p:cNvSpPr>
            <a:spLocks noGrp="1"/>
          </p:cNvSpPr>
          <p:nvPr>
            <p:ph idx="14"/>
          </p:nvPr>
        </p:nvSpPr>
        <p:spPr>
          <a:xfrm>
            <a:off x="474131" y="3932450"/>
            <a:ext cx="8229600" cy="1890833"/>
          </a:xfrm>
        </p:spPr>
        <p:txBody>
          <a:bodyPr/>
          <a:lstStyle/>
          <a:p>
            <a:pPr marL="0" indent="0" eaLnBrk="1" hangingPunct="1">
              <a:buNone/>
            </a:pPr>
            <a:r>
              <a:rPr lang="en-US" altLang="en-US" sz="2400" dirty="0"/>
              <a:t>Small-business loan decisions often combine computer-based financial analysis of borrower financial statements with behavioral analysis of the business owner.</a:t>
            </a:r>
          </a:p>
          <a:p>
            <a:pPr marL="291600" lvl="1" indent="-291600" eaLnBrk="1" hangingPunct="1">
              <a:lnSpc>
                <a:spcPct val="90000"/>
              </a:lnSpc>
              <a:spcBef>
                <a:spcPts val="600"/>
              </a:spcBef>
              <a:buSzPct val="100000"/>
            </a:pPr>
            <a:r>
              <a:rPr lang="en-US" altLang="en-US" sz="2200" dirty="0"/>
              <a:t>Usually, these loans are made to small businesses to help start up the company.</a:t>
            </a:r>
          </a:p>
        </p:txBody>
      </p:sp>
      <p:sp>
        <p:nvSpPr>
          <p:cNvPr id="5" name="Slide Number Placeholder 4"/>
          <p:cNvSpPr>
            <a:spLocks noGrp="1"/>
          </p:cNvSpPr>
          <p:nvPr>
            <p:ph type="sldNum" sz="quarter" idx="12"/>
          </p:nvPr>
        </p:nvSpPr>
        <p:spPr/>
        <p:txBody>
          <a:bodyPr/>
          <a:lstStyle/>
          <a:p>
            <a:pPr>
              <a:defRPr/>
            </a:pPr>
            <a:r>
              <a:rPr lang="en-US" altLang="en-US" dirty="0"/>
              <a:t>20-</a:t>
            </a:r>
            <a:fld id="{4773FF61-F4E9-4123-B6AF-201BC82A0194}" type="slidenum">
              <a:rPr lang="en-US" altLang="en-US" smtClean="0"/>
              <a:pPr>
                <a:defRPr/>
              </a:pPr>
              <a:t>12</a:t>
            </a:fld>
            <a:endParaRPr lang="en-US" altLang="en-US" dirty="0"/>
          </a:p>
        </p:txBody>
      </p:sp>
    </p:spTree>
    <p:extLst>
      <p:ext uri="{BB962C8B-B14F-4D97-AF65-F5344CB8AC3E}">
        <p14:creationId xmlns:p14="http://schemas.microsoft.com/office/powerpoint/2010/main" val="21840182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Mid-Market Commercial and Industrial Lending </a:t>
            </a:r>
            <a:r>
              <a:rPr lang="en-US" altLang="en-US" sz="1000" b="0" dirty="0"/>
              <a:t>1</a:t>
            </a:r>
            <a:endParaRPr lang="en-IN" sz="1000" b="0" dirty="0"/>
          </a:p>
        </p:txBody>
      </p:sp>
      <p:sp>
        <p:nvSpPr>
          <p:cNvPr id="4" name="Content Placeholder 3"/>
          <p:cNvSpPr>
            <a:spLocks noGrp="1"/>
          </p:cNvSpPr>
          <p:nvPr>
            <p:ph idx="1"/>
          </p:nvPr>
        </p:nvSpPr>
        <p:spPr>
          <a:xfrm>
            <a:off x="457200" y="1969518"/>
            <a:ext cx="8229600" cy="2044215"/>
          </a:xfrm>
        </p:spPr>
        <p:txBody>
          <a:bodyPr/>
          <a:lstStyle/>
          <a:p>
            <a:pPr marL="0" indent="0" eaLnBrk="1" hangingPunct="1">
              <a:buNone/>
            </a:pPr>
            <a:r>
              <a:rPr lang="en-US" altLang="en-US" sz="2400" dirty="0"/>
              <a:t>Generally a profitable market for credit-granting F</a:t>
            </a:r>
            <a:r>
              <a:rPr lang="en-US" altLang="en-US" sz="100" dirty="0"/>
              <a:t> </a:t>
            </a:r>
            <a:r>
              <a:rPr lang="en-US" altLang="en-US" sz="2400" dirty="0"/>
              <a:t>I</a:t>
            </a:r>
            <a:r>
              <a:rPr lang="en-US" altLang="en-US" sz="100" dirty="0"/>
              <a:t> </a:t>
            </a:r>
            <a:r>
              <a:rPr lang="en-US" altLang="en-US" sz="2400" dirty="0"/>
              <a:t>s.</a:t>
            </a:r>
          </a:p>
          <a:p>
            <a:pPr marL="0" indent="0" eaLnBrk="1" hangingPunct="1">
              <a:buNone/>
            </a:pPr>
            <a:r>
              <a:rPr lang="en-US" altLang="en-US" sz="2400" dirty="0"/>
              <a:t>Typically, mid-market corporates:</a:t>
            </a:r>
          </a:p>
          <a:p>
            <a:pPr marL="291600" lvl="1" indent="-291600" eaLnBrk="1" hangingPunct="1">
              <a:lnSpc>
                <a:spcPct val="90000"/>
              </a:lnSpc>
              <a:spcBef>
                <a:spcPts val="600"/>
              </a:spcBef>
              <a:buSzPct val="100000"/>
            </a:pPr>
            <a:r>
              <a:rPr lang="en-US" altLang="en-US" sz="2200" dirty="0"/>
              <a:t>Have sales revenues from $5 million to $100 million per year.</a:t>
            </a:r>
          </a:p>
          <a:p>
            <a:pPr marL="291600" lvl="1" indent="-291600" eaLnBrk="1" hangingPunct="1">
              <a:lnSpc>
                <a:spcPct val="90000"/>
              </a:lnSpc>
              <a:spcBef>
                <a:spcPts val="600"/>
              </a:spcBef>
              <a:buSzPct val="100000"/>
            </a:pPr>
            <a:r>
              <a:rPr lang="en-US" altLang="en-US" sz="2200" dirty="0"/>
              <a:t>Have a recognizable corporate structure.</a:t>
            </a:r>
          </a:p>
          <a:p>
            <a:pPr marL="291600" lvl="1" indent="-291600" eaLnBrk="1" hangingPunct="1">
              <a:lnSpc>
                <a:spcPct val="90000"/>
              </a:lnSpc>
              <a:spcBef>
                <a:spcPts val="600"/>
              </a:spcBef>
              <a:buSzPct val="100000"/>
            </a:pPr>
            <a:r>
              <a:rPr lang="en-US" altLang="en-US" sz="2200" dirty="0"/>
              <a:t>Do not have ready access to deep and liquid capital markets.</a:t>
            </a:r>
          </a:p>
        </p:txBody>
      </p:sp>
      <p:sp>
        <p:nvSpPr>
          <p:cNvPr id="8" name="Content Placeholder 7"/>
          <p:cNvSpPr>
            <a:spLocks noGrp="1"/>
          </p:cNvSpPr>
          <p:nvPr>
            <p:ph idx="14"/>
          </p:nvPr>
        </p:nvSpPr>
        <p:spPr>
          <a:xfrm>
            <a:off x="457200" y="4182708"/>
            <a:ext cx="8229600" cy="1563574"/>
          </a:xfrm>
        </p:spPr>
        <p:txBody>
          <a:bodyPr/>
          <a:lstStyle/>
          <a:p>
            <a:pPr marL="0" indent="0" eaLnBrk="1" hangingPunct="1">
              <a:buNone/>
            </a:pPr>
            <a:r>
              <a:rPr lang="en-US" altLang="en-US" sz="2400" dirty="0"/>
              <a:t>Commercial loans can be for as short as a few weeks to as long as 8 years or more.</a:t>
            </a:r>
          </a:p>
          <a:p>
            <a:pPr marL="291600" lvl="1" indent="-291600" eaLnBrk="1" hangingPunct="1">
              <a:lnSpc>
                <a:spcPct val="90000"/>
              </a:lnSpc>
              <a:spcBef>
                <a:spcPts val="600"/>
              </a:spcBef>
              <a:buSzPct val="100000"/>
            </a:pPr>
            <a:r>
              <a:rPr lang="en-US" altLang="en-US" sz="2200" dirty="0"/>
              <a:t>Short-term loans are used to finance working capital needs.</a:t>
            </a:r>
          </a:p>
          <a:p>
            <a:pPr marL="291600" lvl="1" indent="-291600" eaLnBrk="1" hangingPunct="1">
              <a:lnSpc>
                <a:spcPct val="90000"/>
              </a:lnSpc>
              <a:spcBef>
                <a:spcPts val="600"/>
              </a:spcBef>
              <a:buSzPct val="100000"/>
            </a:pPr>
            <a:r>
              <a:rPr lang="en-US" altLang="en-US" sz="2200" dirty="0"/>
              <a:t>Long-term loans are used to finance fixed asset purchases.</a:t>
            </a:r>
          </a:p>
        </p:txBody>
      </p:sp>
      <p:sp>
        <p:nvSpPr>
          <p:cNvPr id="3" name="Slide Number Placeholder 2"/>
          <p:cNvSpPr>
            <a:spLocks noGrp="1"/>
          </p:cNvSpPr>
          <p:nvPr>
            <p:ph type="sldNum" sz="quarter" idx="12"/>
          </p:nvPr>
        </p:nvSpPr>
        <p:spPr/>
        <p:txBody>
          <a:bodyPr/>
          <a:lstStyle/>
          <a:p>
            <a:pPr>
              <a:defRPr/>
            </a:pPr>
            <a:r>
              <a:rPr lang="en-US" altLang="en-US" dirty="0"/>
              <a:t>20-</a:t>
            </a:r>
            <a:fld id="{4773FF61-F4E9-4123-B6AF-201BC82A0194}" type="slidenum">
              <a:rPr lang="en-US" altLang="en-US" smtClean="0"/>
              <a:pPr>
                <a:defRPr/>
              </a:pPr>
              <a:t>13</a:t>
            </a:fld>
            <a:endParaRPr lang="en-US" altLang="en-US" dirty="0"/>
          </a:p>
        </p:txBody>
      </p:sp>
    </p:spTree>
    <p:extLst>
      <p:ext uri="{BB962C8B-B14F-4D97-AF65-F5344CB8AC3E}">
        <p14:creationId xmlns:p14="http://schemas.microsoft.com/office/powerpoint/2010/main" val="36171337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chor="ctr"/>
          <a:lstStyle/>
          <a:p>
            <a:r>
              <a:rPr lang="en-US" altLang="en-US" sz="3500" dirty="0"/>
              <a:t>Mid-Market Commercial and Industrial Lending </a:t>
            </a:r>
            <a:r>
              <a:rPr lang="en-US" altLang="en-US" sz="1000" b="0" dirty="0"/>
              <a:t>2</a:t>
            </a:r>
            <a:endParaRPr lang="en-IN" sz="1000" b="0" dirty="0"/>
          </a:p>
        </p:txBody>
      </p:sp>
      <p:sp>
        <p:nvSpPr>
          <p:cNvPr id="3" name="Content Placeholder 2"/>
          <p:cNvSpPr>
            <a:spLocks noGrp="1"/>
          </p:cNvSpPr>
          <p:nvPr>
            <p:ph idx="1"/>
          </p:nvPr>
        </p:nvSpPr>
        <p:spPr>
          <a:xfrm>
            <a:off x="457200" y="1719262"/>
            <a:ext cx="8229600" cy="1880585"/>
          </a:xfrm>
        </p:spPr>
        <p:txBody>
          <a:bodyPr/>
          <a:lstStyle/>
          <a:p>
            <a:pPr marL="0" indent="0" eaLnBrk="1" hangingPunct="1">
              <a:lnSpc>
                <a:spcPct val="90000"/>
              </a:lnSpc>
              <a:buNone/>
            </a:pPr>
            <a:r>
              <a:rPr lang="en-US" altLang="en-US" sz="2400" dirty="0"/>
              <a:t>Generally, at least two loan officers must approve a new loan customer and large credit requests are presented formally to a credit approval officer and/or committee.</a:t>
            </a:r>
          </a:p>
          <a:p>
            <a:pPr marL="0" indent="0" eaLnBrk="1" hangingPunct="1">
              <a:lnSpc>
                <a:spcPct val="90000"/>
              </a:lnSpc>
              <a:buNone/>
            </a:pPr>
            <a:r>
              <a:rPr lang="en-US" altLang="en-US" sz="2400" dirty="0"/>
              <a:t>Five C’s of credit.</a:t>
            </a:r>
          </a:p>
          <a:p>
            <a:pPr marL="291600" lvl="1" indent="-291600" eaLnBrk="1" hangingPunct="1">
              <a:lnSpc>
                <a:spcPct val="90000"/>
              </a:lnSpc>
              <a:spcBef>
                <a:spcPts val="600"/>
              </a:spcBef>
              <a:buSzPct val="100000"/>
            </a:pPr>
            <a:r>
              <a:rPr lang="en-US" altLang="en-US" sz="2200" dirty="0"/>
              <a:t>Character, capacity, collateral, conditions, and capital.</a:t>
            </a:r>
            <a:endParaRPr lang="en-US" altLang="en-US" sz="2400" dirty="0"/>
          </a:p>
        </p:txBody>
      </p:sp>
      <p:sp>
        <p:nvSpPr>
          <p:cNvPr id="4" name="Content Placeholder 3"/>
          <p:cNvSpPr>
            <a:spLocks noGrp="1"/>
          </p:cNvSpPr>
          <p:nvPr>
            <p:ph idx="13"/>
          </p:nvPr>
        </p:nvSpPr>
        <p:spPr>
          <a:xfrm>
            <a:off x="457200" y="3642751"/>
            <a:ext cx="8229600" cy="2680199"/>
          </a:xfrm>
        </p:spPr>
        <p:txBody>
          <a:bodyPr/>
          <a:lstStyle/>
          <a:p>
            <a:pPr marL="0" indent="0" eaLnBrk="1" hangingPunct="1">
              <a:lnSpc>
                <a:spcPct val="90000"/>
              </a:lnSpc>
              <a:buNone/>
            </a:pPr>
            <a:r>
              <a:rPr lang="en-US" altLang="en-US" sz="2400" dirty="0"/>
              <a:t>F</a:t>
            </a:r>
            <a:r>
              <a:rPr lang="en-US" altLang="en-US" sz="100" dirty="0"/>
              <a:t> </a:t>
            </a:r>
            <a:r>
              <a:rPr lang="en-US" altLang="en-US" sz="2400" dirty="0"/>
              <a:t>I</a:t>
            </a:r>
            <a:r>
              <a:rPr lang="en-US" altLang="en-US" sz="100" dirty="0"/>
              <a:t> </a:t>
            </a:r>
            <a:r>
              <a:rPr lang="en-US" altLang="en-US" sz="2400" dirty="0"/>
              <a:t>s perform </a:t>
            </a:r>
            <a:r>
              <a:rPr lang="en-US" altLang="en-US" sz="2400" b="1" dirty="0"/>
              <a:t>cash flow analyses</a:t>
            </a:r>
            <a:r>
              <a:rPr lang="en-US" altLang="en-US" sz="2400" dirty="0"/>
              <a:t>, which provide information regarding an applicant’s expected cash receipts and disbursements.</a:t>
            </a:r>
          </a:p>
          <a:p>
            <a:pPr marL="291600" indent="-291600" eaLnBrk="1" hangingPunct="1">
              <a:lnSpc>
                <a:spcPct val="90000"/>
              </a:lnSpc>
              <a:spcBef>
                <a:spcPts val="600"/>
              </a:spcBef>
              <a:buSzPct val="100000"/>
            </a:pPr>
            <a:r>
              <a:rPr lang="en-US" altLang="en-US" sz="2200" dirty="0"/>
              <a:t>The statement of cash flows separates cash flows into:</a:t>
            </a:r>
          </a:p>
          <a:p>
            <a:pPr marL="622800" lvl="2" indent="-320400" eaLnBrk="1" hangingPunct="1">
              <a:lnSpc>
                <a:spcPct val="90000"/>
              </a:lnSpc>
              <a:spcBef>
                <a:spcPts val="600"/>
              </a:spcBef>
              <a:buSzPct val="80000"/>
            </a:pPr>
            <a:r>
              <a:rPr lang="en-US" altLang="en-US" sz="1800" dirty="0"/>
              <a:t>C</a:t>
            </a:r>
            <a:r>
              <a:rPr lang="en-US" altLang="en-US" sz="100" dirty="0"/>
              <a:t> </a:t>
            </a:r>
            <a:r>
              <a:rPr lang="en-US" altLang="en-US" sz="1800" dirty="0"/>
              <a:t>F from operating activities, C</a:t>
            </a:r>
            <a:r>
              <a:rPr lang="en-US" altLang="en-US" sz="100" dirty="0"/>
              <a:t> </a:t>
            </a:r>
            <a:r>
              <a:rPr lang="en-US" altLang="en-US" sz="1800" dirty="0"/>
              <a:t>F from investing activities, and C</a:t>
            </a:r>
            <a:r>
              <a:rPr lang="en-US" altLang="en-US" sz="100" dirty="0"/>
              <a:t> </a:t>
            </a:r>
            <a:r>
              <a:rPr lang="en-US" altLang="en-US" sz="1800" dirty="0"/>
              <a:t>F from financing activities.</a:t>
            </a:r>
          </a:p>
          <a:p>
            <a:pPr marL="291600" lvl="1" indent="-291600" eaLnBrk="1" hangingPunct="1">
              <a:lnSpc>
                <a:spcPct val="90000"/>
              </a:lnSpc>
              <a:spcBef>
                <a:spcPts val="600"/>
              </a:spcBef>
              <a:buSzPct val="100000"/>
            </a:pPr>
            <a:r>
              <a:rPr lang="en-US" altLang="en-US" sz="2200" dirty="0"/>
              <a:t>F</a:t>
            </a:r>
            <a:r>
              <a:rPr lang="en-US" altLang="en-US" sz="100" dirty="0"/>
              <a:t> </a:t>
            </a:r>
            <a:r>
              <a:rPr lang="en-US" altLang="en-US" sz="2200" dirty="0"/>
              <a:t>Is may also perform ratio analyses.</a:t>
            </a:r>
          </a:p>
          <a:p>
            <a:pPr marL="622800" lvl="2" indent="-320400" eaLnBrk="1" hangingPunct="1">
              <a:lnSpc>
                <a:spcPct val="90000"/>
              </a:lnSpc>
              <a:spcBef>
                <a:spcPts val="600"/>
              </a:spcBef>
            </a:pPr>
            <a:r>
              <a:rPr lang="en-US" altLang="en-US" sz="1800" dirty="0"/>
              <a:t>Time-series and cross-sectional analyses.</a:t>
            </a:r>
          </a:p>
        </p:txBody>
      </p:sp>
      <p:sp>
        <p:nvSpPr>
          <p:cNvPr id="2" name="Slide Number Placeholder 1"/>
          <p:cNvSpPr>
            <a:spLocks noGrp="1"/>
          </p:cNvSpPr>
          <p:nvPr>
            <p:ph type="sldNum" sz="quarter" idx="12"/>
          </p:nvPr>
        </p:nvSpPr>
        <p:spPr/>
        <p:txBody>
          <a:bodyPr/>
          <a:lstStyle/>
          <a:p>
            <a:pPr>
              <a:defRPr/>
            </a:pPr>
            <a:r>
              <a:rPr lang="en-US" altLang="en-US" dirty="0"/>
              <a:t>20-</a:t>
            </a:r>
            <a:fld id="{4773FF61-F4E9-4123-B6AF-201BC82A0194}" type="slidenum">
              <a:rPr lang="en-US" altLang="en-US" smtClean="0"/>
              <a:pPr>
                <a:defRPr/>
              </a:pPr>
              <a:t>14</a:t>
            </a:fld>
            <a:endParaRPr lang="en-US" altLang="en-US" dirty="0"/>
          </a:p>
        </p:txBody>
      </p:sp>
    </p:spTree>
    <p:extLst>
      <p:ext uri="{BB962C8B-B14F-4D97-AF65-F5344CB8AC3E}">
        <p14:creationId xmlns:p14="http://schemas.microsoft.com/office/powerpoint/2010/main" val="5473914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7566"/>
            <a:ext cx="7543800" cy="664745"/>
          </a:xfrm>
        </p:spPr>
        <p:txBody>
          <a:bodyPr anchor="ctr"/>
          <a:lstStyle/>
          <a:p>
            <a:pPr eaLnBrk="1" hangingPunct="1"/>
            <a:r>
              <a:rPr lang="en-US" altLang="en-US" sz="3500" dirty="0"/>
              <a:t>Sample Cash Flow Analysis</a:t>
            </a:r>
          </a:p>
        </p:txBody>
      </p:sp>
      <p:graphicFrame>
        <p:nvGraphicFramePr>
          <p:cNvPr id="9" name="Table 8"/>
          <p:cNvGraphicFramePr>
            <a:graphicFrameLocks noGrp="1"/>
          </p:cNvGraphicFramePr>
          <p:nvPr>
            <p:extLst>
              <p:ext uri="{D42A27DB-BD31-4B8C-83A1-F6EECF244321}">
                <p14:modId xmlns:p14="http://schemas.microsoft.com/office/powerpoint/2010/main" val="442726454"/>
              </p:ext>
            </p:extLst>
          </p:nvPr>
        </p:nvGraphicFramePr>
        <p:xfrm>
          <a:off x="680357" y="1859820"/>
          <a:ext cx="7097486" cy="1935442"/>
        </p:xfrm>
        <a:graphic>
          <a:graphicData uri="http://schemas.openxmlformats.org/drawingml/2006/table">
            <a:tbl>
              <a:tblPr firstRow="1" bandRow="1">
                <a:tableStyleId>{5C22544A-7EE6-4342-B048-85BDC9FD1C3A}</a:tableStyleId>
              </a:tblPr>
              <a:tblGrid>
                <a:gridCol w="762000">
                  <a:extLst>
                    <a:ext uri="{9D8B030D-6E8A-4147-A177-3AD203B41FA5}">
                      <a16:colId xmlns:a16="http://schemas.microsoft.com/office/drawing/2014/main" val="2174979527"/>
                    </a:ext>
                  </a:extLst>
                </a:gridCol>
                <a:gridCol w="1170633">
                  <a:extLst>
                    <a:ext uri="{9D8B030D-6E8A-4147-A177-3AD203B41FA5}">
                      <a16:colId xmlns:a16="http://schemas.microsoft.com/office/drawing/2014/main" val="2675616183"/>
                    </a:ext>
                  </a:extLst>
                </a:gridCol>
                <a:gridCol w="643094">
                  <a:extLst>
                    <a:ext uri="{9D8B030D-6E8A-4147-A177-3AD203B41FA5}">
                      <a16:colId xmlns:a16="http://schemas.microsoft.com/office/drawing/2014/main" val="1337860194"/>
                    </a:ext>
                  </a:extLst>
                </a:gridCol>
                <a:gridCol w="572757">
                  <a:extLst>
                    <a:ext uri="{9D8B030D-6E8A-4147-A177-3AD203B41FA5}">
                      <a16:colId xmlns:a16="http://schemas.microsoft.com/office/drawing/2014/main" val="826589076"/>
                    </a:ext>
                  </a:extLst>
                </a:gridCol>
                <a:gridCol w="1788606">
                  <a:extLst>
                    <a:ext uri="{9D8B030D-6E8A-4147-A177-3AD203B41FA5}">
                      <a16:colId xmlns:a16="http://schemas.microsoft.com/office/drawing/2014/main" val="2005460176"/>
                    </a:ext>
                  </a:extLst>
                </a:gridCol>
                <a:gridCol w="562708">
                  <a:extLst>
                    <a:ext uri="{9D8B030D-6E8A-4147-A177-3AD203B41FA5}">
                      <a16:colId xmlns:a16="http://schemas.microsoft.com/office/drawing/2014/main" val="1814498876"/>
                    </a:ext>
                  </a:extLst>
                </a:gridCol>
                <a:gridCol w="582804">
                  <a:extLst>
                    <a:ext uri="{9D8B030D-6E8A-4147-A177-3AD203B41FA5}">
                      <a16:colId xmlns:a16="http://schemas.microsoft.com/office/drawing/2014/main" val="1023509409"/>
                    </a:ext>
                  </a:extLst>
                </a:gridCol>
                <a:gridCol w="1014884">
                  <a:extLst>
                    <a:ext uri="{9D8B030D-6E8A-4147-A177-3AD203B41FA5}">
                      <a16:colId xmlns:a16="http://schemas.microsoft.com/office/drawing/2014/main" val="544857901"/>
                    </a:ext>
                  </a:extLst>
                </a:gridCol>
              </a:tblGrid>
              <a:tr h="370840">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alibri" panose="020F0502020204030204" pitchFamily="34" charset="0"/>
                        </a:rPr>
                        <a:t>Change</a:t>
                      </a:r>
                      <a:endParaRPr kumimoji="0" lang="en-US" altLang="en-US" sz="1400" b="0" i="0" u="none" strike="noStrike" cap="none" normalizeH="0" baseline="0" dirty="0">
                        <a:ln>
                          <a:noFill/>
                        </a:ln>
                        <a:solidFill>
                          <a:srgbClr val="000000"/>
                        </a:solidFill>
                        <a:effectLst/>
                        <a:latin typeface="Calibri" panose="020F0502020204030204" pitchFamily="34" charset="0"/>
                        <a:cs typeface="Times New Roman" pitchFamily="18" charset="0"/>
                      </a:endParaRPr>
                    </a:p>
                  </a:txBody>
                  <a:tcPr marL="0" marR="0" marT="0" marB="0" anchor="ctr"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alibri" panose="020F0502020204030204" pitchFamily="34" charset="0"/>
                        </a:rPr>
                        <a:t>Assets</a:t>
                      </a:r>
                      <a:endParaRPr kumimoji="0" lang="en-US" altLang="en-US" sz="1400" b="0" i="0" u="none" strike="noStrike" cap="none" normalizeH="0" baseline="0" dirty="0">
                        <a:ln>
                          <a:noFill/>
                        </a:ln>
                        <a:solidFill>
                          <a:srgbClr val="000000"/>
                        </a:solidFill>
                        <a:effectLst/>
                        <a:latin typeface="Calibri" panose="020F0502020204030204" pitchFamily="34" charset="0"/>
                        <a:cs typeface="Times New Roman" pitchFamily="18" charset="0"/>
                      </a:endParaRPr>
                    </a:p>
                  </a:txBody>
                  <a:tcPr marL="0" marR="0" marT="0" marB="0" anchor="ctr"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alibri" panose="020F0502020204030204" pitchFamily="34" charset="0"/>
                        </a:rPr>
                        <a:t>2013</a:t>
                      </a:r>
                      <a:endParaRPr kumimoji="0" lang="en-US" altLang="en-US" sz="1400" b="0" i="0" u="none" strike="noStrike" cap="none" normalizeH="0" baseline="0" dirty="0">
                        <a:ln>
                          <a:noFill/>
                        </a:ln>
                        <a:solidFill>
                          <a:srgbClr val="000000"/>
                        </a:solidFill>
                        <a:effectLst/>
                        <a:latin typeface="Calibri" panose="020F0502020204030204" pitchFamily="34" charset="0"/>
                        <a:cs typeface="Times New Roman" pitchFamily="18" charset="0"/>
                      </a:endParaRPr>
                    </a:p>
                  </a:txBody>
                  <a:tcPr marL="0" marR="0" marT="0" marB="0" anchor="ctr"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alibri" panose="020F0502020204030204" pitchFamily="34" charset="0"/>
                        </a:rPr>
                        <a:t>2014</a:t>
                      </a:r>
                      <a:endParaRPr kumimoji="0" lang="en-US" altLang="en-US" sz="1400" b="0" i="0" u="none" strike="noStrike" cap="none" normalizeH="0" baseline="0" dirty="0">
                        <a:ln>
                          <a:noFill/>
                        </a:ln>
                        <a:solidFill>
                          <a:srgbClr val="000000"/>
                        </a:solidFill>
                        <a:effectLst/>
                        <a:latin typeface="Calibri" panose="020F0502020204030204" pitchFamily="34" charset="0"/>
                        <a:cs typeface="Times New Roman" pitchFamily="18" charset="0"/>
                      </a:endParaRPr>
                    </a:p>
                  </a:txBody>
                  <a:tcPr marL="0" marR="0" marT="0" marB="0" anchor="ctr"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alibri" panose="020F0502020204030204" pitchFamily="34" charset="0"/>
                        </a:rPr>
                        <a:t>Liabilities &amp; Equity</a:t>
                      </a:r>
                      <a:endParaRPr kumimoji="0" lang="en-US" altLang="en-US" sz="1400" b="0" i="0" u="none" strike="noStrike" cap="none" normalizeH="0" baseline="0" dirty="0">
                        <a:ln>
                          <a:noFill/>
                        </a:ln>
                        <a:solidFill>
                          <a:srgbClr val="000000"/>
                        </a:solidFill>
                        <a:effectLst/>
                        <a:latin typeface="Calibri" panose="020F0502020204030204" pitchFamily="34" charset="0"/>
                        <a:cs typeface="Times New Roman" pitchFamily="18" charset="0"/>
                      </a:endParaRPr>
                    </a:p>
                  </a:txBody>
                  <a:tcPr marL="0" marR="0" marT="0" marB="0" anchor="ctr"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alibri" panose="020F0502020204030204" pitchFamily="34" charset="0"/>
                        </a:rPr>
                        <a:t>2013</a:t>
                      </a:r>
                      <a:endParaRPr kumimoji="0" lang="en-US" altLang="en-US" sz="1400" b="0" i="0" u="none" strike="noStrike" cap="none" normalizeH="0" baseline="0" dirty="0">
                        <a:ln>
                          <a:noFill/>
                        </a:ln>
                        <a:solidFill>
                          <a:srgbClr val="000000"/>
                        </a:solidFill>
                        <a:effectLst/>
                        <a:latin typeface="Calibri" panose="020F0502020204030204" pitchFamily="34" charset="0"/>
                        <a:cs typeface="Times New Roman" pitchFamily="18" charset="0"/>
                      </a:endParaRPr>
                    </a:p>
                  </a:txBody>
                  <a:tcPr marL="0" marR="0" marT="0" marB="0" anchor="ctr"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Calibri" panose="020F0502020204030204" pitchFamily="34" charset="0"/>
                        </a:rPr>
                        <a:t>2014</a:t>
                      </a:r>
                      <a:endParaRPr kumimoji="0" lang="en-US" altLang="en-US" sz="1400" b="0" i="0" u="none" strike="noStrike" cap="none" normalizeH="0" baseline="0">
                        <a:ln>
                          <a:noFill/>
                        </a:ln>
                        <a:solidFill>
                          <a:srgbClr val="000000"/>
                        </a:solidFill>
                        <a:effectLst/>
                        <a:latin typeface="Calibri" panose="020F0502020204030204" pitchFamily="34" charset="0"/>
                        <a:cs typeface="Times New Roman" pitchFamily="18" charset="0"/>
                      </a:endParaRPr>
                    </a:p>
                  </a:txBody>
                  <a:tcPr marL="0" marR="0" marT="0" marB="0" anchor="ctr"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alibri" panose="020F0502020204030204" pitchFamily="34" charset="0"/>
                        </a:rPr>
                        <a:t>Change</a:t>
                      </a:r>
                      <a:endParaRPr kumimoji="0" lang="en-US" altLang="en-US" sz="1400" b="0" i="0" u="none" strike="noStrike" cap="none" normalizeH="0" baseline="0" dirty="0">
                        <a:ln>
                          <a:noFill/>
                        </a:ln>
                        <a:solidFill>
                          <a:srgbClr val="000000"/>
                        </a:solidFill>
                        <a:effectLst/>
                        <a:latin typeface="Calibri" panose="020F0502020204030204" pitchFamily="34" charset="0"/>
                        <a:cs typeface="Times New Roman" pitchFamily="18" charset="0"/>
                      </a:endParaRPr>
                    </a:p>
                  </a:txBody>
                  <a:tcPr marL="0" marR="0" marT="0" marB="0" anchor="ctr" horzOverflow="overflow"/>
                </a:tc>
                <a:extLst>
                  <a:ext uri="{0D108BD9-81ED-4DB2-BD59-A6C34878D82A}">
                    <a16:rowId xmlns:a16="http://schemas.microsoft.com/office/drawing/2014/main" val="4231863225"/>
                  </a:ext>
                </a:extLst>
              </a:tr>
              <a:tr h="238889">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alibri" panose="020F0502020204030204" pitchFamily="34" charset="0"/>
                        </a:rPr>
                        <a:t>($60)</a:t>
                      </a:r>
                      <a:endParaRPr kumimoji="0" lang="en-US" altLang="en-US" sz="1400" b="0" i="0" u="none" strike="noStrike" cap="none" normalizeH="0" baseline="0" dirty="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Calibri" panose="020F0502020204030204" pitchFamily="34" charset="0"/>
                        </a:rPr>
                        <a:t>Cash</a:t>
                      </a:r>
                      <a:endParaRPr kumimoji="0" lang="en-US" altLang="en-US" sz="1400" b="0" i="0" u="none" strike="noStrike" cap="none" normalizeH="0" baseline="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alibri" panose="020F0502020204030204" pitchFamily="34" charset="0"/>
                        </a:rPr>
                        <a:t>$170 </a:t>
                      </a:r>
                      <a:endParaRPr kumimoji="0" lang="en-US" altLang="en-US" sz="1400" b="0" i="0" u="none" strike="noStrike" cap="none" normalizeH="0" baseline="0" dirty="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alibri" panose="020F0502020204030204" pitchFamily="34" charset="0"/>
                        </a:rPr>
                        <a:t>$110 </a:t>
                      </a:r>
                      <a:endParaRPr kumimoji="0" lang="en-US" altLang="en-US" sz="1400" b="0" i="0" u="none" strike="noStrike" cap="none" normalizeH="0" baseline="0" dirty="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marL="74613"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74613"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alibri" panose="020F0502020204030204" pitchFamily="34" charset="0"/>
                        </a:rPr>
                        <a:t>Accounts payable</a:t>
                      </a:r>
                      <a:endParaRPr kumimoji="0" lang="en-US" altLang="en-US" sz="1400" b="0" i="0" u="none" strike="noStrike" cap="none" normalizeH="0" baseline="0" dirty="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alibri" panose="020F0502020204030204" pitchFamily="34" charset="0"/>
                        </a:rPr>
                        <a:t>$135 </a:t>
                      </a:r>
                      <a:endParaRPr kumimoji="0" lang="en-US" altLang="en-US" sz="1400" b="0" i="0" u="none" strike="noStrike" cap="none" normalizeH="0" baseline="0" dirty="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alibri" panose="020F0502020204030204" pitchFamily="34" charset="0"/>
                        </a:rPr>
                        <a:t>$120 </a:t>
                      </a:r>
                      <a:endParaRPr kumimoji="0" lang="en-US" altLang="en-US" sz="1400" b="0" i="0" u="none" strike="noStrike" cap="none" normalizeH="0" baseline="0" dirty="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alibri" panose="020F0502020204030204" pitchFamily="34" charset="0"/>
                        </a:rPr>
                        <a:t>($15)</a:t>
                      </a:r>
                      <a:endParaRPr kumimoji="0" lang="en-US" altLang="en-US" sz="1400" b="0" i="0" u="none" strike="noStrike" cap="none" normalizeH="0" baseline="0" dirty="0">
                        <a:ln>
                          <a:noFill/>
                        </a:ln>
                        <a:solidFill>
                          <a:srgbClr val="000000"/>
                        </a:solidFill>
                        <a:effectLst/>
                        <a:latin typeface="Calibri" panose="020F0502020204030204" pitchFamily="34" charset="0"/>
                        <a:cs typeface="Times New Roman" pitchFamily="18" charset="0"/>
                      </a:endParaRPr>
                    </a:p>
                  </a:txBody>
                  <a:tcPr marL="0" marR="0" marT="0" marB="0" horzOverflow="overflow"/>
                </a:tc>
                <a:extLst>
                  <a:ext uri="{0D108BD9-81ED-4DB2-BD59-A6C34878D82A}">
                    <a16:rowId xmlns:a16="http://schemas.microsoft.com/office/drawing/2014/main" val="707549579"/>
                  </a:ext>
                </a:extLst>
              </a:tr>
              <a:tr h="200967">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alibri" panose="020F0502020204030204" pitchFamily="34" charset="0"/>
                        </a:rPr>
                        <a:t>$200</a:t>
                      </a:r>
                      <a:endParaRPr kumimoji="0" lang="en-US" altLang="en-US" sz="1400" b="0" i="0" u="none" strike="noStrike" cap="none" normalizeH="0" baseline="0" dirty="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alibri" panose="020F0502020204030204" pitchFamily="34" charset="0"/>
                        </a:rPr>
                        <a:t>Accounts rec.</a:t>
                      </a:r>
                      <a:endParaRPr kumimoji="0" lang="en-US" altLang="en-US" sz="1400" b="0" i="0" u="none" strike="noStrike" cap="none" normalizeH="0" baseline="0" dirty="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alibri" panose="020F0502020204030204" pitchFamily="34" charset="0"/>
                        </a:rPr>
                        <a:t>500</a:t>
                      </a:r>
                      <a:endParaRPr kumimoji="0" lang="en-US" altLang="en-US" sz="1400" b="0" i="0" u="none" strike="noStrike" cap="none" normalizeH="0" baseline="0" dirty="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Calibri" panose="020F0502020204030204" pitchFamily="34" charset="0"/>
                        </a:rPr>
                        <a:t>700</a:t>
                      </a:r>
                      <a:endParaRPr kumimoji="0" lang="en-US" altLang="en-US" sz="1400" b="0" i="0" u="none" strike="noStrike" cap="none" normalizeH="0" baseline="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marL="74613"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74613"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Calibri" panose="020F0502020204030204" pitchFamily="34" charset="0"/>
                        </a:rPr>
                        <a:t>Notes payable</a:t>
                      </a:r>
                      <a:endParaRPr kumimoji="0" lang="en-US" altLang="en-US" sz="1400" b="0" i="0" u="none" strike="noStrike" cap="none" normalizeH="0" baseline="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Calibri" panose="020F0502020204030204" pitchFamily="34" charset="0"/>
                        </a:rPr>
                        <a:t>1,200</a:t>
                      </a:r>
                      <a:endParaRPr kumimoji="0" lang="en-US" altLang="en-US" sz="1400" b="0" i="0" u="none" strike="noStrike" cap="none" normalizeH="0" baseline="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Calibri" panose="020F0502020204030204" pitchFamily="34" charset="0"/>
                        </a:rPr>
                        <a:t>1,400</a:t>
                      </a:r>
                      <a:endParaRPr kumimoji="0" lang="en-US" altLang="en-US" sz="1400" b="0" i="0" u="none" strike="noStrike" cap="none" normalizeH="0" baseline="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Calibri" panose="020F0502020204030204" pitchFamily="34" charset="0"/>
                        </a:rPr>
                        <a:t>$200</a:t>
                      </a:r>
                      <a:endParaRPr kumimoji="0" lang="en-US" altLang="en-US" sz="1400" b="0" i="0" u="none" strike="noStrike" cap="none" normalizeH="0" baseline="0">
                        <a:ln>
                          <a:noFill/>
                        </a:ln>
                        <a:solidFill>
                          <a:srgbClr val="000000"/>
                        </a:solidFill>
                        <a:effectLst/>
                        <a:latin typeface="Calibri" panose="020F0502020204030204" pitchFamily="34" charset="0"/>
                        <a:cs typeface="Times New Roman" pitchFamily="18" charset="0"/>
                      </a:endParaRPr>
                    </a:p>
                  </a:txBody>
                  <a:tcPr marL="0" marR="0" marT="0" marB="0" horzOverflow="overflow"/>
                </a:tc>
                <a:extLst>
                  <a:ext uri="{0D108BD9-81ED-4DB2-BD59-A6C34878D82A}">
                    <a16:rowId xmlns:a16="http://schemas.microsoft.com/office/drawing/2014/main" val="4045731678"/>
                  </a:ext>
                </a:extLst>
              </a:tr>
              <a:tr h="258913">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alibri" panose="020F0502020204030204" pitchFamily="34" charset="0"/>
                        </a:rPr>
                        <a:t>($240)</a:t>
                      </a:r>
                      <a:endParaRPr kumimoji="0" lang="en-US" altLang="en-US" sz="1400" b="0" i="0" u="none" strike="noStrike" cap="none" normalizeH="0" baseline="0" dirty="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alibri" panose="020F0502020204030204" pitchFamily="34" charset="0"/>
                        </a:rPr>
                        <a:t>Inventory</a:t>
                      </a:r>
                      <a:endParaRPr kumimoji="0" lang="en-US" altLang="en-US" sz="1400" b="0" i="0" u="none" strike="noStrike" cap="none" normalizeH="0" baseline="0" dirty="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400" b="0" i="0" u="sng" strike="noStrike" cap="none" normalizeH="0" baseline="0" dirty="0">
                          <a:ln>
                            <a:noFill/>
                          </a:ln>
                          <a:solidFill>
                            <a:srgbClr val="000000"/>
                          </a:solidFill>
                          <a:effectLst/>
                          <a:latin typeface="Calibri" panose="020F0502020204030204" pitchFamily="34" charset="0"/>
                        </a:rPr>
                        <a:t>1,240</a:t>
                      </a:r>
                      <a:endParaRPr kumimoji="0" lang="en-US" altLang="en-US" sz="1400" b="0" i="0" u="none" strike="noStrike" cap="none" normalizeH="0" baseline="0" dirty="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Calibri" panose="020F0502020204030204" pitchFamily="34" charset="0"/>
                        </a:rPr>
                        <a:t>1,000</a:t>
                      </a:r>
                      <a:endParaRPr kumimoji="0" lang="en-US" altLang="en-US" sz="1400" b="0" i="0" u="none" strike="noStrike" cap="none" normalizeH="0" baseline="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marL="74613"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74613"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alibri" panose="020F0502020204030204" pitchFamily="34" charset="0"/>
                        </a:rPr>
                        <a:t> Total current liabilities</a:t>
                      </a:r>
                      <a:endParaRPr kumimoji="0" lang="en-US" altLang="en-US" sz="1400" b="0" i="0" u="none" strike="noStrike" cap="none" normalizeH="0" baseline="0" dirty="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Calibri" panose="020F0502020204030204" pitchFamily="34" charset="0"/>
                        </a:rPr>
                        <a:t>1,335</a:t>
                      </a:r>
                      <a:endParaRPr kumimoji="0" lang="en-US" altLang="en-US" sz="1400" b="0" i="0" u="none" strike="noStrike" cap="none" normalizeH="0" baseline="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alibri" panose="020F0502020204030204" pitchFamily="34" charset="0"/>
                        </a:rPr>
                        <a:t>1,520</a:t>
                      </a:r>
                      <a:endParaRPr kumimoji="0" lang="en-US" altLang="en-US" sz="1400" b="0" i="0" u="none" strike="noStrike" cap="none" normalizeH="0" baseline="0" dirty="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Calibri" panose="020F0502020204030204" pitchFamily="34" charset="0"/>
                        </a:rPr>
                        <a:t> </a:t>
                      </a:r>
                      <a:endParaRPr kumimoji="0" lang="en-US" altLang="en-US" sz="1400" b="0" i="0" u="none" strike="noStrike" cap="none" normalizeH="0" baseline="0">
                        <a:ln>
                          <a:noFill/>
                        </a:ln>
                        <a:solidFill>
                          <a:srgbClr val="000000"/>
                        </a:solidFill>
                        <a:effectLst/>
                        <a:latin typeface="Calibri" panose="020F0502020204030204" pitchFamily="34" charset="0"/>
                        <a:cs typeface="Times New Roman" pitchFamily="18" charset="0"/>
                      </a:endParaRPr>
                    </a:p>
                  </a:txBody>
                  <a:tcPr marL="0" marR="0" marT="0" marB="0" horzOverflow="overflow"/>
                </a:tc>
                <a:extLst>
                  <a:ext uri="{0D108BD9-81ED-4DB2-BD59-A6C34878D82A}">
                    <a16:rowId xmlns:a16="http://schemas.microsoft.com/office/drawing/2014/main" val="787351282"/>
                  </a:ext>
                </a:extLst>
              </a:tr>
              <a:tr h="190918">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alibri" panose="020F0502020204030204" pitchFamily="34" charset="0"/>
                        </a:rPr>
                        <a:t> </a:t>
                      </a:r>
                      <a:endParaRPr kumimoji="0" lang="en-US" altLang="en-US" sz="1400" b="0" i="0" u="none" strike="noStrike" cap="none" normalizeH="0" baseline="0" dirty="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alibri" panose="020F0502020204030204" pitchFamily="34" charset="0"/>
                        </a:rPr>
                        <a:t>  Total current </a:t>
                      </a:r>
                      <a:endParaRPr kumimoji="0" lang="en-US" altLang="en-US" sz="1400" b="0" i="0" u="none" strike="noStrike" cap="none" normalizeH="0" baseline="0" dirty="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alibri" panose="020F0502020204030204" pitchFamily="34" charset="0"/>
                        </a:rPr>
                        <a:t>1,910</a:t>
                      </a:r>
                      <a:endParaRPr kumimoji="0" lang="en-US" altLang="en-US" sz="1400" b="0" i="0" u="none" strike="noStrike" cap="none" normalizeH="0" baseline="0" dirty="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alibri" panose="020F0502020204030204" pitchFamily="34" charset="0"/>
                        </a:rPr>
                        <a:t>1,810</a:t>
                      </a:r>
                      <a:endParaRPr kumimoji="0" lang="en-US" altLang="en-US" sz="1400" b="0" i="0" u="none" strike="noStrike" cap="none" normalizeH="0" baseline="0" dirty="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marL="74613"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74613"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Calibri" panose="020F0502020204030204" pitchFamily="34" charset="0"/>
                        </a:rPr>
                        <a:t>Long-term debt</a:t>
                      </a:r>
                      <a:endParaRPr kumimoji="0" lang="en-US" altLang="en-US" sz="1400" b="0" i="0" u="none" strike="noStrike" cap="none" normalizeH="0" baseline="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Calibri" panose="020F0502020204030204" pitchFamily="34" charset="0"/>
                        </a:rPr>
                        <a:t>2,005</a:t>
                      </a:r>
                      <a:endParaRPr kumimoji="0" lang="en-US" altLang="en-US" sz="1400" b="0" i="0" u="none" strike="noStrike" cap="none" normalizeH="0" baseline="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Calibri" panose="020F0502020204030204" pitchFamily="34" charset="0"/>
                        </a:rPr>
                        <a:t>2,620</a:t>
                      </a:r>
                      <a:endParaRPr kumimoji="0" lang="en-US" altLang="en-US" sz="1400" b="0" i="0" u="none" strike="noStrike" cap="none" normalizeH="0" baseline="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Calibri" panose="020F0502020204030204" pitchFamily="34" charset="0"/>
                        </a:rPr>
                        <a:t>615</a:t>
                      </a:r>
                      <a:endParaRPr kumimoji="0" lang="en-US" altLang="en-US" sz="1400" b="0" i="0" u="none" strike="noStrike" cap="none" normalizeH="0" baseline="0">
                        <a:ln>
                          <a:noFill/>
                        </a:ln>
                        <a:solidFill>
                          <a:srgbClr val="000000"/>
                        </a:solidFill>
                        <a:effectLst/>
                        <a:latin typeface="Calibri" panose="020F0502020204030204" pitchFamily="34" charset="0"/>
                        <a:cs typeface="Times New Roman" pitchFamily="18" charset="0"/>
                      </a:endParaRPr>
                    </a:p>
                  </a:txBody>
                  <a:tcPr marL="0" marR="0" marT="0" marB="0" horzOverflow="overflow"/>
                </a:tc>
                <a:extLst>
                  <a:ext uri="{0D108BD9-81ED-4DB2-BD59-A6C34878D82A}">
                    <a16:rowId xmlns:a16="http://schemas.microsoft.com/office/drawing/2014/main" val="1276685107"/>
                  </a:ext>
                </a:extLst>
              </a:tr>
              <a:tr h="198622">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Calibri" panose="020F0502020204030204" pitchFamily="34" charset="0"/>
                        </a:rPr>
                        <a:t>$1,500</a:t>
                      </a:r>
                      <a:endParaRPr kumimoji="0" lang="en-US" altLang="en-US" sz="1400" b="0" i="0" u="none" strike="noStrike" cap="none" normalizeH="0" baseline="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alibri" panose="020F0502020204030204" pitchFamily="34" charset="0"/>
                        </a:rPr>
                        <a:t>Fixed assets</a:t>
                      </a:r>
                      <a:endParaRPr kumimoji="0" lang="en-US" altLang="en-US" sz="1400" b="0" i="0" u="none" strike="noStrike" cap="none" normalizeH="0" baseline="0" dirty="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400" b="0" i="0" u="sng" strike="noStrike" cap="none" normalizeH="0" baseline="0" dirty="0">
                          <a:ln>
                            <a:noFill/>
                          </a:ln>
                          <a:solidFill>
                            <a:srgbClr val="000000"/>
                          </a:solidFill>
                          <a:effectLst/>
                          <a:latin typeface="Calibri" panose="020F0502020204030204" pitchFamily="34" charset="0"/>
                        </a:rPr>
                        <a:t>2,000</a:t>
                      </a:r>
                      <a:endParaRPr kumimoji="0" lang="en-US" altLang="en-US" sz="1400" b="0" i="0" u="none" strike="noStrike" cap="none" normalizeH="0" baseline="0" dirty="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alibri" panose="020F0502020204030204" pitchFamily="34" charset="0"/>
                        </a:rPr>
                        <a:t>3,500</a:t>
                      </a:r>
                      <a:endParaRPr kumimoji="0" lang="en-US" altLang="en-US" sz="1400" b="0" i="0" u="none" strike="noStrike" cap="none" normalizeH="0" baseline="0" dirty="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marL="74613"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74613"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alibri" panose="020F0502020204030204" pitchFamily="34" charset="0"/>
                        </a:rPr>
                        <a:t>Common stock</a:t>
                      </a:r>
                      <a:endParaRPr kumimoji="0" lang="en-US" altLang="en-US" sz="1400" b="0" i="0" u="none" strike="noStrike" cap="none" normalizeH="0" baseline="0" dirty="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Calibri" panose="020F0502020204030204" pitchFamily="34" charset="0"/>
                        </a:rPr>
                        <a:t>100</a:t>
                      </a:r>
                      <a:endParaRPr kumimoji="0" lang="en-US" altLang="en-US" sz="1400" b="0" i="0" u="none" strike="noStrike" cap="none" normalizeH="0" baseline="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Calibri" panose="020F0502020204030204" pitchFamily="34" charset="0"/>
                        </a:rPr>
                        <a:t>200</a:t>
                      </a:r>
                      <a:endParaRPr kumimoji="0" lang="en-US" altLang="en-US" sz="1400" b="0" i="0" u="none" strike="noStrike" cap="none" normalizeH="0" baseline="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Calibri" panose="020F0502020204030204" pitchFamily="34" charset="0"/>
                        </a:rPr>
                        <a:t>100</a:t>
                      </a:r>
                      <a:endParaRPr kumimoji="0" lang="en-US" altLang="en-US" sz="1400" b="0" i="0" u="none" strike="noStrike" cap="none" normalizeH="0" baseline="0">
                        <a:ln>
                          <a:noFill/>
                        </a:ln>
                        <a:solidFill>
                          <a:srgbClr val="000000"/>
                        </a:solidFill>
                        <a:effectLst/>
                        <a:latin typeface="Calibri" panose="020F0502020204030204" pitchFamily="34" charset="0"/>
                        <a:cs typeface="Times New Roman" pitchFamily="18" charset="0"/>
                      </a:endParaRPr>
                    </a:p>
                  </a:txBody>
                  <a:tcPr marL="0" marR="0" marT="0" marB="0" horzOverflow="overflow"/>
                </a:tc>
                <a:extLst>
                  <a:ext uri="{0D108BD9-81ED-4DB2-BD59-A6C34878D82A}">
                    <a16:rowId xmlns:a16="http://schemas.microsoft.com/office/drawing/2014/main" val="978960529"/>
                  </a:ext>
                </a:extLst>
              </a:tr>
              <a:tr h="208671">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Calibri" panose="020F0502020204030204" pitchFamily="34" charset="0"/>
                        </a:rPr>
                        <a:t> </a:t>
                      </a:r>
                      <a:endParaRPr kumimoji="0" lang="en-US" altLang="en-US" sz="1400" b="0" i="0" u="none" strike="noStrike" cap="none" normalizeH="0" baseline="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alibri" panose="020F0502020204030204" pitchFamily="34" charset="0"/>
                        </a:rPr>
                        <a:t> </a:t>
                      </a:r>
                      <a:endParaRPr kumimoji="0" lang="en-US" altLang="en-US" sz="1400" b="0" i="0" u="none" strike="noStrike" cap="none" normalizeH="0" baseline="0" dirty="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alibri" panose="020F0502020204030204" pitchFamily="34" charset="0"/>
                        </a:rPr>
                        <a:t> </a:t>
                      </a:r>
                      <a:endParaRPr kumimoji="0" lang="en-US" altLang="en-US" sz="1400" b="0" i="0" u="none" strike="noStrike" cap="none" normalizeH="0" baseline="0" dirty="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alibri" panose="020F0502020204030204" pitchFamily="34" charset="0"/>
                        </a:rPr>
                        <a:t> </a:t>
                      </a:r>
                      <a:endParaRPr kumimoji="0" lang="en-US" altLang="en-US" sz="1400" b="0" i="0" u="none" strike="noStrike" cap="none" normalizeH="0" baseline="0" dirty="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marL="74613"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74613"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alibri" panose="020F0502020204030204" pitchFamily="34" charset="0"/>
                        </a:rPr>
                        <a:t>Retained earnings</a:t>
                      </a:r>
                      <a:endParaRPr kumimoji="0" lang="en-US" altLang="en-US" sz="1400" b="0" i="0" u="none" strike="noStrike" cap="none" normalizeH="0" baseline="0" dirty="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Calibri" panose="020F0502020204030204" pitchFamily="34" charset="0"/>
                        </a:rPr>
                        <a:t>470</a:t>
                      </a:r>
                      <a:endParaRPr kumimoji="0" lang="en-US" altLang="en-US" sz="1400" b="0" i="0" u="none" strike="noStrike" cap="none" normalizeH="0" baseline="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Calibri" panose="020F0502020204030204" pitchFamily="34" charset="0"/>
                        </a:rPr>
                        <a:t>970</a:t>
                      </a:r>
                      <a:endParaRPr kumimoji="0" lang="en-US" altLang="en-US" sz="1400" b="0" i="0" u="none" strike="noStrike" cap="none" normalizeH="0" baseline="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alibri" panose="020F0502020204030204" pitchFamily="34" charset="0"/>
                        </a:rPr>
                        <a:t>500</a:t>
                      </a:r>
                      <a:endParaRPr kumimoji="0" lang="en-US" altLang="en-US" sz="1400" b="0" i="0" u="none" strike="noStrike" cap="none" normalizeH="0" baseline="0" dirty="0">
                        <a:ln>
                          <a:noFill/>
                        </a:ln>
                        <a:solidFill>
                          <a:srgbClr val="000000"/>
                        </a:solidFill>
                        <a:effectLst/>
                        <a:latin typeface="Calibri" panose="020F0502020204030204" pitchFamily="34" charset="0"/>
                        <a:cs typeface="Times New Roman" pitchFamily="18" charset="0"/>
                      </a:endParaRPr>
                    </a:p>
                  </a:txBody>
                  <a:tcPr marL="0" marR="0" marT="0" marB="0" horzOverflow="overflow"/>
                </a:tc>
                <a:extLst>
                  <a:ext uri="{0D108BD9-81ED-4DB2-BD59-A6C34878D82A}">
                    <a16:rowId xmlns:a16="http://schemas.microsoft.com/office/drawing/2014/main" val="2460509062"/>
                  </a:ext>
                </a:extLst>
              </a:tr>
              <a:tr h="211015">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Calibri" panose="020F0502020204030204" pitchFamily="34" charset="0"/>
                        </a:rPr>
                        <a:t> </a:t>
                      </a:r>
                      <a:endParaRPr kumimoji="0" lang="en-US" altLang="en-US" sz="1400" b="0" i="0" u="none" strike="noStrike" cap="none" normalizeH="0" baseline="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alibri" panose="020F0502020204030204" pitchFamily="34" charset="0"/>
                        </a:rPr>
                        <a:t>Total assets</a:t>
                      </a:r>
                      <a:endParaRPr kumimoji="0" lang="en-US" altLang="en-US" sz="1400" b="0" i="0" u="none" strike="noStrike" cap="none" normalizeH="0" baseline="0" dirty="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400" b="0" i="0" u="sng" strike="noStrike" cap="none" normalizeH="0" baseline="0" dirty="0">
                          <a:ln>
                            <a:noFill/>
                          </a:ln>
                          <a:solidFill>
                            <a:srgbClr val="000000"/>
                          </a:solidFill>
                          <a:effectLst/>
                          <a:latin typeface="Calibri" panose="020F0502020204030204" pitchFamily="34" charset="0"/>
                        </a:rPr>
                        <a:t>$3,910 </a:t>
                      </a:r>
                      <a:endParaRPr kumimoji="0" lang="en-US" altLang="en-US" sz="1400" b="0" i="0" u="none" strike="noStrike" cap="none" normalizeH="0" baseline="0" dirty="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400" b="0" i="0" u="sng" strike="noStrike" cap="none" normalizeH="0" baseline="0" dirty="0">
                          <a:ln>
                            <a:noFill/>
                          </a:ln>
                          <a:solidFill>
                            <a:srgbClr val="000000"/>
                          </a:solidFill>
                          <a:effectLst/>
                          <a:latin typeface="Calibri" panose="020F0502020204030204" pitchFamily="34" charset="0"/>
                        </a:rPr>
                        <a:t>$5,310 </a:t>
                      </a:r>
                      <a:endParaRPr kumimoji="0" lang="en-US" altLang="en-US" sz="1400" b="0" i="0" u="none" strike="noStrike" cap="none" normalizeH="0" baseline="0" dirty="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alibri" panose="020F0502020204030204" pitchFamily="34" charset="0"/>
                        </a:rPr>
                        <a:t>Total liab. &amp; equity</a:t>
                      </a:r>
                      <a:endParaRPr kumimoji="0" lang="en-US" altLang="en-US" sz="1400" b="0" i="0" u="none" strike="noStrike" cap="none" normalizeH="0" baseline="0" dirty="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400" b="0" i="0" u="sng" strike="noStrike" cap="none" normalizeH="0" baseline="0" dirty="0">
                          <a:ln>
                            <a:noFill/>
                          </a:ln>
                          <a:solidFill>
                            <a:srgbClr val="000000"/>
                          </a:solidFill>
                          <a:effectLst/>
                          <a:latin typeface="Calibri" panose="020F0502020204030204" pitchFamily="34" charset="0"/>
                        </a:rPr>
                        <a:t>$3,910 </a:t>
                      </a:r>
                      <a:endParaRPr kumimoji="0" lang="en-US" altLang="en-US" sz="1400" b="0" i="0" u="none" strike="noStrike" cap="none" normalizeH="0" baseline="0" dirty="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1400" b="0" i="0" u="sng" strike="noStrike" cap="none" normalizeH="0" baseline="0" dirty="0">
                          <a:ln>
                            <a:noFill/>
                          </a:ln>
                          <a:solidFill>
                            <a:srgbClr val="000000"/>
                          </a:solidFill>
                          <a:effectLst/>
                          <a:latin typeface="Calibri" panose="020F0502020204030204" pitchFamily="34" charset="0"/>
                        </a:rPr>
                        <a:t>$5,310 </a:t>
                      </a:r>
                      <a:endParaRPr kumimoji="0" lang="en-US" altLang="en-US" sz="1400" b="0" i="0" u="none" strike="noStrike" cap="none" normalizeH="0" baseline="0" dirty="0">
                        <a:ln>
                          <a:noFill/>
                        </a:ln>
                        <a:solidFill>
                          <a:srgbClr val="000000"/>
                        </a:solidFill>
                        <a:effectLst/>
                        <a:latin typeface="Calibri" panose="020F0502020204030204" pitchFamily="34" charset="0"/>
                        <a:cs typeface="Times New Roman" pitchFamily="18" charset="0"/>
                      </a:endParaRPr>
                    </a:p>
                  </a:txBody>
                  <a:tcPr marL="0" marR="0" marT="0" marB="0" horzOverflow="overflow"/>
                </a:tc>
                <a:tc>
                  <a:txBody>
                    <a:bodyPr/>
                    <a:lstStyle>
                      <a:lvl1pPr eaLnBrk="0" hangingPunct="0">
                        <a:spcBef>
                          <a:spcPct val="20000"/>
                        </a:spcBef>
                        <a:buClr>
                          <a:schemeClr val="tx2"/>
                        </a:buClr>
                        <a:buSzPct val="70000"/>
                        <a:buFont typeface="Wingdings" pitchFamily="2" charset="2"/>
                        <a:defRPr sz="2600">
                          <a:solidFill>
                            <a:schemeClr val="tx1"/>
                          </a:solidFill>
                          <a:latin typeface="Arial" charset="0"/>
                        </a:defRPr>
                      </a:lvl1pPr>
                      <a:lvl2pPr marL="742950" indent="-285750" eaLnBrk="0" hangingPunct="0">
                        <a:spcBef>
                          <a:spcPct val="20000"/>
                        </a:spcBef>
                        <a:buClr>
                          <a:schemeClr val="accent2"/>
                        </a:buClr>
                        <a:buSzPct val="70000"/>
                        <a:buFont typeface="Wingdings" pitchFamily="2" charset="2"/>
                        <a:defRPr sz="2200">
                          <a:solidFill>
                            <a:schemeClr val="tx1"/>
                          </a:solidFill>
                          <a:latin typeface="Arial" charset="0"/>
                        </a:defRPr>
                      </a:lvl2pPr>
                      <a:lvl3pPr marL="1143000" indent="-228600" eaLnBrk="0" hangingPunct="0">
                        <a:spcBef>
                          <a:spcPct val="20000"/>
                        </a:spcBef>
                        <a:buClr>
                          <a:schemeClr val="accent1"/>
                        </a:buClr>
                        <a:buSzPct val="70000"/>
                        <a:buFont typeface="Wingdings" pitchFamily="2" charset="2"/>
                        <a:defRPr sz="2100">
                          <a:solidFill>
                            <a:schemeClr val="tx1"/>
                          </a:solidFill>
                          <a:latin typeface="Arial" charset="0"/>
                        </a:defRPr>
                      </a:lvl3pPr>
                      <a:lvl4pPr marL="1600200" indent="-228600" eaLnBrk="0" hangingPunct="0">
                        <a:spcBef>
                          <a:spcPct val="20000"/>
                        </a:spcBef>
                        <a:buClr>
                          <a:schemeClr val="tx2"/>
                        </a:buClr>
                        <a:buSzPct val="75000"/>
                        <a:buFont typeface="Wingdings" pitchFamily="2" charset="2"/>
                        <a:defRPr>
                          <a:solidFill>
                            <a:schemeClr val="tx1"/>
                          </a:solidFill>
                          <a:latin typeface="Arial" charset="0"/>
                        </a:defRPr>
                      </a:lvl4pPr>
                      <a:lvl5pPr marL="2057400" indent="-228600" eaLnBrk="0" hangingPunct="0">
                        <a:spcBef>
                          <a:spcPct val="20000"/>
                        </a:spcBef>
                        <a:buClr>
                          <a:schemeClr val="folHlink"/>
                        </a:buClr>
                        <a:buSzPct val="80000"/>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folHlink"/>
                        </a:buClr>
                        <a:buSzPct val="80000"/>
                        <a:buFont typeface="Wingdings" pitchFamily="2" charset="2"/>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Calibri" panose="020F0502020204030204" pitchFamily="34" charset="0"/>
                        </a:rPr>
                        <a:t> </a:t>
                      </a:r>
                      <a:endParaRPr kumimoji="0" lang="en-US" altLang="en-US" sz="1400" b="0" i="0" u="none" strike="noStrike" cap="none" normalizeH="0" baseline="0" dirty="0">
                        <a:ln>
                          <a:noFill/>
                        </a:ln>
                        <a:solidFill>
                          <a:srgbClr val="000000"/>
                        </a:solidFill>
                        <a:effectLst/>
                        <a:latin typeface="Calibri" panose="020F0502020204030204" pitchFamily="34" charset="0"/>
                        <a:cs typeface="Times New Roman" pitchFamily="18" charset="0"/>
                      </a:endParaRPr>
                    </a:p>
                  </a:txBody>
                  <a:tcPr marL="0" marR="0" marT="0" marB="0" horzOverflow="overflow"/>
                </a:tc>
                <a:extLst>
                  <a:ext uri="{0D108BD9-81ED-4DB2-BD59-A6C34878D82A}">
                    <a16:rowId xmlns:a16="http://schemas.microsoft.com/office/drawing/2014/main" val="1743166899"/>
                  </a:ext>
                </a:extLst>
              </a:tr>
            </a:tbl>
          </a:graphicData>
        </a:graphic>
      </p:graphicFrame>
      <p:pic>
        <p:nvPicPr>
          <p:cNvPr id="6" name="Picture 5" descr="Income statement 2014. Sales $8,800. Costs ($5,600). Depreciation ($900). EBIT $2,300. Interest ($350). EBT $1,950. Taxes ($760.50), Net Income $1,189.50. Dividends $689.5 and Change RE $50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4039684"/>
            <a:ext cx="2142657" cy="2397739"/>
          </a:xfrm>
          <a:prstGeom prst="rect">
            <a:avLst/>
          </a:prstGeom>
        </p:spPr>
      </p:pic>
      <p:pic>
        <p:nvPicPr>
          <p:cNvPr id="7" name="Picture 6" descr="Summary Cash Flow Statement 2014.&#10;A. Cash flow from operations $2,464.50&#10;B. Cash flow from Investing ($2,400)&#10;C. Cash flow from financing ($124.50)&#10;D. Change in Cash ($6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62589" y="4450994"/>
            <a:ext cx="5036346" cy="2026006"/>
          </a:xfrm>
          <a:prstGeom prst="rect">
            <a:avLst/>
          </a:prstGeom>
        </p:spPr>
      </p:pic>
      <p:sp>
        <p:nvSpPr>
          <p:cNvPr id="3" name="Slide Number Placeholder 2"/>
          <p:cNvSpPr>
            <a:spLocks noGrp="1"/>
          </p:cNvSpPr>
          <p:nvPr>
            <p:ph type="sldNum" sz="quarter" idx="12"/>
          </p:nvPr>
        </p:nvSpPr>
        <p:spPr/>
        <p:txBody>
          <a:bodyPr/>
          <a:lstStyle/>
          <a:p>
            <a:pPr>
              <a:defRPr/>
            </a:pPr>
            <a:r>
              <a:rPr lang="en-US" altLang="en-US" dirty="0"/>
              <a:t>20-</a:t>
            </a:r>
            <a:fld id="{4773FF61-F4E9-4123-B6AF-201BC82A0194}" type="slidenum">
              <a:rPr lang="en-US" altLang="en-US" smtClean="0"/>
              <a:pPr>
                <a:defRPr/>
              </a:pPr>
              <a:t>15</a:t>
            </a:fld>
            <a:endParaRPr lang="en-US" altLang="en-US" dirty="0"/>
          </a:p>
        </p:txBody>
      </p:sp>
    </p:spTree>
    <p:extLst>
      <p:ext uri="{BB962C8B-B14F-4D97-AF65-F5344CB8AC3E}">
        <p14:creationId xmlns:p14="http://schemas.microsoft.com/office/powerpoint/2010/main" val="3300856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170821" cy="1295400"/>
          </a:xfrm>
        </p:spPr>
        <p:txBody>
          <a:bodyPr anchor="ctr"/>
          <a:lstStyle/>
          <a:p>
            <a:r>
              <a:rPr lang="en-US" altLang="en-US" sz="3500" dirty="0"/>
              <a:t>Common Ratios</a:t>
            </a:r>
            <a:endParaRPr lang="en-IN" sz="3500" dirty="0"/>
          </a:p>
        </p:txBody>
      </p:sp>
      <p:sp>
        <p:nvSpPr>
          <p:cNvPr id="8" name="Content Placeholder 7"/>
          <p:cNvSpPr>
            <a:spLocks noGrp="1"/>
          </p:cNvSpPr>
          <p:nvPr>
            <p:ph idx="1"/>
          </p:nvPr>
        </p:nvSpPr>
        <p:spPr>
          <a:xfrm>
            <a:off x="457200" y="1719263"/>
            <a:ext cx="8229600" cy="850480"/>
          </a:xfrm>
        </p:spPr>
        <p:txBody>
          <a:bodyPr/>
          <a:lstStyle/>
          <a:p>
            <a:pPr marL="0" indent="0" eaLnBrk="1" hangingPunct="1">
              <a:lnSpc>
                <a:spcPct val="90000"/>
              </a:lnSpc>
              <a:buNone/>
            </a:pPr>
            <a:r>
              <a:rPr lang="en-US" altLang="en-US" sz="2400" b="1" dirty="0"/>
              <a:t>Liquidity ratios.</a:t>
            </a:r>
          </a:p>
          <a:p>
            <a:pPr marL="291600" lvl="1" indent="-291600" eaLnBrk="1" hangingPunct="1">
              <a:lnSpc>
                <a:spcPct val="90000"/>
              </a:lnSpc>
              <a:spcBef>
                <a:spcPts val="600"/>
              </a:spcBef>
              <a:buSzPct val="100000"/>
            </a:pPr>
            <a:r>
              <a:rPr lang="en-US" altLang="en-US" sz="2200" dirty="0"/>
              <a:t>Current and quick (that is acid test) ratios.</a:t>
            </a:r>
          </a:p>
        </p:txBody>
      </p:sp>
      <p:sp>
        <p:nvSpPr>
          <p:cNvPr id="9" name="Content Placeholder 8"/>
          <p:cNvSpPr>
            <a:spLocks noGrp="1"/>
          </p:cNvSpPr>
          <p:nvPr>
            <p:ph idx="13"/>
          </p:nvPr>
        </p:nvSpPr>
        <p:spPr>
          <a:xfrm>
            <a:off x="457200" y="2657596"/>
            <a:ext cx="8229600" cy="1401373"/>
          </a:xfrm>
        </p:spPr>
        <p:txBody>
          <a:bodyPr/>
          <a:lstStyle/>
          <a:p>
            <a:pPr marL="0" indent="0" eaLnBrk="1" hangingPunct="1">
              <a:lnSpc>
                <a:spcPct val="90000"/>
              </a:lnSpc>
              <a:buNone/>
            </a:pPr>
            <a:r>
              <a:rPr lang="en-US" altLang="en-US" sz="2400" b="1" dirty="0"/>
              <a:t>Asset management ratios.</a:t>
            </a:r>
          </a:p>
          <a:p>
            <a:pPr marL="291600" lvl="1" indent="-291600" eaLnBrk="1" hangingPunct="1">
              <a:lnSpc>
                <a:spcPct val="90000"/>
              </a:lnSpc>
              <a:spcBef>
                <a:spcPts val="600"/>
              </a:spcBef>
              <a:buSzPct val="100000"/>
            </a:pPr>
            <a:r>
              <a:rPr lang="en-US" altLang="en-US" sz="2200" dirty="0"/>
              <a:t># of days in receivables, # of days in inventory, sales to working capital, sales to fixed assets, and sales to total assets (i.e., the asset turnover ratio).</a:t>
            </a:r>
          </a:p>
        </p:txBody>
      </p:sp>
      <p:sp>
        <p:nvSpPr>
          <p:cNvPr id="11" name="Content Placeholder 10"/>
          <p:cNvSpPr>
            <a:spLocks noGrp="1"/>
          </p:cNvSpPr>
          <p:nvPr>
            <p:ph idx="15"/>
          </p:nvPr>
        </p:nvSpPr>
        <p:spPr>
          <a:xfrm>
            <a:off x="457200" y="4146822"/>
            <a:ext cx="8229600" cy="790574"/>
          </a:xfrm>
        </p:spPr>
        <p:txBody>
          <a:bodyPr/>
          <a:lstStyle/>
          <a:p>
            <a:pPr marL="0" indent="0" eaLnBrk="1" hangingPunct="1">
              <a:lnSpc>
                <a:spcPct val="90000"/>
              </a:lnSpc>
              <a:buNone/>
            </a:pPr>
            <a:r>
              <a:rPr lang="en-US" altLang="en-US" sz="2400" b="1" dirty="0"/>
              <a:t>Debt and solvency ratios.</a:t>
            </a:r>
          </a:p>
          <a:p>
            <a:pPr marL="291600" lvl="1" indent="-291600" eaLnBrk="1" hangingPunct="1">
              <a:lnSpc>
                <a:spcPct val="90000"/>
              </a:lnSpc>
              <a:spcBef>
                <a:spcPts val="600"/>
              </a:spcBef>
              <a:buSzPct val="100000"/>
            </a:pPr>
            <a:r>
              <a:rPr lang="en-US" altLang="en-US" sz="2200" dirty="0"/>
              <a:t>Debt-to-asset, times interest earned, and cash-flow-to-debt ratios.</a:t>
            </a:r>
          </a:p>
        </p:txBody>
      </p:sp>
      <p:sp>
        <p:nvSpPr>
          <p:cNvPr id="10" name="Content Placeholder 9"/>
          <p:cNvSpPr>
            <a:spLocks noGrp="1"/>
          </p:cNvSpPr>
          <p:nvPr>
            <p:ph idx="14"/>
          </p:nvPr>
        </p:nvSpPr>
        <p:spPr>
          <a:xfrm>
            <a:off x="457200" y="5128023"/>
            <a:ext cx="8229600" cy="1080271"/>
          </a:xfrm>
        </p:spPr>
        <p:txBody>
          <a:bodyPr/>
          <a:lstStyle/>
          <a:p>
            <a:pPr marL="0" indent="0" eaLnBrk="1" hangingPunct="1">
              <a:lnSpc>
                <a:spcPct val="90000"/>
              </a:lnSpc>
              <a:buNone/>
            </a:pPr>
            <a:r>
              <a:rPr lang="en-US" altLang="en-US" sz="2400" b="1" dirty="0"/>
              <a:t>Profitability ratios.</a:t>
            </a:r>
            <a:endParaRPr lang="en-US" altLang="en-US" sz="2400" dirty="0"/>
          </a:p>
          <a:p>
            <a:pPr marL="291600" lvl="1" indent="-291600" eaLnBrk="1" hangingPunct="1">
              <a:lnSpc>
                <a:spcPct val="90000"/>
              </a:lnSpc>
              <a:spcBef>
                <a:spcPts val="600"/>
              </a:spcBef>
              <a:buSzPct val="100000"/>
            </a:pPr>
            <a:r>
              <a:rPr lang="en-US" altLang="en-US" sz="2200" dirty="0"/>
              <a:t>Gross margin, operating profit margin, return on assets (R</a:t>
            </a:r>
            <a:r>
              <a:rPr lang="en-US" altLang="en-US" sz="100" dirty="0"/>
              <a:t> </a:t>
            </a:r>
            <a:r>
              <a:rPr lang="en-US" altLang="en-US" sz="2200" dirty="0"/>
              <a:t>O</a:t>
            </a:r>
            <a:r>
              <a:rPr lang="en-US" altLang="en-US" sz="100" dirty="0"/>
              <a:t> </a:t>
            </a:r>
            <a:r>
              <a:rPr lang="en-US" altLang="en-US" sz="2200" dirty="0"/>
              <a:t>A), return on equity (R</a:t>
            </a:r>
            <a:r>
              <a:rPr lang="en-US" altLang="en-US" sz="100" dirty="0"/>
              <a:t> </a:t>
            </a:r>
            <a:r>
              <a:rPr lang="en-US" altLang="en-US" sz="2200" dirty="0"/>
              <a:t>O</a:t>
            </a:r>
            <a:r>
              <a:rPr lang="en-US" altLang="en-US" sz="100" dirty="0"/>
              <a:t> </a:t>
            </a:r>
            <a:r>
              <a:rPr lang="en-US" altLang="en-US" sz="2200" dirty="0"/>
              <a:t>E), and dividend payout ratios.</a:t>
            </a:r>
          </a:p>
        </p:txBody>
      </p:sp>
      <p:sp>
        <p:nvSpPr>
          <p:cNvPr id="3" name="Slide Number Placeholder 2"/>
          <p:cNvSpPr>
            <a:spLocks noGrp="1"/>
          </p:cNvSpPr>
          <p:nvPr>
            <p:ph type="sldNum" sz="quarter" idx="12"/>
          </p:nvPr>
        </p:nvSpPr>
        <p:spPr/>
        <p:txBody>
          <a:bodyPr/>
          <a:lstStyle/>
          <a:p>
            <a:pPr>
              <a:defRPr/>
            </a:pPr>
            <a:r>
              <a:rPr lang="en-US" altLang="en-US" dirty="0"/>
              <a:t>20-</a:t>
            </a:r>
            <a:fld id="{4773FF61-F4E9-4123-B6AF-201BC82A0194}" type="slidenum">
              <a:rPr lang="en-US" altLang="en-US" smtClean="0"/>
              <a:pPr>
                <a:defRPr/>
              </a:pPr>
              <a:t>16</a:t>
            </a:fld>
            <a:endParaRPr lang="en-US" altLang="en-US" dirty="0"/>
          </a:p>
        </p:txBody>
      </p:sp>
    </p:spTree>
    <p:extLst>
      <p:ext uri="{BB962C8B-B14F-4D97-AF65-F5344CB8AC3E}">
        <p14:creationId xmlns:p14="http://schemas.microsoft.com/office/powerpoint/2010/main" val="6697142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329"/>
            <a:ext cx="7543800" cy="731219"/>
          </a:xfrm>
        </p:spPr>
        <p:txBody>
          <a:bodyPr anchor="ctr"/>
          <a:lstStyle/>
          <a:p>
            <a:pPr eaLnBrk="1" hangingPunct="1">
              <a:lnSpc>
                <a:spcPct val="90000"/>
              </a:lnSpc>
            </a:pPr>
            <a:r>
              <a:rPr lang="en-US" altLang="en-US" sz="3500" dirty="0"/>
              <a:t>Sample Ratio Analysis</a:t>
            </a:r>
          </a:p>
        </p:txBody>
      </p:sp>
      <p:pic>
        <p:nvPicPr>
          <p:cNvPr id="3" name="Picture 2" descr="Table of Assets for 2013 and 2014 and a table of liabilities and equity for 2013 and 2014. Assets went from $3,910 to $5,310 and Liabilities plus equity went from $3,910 to $5,3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6376" y="1371522"/>
            <a:ext cx="6283514" cy="1808277"/>
          </a:xfrm>
          <a:prstGeom prst="rect">
            <a:avLst/>
          </a:prstGeom>
        </p:spPr>
      </p:pic>
      <p:pic>
        <p:nvPicPr>
          <p:cNvPr id="4" name="Picture 3" descr="Income statement 2014. Sales $8,800. Costs ($5,600). Depreciation ($900). EBIT $2,300. Interest ($350). EBT $1,950. Taxes ($760.50). Net Income $1,189.50. Dividends $689.5. Change RE $50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7163" y="3630712"/>
            <a:ext cx="2240274" cy="2505710"/>
          </a:xfrm>
          <a:prstGeom prst="rect">
            <a:avLst/>
          </a:prstGeom>
        </p:spPr>
      </p:pic>
      <p:pic>
        <p:nvPicPr>
          <p:cNvPr id="13" name="Picture 12" descr="Liquidity ratios (2014)&#10;Current ratio = 1.19&#10;Quick ratio = 0.5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05650" y="3531229"/>
            <a:ext cx="4903918" cy="403430"/>
          </a:xfrm>
          <a:prstGeom prst="rect">
            <a:avLst/>
          </a:prstGeom>
        </p:spPr>
      </p:pic>
      <p:pic>
        <p:nvPicPr>
          <p:cNvPr id="14" name="Picture 13" descr="Asset management ratios (2014)&#10;Days sales in receivables = 29&#10;Days in inventory = 65&#10;Sales to fixed assets = 4.4&#10;Asset turnover = 1.6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96684" y="4016637"/>
            <a:ext cx="3774310" cy="690318"/>
          </a:xfrm>
          <a:prstGeom prst="rect">
            <a:avLst/>
          </a:prstGeom>
        </p:spPr>
      </p:pic>
      <p:pic>
        <p:nvPicPr>
          <p:cNvPr id="16" name="Picture 15" descr="Profitability ratios (2014)&#10;Gross margin = 36%&#10;Operating profit margin = 26%&#10;Net profit margin = 13.5%&#10;Return on assets = 22%&#10;Return on equity = 101.7%&#10;Dividend payout = 57.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96684" y="4781881"/>
            <a:ext cx="2976418" cy="995130"/>
          </a:xfrm>
          <a:prstGeom prst="rect">
            <a:avLst/>
          </a:prstGeom>
        </p:spPr>
      </p:pic>
      <p:pic>
        <p:nvPicPr>
          <p:cNvPr id="15" name="Picture 14" descr="Debt (long term solvency) ratios (2014).&#10;Debt to asset or total debt ratio = 78%&#10;Times interest earned = 6.57.&#10;Cash flow to debt ratio = 77.3%.&#10;EBIT is earnings before interest and taxes and EAT is earnings after taxes."/>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678753" y="5851937"/>
            <a:ext cx="3792241" cy="708243"/>
          </a:xfrm>
          <a:prstGeom prst="rect">
            <a:avLst/>
          </a:prstGeom>
        </p:spPr>
      </p:pic>
      <p:sp>
        <p:nvSpPr>
          <p:cNvPr id="5" name="Slide Number Placeholder 4"/>
          <p:cNvSpPr>
            <a:spLocks noGrp="1"/>
          </p:cNvSpPr>
          <p:nvPr>
            <p:ph type="sldNum" sz="quarter" idx="12"/>
          </p:nvPr>
        </p:nvSpPr>
        <p:spPr/>
        <p:txBody>
          <a:bodyPr/>
          <a:lstStyle/>
          <a:p>
            <a:pPr>
              <a:defRPr/>
            </a:pPr>
            <a:r>
              <a:rPr lang="en-US" altLang="en-US" dirty="0"/>
              <a:t>20-</a:t>
            </a:r>
            <a:fld id="{4773FF61-F4E9-4123-B6AF-201BC82A0194}" type="slidenum">
              <a:rPr lang="en-US" altLang="en-US" smtClean="0"/>
              <a:pPr>
                <a:defRPr/>
              </a:pPr>
              <a:t>17</a:t>
            </a:fld>
            <a:endParaRPr lang="en-US" altLang="en-US" dirty="0"/>
          </a:p>
        </p:txBody>
      </p:sp>
    </p:spTree>
    <p:extLst>
      <p:ext uri="{BB962C8B-B14F-4D97-AF65-F5344CB8AC3E}">
        <p14:creationId xmlns:p14="http://schemas.microsoft.com/office/powerpoint/2010/main" val="3760820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Limitations of Ratio Analysis</a:t>
            </a:r>
            <a:endParaRPr lang="en-IN" sz="3500" dirty="0"/>
          </a:p>
        </p:txBody>
      </p:sp>
      <p:sp>
        <p:nvSpPr>
          <p:cNvPr id="4" name="Content Placeholder 3"/>
          <p:cNvSpPr>
            <a:spLocks noGrp="1"/>
          </p:cNvSpPr>
          <p:nvPr>
            <p:ph idx="1"/>
          </p:nvPr>
        </p:nvSpPr>
        <p:spPr>
          <a:xfrm>
            <a:off x="457200" y="1719262"/>
            <a:ext cx="8229600" cy="1543701"/>
          </a:xfrm>
        </p:spPr>
        <p:txBody>
          <a:bodyPr/>
          <a:lstStyle/>
          <a:p>
            <a:pPr marL="0" indent="0" eaLnBrk="1" hangingPunct="1">
              <a:lnSpc>
                <a:spcPct val="90000"/>
              </a:lnSpc>
              <a:buNone/>
            </a:pPr>
            <a:r>
              <a:rPr lang="en-US" altLang="en-US" sz="2400" dirty="0"/>
              <a:t>Ratio analysis has limitations:</a:t>
            </a:r>
          </a:p>
          <a:p>
            <a:pPr marL="291600" lvl="1" indent="-291600" eaLnBrk="1" hangingPunct="1">
              <a:lnSpc>
                <a:spcPct val="90000"/>
              </a:lnSpc>
              <a:spcBef>
                <a:spcPts val="600"/>
              </a:spcBef>
              <a:buSzPct val="100000"/>
            </a:pPr>
            <a:r>
              <a:rPr lang="en-US" altLang="en-US" sz="2200" dirty="0"/>
              <a:t>Diverse firms are difficult to compare versus benchmarks.</a:t>
            </a:r>
          </a:p>
          <a:p>
            <a:pPr marL="291600" lvl="1" indent="-291600" eaLnBrk="1" hangingPunct="1">
              <a:lnSpc>
                <a:spcPct val="90000"/>
              </a:lnSpc>
              <a:spcBef>
                <a:spcPts val="600"/>
              </a:spcBef>
              <a:buSzPct val="100000"/>
            </a:pPr>
            <a:r>
              <a:rPr lang="en-US" altLang="en-US" sz="2200" dirty="0"/>
              <a:t>Different accounting methods can distort industry comparisons.</a:t>
            </a:r>
          </a:p>
          <a:p>
            <a:pPr marL="291600" lvl="1" indent="-291600" eaLnBrk="1" hangingPunct="1">
              <a:lnSpc>
                <a:spcPct val="90000"/>
              </a:lnSpc>
              <a:spcBef>
                <a:spcPts val="600"/>
              </a:spcBef>
              <a:buSzPct val="100000"/>
            </a:pPr>
            <a:r>
              <a:rPr lang="en-US" altLang="en-US" sz="2200" dirty="0"/>
              <a:t>Applicants can distort financial statements.</a:t>
            </a:r>
          </a:p>
        </p:txBody>
      </p:sp>
      <p:sp>
        <p:nvSpPr>
          <p:cNvPr id="8" name="Content Placeholder 7"/>
          <p:cNvSpPr>
            <a:spLocks noGrp="1"/>
          </p:cNvSpPr>
          <p:nvPr>
            <p:ph idx="13"/>
          </p:nvPr>
        </p:nvSpPr>
        <p:spPr>
          <a:xfrm>
            <a:off x="457200" y="3532104"/>
            <a:ext cx="8229600" cy="1488001"/>
          </a:xfrm>
        </p:spPr>
        <p:txBody>
          <a:bodyPr/>
          <a:lstStyle/>
          <a:p>
            <a:pPr marL="0" indent="0" eaLnBrk="1" hangingPunct="1">
              <a:lnSpc>
                <a:spcPct val="90000"/>
              </a:lnSpc>
              <a:buNone/>
            </a:pPr>
            <a:r>
              <a:rPr lang="en-US" altLang="en-US" sz="2400" dirty="0"/>
              <a:t>Common-size analysis and growth rates:</a:t>
            </a:r>
          </a:p>
          <a:p>
            <a:pPr marL="291600" lvl="1" indent="-291600" eaLnBrk="1" hangingPunct="1">
              <a:lnSpc>
                <a:spcPct val="90000"/>
              </a:lnSpc>
              <a:spcBef>
                <a:spcPts val="600"/>
              </a:spcBef>
              <a:buSzPct val="100000"/>
            </a:pPr>
            <a:r>
              <a:rPr lang="en-US" altLang="en-US" sz="2200" dirty="0"/>
              <a:t>C</a:t>
            </a:r>
            <a:r>
              <a:rPr lang="en-US" altLang="en-US" sz="2200" b="1" dirty="0"/>
              <a:t>ommon-size financial statements</a:t>
            </a:r>
            <a:r>
              <a:rPr lang="en-US" altLang="en-US" sz="2200" dirty="0"/>
              <a:t> present values as percentages to facilitate comparison versus competitors.</a:t>
            </a:r>
          </a:p>
          <a:p>
            <a:pPr marL="291600" lvl="1" indent="-291600" eaLnBrk="1" hangingPunct="1">
              <a:lnSpc>
                <a:spcPct val="90000"/>
              </a:lnSpc>
              <a:spcBef>
                <a:spcPts val="600"/>
              </a:spcBef>
              <a:buSzPct val="100000"/>
            </a:pPr>
            <a:r>
              <a:rPr lang="en-US" altLang="en-US" sz="2200" dirty="0"/>
              <a:t>Y</a:t>
            </a:r>
            <a:r>
              <a:rPr lang="en-US" altLang="en-US" sz="2200" b="1" dirty="0"/>
              <a:t>ear-to-year growth rates</a:t>
            </a:r>
            <a:r>
              <a:rPr lang="en-US" altLang="en-US" sz="2200" dirty="0"/>
              <a:t> can identify trends.</a:t>
            </a:r>
          </a:p>
        </p:txBody>
      </p:sp>
      <p:sp>
        <p:nvSpPr>
          <p:cNvPr id="9" name="Content Placeholder 8"/>
          <p:cNvSpPr>
            <a:spLocks noGrp="1"/>
          </p:cNvSpPr>
          <p:nvPr>
            <p:ph idx="14"/>
          </p:nvPr>
        </p:nvSpPr>
        <p:spPr>
          <a:xfrm>
            <a:off x="457200" y="5212612"/>
            <a:ext cx="8229600" cy="774303"/>
          </a:xfrm>
        </p:spPr>
        <p:txBody>
          <a:bodyPr/>
          <a:lstStyle/>
          <a:p>
            <a:pPr marL="0" indent="0">
              <a:buNone/>
            </a:pPr>
            <a:r>
              <a:rPr lang="en-US" altLang="en-US" sz="2400" dirty="0"/>
              <a:t>L</a:t>
            </a:r>
            <a:r>
              <a:rPr lang="en-US" altLang="en-US" sz="2400" b="1" dirty="0"/>
              <a:t>oan covenants</a:t>
            </a:r>
            <a:r>
              <a:rPr lang="en-US" altLang="en-US" sz="2400" dirty="0"/>
              <a:t> can be used as part of the loan agreement to mitigate credit risk.</a:t>
            </a:r>
          </a:p>
        </p:txBody>
      </p:sp>
      <p:sp>
        <p:nvSpPr>
          <p:cNvPr id="3" name="Slide Number Placeholder 2"/>
          <p:cNvSpPr>
            <a:spLocks noGrp="1"/>
          </p:cNvSpPr>
          <p:nvPr>
            <p:ph type="sldNum" sz="quarter" idx="12"/>
          </p:nvPr>
        </p:nvSpPr>
        <p:spPr/>
        <p:txBody>
          <a:bodyPr/>
          <a:lstStyle/>
          <a:p>
            <a:pPr>
              <a:defRPr/>
            </a:pPr>
            <a:r>
              <a:rPr lang="en-US" altLang="en-US" dirty="0"/>
              <a:t>20-</a:t>
            </a:r>
            <a:fld id="{4773FF61-F4E9-4123-B6AF-201BC82A0194}" type="slidenum">
              <a:rPr lang="en-US" altLang="en-US" smtClean="0"/>
              <a:pPr>
                <a:defRPr/>
              </a:pPr>
              <a:t>18</a:t>
            </a:fld>
            <a:endParaRPr lang="en-US" altLang="en-US" dirty="0"/>
          </a:p>
        </p:txBody>
      </p:sp>
    </p:spTree>
    <p:extLst>
      <p:ext uri="{BB962C8B-B14F-4D97-AF65-F5344CB8AC3E}">
        <p14:creationId xmlns:p14="http://schemas.microsoft.com/office/powerpoint/2010/main" val="1062222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7768"/>
            <a:ext cx="7543800" cy="912747"/>
          </a:xfrm>
        </p:spPr>
        <p:txBody>
          <a:bodyPr anchor="ctr"/>
          <a:lstStyle/>
          <a:p>
            <a:r>
              <a:rPr lang="en-US" altLang="en-US" sz="3500" dirty="0"/>
              <a:t>Mid-Market Commercial and Industrial Lending Concluded</a:t>
            </a:r>
            <a:endParaRPr lang="en-IN" sz="3500" dirty="0"/>
          </a:p>
        </p:txBody>
      </p:sp>
      <p:sp>
        <p:nvSpPr>
          <p:cNvPr id="10" name="Content Placeholder 9"/>
          <p:cNvSpPr>
            <a:spLocks noGrp="1"/>
          </p:cNvSpPr>
          <p:nvPr>
            <p:ph idx="1"/>
          </p:nvPr>
        </p:nvSpPr>
        <p:spPr>
          <a:xfrm>
            <a:off x="457200" y="1891669"/>
            <a:ext cx="8229600" cy="1899836"/>
          </a:xfrm>
        </p:spPr>
        <p:txBody>
          <a:bodyPr/>
          <a:lstStyle/>
          <a:p>
            <a:pPr marL="0" indent="0" eaLnBrk="1" hangingPunct="1">
              <a:buNone/>
            </a:pPr>
            <a:r>
              <a:rPr lang="en-US" altLang="en-US" sz="2400" dirty="0"/>
              <a:t>Following approval of the loan, the account officer ensures that </a:t>
            </a:r>
            <a:r>
              <a:rPr lang="en-US" altLang="en-US" sz="2400" b="1" dirty="0"/>
              <a:t>conditions precedent </a:t>
            </a:r>
            <a:r>
              <a:rPr lang="en-US" altLang="en-US" sz="2400" dirty="0"/>
              <a:t>have been cleared.</a:t>
            </a:r>
          </a:p>
          <a:p>
            <a:pPr marL="291600" lvl="1" indent="-291600" eaLnBrk="1" hangingPunct="1">
              <a:lnSpc>
                <a:spcPct val="90000"/>
              </a:lnSpc>
              <a:spcBef>
                <a:spcPts val="600"/>
              </a:spcBef>
              <a:buSzPct val="100000"/>
            </a:pPr>
            <a:r>
              <a:rPr lang="en-US" altLang="en-US" sz="2200" dirty="0"/>
              <a:t>Those conditions specified in the credit agreement that must be fulfilled before drawdowns are permitted.</a:t>
            </a:r>
          </a:p>
          <a:p>
            <a:pPr marL="622800" lvl="2" indent="-320400" eaLnBrk="1" hangingPunct="1">
              <a:lnSpc>
                <a:spcPct val="90000"/>
              </a:lnSpc>
              <a:spcBef>
                <a:spcPts val="600"/>
              </a:spcBef>
              <a:buSzPct val="80000"/>
            </a:pPr>
            <a:r>
              <a:rPr lang="en-US" altLang="en-US" sz="1900" dirty="0"/>
              <a:t>Includes title searches, perfecting of collateral, etc.</a:t>
            </a:r>
          </a:p>
        </p:txBody>
      </p:sp>
      <p:sp>
        <p:nvSpPr>
          <p:cNvPr id="11" name="Content Placeholder 10"/>
          <p:cNvSpPr>
            <a:spLocks noGrp="1"/>
          </p:cNvSpPr>
          <p:nvPr>
            <p:ph idx="13"/>
          </p:nvPr>
        </p:nvSpPr>
        <p:spPr>
          <a:xfrm>
            <a:off x="457200" y="3945458"/>
            <a:ext cx="8229600" cy="1160742"/>
          </a:xfrm>
        </p:spPr>
        <p:txBody>
          <a:bodyPr/>
          <a:lstStyle/>
          <a:p>
            <a:pPr marL="0" indent="0">
              <a:buNone/>
            </a:pPr>
            <a:r>
              <a:rPr lang="en-US" altLang="en-US" sz="2400" dirty="0"/>
              <a:t>F</a:t>
            </a:r>
            <a:r>
              <a:rPr lang="en-US" altLang="en-US" sz="100" dirty="0"/>
              <a:t> </a:t>
            </a:r>
            <a:r>
              <a:rPr lang="en-US" altLang="en-US" sz="2400" dirty="0"/>
              <a:t>Is typically wish to develop permanent, long-term, mutually beneficial relationships with their mid-market commercial and industrial customers.</a:t>
            </a:r>
          </a:p>
        </p:txBody>
      </p:sp>
      <p:sp>
        <p:nvSpPr>
          <p:cNvPr id="3" name="Slide Number Placeholder 2"/>
          <p:cNvSpPr>
            <a:spLocks noGrp="1"/>
          </p:cNvSpPr>
          <p:nvPr>
            <p:ph type="sldNum" sz="quarter" idx="12"/>
          </p:nvPr>
        </p:nvSpPr>
        <p:spPr/>
        <p:txBody>
          <a:bodyPr/>
          <a:lstStyle/>
          <a:p>
            <a:pPr>
              <a:defRPr/>
            </a:pPr>
            <a:r>
              <a:rPr lang="en-US" altLang="en-US" dirty="0"/>
              <a:t>20-</a:t>
            </a:r>
            <a:fld id="{4773FF61-F4E9-4123-B6AF-201BC82A0194}" type="slidenum">
              <a:rPr lang="en-US" altLang="en-US" smtClean="0"/>
              <a:pPr>
                <a:defRPr/>
              </a:pPr>
              <a:t>19</a:t>
            </a:fld>
            <a:endParaRPr lang="en-US" altLang="en-US" dirty="0"/>
          </a:p>
        </p:txBody>
      </p:sp>
    </p:spTree>
    <p:extLst>
      <p:ext uri="{BB962C8B-B14F-4D97-AF65-F5344CB8AC3E}">
        <p14:creationId xmlns:p14="http://schemas.microsoft.com/office/powerpoint/2010/main" val="8843991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itle 1"/>
          <p:cNvSpPr>
            <a:spLocks noGrp="1" noChangeArrowheads="1"/>
          </p:cNvSpPr>
          <p:nvPr>
            <p:ph type="title"/>
          </p:nvPr>
        </p:nvSpPr>
        <p:spPr>
          <a:xfrm>
            <a:off x="457200" y="367768"/>
            <a:ext cx="7543800" cy="804341"/>
          </a:xfrm>
        </p:spPr>
        <p:txBody>
          <a:bodyPr anchor="ctr"/>
          <a:lstStyle/>
          <a:p>
            <a:pPr eaLnBrk="1" hangingPunct="1"/>
            <a:r>
              <a:rPr lang="en-US" altLang="en-US" sz="3500" dirty="0"/>
              <a:t>Credit Risk Management </a:t>
            </a:r>
            <a:r>
              <a:rPr lang="en-US" altLang="en-US" sz="1000" b="0" dirty="0"/>
              <a:t>1</a:t>
            </a:r>
          </a:p>
        </p:txBody>
      </p:sp>
      <p:sp>
        <p:nvSpPr>
          <p:cNvPr id="4" name="Content Placeholder 3"/>
          <p:cNvSpPr>
            <a:spLocks noGrp="1"/>
          </p:cNvSpPr>
          <p:nvPr>
            <p:ph idx="1"/>
          </p:nvPr>
        </p:nvSpPr>
        <p:spPr>
          <a:xfrm>
            <a:off x="457200" y="1719262"/>
            <a:ext cx="8284866" cy="4633411"/>
          </a:xfrm>
        </p:spPr>
        <p:txBody>
          <a:bodyPr/>
          <a:lstStyle/>
          <a:p>
            <a:pPr marL="0" indent="0" eaLnBrk="1" hangingPunct="1">
              <a:lnSpc>
                <a:spcPct val="90000"/>
              </a:lnSpc>
              <a:buNone/>
            </a:pPr>
            <a:r>
              <a:rPr lang="en-US" altLang="en-US" sz="2200" dirty="0"/>
              <a:t>Financial institutions (F</a:t>
            </a:r>
            <a:r>
              <a:rPr lang="en-US" altLang="en-US" sz="100" dirty="0"/>
              <a:t> </a:t>
            </a:r>
            <a:r>
              <a:rPr lang="en-US" altLang="en-US" sz="2200" dirty="0"/>
              <a:t>I</a:t>
            </a:r>
            <a:r>
              <a:rPr lang="en-US" altLang="en-US" sz="100" dirty="0"/>
              <a:t> </a:t>
            </a:r>
            <a:r>
              <a:rPr lang="en-US" altLang="en-US" sz="2200" dirty="0"/>
              <a:t>s) are special because of their ability to </a:t>
            </a:r>
            <a:r>
              <a:rPr lang="en-US" altLang="en-US" sz="2200" b="1" dirty="0"/>
              <a:t>transform financial claims</a:t>
            </a:r>
            <a:r>
              <a:rPr lang="en-US" altLang="en-US" sz="2200" dirty="0"/>
              <a:t> of household savers into claims issued to corporations, individuals, and governments.</a:t>
            </a:r>
          </a:p>
          <a:p>
            <a:pPr marL="0" indent="0" eaLnBrk="1" hangingPunct="1">
              <a:lnSpc>
                <a:spcPct val="90000"/>
              </a:lnSpc>
              <a:buNone/>
            </a:pPr>
            <a:r>
              <a:rPr lang="en-US" altLang="en-US" sz="2200" dirty="0"/>
              <a:t>F</a:t>
            </a:r>
            <a:r>
              <a:rPr lang="en-US" altLang="en-US" sz="100" dirty="0"/>
              <a:t> </a:t>
            </a:r>
            <a:r>
              <a:rPr lang="en-US" altLang="en-US" sz="2200" dirty="0"/>
              <a:t>I</a:t>
            </a:r>
            <a:r>
              <a:rPr lang="en-US" altLang="en-US" sz="100" dirty="0"/>
              <a:t> </a:t>
            </a:r>
            <a:r>
              <a:rPr lang="en-US" altLang="en-US" sz="2200" dirty="0"/>
              <a:t>s’ ability to </a:t>
            </a:r>
            <a:r>
              <a:rPr lang="en-US" altLang="en-US" sz="2200" b="1" dirty="0"/>
              <a:t>process and evaluate information</a:t>
            </a:r>
            <a:r>
              <a:rPr lang="en-US" altLang="en-US" sz="2200" dirty="0"/>
              <a:t> and </a:t>
            </a:r>
            <a:r>
              <a:rPr lang="en-US" altLang="en-US" sz="2200" b="1" dirty="0"/>
              <a:t>control and monitor borrowers</a:t>
            </a:r>
            <a:r>
              <a:rPr lang="en-US" altLang="en-US" sz="2200" dirty="0"/>
              <a:t> allows them to transform these claims at the lowest possible cost to all parties.</a:t>
            </a:r>
          </a:p>
          <a:p>
            <a:pPr marL="0" indent="0" eaLnBrk="1" hangingPunct="1">
              <a:lnSpc>
                <a:spcPct val="90000"/>
              </a:lnSpc>
              <a:buNone/>
            </a:pPr>
            <a:r>
              <a:rPr lang="en-US" altLang="en-US" sz="2200" b="1" dirty="0"/>
              <a:t>Credit allocation</a:t>
            </a:r>
            <a:r>
              <a:rPr lang="en-US" altLang="en-US" sz="2200" dirty="0"/>
              <a:t> is an important type of financial claim transformation.</a:t>
            </a:r>
          </a:p>
          <a:p>
            <a:pPr marL="291600" lvl="1" indent="-291600" eaLnBrk="1" hangingPunct="1">
              <a:lnSpc>
                <a:spcPct val="90000"/>
              </a:lnSpc>
              <a:spcBef>
                <a:spcPts val="600"/>
              </a:spcBef>
              <a:buSzPct val="100000"/>
            </a:pPr>
            <a:r>
              <a:rPr lang="en-US" altLang="en-US" sz="2000" dirty="0"/>
              <a:t>F</a:t>
            </a:r>
            <a:r>
              <a:rPr lang="en-US" altLang="en-US" sz="100" dirty="0"/>
              <a:t> </a:t>
            </a:r>
            <a:r>
              <a:rPr lang="en-US" altLang="en-US" sz="2000" dirty="0"/>
              <a:t>I</a:t>
            </a:r>
            <a:r>
              <a:rPr lang="en-US" altLang="en-US" sz="100" dirty="0"/>
              <a:t> </a:t>
            </a:r>
            <a:r>
              <a:rPr lang="en-US" altLang="en-US" sz="2000" dirty="0"/>
              <a:t>s transform claims of household savers (in the form of deposits) into loans issued to corporations, individuals, and governments.</a:t>
            </a:r>
          </a:p>
          <a:p>
            <a:pPr marL="291600" lvl="1" indent="-291600" eaLnBrk="1" hangingPunct="1">
              <a:lnSpc>
                <a:spcPct val="90000"/>
              </a:lnSpc>
              <a:spcBef>
                <a:spcPts val="600"/>
              </a:spcBef>
              <a:buSzPct val="100000"/>
            </a:pPr>
            <a:r>
              <a:rPr lang="en-US" altLang="en-US" sz="2000" dirty="0"/>
              <a:t>The F</a:t>
            </a:r>
            <a:r>
              <a:rPr lang="en-US" altLang="en-US" sz="100" dirty="0"/>
              <a:t> </a:t>
            </a:r>
            <a:r>
              <a:rPr lang="en-US" altLang="en-US" sz="2000" dirty="0"/>
              <a:t>I accepts the credit risk on these loans in exchange for a fair return sufficient to cover the cost of funding paid (to household savers, the credit risk involved in lending, and a profit margin reflecting competitive conditions.</a:t>
            </a:r>
          </a:p>
        </p:txBody>
      </p:sp>
      <p:sp>
        <p:nvSpPr>
          <p:cNvPr id="2" name="Slide Number Placeholder 1"/>
          <p:cNvSpPr>
            <a:spLocks noGrp="1"/>
          </p:cNvSpPr>
          <p:nvPr>
            <p:ph type="sldNum" sz="quarter" idx="12"/>
          </p:nvPr>
        </p:nvSpPr>
        <p:spPr/>
        <p:txBody>
          <a:bodyPr/>
          <a:lstStyle/>
          <a:p>
            <a:pPr>
              <a:defRPr/>
            </a:pPr>
            <a:r>
              <a:rPr lang="en-US" altLang="en-US" dirty="0"/>
              <a:t>20-</a:t>
            </a:r>
            <a:fld id="{4773FF61-F4E9-4123-B6AF-201BC82A0194}" type="slidenum">
              <a:rPr lang="en-US" altLang="en-US" smtClean="0"/>
              <a:pPr>
                <a:defRPr/>
              </a:pPr>
              <a:t>2</a:t>
            </a:fld>
            <a:endParaRPr lang="en-US" altLang="en-US"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551"/>
            <a:ext cx="7185259" cy="1029611"/>
          </a:xfrm>
        </p:spPr>
        <p:txBody>
          <a:bodyPr anchor="ctr"/>
          <a:lstStyle/>
          <a:p>
            <a:r>
              <a:rPr lang="en-US" altLang="en-US" sz="3500" dirty="0"/>
              <a:t>Large Commercial and Industrial Lending </a:t>
            </a:r>
            <a:r>
              <a:rPr lang="en-US" altLang="en-US" sz="1000" b="0" dirty="0"/>
              <a:t>1</a:t>
            </a:r>
            <a:endParaRPr lang="en-IN" sz="1000" b="0" dirty="0"/>
          </a:p>
        </p:txBody>
      </p:sp>
      <p:sp>
        <p:nvSpPr>
          <p:cNvPr id="3" name="Content Placeholder 2"/>
          <p:cNvSpPr>
            <a:spLocks noGrp="1"/>
          </p:cNvSpPr>
          <p:nvPr>
            <p:ph idx="1"/>
          </p:nvPr>
        </p:nvSpPr>
        <p:spPr>
          <a:xfrm>
            <a:off x="457200" y="1825141"/>
            <a:ext cx="8229600" cy="2448476"/>
          </a:xfrm>
        </p:spPr>
        <p:txBody>
          <a:bodyPr/>
          <a:lstStyle/>
          <a:p>
            <a:pPr marL="0" indent="0" eaLnBrk="1" hangingPunct="1">
              <a:lnSpc>
                <a:spcPct val="90000"/>
              </a:lnSpc>
              <a:buNone/>
            </a:pPr>
            <a:r>
              <a:rPr lang="en-US" altLang="en-US" sz="2400" dirty="0"/>
              <a:t>Fees and spreads are smaller relative to small and mid-size corporate loans, but the transactions are often large enough to make them worthwhile.</a:t>
            </a:r>
          </a:p>
          <a:p>
            <a:pPr marL="0" indent="0" eaLnBrk="1" hangingPunct="1">
              <a:lnSpc>
                <a:spcPct val="90000"/>
              </a:lnSpc>
              <a:buNone/>
            </a:pPr>
            <a:r>
              <a:rPr lang="en-US" altLang="en-US" sz="2400" dirty="0"/>
              <a:t>F</a:t>
            </a:r>
            <a:r>
              <a:rPr lang="en-US" altLang="en-US" sz="100" dirty="0"/>
              <a:t> </a:t>
            </a:r>
            <a:r>
              <a:rPr lang="en-US" altLang="en-US" sz="2400" dirty="0"/>
              <a:t>Is’ relationships with large clients often center around broker, dealer, and advisor activities with lending playing a lesser role.</a:t>
            </a:r>
          </a:p>
          <a:p>
            <a:pPr marL="291600" lvl="1" indent="-291600" eaLnBrk="1" hangingPunct="1">
              <a:lnSpc>
                <a:spcPct val="90000"/>
              </a:lnSpc>
              <a:spcBef>
                <a:spcPts val="600"/>
              </a:spcBef>
              <a:buSzPct val="100000"/>
            </a:pPr>
            <a:r>
              <a:rPr lang="en-US" altLang="en-US" sz="2000" dirty="0"/>
              <a:t>Large corporations often use loan commitments, performance guarantees, and term loans.</a:t>
            </a:r>
          </a:p>
        </p:txBody>
      </p:sp>
      <p:sp>
        <p:nvSpPr>
          <p:cNvPr id="4" name="Content Placeholder 3"/>
          <p:cNvSpPr>
            <a:spLocks noGrp="1"/>
          </p:cNvSpPr>
          <p:nvPr>
            <p:ph idx="13"/>
          </p:nvPr>
        </p:nvSpPr>
        <p:spPr>
          <a:xfrm>
            <a:off x="457200" y="4439557"/>
            <a:ext cx="8229600" cy="1364477"/>
          </a:xfrm>
        </p:spPr>
        <p:txBody>
          <a:bodyPr/>
          <a:lstStyle/>
          <a:p>
            <a:pPr marL="0" indent="0" eaLnBrk="1" hangingPunct="1">
              <a:lnSpc>
                <a:spcPct val="90000"/>
              </a:lnSpc>
              <a:buNone/>
            </a:pPr>
            <a:r>
              <a:rPr lang="en-US" altLang="en-US" sz="2400" dirty="0"/>
              <a:t>Account officers preparing credit reviews often rely on rating agencies and market analysts to aid in their credit analysis, in addition to utilizing sophisticated credit-scoring models based on accounting and/or financial market data.</a:t>
            </a:r>
          </a:p>
        </p:txBody>
      </p:sp>
      <p:sp>
        <p:nvSpPr>
          <p:cNvPr id="5" name="Slide Number Placeholder 4"/>
          <p:cNvSpPr>
            <a:spLocks noGrp="1"/>
          </p:cNvSpPr>
          <p:nvPr>
            <p:ph type="sldNum" sz="quarter" idx="12"/>
          </p:nvPr>
        </p:nvSpPr>
        <p:spPr/>
        <p:txBody>
          <a:bodyPr/>
          <a:lstStyle/>
          <a:p>
            <a:pPr>
              <a:defRPr/>
            </a:pPr>
            <a:r>
              <a:rPr lang="en-US" altLang="en-US" dirty="0"/>
              <a:t>20-</a:t>
            </a:r>
            <a:fld id="{4773FF61-F4E9-4123-B6AF-201BC82A0194}" type="slidenum">
              <a:rPr lang="en-US" altLang="en-US" smtClean="0"/>
              <a:pPr>
                <a:defRPr/>
              </a:pPr>
              <a:t>20</a:t>
            </a:fld>
            <a:endParaRPr lang="en-US" altLang="en-US" dirty="0"/>
          </a:p>
        </p:txBody>
      </p:sp>
    </p:spTree>
    <p:extLst>
      <p:ext uri="{BB962C8B-B14F-4D97-AF65-F5344CB8AC3E}">
        <p14:creationId xmlns:p14="http://schemas.microsoft.com/office/powerpoint/2010/main" val="10062670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7768"/>
            <a:ext cx="7543800" cy="804341"/>
          </a:xfrm>
        </p:spPr>
        <p:txBody>
          <a:bodyPr anchor="ctr"/>
          <a:lstStyle/>
          <a:p>
            <a:r>
              <a:rPr lang="en-US" altLang="en-US" sz="3500" dirty="0"/>
              <a:t>Altman’s Z-Score</a:t>
            </a:r>
            <a:endParaRPr lang="en-IN" sz="1000" b="0" dirty="0"/>
          </a:p>
        </p:txBody>
      </p:sp>
      <p:graphicFrame>
        <p:nvGraphicFramePr>
          <p:cNvPr id="5" name="Object 4"/>
          <p:cNvGraphicFramePr>
            <a:graphicFrameLocks noChangeAspect="1"/>
          </p:cNvGraphicFramePr>
          <p:nvPr>
            <p:extLst>
              <p:ext uri="{D42A27DB-BD31-4B8C-83A1-F6EECF244321}">
                <p14:modId xmlns:p14="http://schemas.microsoft.com/office/powerpoint/2010/main" val="1238542806"/>
              </p:ext>
            </p:extLst>
          </p:nvPr>
        </p:nvGraphicFramePr>
        <p:xfrm>
          <a:off x="1330066" y="2002493"/>
          <a:ext cx="6503123" cy="561182"/>
        </p:xfrm>
        <a:graphic>
          <a:graphicData uri="http://schemas.openxmlformats.org/presentationml/2006/ole">
            <mc:AlternateContent xmlns:mc="http://schemas.openxmlformats.org/markup-compatibility/2006">
              <mc:Choice xmlns:v="urn:schemas-microsoft-com:vml" Requires="v">
                <p:oleObj spid="_x0000_s42169" name="Equation" r:id="rId4" imgW="2501640" imgH="215640" progId="Equation.DSMT4">
                  <p:embed/>
                </p:oleObj>
              </mc:Choice>
              <mc:Fallback>
                <p:oleObj name="Equation" r:id="rId4" imgW="2501640" imgH="215640" progId="Equation.DSMT4">
                  <p:embed/>
                  <p:pic>
                    <p:nvPicPr>
                      <p:cNvPr id="0" name=""/>
                      <p:cNvPicPr/>
                      <p:nvPr/>
                    </p:nvPicPr>
                    <p:blipFill>
                      <a:blip r:embed="rId5"/>
                      <a:stretch>
                        <a:fillRect/>
                      </a:stretch>
                    </p:blipFill>
                    <p:spPr>
                      <a:xfrm>
                        <a:off x="1330066" y="2002493"/>
                        <a:ext cx="6503123" cy="561182"/>
                      </a:xfrm>
                      <a:prstGeom prst="rect">
                        <a:avLst/>
                      </a:prstGeom>
                    </p:spPr>
                  </p:pic>
                </p:oleObj>
              </mc:Fallback>
            </mc:AlternateContent>
          </a:graphicData>
        </a:graphic>
      </p:graphicFrame>
      <p:sp>
        <p:nvSpPr>
          <p:cNvPr id="4" name="Content Placeholder 3"/>
          <p:cNvSpPr>
            <a:spLocks noGrp="1"/>
          </p:cNvSpPr>
          <p:nvPr>
            <p:ph idx="1"/>
          </p:nvPr>
        </p:nvSpPr>
        <p:spPr>
          <a:xfrm>
            <a:off x="457200" y="2970547"/>
            <a:ext cx="8229600" cy="2621731"/>
          </a:xfrm>
        </p:spPr>
        <p:txBody>
          <a:bodyPr/>
          <a:lstStyle/>
          <a:p>
            <a:pPr marL="0" indent="0" eaLnBrk="1" hangingPunct="1">
              <a:buNone/>
            </a:pPr>
            <a:r>
              <a:rPr lang="en-US" altLang="en-US" sz="2400" dirty="0"/>
              <a:t>Z is an overall measure of the borrower’s default risk classification, where</a:t>
            </a:r>
          </a:p>
          <a:p>
            <a:pPr marL="291600" lvl="1" indent="-291600" eaLnBrk="1" hangingPunct="1">
              <a:lnSpc>
                <a:spcPct val="90000"/>
              </a:lnSpc>
              <a:spcBef>
                <a:spcPts val="600"/>
              </a:spcBef>
              <a:buSzPct val="100000"/>
            </a:pPr>
            <a:r>
              <a:rPr lang="en-US" altLang="en-US" sz="2000" i="1" dirty="0"/>
              <a:t>X</a:t>
            </a:r>
            <a:r>
              <a:rPr lang="en-US" altLang="en-US" sz="2000" baseline="-25000" dirty="0"/>
              <a:t>1</a:t>
            </a:r>
            <a:r>
              <a:rPr lang="en-US" altLang="en-US" sz="2000" dirty="0"/>
              <a:t> = working capital </a:t>
            </a:r>
            <a:r>
              <a:rPr lang="en-US" altLang="en-US" sz="2000" dirty="0">
                <a:cs typeface="Arial" panose="020B0604020202020204" pitchFamily="34" charset="0"/>
              </a:rPr>
              <a:t>÷</a:t>
            </a:r>
            <a:r>
              <a:rPr lang="en-US" altLang="en-US" sz="2000" dirty="0"/>
              <a:t> total assets.</a:t>
            </a:r>
          </a:p>
          <a:p>
            <a:pPr marL="291600" lvl="1" indent="-291600" eaLnBrk="1" hangingPunct="1">
              <a:lnSpc>
                <a:spcPct val="90000"/>
              </a:lnSpc>
              <a:spcBef>
                <a:spcPts val="600"/>
              </a:spcBef>
              <a:buSzPct val="100000"/>
            </a:pPr>
            <a:r>
              <a:rPr lang="en-US" altLang="en-US" sz="2000" i="1" dirty="0"/>
              <a:t>X</a:t>
            </a:r>
            <a:r>
              <a:rPr lang="en-US" altLang="en-US" sz="2000" baseline="-25000" dirty="0"/>
              <a:t>2</a:t>
            </a:r>
            <a:r>
              <a:rPr lang="en-US" altLang="en-US" sz="2000" dirty="0"/>
              <a:t> = retained earnings </a:t>
            </a:r>
            <a:r>
              <a:rPr lang="en-US" altLang="en-US" sz="2000" dirty="0">
                <a:cs typeface="Arial" panose="020B0604020202020204" pitchFamily="34" charset="0"/>
              </a:rPr>
              <a:t>÷</a:t>
            </a:r>
            <a:r>
              <a:rPr lang="en-US" altLang="en-US" sz="2000" dirty="0"/>
              <a:t> total assets.</a:t>
            </a:r>
          </a:p>
          <a:p>
            <a:pPr marL="291600" lvl="1" indent="-291600" eaLnBrk="1" hangingPunct="1">
              <a:lnSpc>
                <a:spcPct val="90000"/>
              </a:lnSpc>
              <a:spcBef>
                <a:spcPts val="600"/>
              </a:spcBef>
              <a:buSzPct val="100000"/>
            </a:pPr>
            <a:r>
              <a:rPr lang="en-US" altLang="en-US" sz="2000" i="1" dirty="0"/>
              <a:t>X</a:t>
            </a:r>
            <a:r>
              <a:rPr lang="en-US" altLang="en-US" sz="2000" baseline="-25000" dirty="0"/>
              <a:t>3</a:t>
            </a:r>
            <a:r>
              <a:rPr lang="en-US" altLang="en-US" sz="2000" dirty="0"/>
              <a:t> = earnings before interest and taxes </a:t>
            </a:r>
            <a:r>
              <a:rPr lang="en-US" altLang="en-US" sz="2000" dirty="0">
                <a:cs typeface="Arial" panose="020B0604020202020204" pitchFamily="34" charset="0"/>
              </a:rPr>
              <a:t>÷</a:t>
            </a:r>
            <a:r>
              <a:rPr lang="en-US" altLang="en-US" sz="2000" dirty="0"/>
              <a:t> total assets.</a:t>
            </a:r>
          </a:p>
          <a:p>
            <a:pPr marL="291600" lvl="1" indent="-291600" eaLnBrk="1" hangingPunct="1">
              <a:lnSpc>
                <a:spcPct val="90000"/>
              </a:lnSpc>
              <a:spcBef>
                <a:spcPts val="600"/>
              </a:spcBef>
              <a:buSzPct val="100000"/>
            </a:pPr>
            <a:r>
              <a:rPr lang="en-US" altLang="en-US" sz="2000" i="1" dirty="0"/>
              <a:t>X</a:t>
            </a:r>
            <a:r>
              <a:rPr lang="en-US" altLang="en-US" sz="2000" baseline="-25000" dirty="0"/>
              <a:t>4</a:t>
            </a:r>
            <a:r>
              <a:rPr lang="en-US" altLang="en-US" sz="2000" dirty="0"/>
              <a:t> = market value of equity </a:t>
            </a:r>
            <a:r>
              <a:rPr lang="en-US" altLang="en-US" sz="2000" dirty="0">
                <a:cs typeface="Arial" panose="020B0604020202020204" pitchFamily="34" charset="0"/>
              </a:rPr>
              <a:t>÷</a:t>
            </a:r>
            <a:r>
              <a:rPr lang="en-US" altLang="en-US" sz="2000" dirty="0"/>
              <a:t> book value of total liabilities.</a:t>
            </a:r>
          </a:p>
          <a:p>
            <a:pPr marL="291600" lvl="1" indent="-291600" eaLnBrk="1" hangingPunct="1">
              <a:lnSpc>
                <a:spcPct val="90000"/>
              </a:lnSpc>
              <a:spcBef>
                <a:spcPts val="600"/>
              </a:spcBef>
              <a:buSzPct val="100000"/>
            </a:pPr>
            <a:r>
              <a:rPr lang="en-US" altLang="en-US" sz="2000" i="1" dirty="0"/>
              <a:t>X</a:t>
            </a:r>
            <a:r>
              <a:rPr lang="en-US" altLang="en-US" sz="2000" baseline="-25000" dirty="0"/>
              <a:t>5</a:t>
            </a:r>
            <a:r>
              <a:rPr lang="en-US" altLang="en-US" sz="2000" dirty="0"/>
              <a:t> = sales </a:t>
            </a:r>
            <a:r>
              <a:rPr lang="en-US" altLang="en-US" sz="2000" dirty="0">
                <a:cs typeface="Arial" panose="020B0604020202020204" pitchFamily="34" charset="0"/>
              </a:rPr>
              <a:t>÷</a:t>
            </a:r>
            <a:r>
              <a:rPr lang="en-US" altLang="en-US" sz="2000" dirty="0"/>
              <a:t> total assets.</a:t>
            </a:r>
          </a:p>
        </p:txBody>
      </p:sp>
      <p:sp>
        <p:nvSpPr>
          <p:cNvPr id="3" name="Slide Number Placeholder 2"/>
          <p:cNvSpPr>
            <a:spLocks noGrp="1"/>
          </p:cNvSpPr>
          <p:nvPr>
            <p:ph type="sldNum" sz="quarter" idx="12"/>
          </p:nvPr>
        </p:nvSpPr>
        <p:spPr/>
        <p:txBody>
          <a:bodyPr/>
          <a:lstStyle/>
          <a:p>
            <a:pPr>
              <a:defRPr/>
            </a:pPr>
            <a:r>
              <a:rPr lang="en-US" altLang="en-US" dirty="0"/>
              <a:t>20-</a:t>
            </a:r>
            <a:fld id="{4773FF61-F4E9-4123-B6AF-201BC82A0194}" type="slidenum">
              <a:rPr lang="en-US" altLang="en-US" smtClean="0"/>
              <a:pPr>
                <a:defRPr/>
              </a:pPr>
              <a:t>21</a:t>
            </a:fld>
            <a:endParaRPr lang="en-US" altLang="en-US" dirty="0"/>
          </a:p>
        </p:txBody>
      </p:sp>
    </p:spTree>
    <p:extLst>
      <p:ext uri="{BB962C8B-B14F-4D97-AF65-F5344CB8AC3E}">
        <p14:creationId xmlns:p14="http://schemas.microsoft.com/office/powerpoint/2010/main" val="34040751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551"/>
            <a:ext cx="7543800" cy="884775"/>
          </a:xfrm>
        </p:spPr>
        <p:txBody>
          <a:bodyPr anchor="ctr"/>
          <a:lstStyle/>
          <a:p>
            <a:r>
              <a:rPr lang="en-US" altLang="en-US" sz="3500" dirty="0"/>
              <a:t>Altman’s Z-Score Interpretation</a:t>
            </a:r>
            <a:endParaRPr lang="en-IN" sz="3500" dirty="0"/>
          </a:p>
        </p:txBody>
      </p:sp>
      <p:sp>
        <p:nvSpPr>
          <p:cNvPr id="8" name="Content Placeholder 7"/>
          <p:cNvSpPr>
            <a:spLocks noGrp="1"/>
          </p:cNvSpPr>
          <p:nvPr>
            <p:ph idx="1"/>
          </p:nvPr>
        </p:nvSpPr>
        <p:spPr>
          <a:xfrm>
            <a:off x="457200" y="1719263"/>
            <a:ext cx="8229600" cy="1485950"/>
          </a:xfrm>
        </p:spPr>
        <p:txBody>
          <a:bodyPr/>
          <a:lstStyle/>
          <a:p>
            <a:pPr marL="0" indent="0" eaLnBrk="1" hangingPunct="1">
              <a:buNone/>
            </a:pPr>
            <a:r>
              <a:rPr lang="en-US" altLang="en-US" sz="2200" dirty="0"/>
              <a:t>Default classifications </a:t>
            </a:r>
            <a:r>
              <a:rPr lang="en-US" altLang="en-US" sz="2200" i="1" dirty="0"/>
              <a:t>(according to Altman)</a:t>
            </a:r>
            <a:r>
              <a:rPr lang="en-US" altLang="en-US" sz="2200" dirty="0"/>
              <a:t>:</a:t>
            </a:r>
          </a:p>
          <a:p>
            <a:pPr marL="291600" lvl="1" indent="-291600" eaLnBrk="1" hangingPunct="1">
              <a:lnSpc>
                <a:spcPct val="90000"/>
              </a:lnSpc>
              <a:spcBef>
                <a:spcPts val="600"/>
              </a:spcBef>
              <a:buSzPct val="100000"/>
            </a:pPr>
            <a:r>
              <a:rPr lang="en-US" altLang="en-US" sz="2000" dirty="0"/>
              <a:t>Z &lt; 1.81 – </a:t>
            </a:r>
            <a:r>
              <a:rPr lang="en-US" altLang="en-US" sz="2000" b="1" dirty="0"/>
              <a:t>high default </a:t>
            </a:r>
            <a:r>
              <a:rPr lang="en-US" altLang="en-US" sz="2000" dirty="0"/>
              <a:t>risk firm.</a:t>
            </a:r>
          </a:p>
          <a:p>
            <a:pPr marL="291600" lvl="1" indent="-291600" eaLnBrk="1" hangingPunct="1">
              <a:lnSpc>
                <a:spcPct val="90000"/>
              </a:lnSpc>
              <a:spcBef>
                <a:spcPts val="600"/>
              </a:spcBef>
              <a:buSzPct val="100000"/>
            </a:pPr>
            <a:r>
              <a:rPr lang="en-US" altLang="en-US" sz="2000" dirty="0"/>
              <a:t>1.81 &lt; Z &lt; 2.99 – </a:t>
            </a:r>
            <a:r>
              <a:rPr lang="en-US" altLang="en-US" sz="2000" b="1" dirty="0"/>
              <a:t>indeterminate default </a:t>
            </a:r>
            <a:r>
              <a:rPr lang="en-US" altLang="en-US" sz="2000" dirty="0"/>
              <a:t>risk firm.</a:t>
            </a:r>
          </a:p>
          <a:p>
            <a:pPr marL="291600" lvl="1" indent="-291600" eaLnBrk="1" hangingPunct="1">
              <a:lnSpc>
                <a:spcPct val="90000"/>
              </a:lnSpc>
              <a:spcBef>
                <a:spcPts val="600"/>
              </a:spcBef>
              <a:buSzPct val="100000"/>
            </a:pPr>
            <a:r>
              <a:rPr lang="en-US" altLang="en-US" sz="2000" dirty="0"/>
              <a:t>Z &gt; 2.99 – </a:t>
            </a:r>
            <a:r>
              <a:rPr lang="en-US" altLang="en-US" sz="2000" b="1" dirty="0"/>
              <a:t>low default </a:t>
            </a:r>
            <a:r>
              <a:rPr lang="en-US" altLang="en-US" sz="2000" dirty="0"/>
              <a:t>risk firm.</a:t>
            </a:r>
          </a:p>
        </p:txBody>
      </p:sp>
      <p:sp>
        <p:nvSpPr>
          <p:cNvPr id="10" name="Content Placeholder 9"/>
          <p:cNvSpPr>
            <a:spLocks noGrp="1"/>
          </p:cNvSpPr>
          <p:nvPr>
            <p:ph idx="13"/>
          </p:nvPr>
        </p:nvSpPr>
        <p:spPr>
          <a:xfrm>
            <a:off x="457200" y="3343880"/>
            <a:ext cx="8229600" cy="2912541"/>
          </a:xfrm>
        </p:spPr>
        <p:txBody>
          <a:bodyPr/>
          <a:lstStyle/>
          <a:p>
            <a:pPr marL="0" indent="0" eaLnBrk="1" hangingPunct="1">
              <a:buNone/>
            </a:pPr>
            <a:r>
              <a:rPr lang="en-US" altLang="en-US" sz="2200" dirty="0"/>
              <a:t>Problems associated with Z-score model:</a:t>
            </a:r>
          </a:p>
          <a:p>
            <a:pPr marL="291600" lvl="1" indent="-291600" eaLnBrk="1" hangingPunct="1">
              <a:lnSpc>
                <a:spcPct val="90000"/>
              </a:lnSpc>
              <a:spcBef>
                <a:spcPts val="600"/>
              </a:spcBef>
              <a:buSzPct val="100000"/>
            </a:pPr>
            <a:r>
              <a:rPr lang="en-US" altLang="en-US" sz="2000" dirty="0"/>
              <a:t>Usually discriminates only among three cases of borrower behavior – high, indeterminate, and low.</a:t>
            </a:r>
          </a:p>
          <a:p>
            <a:pPr marL="291600" lvl="1" indent="-291600" eaLnBrk="1" hangingPunct="1">
              <a:lnSpc>
                <a:spcPct val="90000"/>
              </a:lnSpc>
              <a:spcBef>
                <a:spcPts val="600"/>
              </a:spcBef>
              <a:buSzPct val="100000"/>
            </a:pPr>
            <a:r>
              <a:rPr lang="en-US" altLang="en-US" sz="2000" dirty="0"/>
              <a:t>No obvious economic reason to expect the weights in the Z-score model (or, the weights in any credit-scoring model) will be constant over any but very short periods.</a:t>
            </a:r>
          </a:p>
          <a:p>
            <a:pPr marL="291600" lvl="1" indent="-291600" eaLnBrk="1" hangingPunct="1">
              <a:lnSpc>
                <a:spcPct val="90000"/>
              </a:lnSpc>
              <a:spcBef>
                <a:spcPts val="600"/>
              </a:spcBef>
              <a:buSzPct val="100000"/>
            </a:pPr>
            <a:r>
              <a:rPr lang="en-US" altLang="en-US" sz="2000" dirty="0"/>
              <a:t>Ignores hard-to-quantify factors that may play a crucial role in the default or no-default decision.</a:t>
            </a:r>
          </a:p>
          <a:p>
            <a:pPr marL="291600" lvl="1" indent="-291600" eaLnBrk="1" hangingPunct="1">
              <a:lnSpc>
                <a:spcPct val="90000"/>
              </a:lnSpc>
              <a:spcBef>
                <a:spcPts val="600"/>
              </a:spcBef>
              <a:buSzPct val="100000"/>
            </a:pPr>
            <a:r>
              <a:rPr lang="en-US" altLang="en-US" sz="2000" dirty="0"/>
              <a:t>Accounting variables are updated infrequently.</a:t>
            </a:r>
          </a:p>
        </p:txBody>
      </p:sp>
      <p:sp>
        <p:nvSpPr>
          <p:cNvPr id="3" name="Slide Number Placeholder 2"/>
          <p:cNvSpPr>
            <a:spLocks noGrp="1"/>
          </p:cNvSpPr>
          <p:nvPr>
            <p:ph type="sldNum" sz="quarter" idx="12"/>
          </p:nvPr>
        </p:nvSpPr>
        <p:spPr/>
        <p:txBody>
          <a:bodyPr/>
          <a:lstStyle/>
          <a:p>
            <a:pPr>
              <a:defRPr/>
            </a:pPr>
            <a:r>
              <a:rPr lang="en-US" altLang="en-US" dirty="0"/>
              <a:t>20-</a:t>
            </a:r>
            <a:fld id="{4773FF61-F4E9-4123-B6AF-201BC82A0194}" type="slidenum">
              <a:rPr lang="en-US" altLang="en-US" smtClean="0"/>
              <a:pPr>
                <a:defRPr/>
              </a:pPr>
              <a:t>22</a:t>
            </a:fld>
            <a:endParaRPr lang="en-US" altLang="en-US" dirty="0"/>
          </a:p>
        </p:txBody>
      </p:sp>
    </p:spTree>
    <p:extLst>
      <p:ext uri="{BB962C8B-B14F-4D97-AF65-F5344CB8AC3E}">
        <p14:creationId xmlns:p14="http://schemas.microsoft.com/office/powerpoint/2010/main" val="419474352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Altman’s Z-Score Example</a:t>
            </a:r>
            <a:endParaRPr lang="en-IN" sz="3500" dirty="0"/>
          </a:p>
        </p:txBody>
      </p:sp>
      <p:sp>
        <p:nvSpPr>
          <p:cNvPr id="4" name="Content Placeholder 3"/>
          <p:cNvSpPr>
            <a:spLocks noGrp="1"/>
          </p:cNvSpPr>
          <p:nvPr>
            <p:ph idx="1"/>
          </p:nvPr>
        </p:nvSpPr>
        <p:spPr>
          <a:xfrm>
            <a:off x="457199" y="1719263"/>
            <a:ext cx="8484669" cy="359794"/>
          </a:xfrm>
        </p:spPr>
        <p:txBody>
          <a:bodyPr/>
          <a:lstStyle/>
          <a:p>
            <a:pPr marL="0" indent="0">
              <a:buNone/>
            </a:pPr>
            <a:r>
              <a:rPr lang="en-IN" sz="1600" dirty="0"/>
              <a:t>Suppose that the ﬁnancial ratios of a potential borrowing firm take the following values:</a:t>
            </a:r>
          </a:p>
        </p:txBody>
      </p:sp>
      <p:sp>
        <p:nvSpPr>
          <p:cNvPr id="9" name="Content Placeholder 8"/>
          <p:cNvSpPr>
            <a:spLocks noGrp="1"/>
          </p:cNvSpPr>
          <p:nvPr>
            <p:ph idx="16"/>
          </p:nvPr>
        </p:nvSpPr>
        <p:spPr>
          <a:xfrm>
            <a:off x="2382253" y="2079057"/>
            <a:ext cx="1203158" cy="1270535"/>
          </a:xfrm>
        </p:spPr>
        <p:txBody>
          <a:bodyPr/>
          <a:lstStyle/>
          <a:p>
            <a:pPr marL="0" indent="0">
              <a:lnSpc>
                <a:spcPct val="90000"/>
              </a:lnSpc>
              <a:spcBef>
                <a:spcPts val="300"/>
              </a:spcBef>
              <a:buNone/>
            </a:pPr>
            <a:r>
              <a:rPr lang="en-IN" sz="1600" i="1" dirty="0"/>
              <a:t>X</a:t>
            </a:r>
            <a:r>
              <a:rPr lang="en-IN" sz="1600" baseline="-25000" dirty="0"/>
              <a:t>1 </a:t>
            </a:r>
            <a:r>
              <a:rPr lang="en-IN" sz="1600" i="1" dirty="0"/>
              <a:t>= </a:t>
            </a:r>
            <a:r>
              <a:rPr lang="en-IN" sz="1600" dirty="0"/>
              <a:t>0.2</a:t>
            </a:r>
          </a:p>
          <a:p>
            <a:pPr marL="0" indent="0">
              <a:lnSpc>
                <a:spcPct val="90000"/>
              </a:lnSpc>
              <a:spcBef>
                <a:spcPts val="300"/>
              </a:spcBef>
              <a:buNone/>
            </a:pPr>
            <a:r>
              <a:rPr lang="en-IN" sz="1600" i="1" dirty="0"/>
              <a:t>X</a:t>
            </a:r>
            <a:r>
              <a:rPr lang="en-IN" sz="1600" baseline="-25000" dirty="0"/>
              <a:t>2 </a:t>
            </a:r>
            <a:r>
              <a:rPr lang="en-IN" sz="1600" i="1" dirty="0"/>
              <a:t>= </a:t>
            </a:r>
            <a:r>
              <a:rPr lang="en-IN" sz="1600" dirty="0"/>
              <a:t> 0</a:t>
            </a:r>
          </a:p>
          <a:p>
            <a:pPr marL="0" indent="0">
              <a:lnSpc>
                <a:spcPct val="90000"/>
              </a:lnSpc>
              <a:spcBef>
                <a:spcPts val="300"/>
              </a:spcBef>
              <a:buNone/>
            </a:pPr>
            <a:r>
              <a:rPr lang="en-IN" sz="1600" i="1" dirty="0"/>
              <a:t>X</a:t>
            </a:r>
            <a:r>
              <a:rPr lang="en-IN" sz="1600" baseline="-25000" dirty="0"/>
              <a:t>3 </a:t>
            </a:r>
            <a:r>
              <a:rPr lang="en-IN" sz="1600" i="1" dirty="0"/>
              <a:t>= </a:t>
            </a:r>
            <a:r>
              <a:rPr lang="en-IN" sz="1600" dirty="0">
                <a:cs typeface="Arial" panose="020B0604020202020204" pitchFamily="34" charset="0"/>
              </a:rPr>
              <a:t>−</a:t>
            </a:r>
            <a:r>
              <a:rPr lang="en-IN" sz="1600" dirty="0"/>
              <a:t>0.20</a:t>
            </a:r>
          </a:p>
          <a:p>
            <a:pPr marL="0" indent="0">
              <a:lnSpc>
                <a:spcPct val="90000"/>
              </a:lnSpc>
              <a:spcBef>
                <a:spcPts val="300"/>
              </a:spcBef>
              <a:buNone/>
            </a:pPr>
            <a:r>
              <a:rPr lang="en-IN" sz="1600" i="1" dirty="0"/>
              <a:t>X</a:t>
            </a:r>
            <a:r>
              <a:rPr lang="en-IN" sz="1600" baseline="-25000" dirty="0"/>
              <a:t>4</a:t>
            </a:r>
            <a:r>
              <a:rPr lang="en-IN" sz="1600" i="1" dirty="0"/>
              <a:t> = </a:t>
            </a:r>
            <a:r>
              <a:rPr lang="en-IN" sz="1600" dirty="0"/>
              <a:t>0.10</a:t>
            </a:r>
          </a:p>
          <a:p>
            <a:pPr marL="0" indent="0">
              <a:lnSpc>
                <a:spcPct val="90000"/>
              </a:lnSpc>
              <a:spcBef>
                <a:spcPts val="300"/>
              </a:spcBef>
              <a:buNone/>
            </a:pPr>
            <a:r>
              <a:rPr lang="en-IN" sz="1600" i="1" dirty="0"/>
              <a:t>X</a:t>
            </a:r>
            <a:r>
              <a:rPr lang="en-IN" sz="1600" baseline="-25000" dirty="0"/>
              <a:t>5 </a:t>
            </a:r>
            <a:r>
              <a:rPr lang="en-IN" sz="1600" i="1" dirty="0"/>
              <a:t>= </a:t>
            </a:r>
            <a:r>
              <a:rPr lang="en-IN" sz="1600" dirty="0"/>
              <a:t>2.0</a:t>
            </a:r>
          </a:p>
          <a:p>
            <a:pPr marL="0" indent="0">
              <a:lnSpc>
                <a:spcPct val="90000"/>
              </a:lnSpc>
              <a:spcBef>
                <a:spcPts val="600"/>
              </a:spcBef>
              <a:buNone/>
            </a:pPr>
            <a:endParaRPr lang="en-IN" sz="1800" i="1" dirty="0"/>
          </a:p>
        </p:txBody>
      </p:sp>
      <p:sp>
        <p:nvSpPr>
          <p:cNvPr id="3" name="Content Placeholder 2"/>
          <p:cNvSpPr>
            <a:spLocks noGrp="1"/>
          </p:cNvSpPr>
          <p:nvPr>
            <p:ph idx="13"/>
          </p:nvPr>
        </p:nvSpPr>
        <p:spPr>
          <a:xfrm>
            <a:off x="457199" y="3391948"/>
            <a:ext cx="8229600" cy="1756768"/>
          </a:xfrm>
        </p:spPr>
        <p:txBody>
          <a:bodyPr/>
          <a:lstStyle/>
          <a:p>
            <a:pPr marL="0" indent="0">
              <a:buNone/>
            </a:pPr>
            <a:r>
              <a:rPr lang="en-IN" sz="1600" dirty="0"/>
              <a:t>The ratio </a:t>
            </a:r>
            <a:r>
              <a:rPr lang="en-IN" sz="1600" i="1" dirty="0"/>
              <a:t>X</a:t>
            </a:r>
            <a:r>
              <a:rPr lang="en-IN" sz="1600" baseline="-25000" dirty="0"/>
              <a:t>2</a:t>
            </a:r>
            <a:r>
              <a:rPr lang="en-IN" sz="1600" dirty="0"/>
              <a:t> is zero and </a:t>
            </a:r>
            <a:r>
              <a:rPr lang="en-IN" sz="1600" i="1" dirty="0"/>
              <a:t>X</a:t>
            </a:r>
            <a:r>
              <a:rPr lang="en-IN" sz="1600" baseline="-25000" dirty="0"/>
              <a:t>3</a:t>
            </a:r>
            <a:r>
              <a:rPr lang="en-IN" sz="1600" dirty="0"/>
              <a:t> is negative, indicating that the ﬁrm has had negative earnings or losses in recents periods. Also. </a:t>
            </a:r>
            <a:r>
              <a:rPr lang="en-IN" sz="1600" i="1" dirty="0"/>
              <a:t>X</a:t>
            </a:r>
            <a:r>
              <a:rPr lang="en-IN" sz="1600" baseline="-25000" dirty="0"/>
              <a:t>4</a:t>
            </a:r>
            <a:r>
              <a:rPr lang="en-IN" sz="1600" dirty="0"/>
              <a:t> indicates that the borrower is highly leveraged. However, the working capital ratio (</a:t>
            </a:r>
            <a:r>
              <a:rPr lang="en-IN" sz="1600" i="1" dirty="0"/>
              <a:t>X</a:t>
            </a:r>
            <a:r>
              <a:rPr lang="en-IN" sz="1600" baseline="-25000" dirty="0"/>
              <a:t>1</a:t>
            </a:r>
            <a:r>
              <a:rPr lang="en-IN" sz="1600" dirty="0"/>
              <a:t>) and the sales/assets ratio (</a:t>
            </a:r>
            <a:r>
              <a:rPr lang="en-IN" sz="1600" i="1" dirty="0"/>
              <a:t>X</a:t>
            </a:r>
            <a:r>
              <a:rPr lang="en-IN" sz="1600" baseline="-25000" dirty="0"/>
              <a:t>5</a:t>
            </a:r>
            <a:r>
              <a:rPr lang="en-IN" sz="1600" dirty="0"/>
              <a:t>) indicate that the ﬁrm is reasonably liquid and is maintaining its sales volume. The z-score provides an overall score or indicator of the borrower‘s credit risk since it combines and weights these ﬁve factors according to their past importance in explaining (discriminating between) borrower default and borrower repayment. For the borrower in question:</a:t>
            </a:r>
          </a:p>
        </p:txBody>
      </p:sp>
      <p:sp>
        <p:nvSpPr>
          <p:cNvPr id="7" name="Content Placeholder 6"/>
          <p:cNvSpPr>
            <a:spLocks noGrp="1"/>
          </p:cNvSpPr>
          <p:nvPr>
            <p:ph idx="15"/>
          </p:nvPr>
        </p:nvSpPr>
        <p:spPr>
          <a:xfrm>
            <a:off x="1600199" y="5177591"/>
            <a:ext cx="7086599" cy="764929"/>
          </a:xfrm>
        </p:spPr>
        <p:txBody>
          <a:bodyPr/>
          <a:lstStyle/>
          <a:p>
            <a:pPr marL="0" indent="0">
              <a:lnSpc>
                <a:spcPct val="90000"/>
              </a:lnSpc>
              <a:buNone/>
            </a:pPr>
            <a:r>
              <a:rPr lang="pl-PL" sz="1600" dirty="0"/>
              <a:t>Z = 1.2(0.2) + 1.4(0) + 3.3(</a:t>
            </a:r>
            <a:r>
              <a:rPr lang="pl-PL" sz="1600" dirty="0">
                <a:cs typeface="Arial" panose="020B0604020202020204" pitchFamily="34" charset="0"/>
              </a:rPr>
              <a:t>−</a:t>
            </a:r>
            <a:r>
              <a:rPr lang="pl-PL" sz="1600" dirty="0"/>
              <a:t>0.20) + 0.6(0.10) + 1.0(2.0) </a:t>
            </a:r>
            <a:endParaRPr lang="en-IN" sz="1600" dirty="0"/>
          </a:p>
          <a:p>
            <a:pPr marL="0" indent="0">
              <a:lnSpc>
                <a:spcPct val="90000"/>
              </a:lnSpc>
              <a:buNone/>
            </a:pPr>
            <a:r>
              <a:rPr lang="pl-PL" sz="1600" dirty="0"/>
              <a:t>Z = 0.24 + 0 </a:t>
            </a:r>
            <a:r>
              <a:rPr lang="pl-PL" sz="1600" dirty="0">
                <a:cs typeface="Arial" panose="020B0604020202020204" pitchFamily="34" charset="0"/>
              </a:rPr>
              <a:t>−</a:t>
            </a:r>
            <a:r>
              <a:rPr lang="pl-PL" sz="1600" dirty="0"/>
              <a:t> 0.66 + 0.06 + 2.0 </a:t>
            </a:r>
            <a:endParaRPr lang="en-IN" sz="1600" dirty="0"/>
          </a:p>
          <a:p>
            <a:pPr marL="0" indent="0">
              <a:lnSpc>
                <a:spcPct val="90000"/>
              </a:lnSpc>
              <a:buNone/>
            </a:pPr>
            <a:r>
              <a:rPr lang="pl-PL" sz="1600" dirty="0"/>
              <a:t>Z = 1.64</a:t>
            </a:r>
            <a:endParaRPr lang="en-IN" sz="1600" dirty="0"/>
          </a:p>
        </p:txBody>
      </p:sp>
      <p:sp>
        <p:nvSpPr>
          <p:cNvPr id="5" name="Content Placeholder 4"/>
          <p:cNvSpPr>
            <a:spLocks noGrp="1"/>
          </p:cNvSpPr>
          <p:nvPr>
            <p:ph idx="14"/>
          </p:nvPr>
        </p:nvSpPr>
        <p:spPr>
          <a:xfrm>
            <a:off x="457199" y="5990648"/>
            <a:ext cx="8229600" cy="544905"/>
          </a:xfrm>
        </p:spPr>
        <p:txBody>
          <a:bodyPr/>
          <a:lstStyle/>
          <a:p>
            <a:pPr marL="0" indent="0">
              <a:buNone/>
            </a:pPr>
            <a:r>
              <a:rPr lang="en-IN" sz="1600" dirty="0"/>
              <a:t>With a Z score less than 1.81 (that is, in the high default risk region). the F</a:t>
            </a:r>
            <a:r>
              <a:rPr lang="en-IN" sz="100" dirty="0"/>
              <a:t> </a:t>
            </a:r>
            <a:r>
              <a:rPr lang="en-IN" sz="1600" dirty="0"/>
              <a:t>l should not make a loan to this borrower until it improves its earnings.</a:t>
            </a:r>
          </a:p>
        </p:txBody>
      </p:sp>
      <p:sp>
        <p:nvSpPr>
          <p:cNvPr id="6" name="Slide Number Placeholder 5"/>
          <p:cNvSpPr>
            <a:spLocks noGrp="1"/>
          </p:cNvSpPr>
          <p:nvPr>
            <p:ph type="sldNum" sz="quarter" idx="12"/>
          </p:nvPr>
        </p:nvSpPr>
        <p:spPr/>
        <p:txBody>
          <a:bodyPr/>
          <a:lstStyle/>
          <a:p>
            <a:pPr>
              <a:defRPr/>
            </a:pPr>
            <a:r>
              <a:rPr lang="en-US" altLang="en-US" dirty="0"/>
              <a:t>20-</a:t>
            </a:r>
            <a:fld id="{4773FF61-F4E9-4123-B6AF-201BC82A0194}" type="slidenum">
              <a:rPr lang="en-US" altLang="en-US" smtClean="0"/>
              <a:pPr>
                <a:defRPr/>
              </a:pPr>
              <a:t>23</a:t>
            </a:fld>
            <a:endParaRPr lang="en-US" altLang="en-US" dirty="0"/>
          </a:p>
        </p:txBody>
      </p:sp>
    </p:spTree>
    <p:extLst>
      <p:ext uri="{BB962C8B-B14F-4D97-AF65-F5344CB8AC3E}">
        <p14:creationId xmlns:p14="http://schemas.microsoft.com/office/powerpoint/2010/main" val="2836342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551"/>
            <a:ext cx="7543800" cy="1000735"/>
          </a:xfrm>
        </p:spPr>
        <p:txBody>
          <a:bodyPr anchor="ctr"/>
          <a:lstStyle/>
          <a:p>
            <a:r>
              <a:rPr lang="en-US" altLang="en-US" sz="3500" dirty="0"/>
              <a:t>Large Commercial and Industrial Lending </a:t>
            </a:r>
            <a:r>
              <a:rPr lang="en-US" altLang="en-US" sz="1000" b="0" dirty="0"/>
              <a:t>2</a:t>
            </a:r>
            <a:endParaRPr lang="en-IN" sz="1000" b="0" dirty="0"/>
          </a:p>
        </p:txBody>
      </p:sp>
      <p:sp>
        <p:nvSpPr>
          <p:cNvPr id="6" name="Content Placeholder 5"/>
          <p:cNvSpPr>
            <a:spLocks noGrp="1"/>
          </p:cNvSpPr>
          <p:nvPr>
            <p:ph idx="1"/>
          </p:nvPr>
        </p:nvSpPr>
        <p:spPr>
          <a:xfrm>
            <a:off x="457200" y="1902144"/>
            <a:ext cx="8229600" cy="2265595"/>
          </a:xfrm>
        </p:spPr>
        <p:txBody>
          <a:bodyPr/>
          <a:lstStyle/>
          <a:p>
            <a:pPr marL="0" indent="0" eaLnBrk="1" hangingPunct="1">
              <a:buNone/>
            </a:pPr>
            <a:r>
              <a:rPr lang="en-US" altLang="en-US" sz="2400" dirty="0"/>
              <a:t>Moody’s Analytics (K</a:t>
            </a:r>
            <a:r>
              <a:rPr lang="en-US" altLang="en-US" sz="100" dirty="0"/>
              <a:t> </a:t>
            </a:r>
            <a:r>
              <a:rPr lang="en-US" altLang="en-US" sz="2400" dirty="0"/>
              <a:t>M</a:t>
            </a:r>
            <a:r>
              <a:rPr lang="en-US" altLang="en-US" sz="100" dirty="0"/>
              <a:t> </a:t>
            </a:r>
            <a:r>
              <a:rPr lang="en-US" altLang="en-US" sz="2400" dirty="0"/>
              <a:t>V) Credit Monitor Model.</a:t>
            </a:r>
          </a:p>
          <a:p>
            <a:pPr marL="291600" lvl="1" indent="-291600" eaLnBrk="1" hangingPunct="1">
              <a:lnSpc>
                <a:spcPct val="90000"/>
              </a:lnSpc>
              <a:spcBef>
                <a:spcPts val="600"/>
              </a:spcBef>
              <a:buSzPct val="100000"/>
            </a:pPr>
            <a:r>
              <a:rPr lang="en-US" altLang="en-US" sz="2000" dirty="0"/>
              <a:t>Uses the option pricing model of Merton, Black, and Scholes to calculate expected default frequencies (E</a:t>
            </a:r>
            <a:r>
              <a:rPr lang="en-US" altLang="en-US" sz="100" dirty="0"/>
              <a:t> </a:t>
            </a:r>
            <a:r>
              <a:rPr lang="en-US" altLang="en-US" sz="2000" dirty="0"/>
              <a:t>D</a:t>
            </a:r>
            <a:r>
              <a:rPr lang="en-US" altLang="en-US" sz="100" dirty="0"/>
              <a:t> </a:t>
            </a:r>
            <a:r>
              <a:rPr lang="en-US" altLang="en-US" sz="2000" dirty="0"/>
              <a:t>F) for over 60,000 public companies and many private ones worldwide.</a:t>
            </a:r>
          </a:p>
          <a:p>
            <a:pPr marL="291600" lvl="1" indent="-291600" eaLnBrk="1" hangingPunct="1">
              <a:lnSpc>
                <a:spcPct val="90000"/>
              </a:lnSpc>
              <a:spcBef>
                <a:spcPts val="600"/>
              </a:spcBef>
              <a:buSzPct val="100000"/>
            </a:pPr>
            <a:r>
              <a:rPr lang="en-US" altLang="en-US" sz="2000" dirty="0"/>
              <a:t>The E</a:t>
            </a:r>
            <a:r>
              <a:rPr lang="en-US" altLang="en-US" sz="100" dirty="0"/>
              <a:t> </a:t>
            </a:r>
            <a:r>
              <a:rPr lang="en-US" altLang="en-US" sz="2000" dirty="0"/>
              <a:t>D</a:t>
            </a:r>
            <a:r>
              <a:rPr lang="en-US" altLang="en-US" sz="100" dirty="0"/>
              <a:t> </a:t>
            </a:r>
            <a:r>
              <a:rPr lang="en-US" altLang="en-US" sz="2000" dirty="0"/>
              <a:t>F predicts the probability of whether the market value of the firm’s assets will fall below required debt repayments in one year.</a:t>
            </a:r>
          </a:p>
        </p:txBody>
      </p:sp>
      <p:sp>
        <p:nvSpPr>
          <p:cNvPr id="3" name="Slide Number Placeholder 2"/>
          <p:cNvSpPr>
            <a:spLocks noGrp="1"/>
          </p:cNvSpPr>
          <p:nvPr>
            <p:ph type="sldNum" sz="quarter" idx="12"/>
          </p:nvPr>
        </p:nvSpPr>
        <p:spPr/>
        <p:txBody>
          <a:bodyPr/>
          <a:lstStyle/>
          <a:p>
            <a:pPr>
              <a:defRPr/>
            </a:pPr>
            <a:r>
              <a:rPr lang="en-US" altLang="en-US" dirty="0"/>
              <a:t>20-</a:t>
            </a:r>
            <a:fld id="{4773FF61-F4E9-4123-B6AF-201BC82A0194}" type="slidenum">
              <a:rPr lang="en-US" altLang="en-US" smtClean="0"/>
              <a:pPr>
                <a:defRPr/>
              </a:pPr>
              <a:t>24</a:t>
            </a:fld>
            <a:endParaRPr lang="en-US" altLang="en-US" dirty="0"/>
          </a:p>
        </p:txBody>
      </p:sp>
    </p:spTree>
    <p:extLst>
      <p:ext uri="{BB962C8B-B14F-4D97-AF65-F5344CB8AC3E}">
        <p14:creationId xmlns:p14="http://schemas.microsoft.com/office/powerpoint/2010/main" val="15412260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Moody’s Analytics EDF, Moody’s, and S&amp;P Ratings for AMR Corporation</a:t>
            </a:r>
            <a:endParaRPr lang="en-IN" sz="1000" dirty="0"/>
          </a:p>
        </p:txBody>
      </p:sp>
      <p:sp>
        <p:nvSpPr>
          <p:cNvPr id="4" name="Content Placeholder 3"/>
          <p:cNvSpPr>
            <a:spLocks noGrp="1"/>
          </p:cNvSpPr>
          <p:nvPr>
            <p:ph idx="1"/>
          </p:nvPr>
        </p:nvSpPr>
        <p:spPr>
          <a:xfrm>
            <a:off x="457200" y="1940644"/>
            <a:ext cx="8229600" cy="311668"/>
          </a:xfrm>
        </p:spPr>
        <p:txBody>
          <a:bodyPr/>
          <a:lstStyle/>
          <a:p>
            <a:pPr marL="0" indent="0">
              <a:buNone/>
            </a:pPr>
            <a:r>
              <a:rPr lang="en-IN" sz="1800" b="1" dirty="0"/>
              <a:t>Figure 20–2 </a:t>
            </a:r>
            <a:r>
              <a:rPr lang="en-IN" sz="1800" b="1" dirty="0">
                <a:solidFill>
                  <a:srgbClr val="0070C0"/>
                </a:solidFill>
              </a:rPr>
              <a:t>Moody’s Analytics E</a:t>
            </a:r>
            <a:r>
              <a:rPr lang="en-IN" sz="100" b="1" dirty="0">
                <a:solidFill>
                  <a:srgbClr val="0070C0"/>
                </a:solidFill>
              </a:rPr>
              <a:t> </a:t>
            </a:r>
            <a:r>
              <a:rPr lang="en-IN" sz="1800" b="1" dirty="0">
                <a:solidFill>
                  <a:srgbClr val="0070C0"/>
                </a:solidFill>
              </a:rPr>
              <a:t>D</a:t>
            </a:r>
            <a:r>
              <a:rPr lang="en-IN" sz="100" b="1" dirty="0">
                <a:solidFill>
                  <a:srgbClr val="0070C0"/>
                </a:solidFill>
              </a:rPr>
              <a:t> </a:t>
            </a:r>
            <a:r>
              <a:rPr lang="en-IN" sz="1800" b="1" dirty="0">
                <a:solidFill>
                  <a:srgbClr val="0070C0"/>
                </a:solidFill>
              </a:rPr>
              <a:t>F, Moody’s, and S&amp;P Ratings for A</a:t>
            </a:r>
            <a:r>
              <a:rPr lang="en-IN" sz="100" b="1" dirty="0">
                <a:solidFill>
                  <a:srgbClr val="0070C0"/>
                </a:solidFill>
              </a:rPr>
              <a:t> </a:t>
            </a:r>
            <a:r>
              <a:rPr lang="en-IN" sz="1800" b="1" dirty="0">
                <a:solidFill>
                  <a:srgbClr val="0070C0"/>
                </a:solidFill>
              </a:rPr>
              <a:t>M</a:t>
            </a:r>
            <a:r>
              <a:rPr lang="en-IN" sz="100" b="1" dirty="0">
                <a:solidFill>
                  <a:srgbClr val="0070C0"/>
                </a:solidFill>
              </a:rPr>
              <a:t> </a:t>
            </a:r>
            <a:r>
              <a:rPr lang="en-IN" sz="1800" b="1" dirty="0">
                <a:solidFill>
                  <a:srgbClr val="0070C0"/>
                </a:solidFill>
              </a:rPr>
              <a:t>R Corporation</a:t>
            </a:r>
            <a:endParaRPr lang="en-IN" sz="1800" dirty="0">
              <a:solidFill>
                <a:srgbClr val="0070C0"/>
              </a:solidFill>
            </a:endParaRPr>
          </a:p>
        </p:txBody>
      </p:sp>
      <p:pic>
        <p:nvPicPr>
          <p:cNvPr id="20" name="Picture 19" descr="Time plot showing the Moody's Analytics EDF, Moody's, and S&amp;P ratings for AMR Corporation from December 2010 to October 2011.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40774" y="2540499"/>
            <a:ext cx="5062452" cy="3278543"/>
          </a:xfrm>
          <a:prstGeom prst="rect">
            <a:avLst/>
          </a:prstGeom>
        </p:spPr>
      </p:pic>
      <p:sp>
        <p:nvSpPr>
          <p:cNvPr id="5" name="Content Placeholder 4"/>
          <p:cNvSpPr>
            <a:spLocks noGrp="1"/>
          </p:cNvSpPr>
          <p:nvPr>
            <p:ph idx="13"/>
          </p:nvPr>
        </p:nvSpPr>
        <p:spPr>
          <a:xfrm>
            <a:off x="457200" y="5981204"/>
            <a:ext cx="8229600" cy="332969"/>
          </a:xfrm>
        </p:spPr>
        <p:txBody>
          <a:bodyPr/>
          <a:lstStyle/>
          <a:p>
            <a:pPr marL="0" indent="0">
              <a:buNone/>
            </a:pPr>
            <a:r>
              <a:rPr lang="en-IN" sz="1800" b="1" dirty="0"/>
              <a:t>Source: </a:t>
            </a:r>
            <a:r>
              <a:rPr lang="en-IN" sz="1800" dirty="0"/>
              <a:t>Moody’s Analytics. www.moodysanalytics.com </a:t>
            </a:r>
          </a:p>
        </p:txBody>
      </p:sp>
      <p:sp>
        <p:nvSpPr>
          <p:cNvPr id="21" name="Content Placeholder 4"/>
          <p:cNvSpPr>
            <a:spLocks noGrp="1"/>
          </p:cNvSpPr>
          <p:nvPr>
            <p:ph idx="14"/>
          </p:nvPr>
        </p:nvSpPr>
        <p:spPr>
          <a:xfrm>
            <a:off x="3438395" y="6476335"/>
            <a:ext cx="2007812" cy="276157"/>
          </a:xfrm>
        </p:spPr>
        <p:txBody>
          <a:bodyPr/>
          <a:lstStyle/>
          <a:p>
            <a:pPr marL="0" indent="0">
              <a:buNone/>
            </a:pPr>
            <a:r>
              <a:rPr lang="en-IN" sz="1000" dirty="0">
                <a:hlinkClick r:id="rId4" action="ppaction://hlinksldjump"/>
              </a:rPr>
              <a:t>Access the long description slide.</a:t>
            </a:r>
          </a:p>
        </p:txBody>
      </p:sp>
      <p:sp>
        <p:nvSpPr>
          <p:cNvPr id="3" name="Slide Number Placeholder 2"/>
          <p:cNvSpPr>
            <a:spLocks noGrp="1"/>
          </p:cNvSpPr>
          <p:nvPr>
            <p:ph type="sldNum" sz="quarter" idx="12"/>
          </p:nvPr>
        </p:nvSpPr>
        <p:spPr/>
        <p:txBody>
          <a:bodyPr/>
          <a:lstStyle/>
          <a:p>
            <a:pPr>
              <a:defRPr/>
            </a:pPr>
            <a:r>
              <a:rPr lang="en-US" altLang="en-US" dirty="0"/>
              <a:t>20-</a:t>
            </a:r>
            <a:fld id="{4773FF61-F4E9-4123-B6AF-201BC82A0194}" type="slidenum">
              <a:rPr lang="en-US" altLang="en-US" smtClean="0"/>
              <a:pPr>
                <a:defRPr/>
              </a:pPr>
              <a:t>25</a:t>
            </a:fld>
            <a:endParaRPr lang="en-US" altLang="en-US" dirty="0"/>
          </a:p>
        </p:txBody>
      </p:sp>
    </p:spTree>
    <p:extLst>
      <p:ext uri="{BB962C8B-B14F-4D97-AF65-F5344CB8AC3E}">
        <p14:creationId xmlns:p14="http://schemas.microsoft.com/office/powerpoint/2010/main" val="154916032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7768"/>
            <a:ext cx="7543800" cy="804341"/>
          </a:xfrm>
        </p:spPr>
        <p:txBody>
          <a:bodyPr anchor="ctr"/>
          <a:lstStyle/>
          <a:p>
            <a:r>
              <a:rPr lang="en-US" altLang="en-US" sz="3500" dirty="0"/>
              <a:t>Calculating the Return on a Loan</a:t>
            </a:r>
            <a:endParaRPr lang="en-IN" sz="2400" b="0" dirty="0"/>
          </a:p>
        </p:txBody>
      </p:sp>
      <p:sp>
        <p:nvSpPr>
          <p:cNvPr id="4" name="Content Placeholder 3"/>
          <p:cNvSpPr>
            <a:spLocks noGrp="1"/>
          </p:cNvSpPr>
          <p:nvPr>
            <p:ph idx="1"/>
          </p:nvPr>
        </p:nvSpPr>
        <p:spPr>
          <a:xfrm>
            <a:off x="457200" y="1719263"/>
            <a:ext cx="8229600" cy="1216442"/>
          </a:xfrm>
        </p:spPr>
        <p:txBody>
          <a:bodyPr/>
          <a:lstStyle/>
          <a:p>
            <a:pPr marL="0" indent="0">
              <a:buNone/>
            </a:pPr>
            <a:r>
              <a:rPr lang="en-US" altLang="en-US" sz="2400" dirty="0"/>
              <a:t>The </a:t>
            </a:r>
            <a:r>
              <a:rPr lang="en-US" altLang="en-US" sz="2400" b="1" dirty="0"/>
              <a:t>return on assets (R</a:t>
            </a:r>
            <a:r>
              <a:rPr lang="en-US" altLang="en-US" sz="100" b="1" dirty="0"/>
              <a:t> </a:t>
            </a:r>
            <a:r>
              <a:rPr lang="en-US" altLang="en-US" sz="2400" b="1" dirty="0"/>
              <a:t>O</a:t>
            </a:r>
            <a:r>
              <a:rPr lang="en-US" altLang="en-US" sz="100" b="1" dirty="0"/>
              <a:t> </a:t>
            </a:r>
            <a:r>
              <a:rPr lang="en-US" altLang="en-US" sz="2400" b="1" dirty="0"/>
              <a:t>A) approach </a:t>
            </a:r>
            <a:r>
              <a:rPr lang="en-US" altLang="en-US" sz="2400" dirty="0"/>
              <a:t>shows the contractually promised gross return on a loan, </a:t>
            </a:r>
            <a:r>
              <a:rPr lang="en-US" altLang="en-US" sz="2400" i="1" dirty="0"/>
              <a:t>k</a:t>
            </a:r>
            <a:r>
              <a:rPr lang="en-US" altLang="en-US" sz="2400" dirty="0"/>
              <a:t>, per dollar lent (or 1 + k) – or R</a:t>
            </a:r>
            <a:r>
              <a:rPr lang="en-US" altLang="en-US" sz="100" dirty="0"/>
              <a:t> </a:t>
            </a:r>
            <a:r>
              <a:rPr lang="en-US" altLang="en-US" sz="2400" dirty="0"/>
              <a:t>O</a:t>
            </a:r>
            <a:r>
              <a:rPr lang="en-US" altLang="en-US" sz="100" dirty="0"/>
              <a:t> </a:t>
            </a:r>
            <a:r>
              <a:rPr lang="en-US" altLang="en-US" sz="2400" dirty="0"/>
              <a:t>A per dollar lent – will equal:</a:t>
            </a:r>
          </a:p>
        </p:txBody>
      </p:sp>
      <p:graphicFrame>
        <p:nvGraphicFramePr>
          <p:cNvPr id="7" name="Object 6"/>
          <p:cNvGraphicFramePr>
            <a:graphicFrameLocks noChangeAspect="1"/>
          </p:cNvGraphicFramePr>
          <p:nvPr>
            <p:extLst>
              <p:ext uri="{D42A27DB-BD31-4B8C-83A1-F6EECF244321}">
                <p14:modId xmlns:p14="http://schemas.microsoft.com/office/powerpoint/2010/main" val="4251148243"/>
              </p:ext>
            </p:extLst>
          </p:nvPr>
        </p:nvGraphicFramePr>
        <p:xfrm>
          <a:off x="2381250" y="3055938"/>
          <a:ext cx="3394075" cy="1103312"/>
        </p:xfrm>
        <a:graphic>
          <a:graphicData uri="http://schemas.openxmlformats.org/presentationml/2006/ole">
            <mc:AlternateContent xmlns:mc="http://schemas.openxmlformats.org/markup-compatibility/2006">
              <mc:Choice xmlns:v="urn:schemas-microsoft-com:vml" Requires="v">
                <p:oleObj spid="_x0000_s49221" name="Equation" r:id="rId4" imgW="1485720" imgH="482400" progId="Equation.DSMT4">
                  <p:embed/>
                </p:oleObj>
              </mc:Choice>
              <mc:Fallback>
                <p:oleObj name="Equation" r:id="rId4" imgW="1485720" imgH="482400" progId="Equation.DSMT4">
                  <p:embed/>
                  <p:pic>
                    <p:nvPicPr>
                      <p:cNvPr id="0" name=""/>
                      <p:cNvPicPr/>
                      <p:nvPr/>
                    </p:nvPicPr>
                    <p:blipFill>
                      <a:blip r:embed="rId5"/>
                      <a:stretch>
                        <a:fillRect/>
                      </a:stretch>
                    </p:blipFill>
                    <p:spPr>
                      <a:xfrm>
                        <a:off x="2381250" y="3055938"/>
                        <a:ext cx="3394075" cy="1103312"/>
                      </a:xfrm>
                      <a:prstGeom prst="rect">
                        <a:avLst/>
                      </a:prstGeom>
                    </p:spPr>
                  </p:pic>
                </p:oleObj>
              </mc:Fallback>
            </mc:AlternateContent>
          </a:graphicData>
        </a:graphic>
      </p:graphicFrame>
      <p:sp>
        <p:nvSpPr>
          <p:cNvPr id="5" name="Content Placeholder 4"/>
          <p:cNvSpPr>
            <a:spLocks noGrp="1"/>
          </p:cNvSpPr>
          <p:nvPr>
            <p:ph idx="13"/>
          </p:nvPr>
        </p:nvSpPr>
        <p:spPr>
          <a:xfrm>
            <a:off x="457200" y="4277532"/>
            <a:ext cx="8229600" cy="2065516"/>
          </a:xfrm>
        </p:spPr>
        <p:txBody>
          <a:bodyPr/>
          <a:lstStyle/>
          <a:p>
            <a:pPr lvl="2" eaLnBrk="1" hangingPunct="1">
              <a:lnSpc>
                <a:spcPct val="90000"/>
              </a:lnSpc>
              <a:buFont typeface="Wingdings" pitchFamily="2" charset="2"/>
              <a:buNone/>
            </a:pPr>
            <a:r>
              <a:rPr lang="en-US" altLang="en-US" sz="2400" dirty="0"/>
              <a:t>where	</a:t>
            </a:r>
            <a:r>
              <a:rPr lang="en-US" altLang="en-US" sz="2400" i="1" dirty="0"/>
              <a:t>f</a:t>
            </a:r>
            <a:r>
              <a:rPr lang="en-US" altLang="en-US" sz="2400" dirty="0"/>
              <a:t> = loan origination fee.</a:t>
            </a:r>
          </a:p>
          <a:p>
            <a:pPr lvl="2" eaLnBrk="1" hangingPunct="1">
              <a:lnSpc>
                <a:spcPct val="90000"/>
              </a:lnSpc>
              <a:buFont typeface="Wingdings" pitchFamily="2" charset="2"/>
              <a:buNone/>
            </a:pPr>
            <a:r>
              <a:rPr lang="en-US" altLang="en-US" sz="2400" dirty="0"/>
              <a:t>		</a:t>
            </a:r>
            <a:r>
              <a:rPr lang="en-US" altLang="en-US" sz="2400" i="1" dirty="0"/>
              <a:t>b</a:t>
            </a:r>
            <a:r>
              <a:rPr lang="en-US" altLang="en-US" sz="2400" dirty="0"/>
              <a:t> = compensating balance requirement.</a:t>
            </a:r>
          </a:p>
          <a:p>
            <a:pPr lvl="2" eaLnBrk="1" hangingPunct="1">
              <a:lnSpc>
                <a:spcPct val="90000"/>
              </a:lnSpc>
              <a:buFont typeface="Wingdings" pitchFamily="2" charset="2"/>
              <a:buNone/>
            </a:pPr>
            <a:r>
              <a:rPr lang="en-US" altLang="en-US" sz="2400" dirty="0"/>
              <a:t>		</a:t>
            </a:r>
            <a:r>
              <a:rPr lang="en-US" altLang="en-US" sz="2400" i="1" dirty="0"/>
              <a:t>RR</a:t>
            </a:r>
            <a:r>
              <a:rPr lang="en-US" altLang="en-US" sz="2400" dirty="0"/>
              <a:t> = the reserve requirement charge.</a:t>
            </a:r>
          </a:p>
          <a:p>
            <a:pPr lvl="2" eaLnBrk="1" hangingPunct="1">
              <a:lnSpc>
                <a:spcPct val="90000"/>
              </a:lnSpc>
              <a:buFont typeface="Wingdings" pitchFamily="2" charset="2"/>
              <a:buNone/>
            </a:pPr>
            <a:r>
              <a:rPr lang="en-US" altLang="en-US" sz="2400" dirty="0"/>
              <a:t>		</a:t>
            </a:r>
            <a:r>
              <a:rPr lang="en-US" altLang="en-US" sz="2400" i="1" dirty="0"/>
              <a:t>BR</a:t>
            </a:r>
            <a:r>
              <a:rPr lang="en-US" altLang="en-US" sz="2400" dirty="0"/>
              <a:t> = the base lending rate.</a:t>
            </a:r>
          </a:p>
          <a:p>
            <a:pPr lvl="2" eaLnBrk="1" hangingPunct="1">
              <a:lnSpc>
                <a:spcPct val="90000"/>
              </a:lnSpc>
              <a:buFont typeface="Wingdings" pitchFamily="2" charset="2"/>
              <a:buNone/>
            </a:pPr>
            <a:r>
              <a:rPr lang="en-US" altLang="en-US" sz="2400" dirty="0"/>
              <a:t>		</a:t>
            </a:r>
            <a:r>
              <a:rPr lang="en-US" altLang="en-US" sz="2400" i="1" dirty="0"/>
              <a:t>m</a:t>
            </a:r>
            <a:r>
              <a:rPr lang="en-US" altLang="en-US" sz="2400" dirty="0"/>
              <a:t> = the credit risk premium on the loan.</a:t>
            </a:r>
          </a:p>
        </p:txBody>
      </p:sp>
      <p:sp>
        <p:nvSpPr>
          <p:cNvPr id="3" name="Slide Number Placeholder 2"/>
          <p:cNvSpPr>
            <a:spLocks noGrp="1"/>
          </p:cNvSpPr>
          <p:nvPr>
            <p:ph type="sldNum" sz="quarter" idx="12"/>
          </p:nvPr>
        </p:nvSpPr>
        <p:spPr/>
        <p:txBody>
          <a:bodyPr/>
          <a:lstStyle/>
          <a:p>
            <a:pPr>
              <a:defRPr/>
            </a:pPr>
            <a:r>
              <a:rPr lang="en-US" altLang="en-US" dirty="0"/>
              <a:t>20-</a:t>
            </a:r>
            <a:fld id="{4773FF61-F4E9-4123-B6AF-201BC82A0194}" type="slidenum">
              <a:rPr lang="en-US" altLang="en-US" smtClean="0"/>
              <a:pPr>
                <a:defRPr/>
              </a:pPr>
              <a:t>26</a:t>
            </a:fld>
            <a:endParaRPr lang="en-US" altLang="en-US" dirty="0"/>
          </a:p>
        </p:txBody>
      </p:sp>
    </p:spTree>
    <p:extLst>
      <p:ext uri="{BB962C8B-B14F-4D97-AF65-F5344CB8AC3E}">
        <p14:creationId xmlns:p14="http://schemas.microsoft.com/office/powerpoint/2010/main" val="139730830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Calculating the Return on a Loan Example</a:t>
            </a:r>
            <a:endParaRPr lang="en-IN" sz="3500" dirty="0"/>
          </a:p>
        </p:txBody>
      </p:sp>
      <p:sp>
        <p:nvSpPr>
          <p:cNvPr id="4" name="Content Placeholder 3"/>
          <p:cNvSpPr>
            <a:spLocks noGrp="1"/>
          </p:cNvSpPr>
          <p:nvPr>
            <p:ph idx="1"/>
          </p:nvPr>
        </p:nvSpPr>
        <p:spPr>
          <a:xfrm>
            <a:off x="457200" y="1719263"/>
            <a:ext cx="8229600" cy="2409976"/>
          </a:xfrm>
        </p:spPr>
        <p:txBody>
          <a:bodyPr anchor="t"/>
          <a:lstStyle/>
          <a:p>
            <a:pPr marL="0" indent="0" eaLnBrk="1" hangingPunct="1">
              <a:lnSpc>
                <a:spcPct val="90000"/>
              </a:lnSpc>
              <a:buNone/>
            </a:pPr>
            <a:r>
              <a:rPr lang="en-US" altLang="en-US" sz="2400" dirty="0"/>
              <a:t>A bank has a base lending rate of 8% (B</a:t>
            </a:r>
            <a:r>
              <a:rPr lang="en-US" altLang="en-US" sz="100" dirty="0"/>
              <a:t> </a:t>
            </a:r>
            <a:r>
              <a:rPr lang="en-US" altLang="en-US" sz="2400" dirty="0"/>
              <a:t>R), and charges a certain customer a 110 basis point risk premium (m). The bank also charges a 1% origination fee (f). The bank requires the borrower to maintain compensating balances (b) of 7% of the loan amount. The reserve requirement (R</a:t>
            </a:r>
            <a:r>
              <a:rPr lang="en-US" altLang="en-US" sz="100" dirty="0"/>
              <a:t> </a:t>
            </a:r>
            <a:r>
              <a:rPr lang="en-US" altLang="en-US" sz="2400" dirty="0"/>
              <a:t>R) is 10% and the loan amount is $1 million. Calculate the required gross return on a loan = k.</a:t>
            </a:r>
          </a:p>
        </p:txBody>
      </p:sp>
      <p:graphicFrame>
        <p:nvGraphicFramePr>
          <p:cNvPr id="5" name="Object 4"/>
          <p:cNvGraphicFramePr>
            <a:graphicFrameLocks noChangeAspect="1"/>
          </p:cNvGraphicFramePr>
          <p:nvPr>
            <p:extLst>
              <p:ext uri="{D42A27DB-BD31-4B8C-83A1-F6EECF244321}">
                <p14:modId xmlns:p14="http://schemas.microsoft.com/office/powerpoint/2010/main" val="4231743914"/>
              </p:ext>
            </p:extLst>
          </p:nvPr>
        </p:nvGraphicFramePr>
        <p:xfrm>
          <a:off x="2719256" y="4222225"/>
          <a:ext cx="3019687" cy="919029"/>
        </p:xfrm>
        <a:graphic>
          <a:graphicData uri="http://schemas.openxmlformats.org/presentationml/2006/ole">
            <mc:AlternateContent xmlns:mc="http://schemas.openxmlformats.org/markup-compatibility/2006">
              <mc:Choice xmlns:v="urn:schemas-microsoft-com:vml" Requires="v">
                <p:oleObj spid="_x0000_s51254" name="Equation" r:id="rId3" imgW="1460160" imgH="444240" progId="Equation.DSMT4">
                  <p:embed/>
                </p:oleObj>
              </mc:Choice>
              <mc:Fallback>
                <p:oleObj name="Equation" r:id="rId3" imgW="1460160" imgH="444240" progId="Equation.DSMT4">
                  <p:embed/>
                  <p:pic>
                    <p:nvPicPr>
                      <p:cNvPr id="0" name=""/>
                      <p:cNvPicPr/>
                      <p:nvPr/>
                    </p:nvPicPr>
                    <p:blipFill>
                      <a:blip r:embed="rId4"/>
                      <a:stretch>
                        <a:fillRect/>
                      </a:stretch>
                    </p:blipFill>
                    <p:spPr>
                      <a:xfrm>
                        <a:off x="2719256" y="4222225"/>
                        <a:ext cx="3019687" cy="919029"/>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578727474"/>
              </p:ext>
            </p:extLst>
          </p:nvPr>
        </p:nvGraphicFramePr>
        <p:xfrm>
          <a:off x="1617958" y="5435059"/>
          <a:ext cx="5908083" cy="866518"/>
        </p:xfrm>
        <a:graphic>
          <a:graphicData uri="http://schemas.openxmlformats.org/presentationml/2006/ole">
            <mc:AlternateContent xmlns:mc="http://schemas.openxmlformats.org/markup-compatibility/2006">
              <mc:Choice xmlns:v="urn:schemas-microsoft-com:vml" Requires="v">
                <p:oleObj spid="_x0000_s51255" name="Equation" r:id="rId5" imgW="2857320" imgH="419040" progId="Equation.DSMT4">
                  <p:embed/>
                </p:oleObj>
              </mc:Choice>
              <mc:Fallback>
                <p:oleObj name="Equation" r:id="rId5" imgW="2857320" imgH="419040" progId="Equation.DSMT4">
                  <p:embed/>
                  <p:pic>
                    <p:nvPicPr>
                      <p:cNvPr id="0" name=""/>
                      <p:cNvPicPr/>
                      <p:nvPr/>
                    </p:nvPicPr>
                    <p:blipFill>
                      <a:blip r:embed="rId6"/>
                      <a:stretch>
                        <a:fillRect/>
                      </a:stretch>
                    </p:blipFill>
                    <p:spPr>
                      <a:xfrm>
                        <a:off x="1617958" y="5435059"/>
                        <a:ext cx="5908083" cy="866518"/>
                      </a:xfrm>
                      <a:prstGeom prst="rect">
                        <a:avLst/>
                      </a:prstGeom>
                    </p:spPr>
                  </p:pic>
                </p:oleObj>
              </mc:Fallback>
            </mc:AlternateContent>
          </a:graphicData>
        </a:graphic>
      </p:graphicFrame>
      <p:sp>
        <p:nvSpPr>
          <p:cNvPr id="3" name="Slide Number Placeholder 2"/>
          <p:cNvSpPr>
            <a:spLocks noGrp="1"/>
          </p:cNvSpPr>
          <p:nvPr>
            <p:ph type="sldNum" sz="quarter" idx="12"/>
          </p:nvPr>
        </p:nvSpPr>
        <p:spPr/>
        <p:txBody>
          <a:bodyPr/>
          <a:lstStyle/>
          <a:p>
            <a:pPr>
              <a:defRPr/>
            </a:pPr>
            <a:r>
              <a:rPr lang="en-US" altLang="en-US" dirty="0"/>
              <a:t>20-</a:t>
            </a:r>
            <a:fld id="{4773FF61-F4E9-4123-B6AF-201BC82A0194}" type="slidenum">
              <a:rPr lang="en-US" altLang="en-US" smtClean="0"/>
              <a:pPr>
                <a:defRPr/>
              </a:pPr>
              <a:t>27</a:t>
            </a:fld>
            <a:endParaRPr lang="en-US" altLang="en-US" dirty="0"/>
          </a:p>
        </p:txBody>
      </p:sp>
    </p:spTree>
    <p:extLst>
      <p:ext uri="{BB962C8B-B14F-4D97-AF65-F5344CB8AC3E}">
        <p14:creationId xmlns:p14="http://schemas.microsoft.com/office/powerpoint/2010/main" val="45025841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R</a:t>
            </a:r>
            <a:r>
              <a:rPr lang="en-US" altLang="en-US" sz="100" dirty="0"/>
              <a:t> </a:t>
            </a:r>
            <a:r>
              <a:rPr lang="en-US" altLang="en-US" sz="3500" dirty="0"/>
              <a:t>A</a:t>
            </a:r>
            <a:r>
              <a:rPr lang="en-US" altLang="en-US" sz="100" dirty="0"/>
              <a:t> </a:t>
            </a:r>
            <a:r>
              <a:rPr lang="en-US" altLang="en-US" sz="3500" dirty="0"/>
              <a:t>R</a:t>
            </a:r>
            <a:r>
              <a:rPr lang="en-US" altLang="en-US" sz="100" dirty="0"/>
              <a:t> </a:t>
            </a:r>
            <a:r>
              <a:rPr lang="en-US" altLang="en-US" sz="3500" dirty="0"/>
              <a:t>O</a:t>
            </a:r>
            <a:r>
              <a:rPr lang="en-US" altLang="en-US" sz="100" dirty="0"/>
              <a:t> </a:t>
            </a:r>
            <a:r>
              <a:rPr lang="en-US" altLang="en-US" sz="3500" dirty="0"/>
              <a:t>C Model</a:t>
            </a:r>
            <a:endParaRPr lang="en-IN" sz="3500" dirty="0"/>
          </a:p>
        </p:txBody>
      </p:sp>
      <p:sp>
        <p:nvSpPr>
          <p:cNvPr id="5" name="Content Placeholder 4"/>
          <p:cNvSpPr>
            <a:spLocks noGrp="1"/>
          </p:cNvSpPr>
          <p:nvPr>
            <p:ph idx="1"/>
          </p:nvPr>
        </p:nvSpPr>
        <p:spPr>
          <a:xfrm>
            <a:off x="457200" y="1709639"/>
            <a:ext cx="8229600" cy="696678"/>
          </a:xfrm>
        </p:spPr>
        <p:txBody>
          <a:bodyPr anchor="t"/>
          <a:lstStyle/>
          <a:p>
            <a:pPr marL="0" indent="0" eaLnBrk="1" hangingPunct="1">
              <a:lnSpc>
                <a:spcPct val="90000"/>
              </a:lnSpc>
              <a:buNone/>
            </a:pPr>
            <a:r>
              <a:rPr lang="en-US" altLang="en-US" sz="2400" dirty="0"/>
              <a:t>The </a:t>
            </a:r>
            <a:r>
              <a:rPr lang="en-US" altLang="en-US" sz="2400" b="1" dirty="0"/>
              <a:t>risk-adjusted return on assets (R</a:t>
            </a:r>
            <a:r>
              <a:rPr lang="en-US" altLang="en-US" sz="100" b="1" dirty="0"/>
              <a:t> </a:t>
            </a:r>
            <a:r>
              <a:rPr lang="en-US" altLang="en-US" sz="2400" b="1" dirty="0"/>
              <a:t>A</a:t>
            </a:r>
            <a:r>
              <a:rPr lang="en-US" altLang="en-US" sz="100" b="1" dirty="0"/>
              <a:t> </a:t>
            </a:r>
            <a:r>
              <a:rPr lang="en-US" altLang="en-US" sz="2400" b="1" dirty="0"/>
              <a:t>R</a:t>
            </a:r>
            <a:r>
              <a:rPr lang="en-US" altLang="en-US" sz="100" b="1" dirty="0"/>
              <a:t> </a:t>
            </a:r>
            <a:r>
              <a:rPr lang="en-US" altLang="en-US" sz="2400" b="1" dirty="0"/>
              <a:t>O</a:t>
            </a:r>
            <a:r>
              <a:rPr lang="en-US" altLang="en-US" sz="100" b="1" dirty="0"/>
              <a:t> </a:t>
            </a:r>
            <a:r>
              <a:rPr lang="en-US" altLang="en-US" sz="2400" b="1" dirty="0"/>
              <a:t>C) </a:t>
            </a:r>
            <a:r>
              <a:rPr lang="en-US" altLang="en-US" sz="2400" dirty="0"/>
              <a:t>model balances a loan’s expected income against its expected risk.</a:t>
            </a:r>
          </a:p>
        </p:txBody>
      </p:sp>
      <p:graphicFrame>
        <p:nvGraphicFramePr>
          <p:cNvPr id="4" name="Object 3"/>
          <p:cNvGraphicFramePr>
            <a:graphicFrameLocks noChangeAspect="1"/>
          </p:cNvGraphicFramePr>
          <p:nvPr>
            <p:extLst>
              <p:ext uri="{D42A27DB-BD31-4B8C-83A1-F6EECF244321}">
                <p14:modId xmlns:p14="http://schemas.microsoft.com/office/powerpoint/2010/main" val="541039402"/>
              </p:ext>
            </p:extLst>
          </p:nvPr>
        </p:nvGraphicFramePr>
        <p:xfrm>
          <a:off x="1280826" y="2830957"/>
          <a:ext cx="5658326" cy="947699"/>
        </p:xfrm>
        <a:graphic>
          <a:graphicData uri="http://schemas.openxmlformats.org/presentationml/2006/ole">
            <mc:AlternateContent xmlns:mc="http://schemas.openxmlformats.org/markup-compatibility/2006">
              <mc:Choice xmlns:v="urn:schemas-microsoft-com:vml" Requires="v">
                <p:oleObj spid="_x0000_s52254" name="Equation" r:id="rId3" imgW="2577960" imgH="431640" progId="Equation.DSMT4">
                  <p:embed/>
                </p:oleObj>
              </mc:Choice>
              <mc:Fallback>
                <p:oleObj name="Equation" r:id="rId3" imgW="2577960" imgH="431640" progId="Equation.DSMT4">
                  <p:embed/>
                  <p:pic>
                    <p:nvPicPr>
                      <p:cNvPr id="0" name=""/>
                      <p:cNvPicPr/>
                      <p:nvPr/>
                    </p:nvPicPr>
                    <p:blipFill>
                      <a:blip r:embed="rId4"/>
                      <a:stretch>
                        <a:fillRect/>
                      </a:stretch>
                    </p:blipFill>
                    <p:spPr>
                      <a:xfrm>
                        <a:off x="1280826" y="2830957"/>
                        <a:ext cx="5658326" cy="947699"/>
                      </a:xfrm>
                      <a:prstGeom prst="rect">
                        <a:avLst/>
                      </a:prstGeom>
                    </p:spPr>
                  </p:pic>
                </p:oleObj>
              </mc:Fallback>
            </mc:AlternateContent>
          </a:graphicData>
        </a:graphic>
      </p:graphicFrame>
      <p:sp>
        <p:nvSpPr>
          <p:cNvPr id="3" name="Content Placeholder 2"/>
          <p:cNvSpPr>
            <a:spLocks noGrp="1"/>
          </p:cNvSpPr>
          <p:nvPr>
            <p:ph idx="14"/>
          </p:nvPr>
        </p:nvSpPr>
        <p:spPr>
          <a:xfrm>
            <a:off x="457200" y="4327087"/>
            <a:ext cx="8229600" cy="1833082"/>
          </a:xfrm>
        </p:spPr>
        <p:txBody>
          <a:bodyPr/>
          <a:lstStyle/>
          <a:p>
            <a:pPr marL="0" indent="0" eaLnBrk="1" hangingPunct="1">
              <a:lnSpc>
                <a:spcPct val="90000"/>
              </a:lnSpc>
              <a:buNone/>
            </a:pPr>
            <a:r>
              <a:rPr lang="en-US" altLang="en-US" sz="2400" dirty="0"/>
              <a:t>The R</a:t>
            </a:r>
            <a:r>
              <a:rPr lang="en-US" altLang="en-US" sz="100" dirty="0"/>
              <a:t> </a:t>
            </a:r>
            <a:r>
              <a:rPr lang="en-US" altLang="en-US" sz="2400" dirty="0"/>
              <a:t>A</a:t>
            </a:r>
            <a:r>
              <a:rPr lang="en-US" altLang="en-US" sz="100" dirty="0"/>
              <a:t> </a:t>
            </a:r>
            <a:r>
              <a:rPr lang="en-US" altLang="en-US" sz="2400" dirty="0"/>
              <a:t>R</a:t>
            </a:r>
            <a:r>
              <a:rPr lang="en-US" altLang="en-US" sz="100" dirty="0"/>
              <a:t> </a:t>
            </a:r>
            <a:r>
              <a:rPr lang="en-US" altLang="en-US" sz="2400" dirty="0"/>
              <a:t>O</a:t>
            </a:r>
            <a:r>
              <a:rPr lang="en-US" altLang="en-US" sz="100" dirty="0"/>
              <a:t> </a:t>
            </a:r>
            <a:r>
              <a:rPr lang="en-US" altLang="en-US" sz="2400" dirty="0"/>
              <a:t>C is compared vis-à-vis the lender’s tax-adjusted return on equity (R</a:t>
            </a:r>
            <a:r>
              <a:rPr lang="en-US" altLang="en-US" sz="100" dirty="0"/>
              <a:t> </a:t>
            </a:r>
            <a:r>
              <a:rPr lang="en-US" altLang="en-US" sz="2400" dirty="0"/>
              <a:t>O</a:t>
            </a:r>
            <a:r>
              <a:rPr lang="en-US" altLang="en-US" sz="100" dirty="0"/>
              <a:t> </a:t>
            </a:r>
            <a:r>
              <a:rPr lang="en-US" altLang="en-US" sz="2400" dirty="0"/>
              <a:t>E).</a:t>
            </a:r>
          </a:p>
          <a:p>
            <a:pPr marL="291600" lvl="1" indent="-291600" eaLnBrk="1" hangingPunct="1">
              <a:lnSpc>
                <a:spcPct val="90000"/>
              </a:lnSpc>
              <a:spcBef>
                <a:spcPts val="600"/>
              </a:spcBef>
              <a:buSzPct val="100000"/>
            </a:pPr>
            <a:r>
              <a:rPr lang="en-US" altLang="en-US" sz="2200" dirty="0"/>
              <a:t>If R</a:t>
            </a:r>
            <a:r>
              <a:rPr lang="en-US" altLang="en-US" sz="100" dirty="0"/>
              <a:t> </a:t>
            </a:r>
            <a:r>
              <a:rPr lang="en-US" altLang="en-US" sz="2200" dirty="0"/>
              <a:t>A</a:t>
            </a:r>
            <a:r>
              <a:rPr lang="en-US" altLang="en-US" sz="100" dirty="0"/>
              <a:t> </a:t>
            </a:r>
            <a:r>
              <a:rPr lang="en-US" altLang="en-US" sz="2200" dirty="0"/>
              <a:t>R</a:t>
            </a:r>
            <a:r>
              <a:rPr lang="en-US" altLang="en-US" sz="100" dirty="0"/>
              <a:t> </a:t>
            </a:r>
            <a:r>
              <a:rPr lang="en-US" altLang="en-US" sz="2200" dirty="0"/>
              <a:t>O</a:t>
            </a:r>
            <a:r>
              <a:rPr lang="en-US" altLang="en-US" sz="100" dirty="0"/>
              <a:t> </a:t>
            </a:r>
            <a:r>
              <a:rPr lang="en-US" altLang="en-US" sz="2200" dirty="0"/>
              <a:t>C &gt; R</a:t>
            </a:r>
            <a:r>
              <a:rPr lang="en-US" altLang="en-US" sz="100" dirty="0"/>
              <a:t> </a:t>
            </a:r>
            <a:r>
              <a:rPr lang="en-US" altLang="en-US" sz="2200" dirty="0"/>
              <a:t>O</a:t>
            </a:r>
            <a:r>
              <a:rPr lang="en-US" altLang="en-US" sz="100" dirty="0"/>
              <a:t> </a:t>
            </a:r>
            <a:r>
              <a:rPr lang="en-US" altLang="en-US" sz="2200" dirty="0"/>
              <a:t>E, make the loan.</a:t>
            </a:r>
          </a:p>
          <a:p>
            <a:pPr marL="291600" lvl="1" indent="-291600" eaLnBrk="1" hangingPunct="1">
              <a:lnSpc>
                <a:spcPct val="90000"/>
              </a:lnSpc>
              <a:spcBef>
                <a:spcPts val="600"/>
              </a:spcBef>
              <a:buSzPct val="100000"/>
            </a:pPr>
            <a:r>
              <a:rPr lang="en-US" altLang="en-US" sz="2200" dirty="0"/>
              <a:t>If R</a:t>
            </a:r>
            <a:r>
              <a:rPr lang="en-US" altLang="en-US" sz="100" dirty="0"/>
              <a:t> </a:t>
            </a:r>
            <a:r>
              <a:rPr lang="en-US" altLang="en-US" sz="2200" dirty="0"/>
              <a:t>A</a:t>
            </a:r>
            <a:r>
              <a:rPr lang="en-US" altLang="en-US" sz="100" dirty="0"/>
              <a:t> </a:t>
            </a:r>
            <a:r>
              <a:rPr lang="en-US" altLang="en-US" sz="2200" dirty="0"/>
              <a:t>R</a:t>
            </a:r>
            <a:r>
              <a:rPr lang="en-US" altLang="en-US" sz="100" dirty="0"/>
              <a:t> </a:t>
            </a:r>
            <a:r>
              <a:rPr lang="en-US" altLang="en-US" sz="2200" dirty="0"/>
              <a:t>O</a:t>
            </a:r>
            <a:r>
              <a:rPr lang="en-US" altLang="en-US" sz="100" dirty="0"/>
              <a:t> </a:t>
            </a:r>
            <a:r>
              <a:rPr lang="en-US" altLang="en-US" sz="2200" dirty="0"/>
              <a:t>C &lt; R</a:t>
            </a:r>
            <a:r>
              <a:rPr lang="en-US" altLang="en-US" sz="100" dirty="0"/>
              <a:t> </a:t>
            </a:r>
            <a:r>
              <a:rPr lang="en-US" altLang="en-US" sz="2200" dirty="0"/>
              <a:t>O</a:t>
            </a:r>
            <a:r>
              <a:rPr lang="en-US" altLang="en-US" sz="100" dirty="0"/>
              <a:t> </a:t>
            </a:r>
            <a:r>
              <a:rPr lang="en-US" altLang="en-US" sz="2200" dirty="0"/>
              <a:t>E, either adjust the loan such that R</a:t>
            </a:r>
            <a:r>
              <a:rPr lang="en-US" altLang="en-US" sz="100" dirty="0"/>
              <a:t> </a:t>
            </a:r>
            <a:r>
              <a:rPr lang="en-US" altLang="en-US" sz="2200" dirty="0"/>
              <a:t>A</a:t>
            </a:r>
            <a:r>
              <a:rPr lang="en-US" altLang="en-US" sz="100" dirty="0"/>
              <a:t> </a:t>
            </a:r>
            <a:r>
              <a:rPr lang="en-US" altLang="en-US" sz="2200" dirty="0"/>
              <a:t>R</a:t>
            </a:r>
            <a:r>
              <a:rPr lang="en-US" altLang="en-US" sz="100" dirty="0"/>
              <a:t> </a:t>
            </a:r>
            <a:r>
              <a:rPr lang="en-US" altLang="en-US" sz="2200" dirty="0"/>
              <a:t>O</a:t>
            </a:r>
            <a:r>
              <a:rPr lang="en-US" altLang="en-US" sz="100" dirty="0"/>
              <a:t> </a:t>
            </a:r>
            <a:r>
              <a:rPr lang="en-US" altLang="en-US" sz="2200" dirty="0"/>
              <a:t>C &gt; R</a:t>
            </a:r>
            <a:r>
              <a:rPr lang="en-US" altLang="en-US" sz="100" dirty="0"/>
              <a:t> </a:t>
            </a:r>
            <a:r>
              <a:rPr lang="en-US" altLang="en-US" sz="2200" dirty="0"/>
              <a:t>O</a:t>
            </a:r>
            <a:r>
              <a:rPr lang="en-US" altLang="en-US" sz="100" dirty="0"/>
              <a:t> </a:t>
            </a:r>
            <a:r>
              <a:rPr lang="en-US" altLang="en-US" sz="2200" dirty="0"/>
              <a:t>E or decline to make the loan.</a:t>
            </a:r>
          </a:p>
        </p:txBody>
      </p:sp>
      <p:sp>
        <p:nvSpPr>
          <p:cNvPr id="6" name="Slide Number Placeholder 5"/>
          <p:cNvSpPr>
            <a:spLocks noGrp="1"/>
          </p:cNvSpPr>
          <p:nvPr>
            <p:ph type="sldNum" sz="quarter" idx="12"/>
          </p:nvPr>
        </p:nvSpPr>
        <p:spPr/>
        <p:txBody>
          <a:bodyPr/>
          <a:lstStyle/>
          <a:p>
            <a:pPr>
              <a:defRPr/>
            </a:pPr>
            <a:r>
              <a:rPr lang="en-US" altLang="en-US" dirty="0"/>
              <a:t>20-</a:t>
            </a:r>
            <a:fld id="{4773FF61-F4E9-4123-B6AF-201BC82A0194}" type="slidenum">
              <a:rPr lang="en-US" altLang="en-US" smtClean="0"/>
              <a:pPr>
                <a:defRPr/>
              </a:pPr>
              <a:t>28</a:t>
            </a:fld>
            <a:endParaRPr lang="en-US" altLang="en-US" dirty="0"/>
          </a:p>
        </p:txBody>
      </p:sp>
    </p:spTree>
    <p:extLst>
      <p:ext uri="{BB962C8B-B14F-4D97-AF65-F5344CB8AC3E}">
        <p14:creationId xmlns:p14="http://schemas.microsoft.com/office/powerpoint/2010/main" val="326606744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315200" cy="1295400"/>
          </a:xfrm>
        </p:spPr>
        <p:txBody>
          <a:bodyPr anchor="ctr"/>
          <a:lstStyle/>
          <a:p>
            <a:r>
              <a:rPr lang="en-US" altLang="en-US" sz="3500" dirty="0"/>
              <a:t>R</a:t>
            </a:r>
            <a:r>
              <a:rPr lang="en-US" altLang="en-US" sz="100" dirty="0"/>
              <a:t> </a:t>
            </a:r>
            <a:r>
              <a:rPr lang="en-US" altLang="en-US" sz="3500" dirty="0"/>
              <a:t>A</a:t>
            </a:r>
            <a:r>
              <a:rPr lang="en-US" altLang="en-US" sz="100" dirty="0"/>
              <a:t> </a:t>
            </a:r>
            <a:r>
              <a:rPr lang="en-US" altLang="en-US" sz="3500" dirty="0"/>
              <a:t>R</a:t>
            </a:r>
            <a:r>
              <a:rPr lang="en-US" altLang="en-US" sz="100" dirty="0"/>
              <a:t> </a:t>
            </a:r>
            <a:r>
              <a:rPr lang="en-US" altLang="en-US" sz="3500" dirty="0"/>
              <a:t>O</a:t>
            </a:r>
            <a:r>
              <a:rPr lang="en-US" altLang="en-US" sz="100" dirty="0"/>
              <a:t> </a:t>
            </a:r>
            <a:r>
              <a:rPr lang="en-US" altLang="en-US" sz="3500" dirty="0"/>
              <a:t>C Example</a:t>
            </a:r>
            <a:endParaRPr lang="en-IN" sz="3500" dirty="0"/>
          </a:p>
        </p:txBody>
      </p:sp>
      <p:sp>
        <p:nvSpPr>
          <p:cNvPr id="5" name="Content Placeholder 4"/>
          <p:cNvSpPr>
            <a:spLocks noGrp="1"/>
          </p:cNvSpPr>
          <p:nvPr>
            <p:ph idx="1"/>
          </p:nvPr>
        </p:nvSpPr>
        <p:spPr>
          <a:xfrm>
            <a:off x="457200" y="1661512"/>
            <a:ext cx="8229600" cy="3757513"/>
          </a:xfrm>
        </p:spPr>
        <p:txBody>
          <a:bodyPr anchor="t"/>
          <a:lstStyle/>
          <a:p>
            <a:pPr marL="0" indent="0">
              <a:spcBef>
                <a:spcPts val="200"/>
              </a:spcBef>
              <a:buNone/>
            </a:pPr>
            <a:r>
              <a:rPr lang="en-IN" sz="1600" dirty="0"/>
              <a:t>Suppose a borrower of $100,000 has risk characteristics that put the firm in a risk class that has experienced an average historical default rate of 0.2 percent. However, one year in every 100 (or 1 percent of the time), such as in a major recession, the bank expects 4 percent of these types of loans to default. This 4 percent can be viewed as the unexpected or 1 in 100 years default </a:t>
            </a:r>
            <a:r>
              <a:rPr lang="en-IN" sz="1600"/>
              <a:t>rate. </a:t>
            </a:r>
            <a:r>
              <a:rPr lang="en-IN" sz="1600" dirty="0"/>
              <a:t>Moreover, upon default, the F</a:t>
            </a:r>
            <a:r>
              <a:rPr lang="en-IN" sz="100" dirty="0"/>
              <a:t> </a:t>
            </a:r>
            <a:r>
              <a:rPr lang="en-IN" sz="1600" dirty="0"/>
              <a:t>I has historically recovered only 20 percent of the defaulted loans. As a result, the loss given default is 80 percent. Accordingly, for this borrower, the loan loss risk per dollar lent is 0.032</a:t>
            </a:r>
            <a:r>
              <a:rPr lang="en-IN" sz="1600" dirty="0">
                <a:cs typeface="Arial" panose="020B0604020202020204" pitchFamily="34" charset="0"/>
              </a:rPr>
              <a:t>×</a:t>
            </a:r>
            <a:r>
              <a:rPr lang="en-IN" sz="1600" dirty="0"/>
              <a:t>(0.04 × 0.80), or the value (or capital) at risk to the F</a:t>
            </a:r>
            <a:r>
              <a:rPr lang="en-IN" sz="100" dirty="0"/>
              <a:t> </a:t>
            </a:r>
            <a:r>
              <a:rPr lang="en-IN" sz="1600" dirty="0"/>
              <a:t>I (the denominator of the R</a:t>
            </a:r>
            <a:r>
              <a:rPr lang="en-IN" sz="100" dirty="0"/>
              <a:t> </a:t>
            </a:r>
            <a:r>
              <a:rPr lang="en-IN" sz="1600" dirty="0"/>
              <a:t>A</a:t>
            </a:r>
            <a:r>
              <a:rPr lang="en-IN" sz="100" dirty="0"/>
              <a:t> </a:t>
            </a:r>
            <a:r>
              <a:rPr lang="en-IN" sz="1600" dirty="0"/>
              <a:t>R</a:t>
            </a:r>
            <a:r>
              <a:rPr lang="en-IN" sz="100" dirty="0"/>
              <a:t> </a:t>
            </a:r>
            <a:r>
              <a:rPr lang="en-IN" sz="1600" dirty="0"/>
              <a:t>O</a:t>
            </a:r>
            <a:r>
              <a:rPr lang="en-IN" sz="100" dirty="0"/>
              <a:t> </a:t>
            </a:r>
            <a:r>
              <a:rPr lang="en-IN" sz="1600" dirty="0"/>
              <a:t>C equation) is $100,000</a:t>
            </a:r>
            <a:r>
              <a:rPr lang="en-IN" sz="1600" dirty="0">
                <a:cs typeface="Arial" panose="020B0604020202020204" pitchFamily="34" charset="0"/>
              </a:rPr>
              <a:t>×</a:t>
            </a:r>
            <a:r>
              <a:rPr lang="en-IN" sz="1600" dirty="0"/>
              <a:t>(0.04 × 0.80) = $3,200.</a:t>
            </a:r>
          </a:p>
          <a:p>
            <a:pPr marL="0" indent="0">
              <a:spcBef>
                <a:spcPts val="200"/>
              </a:spcBef>
              <a:buNone/>
            </a:pPr>
            <a:r>
              <a:rPr lang="en-IN" sz="1600" dirty="0"/>
              <a:t>Suppose the cost of funds for the F</a:t>
            </a:r>
            <a:r>
              <a:rPr lang="en-IN" sz="100" dirty="0"/>
              <a:t> </a:t>
            </a:r>
            <a:r>
              <a:rPr lang="en-IN" sz="1600" dirty="0"/>
              <a:t>I is 9.80 percent and the loan rate is 10 percent on the $100,000 loan. After adjusting for fees of 0.1 percent, the expected one-year income on the loan, or the numerator of the RAROC equation, is $100,000 times 0.3 cents per dollar lent (10% – 9.80% + 0.10%), or 0.003. The extreme case loss rate for borrowers of this type is 4 percent (i.e., the default that has or is projected to occur once in every 100 years), and the dollar proportion of loans of this type that cannot be recaptured on default (loss given default) has historically been 80 percent. Then: </a:t>
            </a:r>
          </a:p>
        </p:txBody>
      </p:sp>
      <p:graphicFrame>
        <p:nvGraphicFramePr>
          <p:cNvPr id="8" name="Object 7"/>
          <p:cNvGraphicFramePr>
            <a:graphicFrameLocks noChangeAspect="1"/>
          </p:cNvGraphicFramePr>
          <p:nvPr>
            <p:extLst>
              <p:ext uri="{D42A27DB-BD31-4B8C-83A1-F6EECF244321}">
                <p14:modId xmlns:p14="http://schemas.microsoft.com/office/powerpoint/2010/main" val="499724729"/>
              </p:ext>
            </p:extLst>
          </p:nvPr>
        </p:nvGraphicFramePr>
        <p:xfrm>
          <a:off x="2683632" y="5331954"/>
          <a:ext cx="3090935" cy="448556"/>
        </p:xfrm>
        <a:graphic>
          <a:graphicData uri="http://schemas.openxmlformats.org/presentationml/2006/ole">
            <mc:AlternateContent xmlns:mc="http://schemas.openxmlformats.org/markup-compatibility/2006">
              <mc:Choice xmlns:v="urn:schemas-microsoft-com:vml" Requires="v">
                <p:oleObj spid="_x0000_s53277" name="Equation" r:id="rId3" imgW="3060360" imgH="444240" progId="Equation.DSMT4">
                  <p:embed/>
                </p:oleObj>
              </mc:Choice>
              <mc:Fallback>
                <p:oleObj name="Equation" r:id="rId3" imgW="3060360" imgH="444240" progId="Equation.DSMT4">
                  <p:embed/>
                  <p:pic>
                    <p:nvPicPr>
                      <p:cNvPr id="4" name="Object 3"/>
                      <p:cNvPicPr/>
                      <p:nvPr/>
                    </p:nvPicPr>
                    <p:blipFill>
                      <a:blip r:embed="rId4"/>
                      <a:stretch>
                        <a:fillRect/>
                      </a:stretch>
                    </p:blipFill>
                    <p:spPr>
                      <a:xfrm>
                        <a:off x="2683632" y="5331954"/>
                        <a:ext cx="3090935" cy="448556"/>
                      </a:xfrm>
                      <a:prstGeom prst="rect">
                        <a:avLst/>
                      </a:prstGeom>
                    </p:spPr>
                  </p:pic>
                </p:oleObj>
              </mc:Fallback>
            </mc:AlternateContent>
          </a:graphicData>
        </a:graphic>
      </p:graphicFrame>
      <p:sp>
        <p:nvSpPr>
          <p:cNvPr id="4" name="Content Placeholder 3"/>
          <p:cNvSpPr>
            <a:spLocks noGrp="1"/>
          </p:cNvSpPr>
          <p:nvPr>
            <p:ph idx="14"/>
          </p:nvPr>
        </p:nvSpPr>
        <p:spPr>
          <a:xfrm>
            <a:off x="474131" y="5780510"/>
            <a:ext cx="8229600" cy="774296"/>
          </a:xfrm>
        </p:spPr>
        <p:txBody>
          <a:bodyPr/>
          <a:lstStyle/>
          <a:p>
            <a:pPr marL="0" indent="0">
              <a:buNone/>
            </a:pPr>
            <a:r>
              <a:rPr lang="en-IN" sz="1600" dirty="0"/>
              <a:t>If the F</a:t>
            </a:r>
            <a:r>
              <a:rPr lang="en-IN" sz="100" dirty="0"/>
              <a:t>  </a:t>
            </a:r>
            <a:r>
              <a:rPr lang="en-IN" sz="1600" dirty="0"/>
              <a:t>I’s R</a:t>
            </a:r>
            <a:r>
              <a:rPr lang="en-IN" sz="100" dirty="0"/>
              <a:t> </a:t>
            </a:r>
            <a:r>
              <a:rPr lang="en-IN" sz="1600" dirty="0"/>
              <a:t>O</a:t>
            </a:r>
            <a:r>
              <a:rPr lang="en-IN" sz="100" dirty="0"/>
              <a:t> </a:t>
            </a:r>
            <a:r>
              <a:rPr lang="en-IN" sz="1600" dirty="0"/>
              <a:t>E is less than 9.375 percent (e.g., it is 9 percent), the loan can be viewed as being profitable. If the R</a:t>
            </a:r>
            <a:r>
              <a:rPr lang="en-IN" sz="100" dirty="0"/>
              <a:t> </a:t>
            </a:r>
            <a:r>
              <a:rPr lang="en-IN" sz="1600" dirty="0"/>
              <a:t>O</a:t>
            </a:r>
            <a:r>
              <a:rPr lang="en-IN" sz="100" dirty="0"/>
              <a:t> </a:t>
            </a:r>
            <a:r>
              <a:rPr lang="en-IN" sz="1600" dirty="0"/>
              <a:t>E is higher than 9.375 percent (e.g., 9.5 percent), it should be rejected and/or the loan officer should seek higher spreads and fees on the loan.</a:t>
            </a:r>
          </a:p>
        </p:txBody>
      </p:sp>
      <p:sp>
        <p:nvSpPr>
          <p:cNvPr id="3" name="Slide Number Placeholder 2"/>
          <p:cNvSpPr>
            <a:spLocks noGrp="1"/>
          </p:cNvSpPr>
          <p:nvPr>
            <p:ph type="sldNum" sz="quarter" idx="12"/>
          </p:nvPr>
        </p:nvSpPr>
        <p:spPr/>
        <p:txBody>
          <a:bodyPr/>
          <a:lstStyle/>
          <a:p>
            <a:pPr>
              <a:defRPr/>
            </a:pPr>
            <a:r>
              <a:rPr lang="en-US" altLang="en-US" dirty="0"/>
              <a:t>20-</a:t>
            </a:r>
            <a:fld id="{4773FF61-F4E9-4123-B6AF-201BC82A0194}" type="slidenum">
              <a:rPr lang="en-US" altLang="en-US" smtClean="0"/>
              <a:pPr>
                <a:defRPr/>
              </a:pPr>
              <a:t>29</a:t>
            </a:fld>
            <a:endParaRPr lang="en-US" altLang="en-US" dirty="0"/>
          </a:p>
        </p:txBody>
      </p:sp>
    </p:spTree>
    <p:extLst>
      <p:ext uri="{BB962C8B-B14F-4D97-AF65-F5344CB8AC3E}">
        <p14:creationId xmlns:p14="http://schemas.microsoft.com/office/powerpoint/2010/main" val="14816521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1"/>
          <p:cNvSpPr>
            <a:spLocks noGrp="1" noChangeArrowheads="1"/>
          </p:cNvSpPr>
          <p:nvPr>
            <p:ph type="title"/>
          </p:nvPr>
        </p:nvSpPr>
        <p:spPr>
          <a:xfrm>
            <a:off x="457200" y="122238"/>
            <a:ext cx="7423484" cy="1295400"/>
          </a:xfrm>
        </p:spPr>
        <p:txBody>
          <a:bodyPr anchor="ctr"/>
          <a:lstStyle/>
          <a:p>
            <a:pPr eaLnBrk="1" hangingPunct="1"/>
            <a:r>
              <a:rPr lang="en-US" altLang="en-US" sz="3500" dirty="0"/>
              <a:t>Credit Risk Management </a:t>
            </a:r>
            <a:r>
              <a:rPr lang="en-US" altLang="en-US" sz="1000" b="0" dirty="0"/>
              <a:t>2</a:t>
            </a:r>
          </a:p>
        </p:txBody>
      </p:sp>
      <p:sp>
        <p:nvSpPr>
          <p:cNvPr id="4" name="Content Placeholder 3"/>
          <p:cNvSpPr>
            <a:spLocks noGrp="1"/>
          </p:cNvSpPr>
          <p:nvPr>
            <p:ph idx="1"/>
          </p:nvPr>
        </p:nvSpPr>
        <p:spPr>
          <a:xfrm>
            <a:off x="457200" y="1764779"/>
            <a:ext cx="8229600" cy="1040870"/>
          </a:xfrm>
        </p:spPr>
        <p:txBody>
          <a:bodyPr/>
          <a:lstStyle/>
          <a:p>
            <a:pPr marL="0" indent="0" eaLnBrk="1" hangingPunct="1">
              <a:lnSpc>
                <a:spcPct val="80000"/>
              </a:lnSpc>
              <a:buNone/>
            </a:pPr>
            <a:r>
              <a:rPr lang="en-US" altLang="en-US" sz="2400" dirty="0"/>
              <a:t>The default of one major borrower can have a significant impact on the value and reputation of many F</a:t>
            </a:r>
            <a:r>
              <a:rPr lang="en-US" altLang="en-US" sz="100" dirty="0"/>
              <a:t>  </a:t>
            </a:r>
            <a:r>
              <a:rPr lang="en-US" altLang="en-US" sz="2400" dirty="0"/>
              <a:t>I</a:t>
            </a:r>
            <a:r>
              <a:rPr lang="en-US" altLang="en-US" sz="100" dirty="0"/>
              <a:t> </a:t>
            </a:r>
            <a:r>
              <a:rPr lang="en-US" altLang="en-US" sz="2400" dirty="0"/>
              <a:t>s.</a:t>
            </a:r>
          </a:p>
          <a:p>
            <a:pPr marL="291600" lvl="1" indent="-291600" eaLnBrk="1" hangingPunct="1">
              <a:lnSpc>
                <a:spcPct val="90000"/>
              </a:lnSpc>
              <a:spcBef>
                <a:spcPts val="600"/>
              </a:spcBef>
              <a:buSzPct val="100000"/>
            </a:pPr>
            <a:r>
              <a:rPr lang="en-US" altLang="en-US" sz="2200" dirty="0"/>
              <a:t>Example: WorldCom bankruptcy in 2002.</a:t>
            </a:r>
          </a:p>
        </p:txBody>
      </p:sp>
      <p:sp>
        <p:nvSpPr>
          <p:cNvPr id="5" name="Content Placeholder 4"/>
          <p:cNvSpPr>
            <a:spLocks noGrp="1"/>
          </p:cNvSpPr>
          <p:nvPr>
            <p:ph idx="13"/>
          </p:nvPr>
        </p:nvSpPr>
        <p:spPr>
          <a:xfrm>
            <a:off x="457200" y="2867821"/>
            <a:ext cx="8542962" cy="2007765"/>
          </a:xfrm>
        </p:spPr>
        <p:txBody>
          <a:bodyPr/>
          <a:lstStyle/>
          <a:p>
            <a:pPr marL="0" indent="0" eaLnBrk="1" hangingPunct="1">
              <a:lnSpc>
                <a:spcPct val="80000"/>
              </a:lnSpc>
              <a:buNone/>
            </a:pPr>
            <a:r>
              <a:rPr lang="en-US" altLang="en-US" sz="2400" dirty="0"/>
              <a:t>Likewise, a single major economic event can cause losses to many </a:t>
            </a:r>
            <a:br>
              <a:rPr lang="en-US" altLang="en-US" sz="2400" dirty="0"/>
            </a:br>
            <a:r>
              <a:rPr lang="en-US" altLang="en-US" sz="2400" dirty="0"/>
              <a:t>F</a:t>
            </a:r>
            <a:r>
              <a:rPr lang="en-US" altLang="en-US" sz="100" dirty="0"/>
              <a:t> </a:t>
            </a:r>
            <a:r>
              <a:rPr lang="en-US" altLang="en-US" sz="2400" dirty="0"/>
              <a:t>I</a:t>
            </a:r>
            <a:r>
              <a:rPr lang="en-US" altLang="en-US" sz="100" dirty="0"/>
              <a:t> </a:t>
            </a:r>
            <a:r>
              <a:rPr lang="en-US" altLang="en-US" sz="2400" dirty="0"/>
              <a:t>s’ loan portfolios.</a:t>
            </a:r>
          </a:p>
          <a:p>
            <a:pPr marL="291600" lvl="1" indent="-291600" eaLnBrk="1" hangingPunct="1">
              <a:lnSpc>
                <a:spcPct val="90000"/>
              </a:lnSpc>
              <a:spcBef>
                <a:spcPts val="600"/>
              </a:spcBef>
              <a:buSzPct val="100000"/>
            </a:pPr>
            <a:r>
              <a:rPr lang="en-US" altLang="en-US" sz="2200" dirty="0"/>
              <a:t>Example: Hurricanes Katrina and Rita in 2005 resulted in over $1.3 billion in bad loans for major banks operating in areas hit by the storm.</a:t>
            </a:r>
          </a:p>
          <a:p>
            <a:pPr marL="291600" lvl="1" indent="-291600" eaLnBrk="1" hangingPunct="1">
              <a:lnSpc>
                <a:spcPct val="90000"/>
              </a:lnSpc>
              <a:spcBef>
                <a:spcPts val="600"/>
              </a:spcBef>
              <a:buSzPct val="100000"/>
            </a:pPr>
            <a:r>
              <a:rPr lang="en-US" altLang="en-US" sz="2200" dirty="0"/>
              <a:t>Example: financial crisis of 2008-2009 resulted in the largest ever credit risk-related losses for U.S. financial institutions.</a:t>
            </a:r>
          </a:p>
        </p:txBody>
      </p:sp>
      <p:sp>
        <p:nvSpPr>
          <p:cNvPr id="6" name="Content Placeholder 5"/>
          <p:cNvSpPr>
            <a:spLocks noGrp="1"/>
          </p:cNvSpPr>
          <p:nvPr>
            <p:ph idx="14"/>
          </p:nvPr>
        </p:nvSpPr>
        <p:spPr>
          <a:xfrm>
            <a:off x="457200" y="4916946"/>
            <a:ext cx="8229600" cy="780300"/>
          </a:xfrm>
        </p:spPr>
        <p:txBody>
          <a:bodyPr/>
          <a:lstStyle/>
          <a:p>
            <a:pPr marL="0" indent="0" eaLnBrk="1" hangingPunct="1">
              <a:lnSpc>
                <a:spcPct val="80000"/>
              </a:lnSpc>
              <a:buNone/>
            </a:pPr>
            <a:r>
              <a:rPr lang="en-US" altLang="en-US" sz="2400" dirty="0"/>
              <a:t>Many F</a:t>
            </a:r>
            <a:r>
              <a:rPr lang="en-US" altLang="en-US" sz="100" dirty="0"/>
              <a:t> </a:t>
            </a:r>
            <a:r>
              <a:rPr lang="en-US" altLang="en-US" sz="2400" dirty="0"/>
              <a:t>Is were unable to survive the mortgage crisis.</a:t>
            </a:r>
          </a:p>
          <a:p>
            <a:pPr marL="291600" lvl="1" indent="-291600" eaLnBrk="1" hangingPunct="1">
              <a:lnSpc>
                <a:spcPct val="90000"/>
              </a:lnSpc>
              <a:spcBef>
                <a:spcPts val="600"/>
              </a:spcBef>
              <a:buSzPct val="100000"/>
            </a:pPr>
            <a:r>
              <a:rPr lang="en-US" altLang="en-US" sz="2200" dirty="0"/>
              <a:t>Example: Countrywide Financial acquired by BofA.</a:t>
            </a:r>
          </a:p>
        </p:txBody>
      </p:sp>
      <p:sp>
        <p:nvSpPr>
          <p:cNvPr id="7" name="Content Placeholder 6"/>
          <p:cNvSpPr>
            <a:spLocks noGrp="1"/>
          </p:cNvSpPr>
          <p:nvPr>
            <p:ph idx="15"/>
          </p:nvPr>
        </p:nvSpPr>
        <p:spPr>
          <a:xfrm>
            <a:off x="457200" y="5697246"/>
            <a:ext cx="8229600" cy="790574"/>
          </a:xfrm>
        </p:spPr>
        <p:txBody>
          <a:bodyPr/>
          <a:lstStyle/>
          <a:p>
            <a:pPr marL="0" indent="0">
              <a:buNone/>
            </a:pPr>
            <a:r>
              <a:rPr lang="en-US" altLang="en-US" sz="2400" dirty="0"/>
              <a:t>Bank loan portfolios were exposed to losses from the recent European debt crisis.</a:t>
            </a:r>
          </a:p>
        </p:txBody>
      </p:sp>
      <p:sp>
        <p:nvSpPr>
          <p:cNvPr id="2" name="Slide Number Placeholder 1"/>
          <p:cNvSpPr>
            <a:spLocks noGrp="1"/>
          </p:cNvSpPr>
          <p:nvPr>
            <p:ph type="sldNum" sz="quarter" idx="12"/>
          </p:nvPr>
        </p:nvSpPr>
        <p:spPr/>
        <p:txBody>
          <a:bodyPr/>
          <a:lstStyle/>
          <a:p>
            <a:pPr>
              <a:defRPr/>
            </a:pPr>
            <a:r>
              <a:rPr lang="en-US" altLang="en-US" dirty="0"/>
              <a:t>20-</a:t>
            </a:r>
            <a:fld id="{4773FF61-F4E9-4123-B6AF-201BC82A0194}" type="slidenum">
              <a:rPr lang="en-US" altLang="en-US" smtClean="0"/>
              <a:pPr>
                <a:defRPr/>
              </a:pPr>
              <a:t>3</a:t>
            </a:fld>
            <a:endParaRPr lang="en-US" altLang="en-US"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Nonperforming Asset Ratio for U.S. Commercial Banks Long Description</a:t>
            </a:r>
            <a:endParaRPr lang="en-IN" sz="3500" dirty="0"/>
          </a:p>
        </p:txBody>
      </p:sp>
      <p:sp>
        <p:nvSpPr>
          <p:cNvPr id="5" name="Content Placeholder 4"/>
          <p:cNvSpPr>
            <a:spLocks noGrp="1"/>
          </p:cNvSpPr>
          <p:nvPr>
            <p:ph idx="1"/>
          </p:nvPr>
        </p:nvSpPr>
        <p:spPr>
          <a:xfrm>
            <a:off x="457200" y="1921394"/>
            <a:ext cx="8229600" cy="735180"/>
          </a:xfrm>
        </p:spPr>
        <p:txBody>
          <a:bodyPr anchor="t"/>
          <a:lstStyle/>
          <a:p>
            <a:pPr marL="0" indent="0">
              <a:buNone/>
            </a:pPr>
            <a:r>
              <a:rPr lang="en-IN" sz="2200" dirty="0"/>
              <a:t>All four categories tended to move together, although there is a large spike in the total real estate loan % in 2010 of approximately 8%. </a:t>
            </a:r>
          </a:p>
        </p:txBody>
      </p:sp>
      <p:sp>
        <p:nvSpPr>
          <p:cNvPr id="7" name="Content Placeholder 6"/>
          <p:cNvSpPr>
            <a:spLocks noGrp="1"/>
          </p:cNvSpPr>
          <p:nvPr>
            <p:ph idx="14"/>
          </p:nvPr>
        </p:nvSpPr>
        <p:spPr>
          <a:xfrm>
            <a:off x="3407831" y="6210831"/>
            <a:ext cx="2142069" cy="189969"/>
          </a:xfrm>
        </p:spPr>
        <p:txBody>
          <a:bodyPr/>
          <a:lstStyle/>
          <a:p>
            <a:pPr marL="0" indent="0">
              <a:buNone/>
            </a:pPr>
            <a:r>
              <a:rPr lang="en-IN" sz="900" dirty="0">
                <a:hlinkClick r:id="rId2" action="ppaction://hlinksldjump"/>
              </a:rPr>
              <a:t>Return to slide containing original image.</a:t>
            </a:r>
          </a:p>
        </p:txBody>
      </p:sp>
      <p:sp>
        <p:nvSpPr>
          <p:cNvPr id="3" name="Slide Number Placeholder 2"/>
          <p:cNvSpPr>
            <a:spLocks noGrp="1"/>
          </p:cNvSpPr>
          <p:nvPr>
            <p:ph type="sldNum" sz="quarter" idx="12"/>
          </p:nvPr>
        </p:nvSpPr>
        <p:spPr/>
        <p:txBody>
          <a:bodyPr/>
          <a:lstStyle/>
          <a:p>
            <a:pPr>
              <a:defRPr/>
            </a:pPr>
            <a:r>
              <a:rPr lang="en-US" altLang="en-US" dirty="0"/>
              <a:t>20-</a:t>
            </a:r>
            <a:fld id="{4773FF61-F4E9-4123-B6AF-201BC82A0194}" type="slidenum">
              <a:rPr lang="en-US" altLang="en-US" smtClean="0"/>
              <a:pPr>
                <a:defRPr/>
              </a:pPr>
              <a:t>30</a:t>
            </a:fld>
            <a:endParaRPr lang="en-US" altLang="en-US" dirty="0"/>
          </a:p>
        </p:txBody>
      </p:sp>
    </p:spTree>
    <p:extLst>
      <p:ext uri="{BB962C8B-B14F-4D97-AF65-F5344CB8AC3E}">
        <p14:creationId xmlns:p14="http://schemas.microsoft.com/office/powerpoint/2010/main" val="18025416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ltLang="en-US" sz="4000" dirty="0"/>
              <a:t>Sample Credit Score </a:t>
            </a:r>
            <a:r>
              <a:rPr lang="en-US" altLang="en-US" sz="4000" dirty="0" smtClean="0"/>
              <a:t>Criteria Long Description</a:t>
            </a:r>
            <a:endParaRPr lang="en-IN" dirty="0"/>
          </a:p>
        </p:txBody>
      </p:sp>
      <p:sp>
        <p:nvSpPr>
          <p:cNvPr id="4" name="Content Placeholder 3"/>
          <p:cNvSpPr>
            <a:spLocks noGrp="1"/>
          </p:cNvSpPr>
          <p:nvPr>
            <p:ph idx="1"/>
          </p:nvPr>
        </p:nvSpPr>
        <p:spPr>
          <a:xfrm>
            <a:off x="457200" y="1719263"/>
            <a:ext cx="8229600" cy="1566548"/>
          </a:xfrm>
        </p:spPr>
        <p:txBody>
          <a:bodyPr/>
          <a:lstStyle/>
          <a:p>
            <a:pPr marL="0" indent="0">
              <a:buNone/>
            </a:pPr>
            <a:r>
              <a:rPr lang="en-IN" sz="2400" dirty="0" smtClean="0"/>
              <a:t>The </a:t>
            </a:r>
            <a:r>
              <a:rPr lang="en-IN" sz="2400" dirty="0"/>
              <a:t>characteristics were the gross income, TDS, Relation with financial institution, number of major credit cards held, age, residence, length of residence, job stability, and credit history.</a:t>
            </a:r>
          </a:p>
        </p:txBody>
      </p:sp>
      <p:sp>
        <p:nvSpPr>
          <p:cNvPr id="7" name="Content Placeholder 6"/>
          <p:cNvSpPr>
            <a:spLocks noGrp="1"/>
          </p:cNvSpPr>
          <p:nvPr>
            <p:ph idx="14"/>
          </p:nvPr>
        </p:nvSpPr>
        <p:spPr>
          <a:xfrm>
            <a:off x="3407831" y="6210831"/>
            <a:ext cx="2142069" cy="189969"/>
          </a:xfrm>
        </p:spPr>
        <p:txBody>
          <a:bodyPr/>
          <a:lstStyle/>
          <a:p>
            <a:pPr marL="0" indent="0">
              <a:buNone/>
            </a:pPr>
            <a:r>
              <a:rPr lang="en-IN" sz="900" dirty="0">
                <a:hlinkClick r:id="rId2" action="ppaction://hlinksldjump"/>
              </a:rPr>
              <a:t>Return to slide containing original image.</a:t>
            </a:r>
          </a:p>
        </p:txBody>
      </p:sp>
      <p:sp>
        <p:nvSpPr>
          <p:cNvPr id="3" name="Slide Number Placeholder 2"/>
          <p:cNvSpPr>
            <a:spLocks noGrp="1"/>
          </p:cNvSpPr>
          <p:nvPr>
            <p:ph type="sldNum" sz="quarter" idx="12"/>
          </p:nvPr>
        </p:nvSpPr>
        <p:spPr/>
        <p:txBody>
          <a:bodyPr/>
          <a:lstStyle/>
          <a:p>
            <a:pPr>
              <a:defRPr/>
            </a:pPr>
            <a:r>
              <a:rPr lang="en-US" altLang="en-US" dirty="0"/>
              <a:t>20-</a:t>
            </a:r>
            <a:fld id="{4773FF61-F4E9-4123-B6AF-201BC82A0194}" type="slidenum">
              <a:rPr lang="en-US" altLang="en-US" smtClean="0"/>
              <a:pPr>
                <a:defRPr/>
              </a:pPr>
              <a:t>31</a:t>
            </a:fld>
            <a:endParaRPr lang="en-US" altLang="en-US" dirty="0"/>
          </a:p>
        </p:txBody>
      </p:sp>
    </p:spTree>
    <p:extLst>
      <p:ext uri="{BB962C8B-B14F-4D97-AF65-F5344CB8AC3E}">
        <p14:creationId xmlns:p14="http://schemas.microsoft.com/office/powerpoint/2010/main" val="399350282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7"/>
            <a:ext cx="7543800" cy="1597025"/>
          </a:xfrm>
        </p:spPr>
        <p:txBody>
          <a:bodyPr anchor="ctr"/>
          <a:lstStyle/>
          <a:p>
            <a:r>
              <a:rPr lang="en-US" altLang="en-US" sz="3500" dirty="0"/>
              <a:t>Moody’s Analytics E</a:t>
            </a:r>
            <a:r>
              <a:rPr lang="en-US" altLang="en-US" sz="100" dirty="0"/>
              <a:t> </a:t>
            </a:r>
            <a:r>
              <a:rPr lang="en-US" altLang="en-US" sz="3500" dirty="0"/>
              <a:t>D</a:t>
            </a:r>
            <a:r>
              <a:rPr lang="en-US" altLang="en-US" sz="100" dirty="0"/>
              <a:t> </a:t>
            </a:r>
            <a:r>
              <a:rPr lang="en-US" altLang="en-US" sz="3500" dirty="0"/>
              <a:t>F, Moody’s, and S&amp;P Ratings for A</a:t>
            </a:r>
            <a:r>
              <a:rPr lang="en-US" altLang="en-US" sz="100" dirty="0"/>
              <a:t> </a:t>
            </a:r>
            <a:r>
              <a:rPr lang="en-US" altLang="en-US" sz="3500" dirty="0"/>
              <a:t>M</a:t>
            </a:r>
            <a:r>
              <a:rPr lang="en-US" altLang="en-US" sz="100" dirty="0"/>
              <a:t> </a:t>
            </a:r>
            <a:r>
              <a:rPr lang="en-US" altLang="en-US" sz="3500" dirty="0"/>
              <a:t>R Corporation Long Description</a:t>
            </a:r>
            <a:endParaRPr lang="en-IN" sz="3500" dirty="0"/>
          </a:p>
        </p:txBody>
      </p:sp>
      <p:sp>
        <p:nvSpPr>
          <p:cNvPr id="5" name="Content Placeholder 4"/>
          <p:cNvSpPr>
            <a:spLocks noGrp="1"/>
          </p:cNvSpPr>
          <p:nvPr>
            <p:ph idx="1"/>
          </p:nvPr>
        </p:nvSpPr>
        <p:spPr>
          <a:xfrm>
            <a:off x="457200" y="2151340"/>
            <a:ext cx="8229600" cy="2702012"/>
          </a:xfrm>
        </p:spPr>
        <p:txBody>
          <a:bodyPr/>
          <a:lstStyle/>
          <a:p>
            <a:pPr marL="0" indent="0">
              <a:buNone/>
            </a:pPr>
            <a:r>
              <a:rPr lang="en-IN" sz="2400" dirty="0"/>
              <a:t>The horizontal axis has the time, from December 11, 2010 to October 31, 2011. There are 3 vertical scales: S&amp;P, Moody's, and E</a:t>
            </a:r>
            <a:r>
              <a:rPr lang="en-IN" sz="100" dirty="0"/>
              <a:t> </a:t>
            </a:r>
            <a:r>
              <a:rPr lang="en-IN" sz="2400" dirty="0"/>
              <a:t>D</a:t>
            </a:r>
            <a:r>
              <a:rPr lang="en-IN" sz="100" dirty="0"/>
              <a:t> </a:t>
            </a:r>
            <a:r>
              <a:rPr lang="en-IN" sz="2400" dirty="0"/>
              <a:t>F %. The S&amp;P Rating was a B minus for this entire period. The Moody's Rating was a Caa2 for this entire period and the E</a:t>
            </a:r>
            <a:r>
              <a:rPr lang="en-IN" sz="100" dirty="0"/>
              <a:t> </a:t>
            </a:r>
            <a:r>
              <a:rPr lang="en-IN" sz="2400" dirty="0"/>
              <a:t>D</a:t>
            </a:r>
            <a:r>
              <a:rPr lang="en-IN" sz="100" dirty="0"/>
              <a:t> </a:t>
            </a:r>
            <a:r>
              <a:rPr lang="en-IN" sz="2400" dirty="0"/>
              <a:t>F percent fluctuated around 20% until June 9, 2011. Beyond that it steadily rose to about 35% until about 8/20/11 and then it was flat at about 36% from then until the end of October 2011. </a:t>
            </a:r>
          </a:p>
        </p:txBody>
      </p:sp>
      <p:sp>
        <p:nvSpPr>
          <p:cNvPr id="7" name="Content Placeholder 6"/>
          <p:cNvSpPr>
            <a:spLocks noGrp="1"/>
          </p:cNvSpPr>
          <p:nvPr>
            <p:ph idx="14"/>
          </p:nvPr>
        </p:nvSpPr>
        <p:spPr>
          <a:xfrm>
            <a:off x="3407831" y="6210831"/>
            <a:ext cx="2142069" cy="189969"/>
          </a:xfrm>
        </p:spPr>
        <p:txBody>
          <a:bodyPr/>
          <a:lstStyle/>
          <a:p>
            <a:pPr marL="0" indent="0">
              <a:buNone/>
            </a:pPr>
            <a:r>
              <a:rPr lang="en-IN" sz="900" dirty="0">
                <a:hlinkClick r:id="rId2" action="ppaction://hlinksldjump"/>
              </a:rPr>
              <a:t>Return to slide containing original image.</a:t>
            </a:r>
          </a:p>
        </p:txBody>
      </p:sp>
      <p:sp>
        <p:nvSpPr>
          <p:cNvPr id="3" name="Slide Number Placeholder 2"/>
          <p:cNvSpPr>
            <a:spLocks noGrp="1"/>
          </p:cNvSpPr>
          <p:nvPr>
            <p:ph type="sldNum" sz="quarter" idx="12"/>
          </p:nvPr>
        </p:nvSpPr>
        <p:spPr/>
        <p:txBody>
          <a:bodyPr/>
          <a:lstStyle/>
          <a:p>
            <a:pPr>
              <a:defRPr/>
            </a:pPr>
            <a:r>
              <a:rPr lang="en-US" altLang="en-US" dirty="0"/>
              <a:t>20-</a:t>
            </a:r>
            <a:fld id="{4773FF61-F4E9-4123-B6AF-201BC82A0194}" type="slidenum">
              <a:rPr lang="en-US" altLang="en-US" smtClean="0"/>
              <a:pPr>
                <a:defRPr/>
              </a:pPr>
              <a:t>32</a:t>
            </a:fld>
            <a:endParaRPr lang="en-US" altLang="en-US" dirty="0"/>
          </a:p>
        </p:txBody>
      </p:sp>
    </p:spTree>
    <p:extLst>
      <p:ext uri="{BB962C8B-B14F-4D97-AF65-F5344CB8AC3E}">
        <p14:creationId xmlns:p14="http://schemas.microsoft.com/office/powerpoint/2010/main" val="8652267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329"/>
            <a:ext cx="7543800" cy="972084"/>
          </a:xfrm>
        </p:spPr>
        <p:txBody>
          <a:bodyPr anchor="ctr"/>
          <a:lstStyle/>
          <a:p>
            <a:r>
              <a:rPr lang="en-US" altLang="en-US" sz="3500" dirty="0"/>
              <a:t>Nonperforming Asset Ratio for U.S. Commercial Banks</a:t>
            </a:r>
            <a:endParaRPr lang="en-IN" sz="3500" dirty="0"/>
          </a:p>
        </p:txBody>
      </p:sp>
      <p:sp>
        <p:nvSpPr>
          <p:cNvPr id="7" name="Content Placeholder 6"/>
          <p:cNvSpPr>
            <a:spLocks noGrp="1"/>
          </p:cNvSpPr>
          <p:nvPr>
            <p:ph idx="1"/>
          </p:nvPr>
        </p:nvSpPr>
        <p:spPr>
          <a:xfrm>
            <a:off x="457200" y="1719263"/>
            <a:ext cx="8229600" cy="350169"/>
          </a:xfrm>
        </p:spPr>
        <p:txBody>
          <a:bodyPr/>
          <a:lstStyle/>
          <a:p>
            <a:pPr marL="0" indent="0">
              <a:buNone/>
            </a:pPr>
            <a:r>
              <a:rPr lang="en-IN" sz="1800" b="1" dirty="0"/>
              <a:t>Figure 20–1 </a:t>
            </a:r>
            <a:r>
              <a:rPr lang="en-IN" sz="1800" b="1" dirty="0">
                <a:solidFill>
                  <a:srgbClr val="0070C0"/>
                </a:solidFill>
              </a:rPr>
              <a:t>Nonperforming Asset Ratio for U.S. Commercial Banks.</a:t>
            </a:r>
            <a:endParaRPr lang="en-IN" sz="1800" dirty="0">
              <a:solidFill>
                <a:srgbClr val="0070C0"/>
              </a:solidFill>
            </a:endParaRPr>
          </a:p>
        </p:txBody>
      </p:sp>
      <p:pic>
        <p:nvPicPr>
          <p:cNvPr id="8" name="Picture 7" descr="Time plot showing the percent of loans that are commercial and industrial, loans to individuals, other, and total real estate for 1984 to 20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0179" y="2186388"/>
            <a:ext cx="5083642" cy="2803581"/>
          </a:xfrm>
          <a:prstGeom prst="rect">
            <a:avLst/>
          </a:prstGeom>
        </p:spPr>
      </p:pic>
      <p:sp>
        <p:nvSpPr>
          <p:cNvPr id="4" name="Content Placeholder 3"/>
          <p:cNvSpPr>
            <a:spLocks noGrp="1"/>
          </p:cNvSpPr>
          <p:nvPr>
            <p:ph idx="14"/>
          </p:nvPr>
        </p:nvSpPr>
        <p:spPr>
          <a:xfrm>
            <a:off x="474131" y="5116353"/>
            <a:ext cx="8073103" cy="1390322"/>
          </a:xfrm>
        </p:spPr>
        <p:txBody>
          <a:bodyPr/>
          <a:lstStyle/>
          <a:p>
            <a:pPr marL="0" indent="0">
              <a:buNone/>
            </a:pPr>
            <a:r>
              <a:rPr lang="en-IN" sz="2000" b="1" dirty="0"/>
              <a:t>Note: </a:t>
            </a:r>
            <a:r>
              <a:rPr lang="en-IN" sz="2000" dirty="0"/>
              <a:t>Noncurrent loan rates represent the percentage of loans that are past due 90 days or more or in nonaccrual status.</a:t>
            </a:r>
          </a:p>
          <a:p>
            <a:pPr marL="0" indent="0">
              <a:buNone/>
            </a:pPr>
            <a:r>
              <a:rPr lang="en-IN" sz="2000" b="1" dirty="0"/>
              <a:t>Sources: </a:t>
            </a:r>
            <a:r>
              <a:rPr lang="en-IN" sz="2000" dirty="0"/>
              <a:t>Federal Deposit Insurance Corporation, </a:t>
            </a:r>
            <a:r>
              <a:rPr lang="en-IN" sz="2000" i="1" dirty="0"/>
              <a:t>Quarterly Banking Profile, </a:t>
            </a:r>
            <a:r>
              <a:rPr lang="en-IN" sz="2000" dirty="0"/>
              <a:t>various issues. www.fdic.gov.</a:t>
            </a:r>
          </a:p>
        </p:txBody>
      </p:sp>
      <p:sp>
        <p:nvSpPr>
          <p:cNvPr id="6" name="Content Placeholder 4"/>
          <p:cNvSpPr>
            <a:spLocks noGrp="1"/>
          </p:cNvSpPr>
          <p:nvPr>
            <p:ph idx="14"/>
          </p:nvPr>
        </p:nvSpPr>
        <p:spPr>
          <a:xfrm>
            <a:off x="3306838" y="6506675"/>
            <a:ext cx="2089128" cy="230377"/>
          </a:xfrm>
        </p:spPr>
        <p:txBody>
          <a:bodyPr/>
          <a:lstStyle/>
          <a:p>
            <a:pPr marL="0" indent="0">
              <a:buNone/>
            </a:pPr>
            <a:r>
              <a:rPr lang="en-IN" sz="1000" dirty="0">
                <a:hlinkClick r:id="rId3" action="ppaction://hlinksldjump"/>
              </a:rPr>
              <a:t>Access the long description slide.</a:t>
            </a:r>
          </a:p>
        </p:txBody>
      </p:sp>
      <p:sp>
        <p:nvSpPr>
          <p:cNvPr id="3" name="Slide Number Placeholder 2"/>
          <p:cNvSpPr>
            <a:spLocks noGrp="1"/>
          </p:cNvSpPr>
          <p:nvPr>
            <p:ph type="sldNum" sz="quarter" idx="12"/>
          </p:nvPr>
        </p:nvSpPr>
        <p:spPr/>
        <p:txBody>
          <a:bodyPr/>
          <a:lstStyle/>
          <a:p>
            <a:pPr>
              <a:defRPr/>
            </a:pPr>
            <a:r>
              <a:rPr lang="en-US" altLang="en-US" dirty="0"/>
              <a:t>20-</a:t>
            </a:r>
            <a:fld id="{4773FF61-F4E9-4123-B6AF-201BC82A0194}" type="slidenum">
              <a:rPr lang="en-US" altLang="en-US" smtClean="0"/>
              <a:pPr>
                <a:defRPr/>
              </a:pPr>
              <a:t>4</a:t>
            </a:fld>
            <a:endParaRPr lang="en-US" altLang="en-US" dirty="0"/>
          </a:p>
        </p:txBody>
      </p:sp>
    </p:spTree>
    <p:extLst>
      <p:ext uri="{BB962C8B-B14F-4D97-AF65-F5344CB8AC3E}">
        <p14:creationId xmlns:p14="http://schemas.microsoft.com/office/powerpoint/2010/main" val="42076652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Real Estate Lending </a:t>
            </a:r>
            <a:r>
              <a:rPr lang="en-US" altLang="en-US" sz="1000" b="0" dirty="0"/>
              <a:t>1</a:t>
            </a:r>
            <a:endParaRPr lang="en-IN" sz="1000" b="0" dirty="0"/>
          </a:p>
        </p:txBody>
      </p:sp>
      <p:sp>
        <p:nvSpPr>
          <p:cNvPr id="15" name="Content Placeholder 14"/>
          <p:cNvSpPr>
            <a:spLocks noGrp="1"/>
          </p:cNvSpPr>
          <p:nvPr>
            <p:ph idx="1"/>
          </p:nvPr>
        </p:nvSpPr>
        <p:spPr/>
        <p:txBody>
          <a:bodyPr/>
          <a:lstStyle/>
          <a:p>
            <a:pPr marL="0" indent="0" eaLnBrk="1" hangingPunct="1">
              <a:buNone/>
            </a:pPr>
            <a:r>
              <a:rPr lang="en-US" altLang="en-US" sz="2800" b="1" dirty="0"/>
              <a:t>Real estate lending.</a:t>
            </a:r>
          </a:p>
          <a:p>
            <a:pPr marL="291600" lvl="1" indent="-291600" eaLnBrk="1" hangingPunct="1">
              <a:lnSpc>
                <a:spcPct val="90000"/>
              </a:lnSpc>
              <a:spcBef>
                <a:spcPts val="600"/>
              </a:spcBef>
              <a:buSzPct val="100000"/>
            </a:pPr>
            <a:r>
              <a:rPr lang="en-US" altLang="en-US" sz="2400" dirty="0"/>
              <a:t>Residential mortgage loan applications are among the most standardized of all credit applications.</a:t>
            </a:r>
          </a:p>
          <a:p>
            <a:pPr marL="291600" lvl="1" indent="-291600" eaLnBrk="1" hangingPunct="1">
              <a:lnSpc>
                <a:spcPct val="90000"/>
              </a:lnSpc>
              <a:spcBef>
                <a:spcPts val="600"/>
              </a:spcBef>
              <a:buSzPct val="100000"/>
            </a:pPr>
            <a:r>
              <a:rPr lang="en-US" altLang="en-US" sz="2400" dirty="0"/>
              <a:t>Decisions to approve a mortgage application depend on:</a:t>
            </a:r>
          </a:p>
          <a:p>
            <a:pPr marL="622800" lvl="2" indent="-320400" eaLnBrk="1" hangingPunct="1">
              <a:lnSpc>
                <a:spcPct val="90000"/>
              </a:lnSpc>
              <a:spcBef>
                <a:spcPts val="600"/>
              </a:spcBef>
              <a:buSzPct val="80000"/>
            </a:pPr>
            <a:r>
              <a:rPr lang="en-US" altLang="en-US" sz="2400" dirty="0"/>
              <a:t>The applicant’s ability and willingness to make timely interest and principal repayments.</a:t>
            </a:r>
          </a:p>
          <a:p>
            <a:pPr marL="622800" lvl="2" indent="-320400" eaLnBrk="1" hangingPunct="1">
              <a:lnSpc>
                <a:spcPct val="90000"/>
              </a:lnSpc>
              <a:spcBef>
                <a:spcPts val="600"/>
              </a:spcBef>
              <a:buSzPct val="80000"/>
            </a:pPr>
            <a:r>
              <a:rPr lang="en-US" altLang="en-US" sz="2400" dirty="0"/>
              <a:t>The value of the borrower’s collateral.</a:t>
            </a:r>
          </a:p>
          <a:p>
            <a:pPr marL="291600" lvl="1" indent="-291600" eaLnBrk="1" hangingPunct="1">
              <a:lnSpc>
                <a:spcPct val="90000"/>
              </a:lnSpc>
              <a:spcBef>
                <a:spcPts val="600"/>
              </a:spcBef>
              <a:buSzPct val="100000"/>
            </a:pPr>
            <a:r>
              <a:rPr lang="en-US" altLang="en-US" sz="2400" dirty="0"/>
              <a:t>The ability to maintain mortgage payments is measured by the </a:t>
            </a:r>
            <a:r>
              <a:rPr lang="en-US" altLang="en-US" sz="2400" b="1" dirty="0"/>
              <a:t>gross debt service </a:t>
            </a:r>
            <a:r>
              <a:rPr lang="en-US" altLang="en-US" sz="2400" dirty="0"/>
              <a:t>(</a:t>
            </a:r>
            <a:r>
              <a:rPr lang="en-US" altLang="en-US" sz="2400" b="1" dirty="0"/>
              <a:t>G</a:t>
            </a:r>
            <a:r>
              <a:rPr lang="en-US" altLang="en-US" sz="100" b="1" dirty="0"/>
              <a:t> </a:t>
            </a:r>
            <a:r>
              <a:rPr lang="en-US" altLang="en-US" sz="2400" b="1" dirty="0"/>
              <a:t>D</a:t>
            </a:r>
            <a:r>
              <a:rPr lang="en-US" altLang="en-US" sz="100" b="1" dirty="0"/>
              <a:t> </a:t>
            </a:r>
            <a:r>
              <a:rPr lang="en-US" altLang="en-US" sz="2400" b="1" dirty="0"/>
              <a:t>S) </a:t>
            </a:r>
            <a:r>
              <a:rPr lang="en-US" altLang="en-US" sz="2400" dirty="0"/>
              <a:t>and </a:t>
            </a:r>
            <a:r>
              <a:rPr lang="en-US" altLang="en-US" sz="2400" b="1" dirty="0"/>
              <a:t>total debt service (T</a:t>
            </a:r>
            <a:r>
              <a:rPr lang="en-US" altLang="en-US" sz="100" b="1" dirty="0"/>
              <a:t> </a:t>
            </a:r>
            <a:r>
              <a:rPr lang="en-US" altLang="en-US" sz="2400" b="1" dirty="0"/>
              <a:t>D</a:t>
            </a:r>
            <a:r>
              <a:rPr lang="en-US" altLang="en-US" sz="100" b="1" dirty="0"/>
              <a:t> </a:t>
            </a:r>
            <a:r>
              <a:rPr lang="en-US" altLang="en-US" sz="2400" b="1" dirty="0"/>
              <a:t>S) </a:t>
            </a:r>
            <a:r>
              <a:rPr lang="en-US" altLang="en-US" sz="2400" dirty="0"/>
              <a:t>ratios.</a:t>
            </a:r>
          </a:p>
        </p:txBody>
      </p:sp>
      <p:sp>
        <p:nvSpPr>
          <p:cNvPr id="3" name="Slide Number Placeholder 2"/>
          <p:cNvSpPr>
            <a:spLocks noGrp="1"/>
          </p:cNvSpPr>
          <p:nvPr>
            <p:ph type="sldNum" sz="quarter" idx="12"/>
          </p:nvPr>
        </p:nvSpPr>
        <p:spPr/>
        <p:txBody>
          <a:bodyPr/>
          <a:lstStyle/>
          <a:p>
            <a:pPr>
              <a:defRPr/>
            </a:pPr>
            <a:r>
              <a:rPr lang="en-US" altLang="en-US" dirty="0"/>
              <a:t>20-</a:t>
            </a:r>
            <a:fld id="{4773FF61-F4E9-4123-B6AF-201BC82A0194}" type="slidenum">
              <a:rPr lang="en-US" altLang="en-US" smtClean="0"/>
              <a:pPr>
                <a:defRPr/>
              </a:pPr>
              <a:t>5</a:t>
            </a:fld>
            <a:endParaRPr lang="en-US" altLang="en-US" dirty="0"/>
          </a:p>
        </p:txBody>
      </p:sp>
    </p:spTree>
    <p:extLst>
      <p:ext uri="{BB962C8B-B14F-4D97-AF65-F5344CB8AC3E}">
        <p14:creationId xmlns:p14="http://schemas.microsoft.com/office/powerpoint/2010/main" val="38116997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12489"/>
            <a:ext cx="7454766" cy="706922"/>
          </a:xfrm>
        </p:spPr>
        <p:txBody>
          <a:bodyPr anchor="ctr"/>
          <a:lstStyle/>
          <a:p>
            <a:r>
              <a:rPr lang="en-US" altLang="en-US" sz="3500" dirty="0"/>
              <a:t>Real Estate Lending </a:t>
            </a:r>
            <a:r>
              <a:rPr lang="en-US" altLang="en-US" sz="1000" b="0" dirty="0"/>
              <a:t>2</a:t>
            </a:r>
            <a:endParaRPr lang="en-IN" sz="1000" b="0" dirty="0"/>
          </a:p>
        </p:txBody>
      </p:sp>
      <p:sp>
        <p:nvSpPr>
          <p:cNvPr id="6" name="Content Placeholder 5"/>
          <p:cNvSpPr>
            <a:spLocks noGrp="1"/>
          </p:cNvSpPr>
          <p:nvPr>
            <p:ph idx="1"/>
          </p:nvPr>
        </p:nvSpPr>
        <p:spPr>
          <a:xfrm>
            <a:off x="457200" y="1719262"/>
            <a:ext cx="8229600" cy="2099111"/>
          </a:xfrm>
        </p:spPr>
        <p:txBody>
          <a:bodyPr/>
          <a:lstStyle/>
          <a:p>
            <a:pPr marL="0" indent="0" eaLnBrk="1" hangingPunct="1">
              <a:buNone/>
            </a:pPr>
            <a:r>
              <a:rPr lang="en-US" altLang="en-US" sz="2400" dirty="0"/>
              <a:t>G</a:t>
            </a:r>
            <a:r>
              <a:rPr lang="en-US" altLang="en-US" sz="100" dirty="0"/>
              <a:t> </a:t>
            </a:r>
            <a:r>
              <a:rPr lang="en-US" altLang="en-US" sz="2400" dirty="0"/>
              <a:t>D</a:t>
            </a:r>
            <a:r>
              <a:rPr lang="en-US" altLang="en-US" sz="100" dirty="0"/>
              <a:t> </a:t>
            </a:r>
            <a:r>
              <a:rPr lang="en-US" altLang="en-US" sz="2400" dirty="0"/>
              <a:t>S refers to the </a:t>
            </a:r>
            <a:r>
              <a:rPr lang="en-US" altLang="en-US" sz="2400" b="1" dirty="0"/>
              <a:t>gross debt service ratio.</a:t>
            </a:r>
          </a:p>
          <a:p>
            <a:pPr marL="291600" lvl="1" indent="-291600" eaLnBrk="1" hangingPunct="1">
              <a:lnSpc>
                <a:spcPct val="90000"/>
              </a:lnSpc>
              <a:spcBef>
                <a:spcPts val="600"/>
              </a:spcBef>
              <a:buSzPct val="100000"/>
            </a:pPr>
            <a:r>
              <a:rPr lang="en-US" altLang="en-US" sz="2200" dirty="0"/>
              <a:t>Equal to the total accommodation expenses (mortgage, lease, condominium, management fees, real estate taxes, etc.) divided by gross income.</a:t>
            </a:r>
          </a:p>
          <a:p>
            <a:pPr marL="291600" lvl="1" indent="-291600" eaLnBrk="1" hangingPunct="1">
              <a:lnSpc>
                <a:spcPct val="90000"/>
              </a:lnSpc>
              <a:spcBef>
                <a:spcPts val="600"/>
              </a:spcBef>
              <a:buSzPct val="100000"/>
            </a:pPr>
            <a:r>
              <a:rPr lang="en-US" altLang="en-US" sz="2200" dirty="0"/>
              <a:t>Acceptable threshold generally set around maximum of 25% to 30%.</a:t>
            </a:r>
          </a:p>
        </p:txBody>
      </p:sp>
      <p:sp>
        <p:nvSpPr>
          <p:cNvPr id="5" name="Content Placeholder 4"/>
          <p:cNvSpPr>
            <a:spLocks noGrp="1"/>
          </p:cNvSpPr>
          <p:nvPr>
            <p:ph idx="14"/>
          </p:nvPr>
        </p:nvSpPr>
        <p:spPr>
          <a:xfrm>
            <a:off x="457200" y="3918525"/>
            <a:ext cx="8345156" cy="1577502"/>
          </a:xfrm>
        </p:spPr>
        <p:txBody>
          <a:bodyPr/>
          <a:lstStyle/>
          <a:p>
            <a:pPr marL="0" indent="0" eaLnBrk="1" hangingPunct="1">
              <a:buNone/>
            </a:pPr>
            <a:r>
              <a:rPr lang="en-US" altLang="en-US" sz="2400" dirty="0"/>
              <a:t>T</a:t>
            </a:r>
            <a:r>
              <a:rPr lang="en-US" altLang="en-US" sz="100" dirty="0"/>
              <a:t> </a:t>
            </a:r>
            <a:r>
              <a:rPr lang="en-US" altLang="en-US" sz="2400" dirty="0"/>
              <a:t>D</a:t>
            </a:r>
            <a:r>
              <a:rPr lang="en-US" altLang="en-US" sz="100" dirty="0"/>
              <a:t> </a:t>
            </a:r>
            <a:r>
              <a:rPr lang="en-US" altLang="en-US" sz="2400" dirty="0"/>
              <a:t>S refers to the </a:t>
            </a:r>
            <a:r>
              <a:rPr lang="en-US" altLang="en-US" sz="2400" b="1" dirty="0"/>
              <a:t>total debt service ratio.</a:t>
            </a:r>
            <a:endParaRPr lang="en-US" altLang="en-US" sz="2400" dirty="0"/>
          </a:p>
          <a:p>
            <a:pPr marL="291600" lvl="1" indent="-291600" eaLnBrk="1" hangingPunct="1">
              <a:lnSpc>
                <a:spcPct val="90000"/>
              </a:lnSpc>
              <a:spcBef>
                <a:spcPts val="600"/>
              </a:spcBef>
              <a:buSzPct val="100000"/>
            </a:pPr>
            <a:r>
              <a:rPr lang="en-US" altLang="en-US" sz="2200" dirty="0"/>
              <a:t>Equal to the total accommodation expenses plus all other debt service payments divided by gross income.</a:t>
            </a:r>
          </a:p>
          <a:p>
            <a:pPr marL="291600" lvl="1" indent="-291600" eaLnBrk="1" hangingPunct="1">
              <a:lnSpc>
                <a:spcPct val="90000"/>
              </a:lnSpc>
              <a:spcBef>
                <a:spcPts val="600"/>
              </a:spcBef>
              <a:buSzPct val="100000"/>
            </a:pPr>
            <a:r>
              <a:rPr lang="en-US" altLang="en-US" sz="2200" dirty="0"/>
              <a:t>Acceptable threshold generally set around maximum of 35% to 40%.</a:t>
            </a:r>
          </a:p>
        </p:txBody>
      </p:sp>
      <p:sp>
        <p:nvSpPr>
          <p:cNvPr id="3" name="Slide Number Placeholder 2"/>
          <p:cNvSpPr>
            <a:spLocks noGrp="1"/>
          </p:cNvSpPr>
          <p:nvPr>
            <p:ph type="sldNum" sz="quarter" idx="12"/>
          </p:nvPr>
        </p:nvSpPr>
        <p:spPr/>
        <p:txBody>
          <a:bodyPr/>
          <a:lstStyle/>
          <a:p>
            <a:pPr>
              <a:defRPr/>
            </a:pPr>
            <a:r>
              <a:rPr lang="en-US" altLang="en-US" dirty="0"/>
              <a:t>20-</a:t>
            </a:r>
            <a:fld id="{4773FF61-F4E9-4123-B6AF-201BC82A0194}" type="slidenum">
              <a:rPr lang="en-US" altLang="en-US" smtClean="0"/>
              <a:pPr>
                <a:defRPr/>
              </a:pPr>
              <a:t>6</a:t>
            </a:fld>
            <a:endParaRPr lang="en-US" altLang="en-US" dirty="0"/>
          </a:p>
        </p:txBody>
      </p:sp>
    </p:spTree>
    <p:extLst>
      <p:ext uri="{BB962C8B-B14F-4D97-AF65-F5344CB8AC3E}">
        <p14:creationId xmlns:p14="http://schemas.microsoft.com/office/powerpoint/2010/main" val="20480045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Real Estate Lending Example</a:t>
            </a:r>
            <a:endParaRPr lang="en-IN" sz="3500" dirty="0"/>
          </a:p>
        </p:txBody>
      </p:sp>
      <p:sp>
        <p:nvSpPr>
          <p:cNvPr id="4" name="Content Placeholder 3"/>
          <p:cNvSpPr>
            <a:spLocks noGrp="1"/>
          </p:cNvSpPr>
          <p:nvPr>
            <p:ph idx="1"/>
          </p:nvPr>
        </p:nvSpPr>
        <p:spPr>
          <a:xfrm>
            <a:off x="457200" y="1719263"/>
            <a:ext cx="6444114" cy="376719"/>
          </a:xfrm>
        </p:spPr>
        <p:txBody>
          <a:bodyPr/>
          <a:lstStyle/>
          <a:p>
            <a:pPr marL="0" indent="0">
              <a:buNone/>
            </a:pPr>
            <a:r>
              <a:rPr lang="en-US" altLang="en-US" sz="2400" dirty="0"/>
              <a:t>A mortgage loan applicant has the following data:</a:t>
            </a:r>
          </a:p>
        </p:txBody>
      </p:sp>
      <p:graphicFrame>
        <p:nvGraphicFramePr>
          <p:cNvPr id="11" name="Table 10"/>
          <p:cNvGraphicFramePr>
            <a:graphicFrameLocks noGrp="1"/>
          </p:cNvGraphicFramePr>
          <p:nvPr>
            <p:extLst>
              <p:ext uri="{D42A27DB-BD31-4B8C-83A1-F6EECF244321}">
                <p14:modId xmlns:p14="http://schemas.microsoft.com/office/powerpoint/2010/main" val="3671854110"/>
              </p:ext>
            </p:extLst>
          </p:nvPr>
        </p:nvGraphicFramePr>
        <p:xfrm>
          <a:off x="206228" y="2165684"/>
          <a:ext cx="8765406" cy="914400"/>
        </p:xfrm>
        <a:graphic>
          <a:graphicData uri="http://schemas.openxmlformats.org/drawingml/2006/table">
            <a:tbl>
              <a:tblPr firstRow="1" bandRow="1">
                <a:tableStyleId>{5C22544A-7EE6-4342-B048-85BDC9FD1C3A}</a:tableStyleId>
              </a:tblPr>
              <a:tblGrid>
                <a:gridCol w="1064307">
                  <a:extLst>
                    <a:ext uri="{9D8B030D-6E8A-4147-A177-3AD203B41FA5}">
                      <a16:colId xmlns:a16="http://schemas.microsoft.com/office/drawing/2014/main" val="178924218"/>
                    </a:ext>
                  </a:extLst>
                </a:gridCol>
                <a:gridCol w="1887441">
                  <a:extLst>
                    <a:ext uri="{9D8B030D-6E8A-4147-A177-3AD203B41FA5}">
                      <a16:colId xmlns:a16="http://schemas.microsoft.com/office/drawing/2014/main" val="208248651"/>
                    </a:ext>
                  </a:extLst>
                </a:gridCol>
                <a:gridCol w="1827910">
                  <a:extLst>
                    <a:ext uri="{9D8B030D-6E8A-4147-A177-3AD203B41FA5}">
                      <a16:colId xmlns:a16="http://schemas.microsoft.com/office/drawing/2014/main" val="3374377862"/>
                    </a:ext>
                  </a:extLst>
                </a:gridCol>
                <a:gridCol w="2339828">
                  <a:extLst>
                    <a:ext uri="{9D8B030D-6E8A-4147-A177-3AD203B41FA5}">
                      <a16:colId xmlns:a16="http://schemas.microsoft.com/office/drawing/2014/main" val="692512130"/>
                    </a:ext>
                  </a:extLst>
                </a:gridCol>
                <a:gridCol w="1645920">
                  <a:extLst>
                    <a:ext uri="{9D8B030D-6E8A-4147-A177-3AD203B41FA5}">
                      <a16:colId xmlns:a16="http://schemas.microsoft.com/office/drawing/2014/main" val="4063971834"/>
                    </a:ext>
                  </a:extLst>
                </a:gridCol>
              </a:tblGrid>
              <a:tr h="370840">
                <a:tc>
                  <a:txBody>
                    <a:bodyPr/>
                    <a:lstStyle/>
                    <a:p>
                      <a:r>
                        <a:rPr lang="en-IN" sz="1600" dirty="0">
                          <a:latin typeface="Calibri" panose="020F0502020204030204" pitchFamily="34" charset="0"/>
                        </a:rPr>
                        <a:t>Gross Income</a:t>
                      </a:r>
                    </a:p>
                  </a:txBody>
                  <a:tcPr/>
                </a:tc>
                <a:tc>
                  <a:txBody>
                    <a:bodyPr/>
                    <a:lstStyle/>
                    <a:p>
                      <a:r>
                        <a:rPr lang="en-IN" sz="1600" dirty="0">
                          <a:latin typeface="Calibri" panose="020F0502020204030204" pitchFamily="34" charset="0"/>
                        </a:rPr>
                        <a:t>Monthly </a:t>
                      </a:r>
                      <a:r>
                        <a:rPr lang="en-IN" sz="1600" dirty="0" err="1">
                          <a:latin typeface="Calibri" panose="020F0502020204030204" pitchFamily="34" charset="0"/>
                        </a:rPr>
                        <a:t>Mortage</a:t>
                      </a:r>
                      <a:r>
                        <a:rPr lang="en-IN" sz="1600" dirty="0">
                          <a:latin typeface="Calibri" panose="020F0502020204030204" pitchFamily="34" charset="0"/>
                        </a:rPr>
                        <a:t> P &amp; I Payment</a:t>
                      </a:r>
                    </a:p>
                  </a:txBody>
                  <a:tcPr/>
                </a:tc>
                <a:tc>
                  <a:txBody>
                    <a:bodyPr/>
                    <a:lstStyle/>
                    <a:p>
                      <a:r>
                        <a:rPr lang="en-IN" sz="1600" dirty="0">
                          <a:latin typeface="Calibri" panose="020F0502020204030204" pitchFamily="34" charset="0"/>
                        </a:rPr>
                        <a:t>Annual property Taxes</a:t>
                      </a:r>
                    </a:p>
                  </a:txBody>
                  <a:tcPr/>
                </a:tc>
                <a:tc>
                  <a:txBody>
                    <a:bodyPr/>
                    <a:lstStyle/>
                    <a:p>
                      <a:r>
                        <a:rPr lang="en-IN" sz="1600" dirty="0">
                          <a:latin typeface="Calibri" panose="020F0502020204030204" pitchFamily="34" charset="0"/>
                        </a:rPr>
                        <a:t>Annual Homeowner’s</a:t>
                      </a:r>
                      <a:r>
                        <a:rPr lang="en-IN" sz="1600" baseline="0" dirty="0">
                          <a:latin typeface="Calibri" panose="020F0502020204030204" pitchFamily="34" charset="0"/>
                        </a:rPr>
                        <a:t> Insurance</a:t>
                      </a:r>
                      <a:endParaRPr lang="en-IN" sz="1600" dirty="0">
                        <a:latin typeface="Calibri" panose="020F0502020204030204" pitchFamily="34" charset="0"/>
                      </a:endParaRPr>
                    </a:p>
                  </a:txBody>
                  <a:tcPr/>
                </a:tc>
                <a:tc>
                  <a:txBody>
                    <a:bodyPr/>
                    <a:lstStyle/>
                    <a:p>
                      <a:r>
                        <a:rPr lang="en-IN" sz="1600" dirty="0">
                          <a:latin typeface="Calibri" panose="020F0502020204030204" pitchFamily="34" charset="0"/>
                        </a:rPr>
                        <a:t>Other Debt</a:t>
                      </a:r>
                      <a:r>
                        <a:rPr lang="en-IN" sz="1600" baseline="0" dirty="0">
                          <a:latin typeface="Calibri" panose="020F0502020204030204" pitchFamily="34" charset="0"/>
                        </a:rPr>
                        <a:t> </a:t>
                      </a:r>
                      <a:r>
                        <a:rPr lang="en-IN" sz="1600" dirty="0">
                          <a:latin typeface="Calibri" panose="020F0502020204030204" pitchFamily="34" charset="0"/>
                        </a:rPr>
                        <a:t>Payments/year</a:t>
                      </a:r>
                    </a:p>
                  </a:txBody>
                  <a:tcPr/>
                </a:tc>
                <a:extLst>
                  <a:ext uri="{0D108BD9-81ED-4DB2-BD59-A6C34878D82A}">
                    <a16:rowId xmlns:a16="http://schemas.microsoft.com/office/drawing/2014/main" val="4239924085"/>
                  </a:ext>
                </a:extLst>
              </a:tr>
              <a:tr h="306404">
                <a:tc>
                  <a:txBody>
                    <a:bodyPr/>
                    <a:lstStyle/>
                    <a:p>
                      <a:r>
                        <a:rPr lang="en-IN" sz="1600" dirty="0">
                          <a:latin typeface="Calibri" panose="020F0502020204030204" pitchFamily="34" charset="0"/>
                        </a:rPr>
                        <a:t>$175,000</a:t>
                      </a:r>
                    </a:p>
                  </a:txBody>
                  <a:tcPr/>
                </a:tc>
                <a:tc>
                  <a:txBody>
                    <a:bodyPr/>
                    <a:lstStyle/>
                    <a:p>
                      <a:r>
                        <a:rPr lang="en-IN" sz="1600" dirty="0">
                          <a:latin typeface="Calibri" panose="020F0502020204030204" pitchFamily="34" charset="0"/>
                        </a:rPr>
                        <a:t>$3,500</a:t>
                      </a:r>
                    </a:p>
                  </a:txBody>
                  <a:tcPr/>
                </a:tc>
                <a:tc>
                  <a:txBody>
                    <a:bodyPr/>
                    <a:lstStyle/>
                    <a:p>
                      <a:r>
                        <a:rPr lang="en-IN" sz="1600" dirty="0">
                          <a:latin typeface="Calibri" panose="020F0502020204030204" pitchFamily="34" charset="0"/>
                        </a:rPr>
                        <a:t>$4,500</a:t>
                      </a:r>
                    </a:p>
                  </a:txBody>
                  <a:tcPr/>
                </a:tc>
                <a:tc>
                  <a:txBody>
                    <a:bodyPr/>
                    <a:lstStyle/>
                    <a:p>
                      <a:r>
                        <a:rPr lang="en-IN" sz="1600" dirty="0">
                          <a:latin typeface="Calibri" panose="020F0502020204030204" pitchFamily="34" charset="0"/>
                        </a:rPr>
                        <a:t>$950</a:t>
                      </a:r>
                    </a:p>
                  </a:txBody>
                  <a:tcPr/>
                </a:tc>
                <a:tc>
                  <a:txBody>
                    <a:bodyPr/>
                    <a:lstStyle/>
                    <a:p>
                      <a:r>
                        <a:rPr lang="en-IN" sz="1600" dirty="0">
                          <a:latin typeface="Calibri" panose="020F0502020204030204" pitchFamily="34" charset="0"/>
                        </a:rPr>
                        <a:t>$29,000</a:t>
                      </a:r>
                    </a:p>
                  </a:txBody>
                  <a:tcPr/>
                </a:tc>
                <a:extLst>
                  <a:ext uri="{0D108BD9-81ED-4DB2-BD59-A6C34878D82A}">
                    <a16:rowId xmlns:a16="http://schemas.microsoft.com/office/drawing/2014/main" val="4066154774"/>
                  </a:ext>
                </a:extLst>
              </a:tr>
            </a:tbl>
          </a:graphicData>
        </a:graphic>
      </p:graphicFrame>
      <p:sp>
        <p:nvSpPr>
          <p:cNvPr id="8" name="Content Placeholder 7"/>
          <p:cNvSpPr>
            <a:spLocks noGrp="1"/>
          </p:cNvSpPr>
          <p:nvPr>
            <p:ph idx="16"/>
          </p:nvPr>
        </p:nvSpPr>
        <p:spPr>
          <a:xfrm>
            <a:off x="457200" y="3231227"/>
            <a:ext cx="478773" cy="490536"/>
          </a:xfrm>
        </p:spPr>
        <p:txBody>
          <a:bodyPr/>
          <a:lstStyle/>
          <a:p>
            <a:r>
              <a:rPr lang="en-IN" dirty="0"/>
              <a:t> </a:t>
            </a:r>
          </a:p>
        </p:txBody>
      </p:sp>
      <p:graphicFrame>
        <p:nvGraphicFramePr>
          <p:cNvPr id="12" name="Object 11"/>
          <p:cNvGraphicFramePr>
            <a:graphicFrameLocks noChangeAspect="1"/>
          </p:cNvGraphicFramePr>
          <p:nvPr>
            <p:extLst>
              <p:ext uri="{D42A27DB-BD31-4B8C-83A1-F6EECF244321}">
                <p14:modId xmlns:p14="http://schemas.microsoft.com/office/powerpoint/2010/main" val="3038826517"/>
              </p:ext>
            </p:extLst>
          </p:nvPr>
        </p:nvGraphicFramePr>
        <p:xfrm>
          <a:off x="896938" y="3187700"/>
          <a:ext cx="4884737" cy="619125"/>
        </p:xfrm>
        <a:graphic>
          <a:graphicData uri="http://schemas.openxmlformats.org/presentationml/2006/ole">
            <mc:AlternateContent xmlns:mc="http://schemas.openxmlformats.org/markup-compatibility/2006">
              <mc:Choice xmlns:v="urn:schemas-microsoft-com:vml" Requires="v">
                <p:oleObj spid="_x0000_s50308" name="Equation" r:id="rId3" imgW="3809880" imgH="482400" progId="Equation.DSMT4">
                  <p:embed/>
                </p:oleObj>
              </mc:Choice>
              <mc:Fallback>
                <p:oleObj name="Equation" r:id="rId3" imgW="3809880" imgH="482400" progId="Equation.DSMT4">
                  <p:embed/>
                  <p:pic>
                    <p:nvPicPr>
                      <p:cNvPr id="0" name=""/>
                      <p:cNvPicPr/>
                      <p:nvPr/>
                    </p:nvPicPr>
                    <p:blipFill>
                      <a:blip r:embed="rId4"/>
                      <a:stretch>
                        <a:fillRect/>
                      </a:stretch>
                    </p:blipFill>
                    <p:spPr>
                      <a:xfrm>
                        <a:off x="896938" y="3187700"/>
                        <a:ext cx="4884737" cy="619125"/>
                      </a:xfrm>
                      <a:prstGeom prst="rect">
                        <a:avLst/>
                      </a:prstGeom>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755062012"/>
              </p:ext>
            </p:extLst>
          </p:nvPr>
        </p:nvGraphicFramePr>
        <p:xfrm>
          <a:off x="1847850" y="3926033"/>
          <a:ext cx="2982912" cy="619125"/>
        </p:xfrm>
        <a:graphic>
          <a:graphicData uri="http://schemas.openxmlformats.org/presentationml/2006/ole">
            <mc:AlternateContent xmlns:mc="http://schemas.openxmlformats.org/markup-compatibility/2006">
              <mc:Choice xmlns:v="urn:schemas-microsoft-com:vml" Requires="v">
                <p:oleObj spid="_x0000_s50309" name="Equation" r:id="rId5" imgW="2323800" imgH="482400" progId="Equation.DSMT4">
                  <p:embed/>
                </p:oleObj>
              </mc:Choice>
              <mc:Fallback>
                <p:oleObj name="Equation" r:id="rId5" imgW="2323800" imgH="482400" progId="Equation.DSMT4">
                  <p:embed/>
                  <p:pic>
                    <p:nvPicPr>
                      <p:cNvPr id="0" name=""/>
                      <p:cNvPicPr/>
                      <p:nvPr/>
                    </p:nvPicPr>
                    <p:blipFill>
                      <a:blip r:embed="rId6"/>
                      <a:stretch>
                        <a:fillRect/>
                      </a:stretch>
                    </p:blipFill>
                    <p:spPr>
                      <a:xfrm>
                        <a:off x="1847850" y="3926033"/>
                        <a:ext cx="2982912" cy="619125"/>
                      </a:xfrm>
                      <a:prstGeom prst="rect">
                        <a:avLst/>
                      </a:prstGeom>
                    </p:spPr>
                  </p:pic>
                </p:oleObj>
              </mc:Fallback>
            </mc:AlternateContent>
          </a:graphicData>
        </a:graphic>
      </p:graphicFrame>
      <p:sp>
        <p:nvSpPr>
          <p:cNvPr id="5" name="Content Placeholder 4"/>
          <p:cNvSpPr>
            <a:spLocks noGrp="1"/>
          </p:cNvSpPr>
          <p:nvPr>
            <p:ph idx="13"/>
          </p:nvPr>
        </p:nvSpPr>
        <p:spPr>
          <a:xfrm>
            <a:off x="206228" y="4677641"/>
            <a:ext cx="8229600" cy="345344"/>
          </a:xfrm>
        </p:spPr>
        <p:txBody>
          <a:bodyPr/>
          <a:lstStyle/>
          <a:p>
            <a:pPr marL="0" indent="0">
              <a:buNone/>
            </a:pPr>
            <a:r>
              <a:rPr lang="en-US" altLang="en-US" sz="1800" dirty="0"/>
              <a:t>Conclusion: </a:t>
            </a:r>
            <a:r>
              <a:rPr lang="en-US" altLang="en-US" sz="1800" b="1" dirty="0">
                <a:highlight>
                  <a:srgbClr val="FFFF00"/>
                </a:highlight>
              </a:rPr>
              <a:t>Pass</a:t>
            </a:r>
            <a:endParaRPr lang="en-IN" sz="1800" dirty="0"/>
          </a:p>
        </p:txBody>
      </p:sp>
      <p:sp>
        <p:nvSpPr>
          <p:cNvPr id="7" name="Content Placeholder 6"/>
          <p:cNvSpPr>
            <a:spLocks noGrp="1"/>
          </p:cNvSpPr>
          <p:nvPr>
            <p:ph idx="15"/>
          </p:nvPr>
        </p:nvSpPr>
        <p:spPr>
          <a:xfrm>
            <a:off x="457200" y="5024265"/>
            <a:ext cx="566558" cy="490536"/>
          </a:xfrm>
        </p:spPr>
        <p:txBody>
          <a:bodyPr/>
          <a:lstStyle/>
          <a:p>
            <a:r>
              <a:rPr lang="en-IN" dirty="0"/>
              <a:t> </a:t>
            </a:r>
          </a:p>
        </p:txBody>
      </p:sp>
      <p:graphicFrame>
        <p:nvGraphicFramePr>
          <p:cNvPr id="14" name="Object 13"/>
          <p:cNvGraphicFramePr>
            <a:graphicFrameLocks noChangeAspect="1"/>
          </p:cNvGraphicFramePr>
          <p:nvPr>
            <p:extLst>
              <p:ext uri="{D42A27DB-BD31-4B8C-83A1-F6EECF244321}">
                <p14:modId xmlns:p14="http://schemas.microsoft.com/office/powerpoint/2010/main" val="1402030686"/>
              </p:ext>
            </p:extLst>
          </p:nvPr>
        </p:nvGraphicFramePr>
        <p:xfrm>
          <a:off x="950913" y="5100638"/>
          <a:ext cx="3452812" cy="569912"/>
        </p:xfrm>
        <a:graphic>
          <a:graphicData uri="http://schemas.openxmlformats.org/presentationml/2006/ole">
            <mc:AlternateContent xmlns:mc="http://schemas.openxmlformats.org/markup-compatibility/2006">
              <mc:Choice xmlns:v="urn:schemas-microsoft-com:vml" Requires="v">
                <p:oleObj spid="_x0000_s50310" name="Equation" r:id="rId7" imgW="2692080" imgH="444240" progId="Equation.DSMT4">
                  <p:embed/>
                </p:oleObj>
              </mc:Choice>
              <mc:Fallback>
                <p:oleObj name="Equation" r:id="rId7" imgW="2692080" imgH="444240" progId="Equation.DSMT4">
                  <p:embed/>
                  <p:pic>
                    <p:nvPicPr>
                      <p:cNvPr id="12" name="Object 11"/>
                      <p:cNvPicPr/>
                      <p:nvPr/>
                    </p:nvPicPr>
                    <p:blipFill>
                      <a:blip r:embed="rId8"/>
                      <a:stretch>
                        <a:fillRect/>
                      </a:stretch>
                    </p:blipFill>
                    <p:spPr>
                      <a:xfrm>
                        <a:off x="950913" y="5100638"/>
                        <a:ext cx="3452812" cy="569912"/>
                      </a:xfrm>
                      <a:prstGeom prst="rect">
                        <a:avLst/>
                      </a:prstGeom>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1442458873"/>
              </p:ext>
            </p:extLst>
          </p:nvPr>
        </p:nvGraphicFramePr>
        <p:xfrm>
          <a:off x="1852028" y="5669643"/>
          <a:ext cx="4298950" cy="749300"/>
        </p:xfrm>
        <a:graphic>
          <a:graphicData uri="http://schemas.openxmlformats.org/presentationml/2006/ole">
            <mc:AlternateContent xmlns:mc="http://schemas.openxmlformats.org/markup-compatibility/2006">
              <mc:Choice xmlns:v="urn:schemas-microsoft-com:vml" Requires="v">
                <p:oleObj spid="_x0000_s50311" name="Equation" r:id="rId9" imgW="3352680" imgH="583920" progId="Equation.DSMT4">
                  <p:embed/>
                </p:oleObj>
              </mc:Choice>
              <mc:Fallback>
                <p:oleObj name="Equation" r:id="rId9" imgW="3352680" imgH="583920" progId="Equation.DSMT4">
                  <p:embed/>
                  <p:pic>
                    <p:nvPicPr>
                      <p:cNvPr id="13" name="Object 12"/>
                      <p:cNvPicPr/>
                      <p:nvPr/>
                    </p:nvPicPr>
                    <p:blipFill>
                      <a:blip r:embed="rId10"/>
                      <a:stretch>
                        <a:fillRect/>
                      </a:stretch>
                    </p:blipFill>
                    <p:spPr>
                      <a:xfrm>
                        <a:off x="1852028" y="5669643"/>
                        <a:ext cx="4298950" cy="749300"/>
                      </a:xfrm>
                      <a:prstGeom prst="rect">
                        <a:avLst/>
                      </a:prstGeom>
                    </p:spPr>
                  </p:pic>
                </p:oleObj>
              </mc:Fallback>
            </mc:AlternateContent>
          </a:graphicData>
        </a:graphic>
      </p:graphicFrame>
      <p:sp>
        <p:nvSpPr>
          <p:cNvPr id="6" name="Content Placeholder 5"/>
          <p:cNvSpPr>
            <a:spLocks noGrp="1"/>
          </p:cNvSpPr>
          <p:nvPr>
            <p:ph idx="14"/>
          </p:nvPr>
        </p:nvSpPr>
        <p:spPr>
          <a:xfrm>
            <a:off x="206228" y="6162385"/>
            <a:ext cx="1754919" cy="352931"/>
          </a:xfrm>
        </p:spPr>
        <p:txBody>
          <a:bodyPr/>
          <a:lstStyle/>
          <a:p>
            <a:pPr marL="0" indent="0">
              <a:buNone/>
            </a:pPr>
            <a:r>
              <a:rPr lang="en-US" altLang="en-US" sz="1800" dirty="0"/>
              <a:t>Conclusion: </a:t>
            </a:r>
            <a:r>
              <a:rPr lang="en-US" altLang="en-US" sz="1800" b="1" dirty="0">
                <a:highlight>
                  <a:srgbClr val="FFFF00"/>
                </a:highlight>
              </a:rPr>
              <a:t>Fail</a:t>
            </a:r>
            <a:endParaRPr lang="en-IN" sz="1800" dirty="0"/>
          </a:p>
        </p:txBody>
      </p:sp>
      <p:sp>
        <p:nvSpPr>
          <p:cNvPr id="3" name="Slide Number Placeholder 2"/>
          <p:cNvSpPr>
            <a:spLocks noGrp="1"/>
          </p:cNvSpPr>
          <p:nvPr>
            <p:ph type="sldNum" sz="quarter" idx="12"/>
          </p:nvPr>
        </p:nvSpPr>
        <p:spPr/>
        <p:txBody>
          <a:bodyPr/>
          <a:lstStyle/>
          <a:p>
            <a:pPr>
              <a:defRPr/>
            </a:pPr>
            <a:r>
              <a:rPr lang="en-US" altLang="en-US" dirty="0"/>
              <a:t>20-</a:t>
            </a:r>
            <a:fld id="{4773FF61-F4E9-4123-B6AF-201BC82A0194}" type="slidenum">
              <a:rPr lang="en-US" altLang="en-US" smtClean="0"/>
              <a:pPr>
                <a:defRPr/>
              </a:pPr>
              <a:t>7</a:t>
            </a:fld>
            <a:endParaRPr lang="en-US" altLang="en-US" dirty="0"/>
          </a:p>
        </p:txBody>
      </p:sp>
    </p:spTree>
    <p:extLst>
      <p:ext uri="{BB962C8B-B14F-4D97-AF65-F5344CB8AC3E}">
        <p14:creationId xmlns:p14="http://schemas.microsoft.com/office/powerpoint/2010/main" val="2170597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Credit Scoring Systems</a:t>
            </a:r>
            <a:endParaRPr lang="en-IN" sz="1000" dirty="0"/>
          </a:p>
        </p:txBody>
      </p:sp>
      <p:sp>
        <p:nvSpPr>
          <p:cNvPr id="8" name="Content Placeholder 7"/>
          <p:cNvSpPr>
            <a:spLocks noGrp="1"/>
          </p:cNvSpPr>
          <p:nvPr>
            <p:ph idx="1"/>
          </p:nvPr>
        </p:nvSpPr>
        <p:spPr>
          <a:xfrm>
            <a:off x="457200" y="1719262"/>
            <a:ext cx="8229600" cy="2390725"/>
          </a:xfrm>
        </p:spPr>
        <p:txBody>
          <a:bodyPr/>
          <a:lstStyle/>
          <a:p>
            <a:pPr marL="0" indent="0" eaLnBrk="1" hangingPunct="1">
              <a:lnSpc>
                <a:spcPct val="90000"/>
              </a:lnSpc>
              <a:buNone/>
            </a:pPr>
            <a:r>
              <a:rPr lang="en-US" altLang="en-US" sz="2400" dirty="0"/>
              <a:t>F</a:t>
            </a:r>
            <a:r>
              <a:rPr lang="en-US" altLang="en-US" sz="100" dirty="0"/>
              <a:t> </a:t>
            </a:r>
            <a:r>
              <a:rPr lang="en-US" altLang="en-US" sz="2400" dirty="0"/>
              <a:t>I</a:t>
            </a:r>
            <a:r>
              <a:rPr lang="en-US" altLang="en-US" sz="100" dirty="0"/>
              <a:t> </a:t>
            </a:r>
            <a:r>
              <a:rPr lang="en-US" altLang="en-US" sz="2400" dirty="0"/>
              <a:t>s also use </a:t>
            </a:r>
            <a:r>
              <a:rPr lang="en-US" altLang="en-US" sz="2400" b="1" dirty="0"/>
              <a:t>credit scoring systems </a:t>
            </a:r>
            <a:r>
              <a:rPr lang="en-US" altLang="en-US" sz="2400" dirty="0"/>
              <a:t>to evaluate potential borrowers.</a:t>
            </a:r>
          </a:p>
          <a:p>
            <a:pPr marL="291600" lvl="1" indent="-291600" eaLnBrk="1" hangingPunct="1">
              <a:lnSpc>
                <a:spcPct val="90000"/>
              </a:lnSpc>
              <a:spcBef>
                <a:spcPts val="600"/>
              </a:spcBef>
              <a:buSzPct val="100000"/>
            </a:pPr>
            <a:r>
              <a:rPr lang="en-US" altLang="en-US" sz="2200" dirty="0"/>
              <a:t>Credit scoring systems are mathematical models that use observed loan applicant’s characteristics to calculate a score that represents the applicant’s probability of default.</a:t>
            </a:r>
          </a:p>
          <a:p>
            <a:pPr marL="291600" lvl="1" indent="-291600" eaLnBrk="1" hangingPunct="1">
              <a:lnSpc>
                <a:spcPct val="90000"/>
              </a:lnSpc>
              <a:spcBef>
                <a:spcPts val="600"/>
              </a:spcBef>
              <a:buSzPct val="100000"/>
            </a:pPr>
            <a:r>
              <a:rPr lang="en-US" altLang="en-US" sz="2200" dirty="0"/>
              <a:t>Loan officers can often give immediate “yes” or “no” answers —along with justifications for the decision.</a:t>
            </a:r>
          </a:p>
        </p:txBody>
      </p:sp>
      <p:sp>
        <p:nvSpPr>
          <p:cNvPr id="11" name="Content Placeholder 10"/>
          <p:cNvSpPr>
            <a:spLocks noGrp="1"/>
          </p:cNvSpPr>
          <p:nvPr>
            <p:ph idx="15"/>
          </p:nvPr>
        </p:nvSpPr>
        <p:spPr>
          <a:xfrm>
            <a:off x="457200" y="4197222"/>
            <a:ext cx="8229600" cy="1731939"/>
          </a:xfrm>
        </p:spPr>
        <p:txBody>
          <a:bodyPr/>
          <a:lstStyle/>
          <a:p>
            <a:pPr marL="0" indent="0" eaLnBrk="1" hangingPunct="1">
              <a:lnSpc>
                <a:spcPct val="90000"/>
              </a:lnSpc>
              <a:buNone/>
            </a:pPr>
            <a:r>
              <a:rPr lang="en-US" altLang="en-US" sz="2400" dirty="0"/>
              <a:t>Lender may use standard F</a:t>
            </a:r>
            <a:r>
              <a:rPr lang="en-US" altLang="en-US" sz="100" dirty="0"/>
              <a:t> </a:t>
            </a:r>
            <a:r>
              <a:rPr lang="en-US" altLang="en-US" sz="2400" dirty="0"/>
              <a:t>I</a:t>
            </a:r>
            <a:r>
              <a:rPr lang="en-US" altLang="en-US" sz="100" dirty="0"/>
              <a:t> </a:t>
            </a:r>
            <a:r>
              <a:rPr lang="en-US" altLang="en-US" sz="2400" dirty="0"/>
              <a:t>C</a:t>
            </a:r>
            <a:r>
              <a:rPr lang="en-US" altLang="en-US" sz="100" dirty="0"/>
              <a:t> </a:t>
            </a:r>
            <a:r>
              <a:rPr lang="en-US" altLang="en-US" sz="2400" dirty="0"/>
              <a:t>O credit scores.</a:t>
            </a:r>
          </a:p>
          <a:p>
            <a:pPr marL="291600" lvl="1" indent="-291600" eaLnBrk="1" hangingPunct="1">
              <a:lnSpc>
                <a:spcPct val="90000"/>
              </a:lnSpc>
              <a:spcBef>
                <a:spcPts val="600"/>
              </a:spcBef>
              <a:buSzPct val="100000"/>
            </a:pPr>
            <a:r>
              <a:rPr lang="en-US" altLang="en-US" sz="2200" dirty="0"/>
              <a:t>F</a:t>
            </a:r>
            <a:r>
              <a:rPr lang="en-US" altLang="en-US" sz="100" dirty="0"/>
              <a:t> </a:t>
            </a:r>
            <a:r>
              <a:rPr lang="en-US" altLang="en-US" sz="2200" dirty="0"/>
              <a:t>I</a:t>
            </a:r>
            <a:r>
              <a:rPr lang="en-US" altLang="en-US" sz="100" dirty="0"/>
              <a:t> </a:t>
            </a:r>
            <a:r>
              <a:rPr lang="en-US" altLang="en-US" sz="2200" dirty="0"/>
              <a:t>C</a:t>
            </a:r>
            <a:r>
              <a:rPr lang="en-US" altLang="en-US" sz="100" dirty="0"/>
              <a:t> </a:t>
            </a:r>
            <a:r>
              <a:rPr lang="en-US" altLang="en-US" sz="2200" dirty="0"/>
              <a:t>O scores run from 300 to 850, with the majority of scores between 600 and 800.</a:t>
            </a:r>
          </a:p>
          <a:p>
            <a:pPr marL="291600" lvl="1" indent="-291600" eaLnBrk="1" hangingPunct="1">
              <a:lnSpc>
                <a:spcPct val="90000"/>
              </a:lnSpc>
              <a:spcBef>
                <a:spcPts val="600"/>
              </a:spcBef>
              <a:buSzPct val="100000"/>
            </a:pPr>
            <a:r>
              <a:rPr lang="en-US" altLang="en-US" sz="2200" dirty="0"/>
              <a:t>Scores of 720 or higher are usually sufficient to receive a good mortgage rate.</a:t>
            </a:r>
          </a:p>
        </p:txBody>
      </p:sp>
      <p:sp>
        <p:nvSpPr>
          <p:cNvPr id="9" name="Content Placeholder 8"/>
          <p:cNvSpPr>
            <a:spLocks noGrp="1"/>
          </p:cNvSpPr>
          <p:nvPr>
            <p:ph idx="13"/>
          </p:nvPr>
        </p:nvSpPr>
        <p:spPr>
          <a:xfrm>
            <a:off x="457200" y="6016396"/>
            <a:ext cx="8229600" cy="359027"/>
          </a:xfrm>
        </p:spPr>
        <p:txBody>
          <a:bodyPr/>
          <a:lstStyle/>
          <a:p>
            <a:pPr marL="0" indent="0">
              <a:buNone/>
            </a:pPr>
            <a:r>
              <a:rPr lang="en-US" altLang="en-US" sz="2400" dirty="0"/>
              <a:t>F</a:t>
            </a:r>
            <a:r>
              <a:rPr lang="en-US" altLang="en-US" sz="100" dirty="0"/>
              <a:t> </a:t>
            </a:r>
            <a:r>
              <a:rPr lang="en-US" altLang="en-US" sz="2400" dirty="0"/>
              <a:t>I</a:t>
            </a:r>
            <a:r>
              <a:rPr lang="en-US" altLang="en-US" sz="100" dirty="0"/>
              <a:t> </a:t>
            </a:r>
            <a:r>
              <a:rPr lang="en-US" altLang="en-US" sz="2400" dirty="0"/>
              <a:t>s also verify borrower’s financial statements.</a:t>
            </a:r>
          </a:p>
        </p:txBody>
      </p:sp>
      <p:sp>
        <p:nvSpPr>
          <p:cNvPr id="3" name="Slide Number Placeholder 2"/>
          <p:cNvSpPr>
            <a:spLocks noGrp="1"/>
          </p:cNvSpPr>
          <p:nvPr>
            <p:ph type="sldNum" sz="quarter" idx="12"/>
          </p:nvPr>
        </p:nvSpPr>
        <p:spPr/>
        <p:txBody>
          <a:bodyPr/>
          <a:lstStyle/>
          <a:p>
            <a:pPr>
              <a:defRPr/>
            </a:pPr>
            <a:r>
              <a:rPr lang="en-US" altLang="en-US" dirty="0"/>
              <a:t>20-</a:t>
            </a:r>
            <a:fld id="{4773FF61-F4E9-4123-B6AF-201BC82A0194}" type="slidenum">
              <a:rPr lang="en-US" altLang="en-US" smtClean="0"/>
              <a:pPr>
                <a:defRPr/>
              </a:pPr>
              <a:t>8</a:t>
            </a:fld>
            <a:endParaRPr lang="en-US" altLang="en-US" dirty="0"/>
          </a:p>
        </p:txBody>
      </p:sp>
    </p:spTree>
    <p:extLst>
      <p:ext uri="{BB962C8B-B14F-4D97-AF65-F5344CB8AC3E}">
        <p14:creationId xmlns:p14="http://schemas.microsoft.com/office/powerpoint/2010/main" val="4525112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543800" cy="1082983"/>
          </a:xfrm>
        </p:spPr>
        <p:txBody>
          <a:bodyPr anchor="ctr"/>
          <a:lstStyle/>
          <a:p>
            <a:pPr eaLnBrk="1" hangingPunct="1">
              <a:lnSpc>
                <a:spcPct val="90000"/>
              </a:lnSpc>
              <a:buFont typeface="Wingdings" pitchFamily="2" charset="2"/>
              <a:buNone/>
            </a:pPr>
            <a:r>
              <a:rPr lang="en-US" altLang="en-US" sz="3500" dirty="0"/>
              <a:t>Sample Credit Score Criteria</a:t>
            </a:r>
          </a:p>
        </p:txBody>
      </p:sp>
      <p:sp>
        <p:nvSpPr>
          <p:cNvPr id="3" name="Content Placeholder 2"/>
          <p:cNvSpPr>
            <a:spLocks noGrp="1"/>
          </p:cNvSpPr>
          <p:nvPr>
            <p:ph idx="1"/>
          </p:nvPr>
        </p:nvSpPr>
        <p:spPr>
          <a:xfrm>
            <a:off x="457200" y="1416013"/>
            <a:ext cx="2449629" cy="359794"/>
          </a:xfrm>
        </p:spPr>
        <p:txBody>
          <a:bodyPr/>
          <a:lstStyle/>
          <a:p>
            <a:pPr marL="0" indent="0">
              <a:buNone/>
            </a:pPr>
            <a:r>
              <a:rPr lang="en-IN" sz="1800" dirty="0"/>
              <a:t>Sample Credit Score</a:t>
            </a:r>
          </a:p>
        </p:txBody>
      </p:sp>
      <p:pic>
        <p:nvPicPr>
          <p:cNvPr id="10" name="Picture 9" descr="Screenshot of a sample credit score.&#10;&#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2485" y="1842438"/>
            <a:ext cx="3433337" cy="3625218"/>
          </a:xfrm>
          <a:prstGeom prst="rect">
            <a:avLst/>
          </a:prstGeom>
        </p:spPr>
      </p:pic>
      <p:sp>
        <p:nvSpPr>
          <p:cNvPr id="6" name="Content Placeholder 5"/>
          <p:cNvSpPr>
            <a:spLocks noGrp="1"/>
          </p:cNvSpPr>
          <p:nvPr>
            <p:ph idx="14"/>
          </p:nvPr>
        </p:nvSpPr>
        <p:spPr>
          <a:xfrm>
            <a:off x="457200" y="5522256"/>
            <a:ext cx="7712242" cy="1043384"/>
          </a:xfrm>
        </p:spPr>
        <p:txBody>
          <a:bodyPr/>
          <a:lstStyle/>
          <a:p>
            <a:pPr marL="0" indent="0">
              <a:buNone/>
            </a:pPr>
            <a:r>
              <a:rPr lang="en-IN" sz="1800" dirty="0"/>
              <a:t>Automatic rejection levelscore 120</a:t>
            </a:r>
          </a:p>
          <a:p>
            <a:pPr marL="0" indent="0">
              <a:buNone/>
            </a:pPr>
            <a:r>
              <a:rPr lang="en-IN" sz="1800" dirty="0"/>
              <a:t>Automatic acceptance levelscore 190</a:t>
            </a:r>
          </a:p>
          <a:p>
            <a:pPr marL="0" indent="0">
              <a:buNone/>
            </a:pPr>
            <a:r>
              <a:rPr lang="en-IN" sz="1800" dirty="0"/>
              <a:t>Scores between 120 and 190 are reviewed by a loan officer or loan committee</a:t>
            </a:r>
          </a:p>
        </p:txBody>
      </p:sp>
      <p:graphicFrame>
        <p:nvGraphicFramePr>
          <p:cNvPr id="9" name="Table 8"/>
          <p:cNvGraphicFramePr>
            <a:graphicFrameLocks noGrp="1"/>
          </p:cNvGraphicFramePr>
          <p:nvPr>
            <p:extLst>
              <p:ext uri="{D42A27DB-BD31-4B8C-83A1-F6EECF244321}">
                <p14:modId xmlns:p14="http://schemas.microsoft.com/office/powerpoint/2010/main" val="4013686100"/>
              </p:ext>
            </p:extLst>
          </p:nvPr>
        </p:nvGraphicFramePr>
        <p:xfrm>
          <a:off x="4706423" y="1784833"/>
          <a:ext cx="4029997" cy="3352800"/>
        </p:xfrm>
        <a:graphic>
          <a:graphicData uri="http://schemas.openxmlformats.org/drawingml/2006/table">
            <a:tbl>
              <a:tblPr firstRow="1" bandRow="1">
                <a:tableStyleId>{5C22544A-7EE6-4342-B048-85BDC9FD1C3A}</a:tableStyleId>
              </a:tblPr>
              <a:tblGrid>
                <a:gridCol w="1777685">
                  <a:extLst>
                    <a:ext uri="{9D8B030D-6E8A-4147-A177-3AD203B41FA5}">
                      <a16:colId xmlns:a16="http://schemas.microsoft.com/office/drawing/2014/main" val="1249911098"/>
                    </a:ext>
                  </a:extLst>
                </a:gridCol>
                <a:gridCol w="1549668">
                  <a:extLst>
                    <a:ext uri="{9D8B030D-6E8A-4147-A177-3AD203B41FA5}">
                      <a16:colId xmlns:a16="http://schemas.microsoft.com/office/drawing/2014/main" val="2182634248"/>
                    </a:ext>
                  </a:extLst>
                </a:gridCol>
                <a:gridCol w="702644">
                  <a:extLst>
                    <a:ext uri="{9D8B030D-6E8A-4147-A177-3AD203B41FA5}">
                      <a16:colId xmlns:a16="http://schemas.microsoft.com/office/drawing/2014/main" val="1391773695"/>
                    </a:ext>
                  </a:extLst>
                </a:gridCol>
              </a:tblGrid>
              <a:tr h="244332">
                <a:tc>
                  <a:txBody>
                    <a:bodyPr/>
                    <a:lstStyle/>
                    <a:p>
                      <a:r>
                        <a:rPr lang="en-IN" sz="1400" dirty="0"/>
                        <a:t>Characteristics</a:t>
                      </a:r>
                    </a:p>
                  </a:txBody>
                  <a:tcPr/>
                </a:tc>
                <a:tc>
                  <a:txBody>
                    <a:bodyPr/>
                    <a:lstStyle/>
                    <a:p>
                      <a:r>
                        <a:rPr lang="en-IN" sz="1400" dirty="0"/>
                        <a:t>Value</a:t>
                      </a:r>
                    </a:p>
                  </a:txBody>
                  <a:tcPr/>
                </a:tc>
                <a:tc>
                  <a:txBody>
                    <a:bodyPr/>
                    <a:lstStyle/>
                    <a:p>
                      <a:r>
                        <a:rPr lang="en-IN" sz="1400" dirty="0"/>
                        <a:t>Score</a:t>
                      </a:r>
                    </a:p>
                  </a:txBody>
                  <a:tcPr/>
                </a:tc>
                <a:extLst>
                  <a:ext uri="{0D108BD9-81ED-4DB2-BD59-A6C34878D82A}">
                    <a16:rowId xmlns:a16="http://schemas.microsoft.com/office/drawing/2014/main" val="2974678033"/>
                  </a:ext>
                </a:extLst>
              </a:tr>
              <a:tr h="247540">
                <a:tc>
                  <a:txBody>
                    <a:bodyPr/>
                    <a:lstStyle/>
                    <a:p>
                      <a:r>
                        <a:rPr lang="en-IN" sz="1400" dirty="0"/>
                        <a:t>Gross</a:t>
                      </a:r>
                      <a:r>
                        <a:rPr lang="en-IN" sz="1400" baseline="0" dirty="0"/>
                        <a:t> Income</a:t>
                      </a:r>
                      <a:endParaRPr lang="en-IN" sz="1400" dirty="0"/>
                    </a:p>
                  </a:txBody>
                  <a:tcPr/>
                </a:tc>
                <a:tc>
                  <a:txBody>
                    <a:bodyPr/>
                    <a:lstStyle/>
                    <a:p>
                      <a:r>
                        <a:rPr lang="en-IN" sz="1400" dirty="0"/>
                        <a:t>$95,000</a:t>
                      </a:r>
                    </a:p>
                  </a:txBody>
                  <a:tcPr/>
                </a:tc>
                <a:tc>
                  <a:txBody>
                    <a:bodyPr/>
                    <a:lstStyle/>
                    <a:p>
                      <a:r>
                        <a:rPr lang="en-IN" sz="1400" dirty="0"/>
                        <a:t>50</a:t>
                      </a:r>
                    </a:p>
                  </a:txBody>
                  <a:tcPr/>
                </a:tc>
                <a:extLst>
                  <a:ext uri="{0D108BD9-81ED-4DB2-BD59-A6C34878D82A}">
                    <a16:rowId xmlns:a16="http://schemas.microsoft.com/office/drawing/2014/main" val="2171788594"/>
                  </a:ext>
                </a:extLst>
              </a:tr>
              <a:tr h="241123">
                <a:tc>
                  <a:txBody>
                    <a:bodyPr/>
                    <a:lstStyle/>
                    <a:p>
                      <a:r>
                        <a:rPr lang="en-IN" sz="1400" dirty="0"/>
                        <a:t>TDS</a:t>
                      </a:r>
                    </a:p>
                  </a:txBody>
                  <a:tcPr/>
                </a:tc>
                <a:tc>
                  <a:txBody>
                    <a:bodyPr/>
                    <a:lstStyle/>
                    <a:p>
                      <a:r>
                        <a:rPr lang="en-IN" sz="1400" dirty="0"/>
                        <a:t>39%</a:t>
                      </a:r>
                    </a:p>
                  </a:txBody>
                  <a:tcPr/>
                </a:tc>
                <a:tc>
                  <a:txBody>
                    <a:bodyPr/>
                    <a:lstStyle/>
                    <a:p>
                      <a:r>
                        <a:rPr lang="en-IN" sz="1400" dirty="0"/>
                        <a:t>10</a:t>
                      </a:r>
                    </a:p>
                  </a:txBody>
                  <a:tcPr/>
                </a:tc>
                <a:extLst>
                  <a:ext uri="{0D108BD9-81ED-4DB2-BD59-A6C34878D82A}">
                    <a16:rowId xmlns:a16="http://schemas.microsoft.com/office/drawing/2014/main" val="2439301774"/>
                  </a:ext>
                </a:extLst>
              </a:tr>
              <a:tr h="280731">
                <a:tc>
                  <a:txBody>
                    <a:bodyPr/>
                    <a:lstStyle/>
                    <a:p>
                      <a:r>
                        <a:rPr lang="en-IN" sz="1400" dirty="0"/>
                        <a:t>Relation with FI</a:t>
                      </a:r>
                    </a:p>
                  </a:txBody>
                  <a:tcPr/>
                </a:tc>
                <a:tc>
                  <a:txBody>
                    <a:bodyPr/>
                    <a:lstStyle/>
                    <a:p>
                      <a:r>
                        <a:rPr lang="en-IN" sz="1400" dirty="0"/>
                        <a:t>Checking</a:t>
                      </a:r>
                    </a:p>
                  </a:txBody>
                  <a:tcPr/>
                </a:tc>
                <a:tc>
                  <a:txBody>
                    <a:bodyPr/>
                    <a:lstStyle/>
                    <a:p>
                      <a:r>
                        <a:rPr lang="en-IN" sz="1400" dirty="0"/>
                        <a:t>30</a:t>
                      </a:r>
                    </a:p>
                  </a:txBody>
                  <a:tcPr/>
                </a:tc>
                <a:extLst>
                  <a:ext uri="{0D108BD9-81ED-4DB2-BD59-A6C34878D82A}">
                    <a16:rowId xmlns:a16="http://schemas.microsoft.com/office/drawing/2014/main" val="2200339127"/>
                  </a:ext>
                </a:extLst>
              </a:tr>
              <a:tr h="254750">
                <a:tc>
                  <a:txBody>
                    <a:bodyPr/>
                    <a:lstStyle/>
                    <a:p>
                      <a:r>
                        <a:rPr lang="en-IN" sz="1400" dirty="0"/>
                        <a:t>Major credit card</a:t>
                      </a:r>
                    </a:p>
                  </a:txBody>
                  <a:tcPr/>
                </a:tc>
                <a:tc>
                  <a:txBody>
                    <a:bodyPr/>
                    <a:lstStyle/>
                    <a:p>
                      <a:r>
                        <a:rPr lang="en-IN" sz="1400" dirty="0"/>
                        <a:t>3</a:t>
                      </a:r>
                    </a:p>
                  </a:txBody>
                  <a:tcPr/>
                </a:tc>
                <a:tc>
                  <a:txBody>
                    <a:bodyPr/>
                    <a:lstStyle/>
                    <a:p>
                      <a:r>
                        <a:rPr lang="en-IN" sz="1400" dirty="0"/>
                        <a:t>20</a:t>
                      </a:r>
                    </a:p>
                  </a:txBody>
                  <a:tcPr/>
                </a:tc>
                <a:extLst>
                  <a:ext uri="{0D108BD9-81ED-4DB2-BD59-A6C34878D82A}">
                    <a16:rowId xmlns:a16="http://schemas.microsoft.com/office/drawing/2014/main" val="2420056434"/>
                  </a:ext>
                </a:extLst>
              </a:tr>
              <a:tr h="277209">
                <a:tc>
                  <a:txBody>
                    <a:bodyPr/>
                    <a:lstStyle/>
                    <a:p>
                      <a:r>
                        <a:rPr lang="en-IN" sz="1400" dirty="0"/>
                        <a:t>Age</a:t>
                      </a:r>
                    </a:p>
                  </a:txBody>
                  <a:tcPr/>
                </a:tc>
                <a:tc>
                  <a:txBody>
                    <a:bodyPr/>
                    <a:lstStyle/>
                    <a:p>
                      <a:r>
                        <a:rPr lang="en-IN" sz="1400" dirty="0"/>
                        <a:t>45</a:t>
                      </a:r>
                    </a:p>
                  </a:txBody>
                  <a:tcPr/>
                </a:tc>
                <a:tc>
                  <a:txBody>
                    <a:bodyPr/>
                    <a:lstStyle/>
                    <a:p>
                      <a:r>
                        <a:rPr lang="en-IN" sz="1400" dirty="0"/>
                        <a:t>30</a:t>
                      </a:r>
                    </a:p>
                  </a:txBody>
                  <a:tcPr/>
                </a:tc>
                <a:extLst>
                  <a:ext uri="{0D108BD9-81ED-4DB2-BD59-A6C34878D82A}">
                    <a16:rowId xmlns:a16="http://schemas.microsoft.com/office/drawing/2014/main" val="1086821821"/>
                  </a:ext>
                </a:extLst>
              </a:tr>
              <a:tr h="251541">
                <a:tc>
                  <a:txBody>
                    <a:bodyPr/>
                    <a:lstStyle/>
                    <a:p>
                      <a:r>
                        <a:rPr lang="en-IN" sz="1400" dirty="0"/>
                        <a:t>Residence</a:t>
                      </a:r>
                    </a:p>
                  </a:txBody>
                  <a:tcPr/>
                </a:tc>
                <a:tc>
                  <a:txBody>
                    <a:bodyPr/>
                    <a:lstStyle/>
                    <a:p>
                      <a:r>
                        <a:rPr lang="en-IN" sz="1400" dirty="0"/>
                        <a:t>Own</a:t>
                      </a:r>
                      <a:r>
                        <a:rPr lang="en-IN" sz="1400" baseline="0" dirty="0"/>
                        <a:t>/Finance</a:t>
                      </a:r>
                      <a:endParaRPr lang="en-IN" sz="1400" dirty="0"/>
                    </a:p>
                  </a:txBody>
                  <a:tcPr/>
                </a:tc>
                <a:tc>
                  <a:txBody>
                    <a:bodyPr/>
                    <a:lstStyle/>
                    <a:p>
                      <a:r>
                        <a:rPr lang="en-IN" sz="1400" dirty="0"/>
                        <a:t>20</a:t>
                      </a:r>
                    </a:p>
                  </a:txBody>
                  <a:tcPr/>
                </a:tc>
                <a:extLst>
                  <a:ext uri="{0D108BD9-81ED-4DB2-BD59-A6C34878D82A}">
                    <a16:rowId xmlns:a16="http://schemas.microsoft.com/office/drawing/2014/main" val="4010072853"/>
                  </a:ext>
                </a:extLst>
              </a:tr>
              <a:tr h="274000">
                <a:tc>
                  <a:txBody>
                    <a:bodyPr/>
                    <a:lstStyle/>
                    <a:p>
                      <a:r>
                        <a:rPr lang="en-IN" sz="1400" dirty="0"/>
                        <a:t>Length of residence</a:t>
                      </a:r>
                    </a:p>
                  </a:txBody>
                  <a:tcPr/>
                </a:tc>
                <a:tc>
                  <a:txBody>
                    <a:bodyPr/>
                    <a:lstStyle/>
                    <a:p>
                      <a:r>
                        <a:rPr lang="en-IN" sz="1400" dirty="0"/>
                        <a:t>3 years</a:t>
                      </a:r>
                    </a:p>
                  </a:txBody>
                  <a:tcPr/>
                </a:tc>
                <a:tc>
                  <a:txBody>
                    <a:bodyPr/>
                    <a:lstStyle/>
                    <a:p>
                      <a:r>
                        <a:rPr lang="en-IN" sz="1400" dirty="0"/>
                        <a:t>20</a:t>
                      </a:r>
                    </a:p>
                  </a:txBody>
                  <a:tcPr/>
                </a:tc>
                <a:extLst>
                  <a:ext uri="{0D108BD9-81ED-4DB2-BD59-A6C34878D82A}">
                    <a16:rowId xmlns:a16="http://schemas.microsoft.com/office/drawing/2014/main" val="1593693770"/>
                  </a:ext>
                </a:extLst>
              </a:tr>
              <a:tr h="204387">
                <a:tc>
                  <a:txBody>
                    <a:bodyPr/>
                    <a:lstStyle/>
                    <a:p>
                      <a:r>
                        <a:rPr lang="en-IN" sz="1400" dirty="0"/>
                        <a:t>Job</a:t>
                      </a:r>
                      <a:r>
                        <a:rPr lang="en-IN" sz="1400" baseline="0" dirty="0"/>
                        <a:t> stability </a:t>
                      </a:r>
                      <a:endParaRPr lang="en-IN" sz="1400" dirty="0"/>
                    </a:p>
                  </a:txBody>
                  <a:tcPr/>
                </a:tc>
                <a:tc>
                  <a:txBody>
                    <a:bodyPr/>
                    <a:lstStyle/>
                    <a:p>
                      <a:r>
                        <a:rPr lang="en-IN" sz="1400" dirty="0"/>
                        <a:t>2 years</a:t>
                      </a:r>
                    </a:p>
                  </a:txBody>
                  <a:tcPr/>
                </a:tc>
                <a:tc>
                  <a:txBody>
                    <a:bodyPr/>
                    <a:lstStyle/>
                    <a:p>
                      <a:r>
                        <a:rPr lang="en-IN" sz="1400" dirty="0"/>
                        <a:t>25</a:t>
                      </a:r>
                    </a:p>
                  </a:txBody>
                  <a:tcPr/>
                </a:tc>
                <a:extLst>
                  <a:ext uri="{0D108BD9-81ED-4DB2-BD59-A6C34878D82A}">
                    <a16:rowId xmlns:a16="http://schemas.microsoft.com/office/drawing/2014/main" val="4131833888"/>
                  </a:ext>
                </a:extLst>
              </a:tr>
              <a:tr h="280417">
                <a:tc>
                  <a:txBody>
                    <a:bodyPr/>
                    <a:lstStyle/>
                    <a:p>
                      <a:r>
                        <a:rPr lang="en-IN" sz="1400" dirty="0"/>
                        <a:t>Credit history</a:t>
                      </a:r>
                    </a:p>
                  </a:txBody>
                  <a:tcPr/>
                </a:tc>
                <a:tc>
                  <a:txBody>
                    <a:bodyPr/>
                    <a:lstStyle/>
                    <a:p>
                      <a:r>
                        <a:rPr lang="en-IN" sz="1400" dirty="0"/>
                        <a:t>Met</a:t>
                      </a:r>
                      <a:r>
                        <a:rPr lang="en-IN" sz="1400" baseline="0" dirty="0"/>
                        <a:t> all payments</a:t>
                      </a:r>
                      <a:endParaRPr lang="en-IN" sz="1400" dirty="0"/>
                    </a:p>
                  </a:txBody>
                  <a:tcPr/>
                </a:tc>
                <a:tc>
                  <a:txBody>
                    <a:bodyPr/>
                    <a:lstStyle/>
                    <a:p>
                      <a:r>
                        <a:rPr lang="en-IN" sz="1400" dirty="0"/>
                        <a:t>50</a:t>
                      </a:r>
                    </a:p>
                  </a:txBody>
                  <a:tcPr/>
                </a:tc>
                <a:extLst>
                  <a:ext uri="{0D108BD9-81ED-4DB2-BD59-A6C34878D82A}">
                    <a16:rowId xmlns:a16="http://schemas.microsoft.com/office/drawing/2014/main" val="4269250333"/>
                  </a:ext>
                </a:extLst>
              </a:tr>
              <a:tr h="283626">
                <a:tc>
                  <a:txBody>
                    <a:bodyPr/>
                    <a:lstStyle/>
                    <a:p>
                      <a:endParaRPr lang="en-IN" sz="1400" dirty="0"/>
                    </a:p>
                  </a:txBody>
                  <a:tcPr/>
                </a:tc>
                <a:tc>
                  <a:txBody>
                    <a:bodyPr/>
                    <a:lstStyle/>
                    <a:p>
                      <a:r>
                        <a:rPr lang="en-IN" sz="1400" dirty="0"/>
                        <a:t>Total</a:t>
                      </a:r>
                    </a:p>
                  </a:txBody>
                  <a:tcPr/>
                </a:tc>
                <a:tc>
                  <a:txBody>
                    <a:bodyPr/>
                    <a:lstStyle/>
                    <a:p>
                      <a:r>
                        <a:rPr lang="en-IN" sz="1400" dirty="0"/>
                        <a:t>255</a:t>
                      </a:r>
                    </a:p>
                  </a:txBody>
                  <a:tcPr/>
                </a:tc>
                <a:extLst>
                  <a:ext uri="{0D108BD9-81ED-4DB2-BD59-A6C34878D82A}">
                    <a16:rowId xmlns:a16="http://schemas.microsoft.com/office/drawing/2014/main" val="1685530669"/>
                  </a:ext>
                </a:extLst>
              </a:tr>
            </a:tbl>
          </a:graphicData>
        </a:graphic>
      </p:graphicFrame>
      <p:sp>
        <p:nvSpPr>
          <p:cNvPr id="5" name="Content Placeholder 4"/>
          <p:cNvSpPr>
            <a:spLocks noGrp="1"/>
          </p:cNvSpPr>
          <p:nvPr>
            <p:ph idx="13"/>
          </p:nvPr>
        </p:nvSpPr>
        <p:spPr>
          <a:xfrm>
            <a:off x="4572000" y="5225774"/>
            <a:ext cx="4298844" cy="390721"/>
          </a:xfrm>
        </p:spPr>
        <p:txBody>
          <a:bodyPr/>
          <a:lstStyle/>
          <a:p>
            <a:pPr marL="0" indent="0">
              <a:buNone/>
            </a:pPr>
            <a:r>
              <a:rPr lang="en-IN" sz="1800" dirty="0"/>
              <a:t>Real Estate loan is automatically approved</a:t>
            </a:r>
          </a:p>
        </p:txBody>
      </p:sp>
      <p:sp>
        <p:nvSpPr>
          <p:cNvPr id="13" name="Content Placeholder 4"/>
          <p:cNvSpPr txBox="1">
            <a:spLocks noGrp="1"/>
          </p:cNvSpPr>
          <p:nvPr>
            <p:ph idx="15"/>
          </p:nvPr>
        </p:nvSpPr>
        <p:spPr bwMode="auto">
          <a:xfrm>
            <a:off x="2889955" y="6477009"/>
            <a:ext cx="3603336" cy="1700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tx1"/>
              </a:buClr>
              <a:buSzPct val="70000"/>
              <a:buFont typeface="Arial" panose="020B0604020202020204" pitchFamily="34" charset="0"/>
              <a:buChar char="•"/>
              <a:defRPr sz="30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tx1"/>
              </a:buClr>
              <a:buSzPct val="70000"/>
              <a:buFont typeface="Arial" panose="020B0604020202020204" pitchFamily="34" charset="0"/>
              <a:buChar char="•"/>
              <a:defRPr sz="2600">
                <a:solidFill>
                  <a:schemeClr val="tx1"/>
                </a:solidFill>
                <a:latin typeface="Calibri" panose="020F0502020204030204" pitchFamily="34" charset="0"/>
              </a:defRPr>
            </a:lvl2pPr>
            <a:lvl3pPr marL="987425" indent="-293688" algn="l" rtl="0" eaLnBrk="0" fontAlgn="base" hangingPunct="0">
              <a:spcBef>
                <a:spcPct val="20000"/>
              </a:spcBef>
              <a:spcAft>
                <a:spcPct val="0"/>
              </a:spcAft>
              <a:buClr>
                <a:schemeClr val="tx1"/>
              </a:buClr>
              <a:buSzPct val="70000"/>
              <a:buFont typeface="Arial" panose="020B0604020202020204" pitchFamily="34" charset="0"/>
              <a:buChar char="•"/>
              <a:defRPr sz="2300">
                <a:solidFill>
                  <a:schemeClr val="tx1"/>
                </a:solidFill>
                <a:latin typeface="Calibri" panose="020F0502020204030204" pitchFamily="34" charset="0"/>
              </a:defRPr>
            </a:lvl3pPr>
            <a:lvl4pPr marL="1281113" indent="-292100" algn="l" rtl="0" eaLnBrk="0" fontAlgn="base" hangingPunct="0">
              <a:spcBef>
                <a:spcPct val="20000"/>
              </a:spcBef>
              <a:spcAft>
                <a:spcPct val="0"/>
              </a:spcAft>
              <a:buClr>
                <a:schemeClr val="tx1"/>
              </a:buClr>
              <a:buSzPct val="75000"/>
              <a:buFont typeface="Arial" panose="020B0604020202020204" pitchFamily="34" charset="0"/>
              <a:buChar char="•"/>
              <a:defRPr sz="2000">
                <a:solidFill>
                  <a:schemeClr val="tx1"/>
                </a:solidFill>
                <a:latin typeface="Calibri" panose="020F0502020204030204" pitchFamily="34" charset="0"/>
              </a:defRPr>
            </a:lvl4pPr>
            <a:lvl5pPr marL="1598613" indent="-315913" algn="l" rtl="0" eaLnBrk="0" fontAlgn="base" hangingPunct="0">
              <a:spcBef>
                <a:spcPct val="20000"/>
              </a:spcBef>
              <a:spcAft>
                <a:spcPct val="0"/>
              </a:spcAft>
              <a:buClr>
                <a:schemeClr val="tx1"/>
              </a:buClr>
              <a:buSzPct val="80000"/>
              <a:buFont typeface="Arial" panose="020B0604020202020204" pitchFamily="34" charset="0"/>
              <a:buChar char="•"/>
              <a:defRPr sz="2000">
                <a:solidFill>
                  <a:schemeClr val="tx1"/>
                </a:solidFill>
                <a:latin typeface="Calibri" panose="020F0502020204030204" pitchFamily="34" charset="0"/>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algn="ctr">
              <a:buFont typeface="Arial" panose="020B0604020202020204" pitchFamily="34" charset="0"/>
              <a:buNone/>
            </a:pPr>
            <a:r>
              <a:rPr lang="en-IN" sz="1000" kern="0" dirty="0" smtClean="0">
                <a:hlinkClick r:id="rId3" action="ppaction://hlinksldjump"/>
              </a:rPr>
              <a:t>Access the long description slide.   </a:t>
            </a:r>
            <a:endParaRPr lang="en-IN" sz="1000" kern="0" dirty="0">
              <a:hlinkClick r:id="rId4" action="ppaction://hlinksldjump"/>
            </a:endParaRPr>
          </a:p>
        </p:txBody>
      </p:sp>
      <p:sp>
        <p:nvSpPr>
          <p:cNvPr id="4" name="Slide Number Placeholder 3"/>
          <p:cNvSpPr>
            <a:spLocks noGrp="1"/>
          </p:cNvSpPr>
          <p:nvPr>
            <p:ph type="sldNum" sz="quarter" idx="12"/>
          </p:nvPr>
        </p:nvSpPr>
        <p:spPr/>
        <p:txBody>
          <a:bodyPr/>
          <a:lstStyle/>
          <a:p>
            <a:pPr>
              <a:defRPr/>
            </a:pPr>
            <a:r>
              <a:rPr lang="en-US" altLang="en-US" dirty="0"/>
              <a:t>20-</a:t>
            </a:r>
            <a:fld id="{4773FF61-F4E9-4123-B6AF-201BC82A0194}" type="slidenum">
              <a:rPr lang="en-US" altLang="en-US" smtClean="0"/>
              <a:pPr>
                <a:defRPr/>
              </a:pPr>
              <a:t>9</a:t>
            </a:fld>
            <a:endParaRPr lang="en-US" altLang="en-US" dirty="0"/>
          </a:p>
        </p:txBody>
      </p:sp>
    </p:spTree>
    <p:extLst>
      <p:ext uri="{BB962C8B-B14F-4D97-AF65-F5344CB8AC3E}">
        <p14:creationId xmlns:p14="http://schemas.microsoft.com/office/powerpoint/2010/main" val="3219057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9efc8391ffdb8927cc6e456139e968d12ba220"/>
</p:tagLst>
</file>

<file path=ppt/theme/theme1.xml><?xml version="1.0" encoding="utf-8"?>
<a:theme xmlns:a="http://schemas.openxmlformats.org/drawingml/2006/main" name="Network">
  <a:themeElements>
    <a:clrScheme name="Custom 7">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0000FF"/>
      </a:hlink>
      <a:folHlink>
        <a:srgbClr val="0000FF"/>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Network 11">
        <a:dk1>
          <a:srgbClr val="000000"/>
        </a:dk1>
        <a:lt1>
          <a:srgbClr val="FFFFFF"/>
        </a:lt1>
        <a:dk2>
          <a:srgbClr val="A50021"/>
        </a:dk2>
        <a:lt2>
          <a:srgbClr val="808080"/>
        </a:lt2>
        <a:accent1>
          <a:srgbClr val="006699"/>
        </a:accent1>
        <a:accent2>
          <a:srgbClr val="DDDDDD"/>
        </a:accent2>
        <a:accent3>
          <a:srgbClr val="FFFFFF"/>
        </a:accent3>
        <a:accent4>
          <a:srgbClr val="000000"/>
        </a:accent4>
        <a:accent5>
          <a:srgbClr val="AAB8CA"/>
        </a:accent5>
        <a:accent6>
          <a:srgbClr val="C8C8C8"/>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Network">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Network 11">
        <a:dk1>
          <a:srgbClr val="000000"/>
        </a:dk1>
        <a:lt1>
          <a:srgbClr val="FFFFFF"/>
        </a:lt1>
        <a:dk2>
          <a:srgbClr val="A50021"/>
        </a:dk2>
        <a:lt2>
          <a:srgbClr val="808080"/>
        </a:lt2>
        <a:accent1>
          <a:srgbClr val="006699"/>
        </a:accent1>
        <a:accent2>
          <a:srgbClr val="DDDDDD"/>
        </a:accent2>
        <a:accent3>
          <a:srgbClr val="FFFFFF"/>
        </a:accent3>
        <a:accent4>
          <a:srgbClr val="000000"/>
        </a:accent4>
        <a:accent5>
          <a:srgbClr val="AAB8CA"/>
        </a:accent5>
        <a:accent6>
          <a:srgbClr val="C8C8C8"/>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5607</TotalTime>
  <Words>3202</Words>
  <Application>Microsoft Office PowerPoint</Application>
  <PresentationFormat>On-screen Show (4:3)</PresentationFormat>
  <Paragraphs>349</Paragraphs>
  <Slides>32</Slides>
  <Notes>16</Notes>
  <HiddenSlides>0</HiddenSlides>
  <MMClips>0</MMClips>
  <ScaleCrop>false</ScaleCrop>
  <HeadingPairs>
    <vt:vector size="8" baseType="variant">
      <vt:variant>
        <vt:lpstr>Fonts Used</vt:lpstr>
      </vt:variant>
      <vt:variant>
        <vt:i4>4</vt:i4>
      </vt:variant>
      <vt:variant>
        <vt:lpstr>Theme</vt:lpstr>
      </vt:variant>
      <vt:variant>
        <vt:i4>2</vt:i4>
      </vt:variant>
      <vt:variant>
        <vt:lpstr>Embedded OLE Servers</vt:lpstr>
      </vt:variant>
      <vt:variant>
        <vt:i4>1</vt:i4>
      </vt:variant>
      <vt:variant>
        <vt:lpstr>Slide Titles</vt:lpstr>
      </vt:variant>
      <vt:variant>
        <vt:i4>32</vt:i4>
      </vt:variant>
    </vt:vector>
  </HeadingPairs>
  <TitlesOfParts>
    <vt:vector size="39" baseType="lpstr">
      <vt:lpstr>Arial</vt:lpstr>
      <vt:lpstr>Calibri</vt:lpstr>
      <vt:lpstr>Times New Roman</vt:lpstr>
      <vt:lpstr>Wingdings</vt:lpstr>
      <vt:lpstr>Network</vt:lpstr>
      <vt:lpstr>1_Network</vt:lpstr>
      <vt:lpstr>Equation</vt:lpstr>
      <vt:lpstr>Chapter Twenty</vt:lpstr>
      <vt:lpstr>Credit Risk Management 1</vt:lpstr>
      <vt:lpstr>Credit Risk Management 2</vt:lpstr>
      <vt:lpstr>Nonperforming Asset Ratio for U.S. Commercial Banks</vt:lpstr>
      <vt:lpstr>Real Estate Lending 1</vt:lpstr>
      <vt:lpstr>Real Estate Lending 2</vt:lpstr>
      <vt:lpstr>Real Estate Lending Example</vt:lpstr>
      <vt:lpstr>Credit Scoring Systems</vt:lpstr>
      <vt:lpstr>Sample Credit Score Criteria</vt:lpstr>
      <vt:lpstr>Real Estate Lending Concluded</vt:lpstr>
      <vt:lpstr>Steps Taken by FI Prior to Accepting a Mortgage</vt:lpstr>
      <vt:lpstr>Consumer (Individual) and Small-Business Lending</vt:lpstr>
      <vt:lpstr>Mid-Market Commercial and Industrial Lending 1</vt:lpstr>
      <vt:lpstr>Mid-Market Commercial and Industrial Lending 2</vt:lpstr>
      <vt:lpstr>Sample Cash Flow Analysis</vt:lpstr>
      <vt:lpstr>Common Ratios</vt:lpstr>
      <vt:lpstr>Sample Ratio Analysis</vt:lpstr>
      <vt:lpstr>Limitations of Ratio Analysis</vt:lpstr>
      <vt:lpstr>Mid-Market Commercial and Industrial Lending Concluded</vt:lpstr>
      <vt:lpstr>Large Commercial and Industrial Lending 1</vt:lpstr>
      <vt:lpstr>Altman’s Z-Score</vt:lpstr>
      <vt:lpstr>Altman’s Z-Score Interpretation</vt:lpstr>
      <vt:lpstr>Altman’s Z-Score Example</vt:lpstr>
      <vt:lpstr>Large Commercial and Industrial Lending 2</vt:lpstr>
      <vt:lpstr>Moody’s Analytics EDF, Moody’s, and S&amp;P Ratings for AMR Corporation</vt:lpstr>
      <vt:lpstr>Calculating the Return on a Loan</vt:lpstr>
      <vt:lpstr>Calculating the Return on a Loan Example</vt:lpstr>
      <vt:lpstr>R A R O C Model</vt:lpstr>
      <vt:lpstr>R A R O C Example</vt:lpstr>
      <vt:lpstr>Nonperforming Asset Ratio for U.S. Commercial Banks Long Description</vt:lpstr>
      <vt:lpstr>Sample Credit Score Criteria Long Description</vt:lpstr>
      <vt:lpstr>Moody’s Analytics E D F, Moody’s, and S&amp;P Ratings for A M R Corporation Long Description</vt:lpstr>
    </vt:vector>
  </TitlesOfParts>
  <Company>SPi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Markets and Institutions, 7e</dc:title>
  <dc:subject/>
  <dc:creator>Saunders</dc:creator>
  <cp:lastModifiedBy>R, Nivetha</cp:lastModifiedBy>
  <cp:revision>490</cp:revision>
  <dcterms:created xsi:type="dcterms:W3CDTF">2000-07-01T19:33:32Z</dcterms:created>
  <dcterms:modified xsi:type="dcterms:W3CDTF">2018-09-08T06:33:52Z</dcterms:modified>
</cp:coreProperties>
</file>