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5" r:id="rId1"/>
    <p:sldMasterId id="2147483706" r:id="rId2"/>
  </p:sldMasterIdLst>
  <p:notesMasterIdLst>
    <p:notesMasterId r:id="rId31"/>
  </p:notesMasterIdLst>
  <p:handoutMasterIdLst>
    <p:handoutMasterId r:id="rId32"/>
  </p:handoutMasterIdLst>
  <p:sldIdLst>
    <p:sldId id="365" r:id="rId3"/>
    <p:sldId id="304" r:id="rId4"/>
    <p:sldId id="302" r:id="rId5"/>
    <p:sldId id="331" r:id="rId6"/>
    <p:sldId id="332" r:id="rId7"/>
    <p:sldId id="333" r:id="rId8"/>
    <p:sldId id="334" r:id="rId9"/>
    <p:sldId id="335" r:id="rId10"/>
    <p:sldId id="336" r:id="rId11"/>
    <p:sldId id="337" r:id="rId12"/>
    <p:sldId id="338" r:id="rId13"/>
    <p:sldId id="339" r:id="rId14"/>
    <p:sldId id="340" r:id="rId15"/>
    <p:sldId id="341" r:id="rId16"/>
    <p:sldId id="342" r:id="rId17"/>
    <p:sldId id="382" r:id="rId18"/>
    <p:sldId id="343" r:id="rId19"/>
    <p:sldId id="344" r:id="rId20"/>
    <p:sldId id="345" r:id="rId21"/>
    <p:sldId id="346" r:id="rId22"/>
    <p:sldId id="347" r:id="rId23"/>
    <p:sldId id="348" r:id="rId24"/>
    <p:sldId id="349" r:id="rId25"/>
    <p:sldId id="350" r:id="rId26"/>
    <p:sldId id="375" r:id="rId27"/>
    <p:sldId id="376" r:id="rId28"/>
    <p:sldId id="378" r:id="rId29"/>
    <p:sldId id="379" r:id="rId30"/>
  </p:sldIdLst>
  <p:sldSz cx="9144000" cy="6858000" type="screen4x3"/>
  <p:notesSz cx="9144000" cy="6858000"/>
  <p:custDataLst>
    <p:tags r:id="rId33"/>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BE9E8"/>
    <a:srgbClr val="F6D0CC"/>
    <a:srgbClr val="E84C22"/>
    <a:srgbClr val="FFFFCC"/>
    <a:srgbClr val="FFCC00"/>
    <a:srgbClr val="CC0000"/>
    <a:srgbClr val="000066"/>
    <a:srgbClr val="663300"/>
    <a:srgbClr val="1C1C1C"/>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78" autoAdjust="0"/>
    <p:restoredTop sz="88530" autoAdjust="0"/>
  </p:normalViewPr>
  <p:slideViewPr>
    <p:cSldViewPr snapToGrid="0">
      <p:cViewPr varScale="1">
        <p:scale>
          <a:sx n="95" d="100"/>
          <a:sy n="95" d="100"/>
        </p:scale>
        <p:origin x="217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397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397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397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B7026F9-3819-437D-B98A-C97A0604222E}" type="slidenum">
              <a:rPr lang="en-US"/>
              <a:pPr>
                <a:defRPr/>
              </a:pPr>
              <a:t>‹#›</a:t>
            </a:fld>
            <a:endParaRPr lang="en-US"/>
          </a:p>
        </p:txBody>
      </p:sp>
    </p:spTree>
    <p:extLst>
      <p:ext uri="{BB962C8B-B14F-4D97-AF65-F5344CB8AC3E}">
        <p14:creationId xmlns:p14="http://schemas.microsoft.com/office/powerpoint/2010/main" val="4023830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192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2772"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2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192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2627243-4FD6-484B-925E-03A32A5E2EBF}" type="slidenum">
              <a:rPr lang="en-US"/>
              <a:pPr>
                <a:defRPr/>
              </a:pPr>
              <a:t>‹#›</a:t>
            </a:fld>
            <a:endParaRPr lang="en-US"/>
          </a:p>
        </p:txBody>
      </p:sp>
    </p:spTree>
    <p:extLst>
      <p:ext uri="{BB962C8B-B14F-4D97-AF65-F5344CB8AC3E}">
        <p14:creationId xmlns:p14="http://schemas.microsoft.com/office/powerpoint/2010/main" val="649668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a:t>
            </a:fld>
            <a:endParaRPr lang="en-US"/>
          </a:p>
        </p:txBody>
      </p:sp>
    </p:spTree>
    <p:extLst>
      <p:ext uri="{BB962C8B-B14F-4D97-AF65-F5344CB8AC3E}">
        <p14:creationId xmlns:p14="http://schemas.microsoft.com/office/powerpoint/2010/main" val="23969879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en-US" dirty="0" smtClean="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13</a:t>
            </a:fld>
            <a:endParaRPr lang="en-US"/>
          </a:p>
        </p:txBody>
      </p:sp>
    </p:spTree>
    <p:extLst>
      <p:ext uri="{BB962C8B-B14F-4D97-AF65-F5344CB8AC3E}">
        <p14:creationId xmlns:p14="http://schemas.microsoft.com/office/powerpoint/2010/main" val="27333323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14</a:t>
            </a:fld>
            <a:endParaRPr lang="en-US"/>
          </a:p>
        </p:txBody>
      </p:sp>
    </p:spTree>
    <p:extLst>
      <p:ext uri="{BB962C8B-B14F-4D97-AF65-F5344CB8AC3E}">
        <p14:creationId xmlns:p14="http://schemas.microsoft.com/office/powerpoint/2010/main" val="5439813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15</a:t>
            </a:fld>
            <a:endParaRPr lang="en-US"/>
          </a:p>
        </p:txBody>
      </p:sp>
    </p:spTree>
    <p:extLst>
      <p:ext uri="{BB962C8B-B14F-4D97-AF65-F5344CB8AC3E}">
        <p14:creationId xmlns:p14="http://schemas.microsoft.com/office/powerpoint/2010/main" val="33088285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en-US" dirty="0" smtClean="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17</a:t>
            </a:fld>
            <a:endParaRPr lang="en-US"/>
          </a:p>
        </p:txBody>
      </p:sp>
    </p:spTree>
    <p:extLst>
      <p:ext uri="{BB962C8B-B14F-4D97-AF65-F5344CB8AC3E}">
        <p14:creationId xmlns:p14="http://schemas.microsoft.com/office/powerpoint/2010/main" val="15220626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CMOs may also be creating by packaging and securitizing whole mortgage loans.</a:t>
            </a:r>
          </a:p>
          <a:p>
            <a:endParaRPr lang="en-US" alt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dirty="0" smtClean="0"/>
              <a:t>Note: each class also receives regular coupon (interest) payments</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18</a:t>
            </a:fld>
            <a:endParaRPr lang="en-US"/>
          </a:p>
        </p:txBody>
      </p:sp>
    </p:spTree>
    <p:extLst>
      <p:ext uri="{BB962C8B-B14F-4D97-AF65-F5344CB8AC3E}">
        <p14:creationId xmlns:p14="http://schemas.microsoft.com/office/powerpoint/2010/main" val="30454526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en-US" dirty="0" smtClean="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19</a:t>
            </a:fld>
            <a:endParaRPr lang="en-US"/>
          </a:p>
        </p:txBody>
      </p:sp>
    </p:spTree>
    <p:extLst>
      <p:ext uri="{BB962C8B-B14F-4D97-AF65-F5344CB8AC3E}">
        <p14:creationId xmlns:p14="http://schemas.microsoft.com/office/powerpoint/2010/main" val="4910711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20</a:t>
            </a:fld>
            <a:endParaRPr lang="en-US"/>
          </a:p>
        </p:txBody>
      </p:sp>
    </p:spTree>
    <p:extLst>
      <p:ext uri="{BB962C8B-B14F-4D97-AF65-F5344CB8AC3E}">
        <p14:creationId xmlns:p14="http://schemas.microsoft.com/office/powerpoint/2010/main" val="18656797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en-US"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22</a:t>
            </a:fld>
            <a:endParaRPr lang="en-US"/>
          </a:p>
        </p:txBody>
      </p:sp>
    </p:spTree>
    <p:extLst>
      <p:ext uri="{BB962C8B-B14F-4D97-AF65-F5344CB8AC3E}">
        <p14:creationId xmlns:p14="http://schemas.microsoft.com/office/powerpoint/2010/main" val="2106016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23</a:t>
            </a:fld>
            <a:endParaRPr lang="en-US"/>
          </a:p>
        </p:txBody>
      </p:sp>
    </p:spTree>
    <p:extLst>
      <p:ext uri="{BB962C8B-B14F-4D97-AF65-F5344CB8AC3E}">
        <p14:creationId xmlns:p14="http://schemas.microsoft.com/office/powerpoint/2010/main" val="35155137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24</a:t>
            </a:fld>
            <a:endParaRPr lang="en-US"/>
          </a:p>
        </p:txBody>
      </p:sp>
    </p:spTree>
    <p:extLst>
      <p:ext uri="{BB962C8B-B14F-4D97-AF65-F5344CB8AC3E}">
        <p14:creationId xmlns:p14="http://schemas.microsoft.com/office/powerpoint/2010/main" val="1380548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8208F50-EF34-4EFE-ABE5-924E0B99651A}" type="slidenum">
              <a:rPr lang="en-US" altLang="en-US" sz="1200" smtClean="0"/>
              <a:pPr/>
              <a:t>2</a:t>
            </a:fld>
            <a:endParaRPr lang="en-US" alt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3280F806-F5DA-4B98-ADAE-BE6477EEB642}" type="slidenum">
              <a:rPr lang="en-US" altLang="en-US" sz="1200" smtClean="0"/>
              <a:pPr/>
              <a:t>3</a:t>
            </a:fld>
            <a:endParaRPr lang="en-US" alt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en-US" dirty="0" smtClean="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5</a:t>
            </a:fld>
            <a:endParaRPr lang="en-US"/>
          </a:p>
        </p:txBody>
      </p:sp>
    </p:spTree>
    <p:extLst>
      <p:ext uri="{BB962C8B-B14F-4D97-AF65-F5344CB8AC3E}">
        <p14:creationId xmlns:p14="http://schemas.microsoft.com/office/powerpoint/2010/main" val="3491080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smtClean="0"/>
              <a:t>The U.S. loan sales market has three segments – two involve sales and trading of domestic loans, and the third involves sales of LDC (less developed country) loans.</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6</a:t>
            </a:fld>
            <a:endParaRPr lang="en-US"/>
          </a:p>
        </p:txBody>
      </p:sp>
    </p:spTree>
    <p:extLst>
      <p:ext uri="{BB962C8B-B14F-4D97-AF65-F5344CB8AC3E}">
        <p14:creationId xmlns:p14="http://schemas.microsoft.com/office/powerpoint/2010/main" val="4059594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altLang="en-US" dirty="0" smtClean="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7</a:t>
            </a:fld>
            <a:endParaRPr lang="en-US"/>
          </a:p>
        </p:txBody>
      </p:sp>
    </p:spTree>
    <p:extLst>
      <p:ext uri="{BB962C8B-B14F-4D97-AF65-F5344CB8AC3E}">
        <p14:creationId xmlns:p14="http://schemas.microsoft.com/office/powerpoint/2010/main" val="39606968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en-US" dirty="0" smtClean="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9</a:t>
            </a:fld>
            <a:endParaRPr lang="en-US"/>
          </a:p>
        </p:txBody>
      </p:sp>
    </p:spTree>
    <p:extLst>
      <p:ext uri="{BB962C8B-B14F-4D97-AF65-F5344CB8AC3E}">
        <p14:creationId xmlns:p14="http://schemas.microsoft.com/office/powerpoint/2010/main" val="1524405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en-US" dirty="0" smtClean="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10</a:t>
            </a:fld>
            <a:endParaRPr lang="en-US"/>
          </a:p>
        </p:txBody>
      </p:sp>
    </p:spTree>
    <p:extLst>
      <p:ext uri="{BB962C8B-B14F-4D97-AF65-F5344CB8AC3E}">
        <p14:creationId xmlns:p14="http://schemas.microsoft.com/office/powerpoint/2010/main" val="10923408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smtClean="0"/>
              <a:t>Fraudulent conveyance means that a loan sale was conducted improperly or illegally according to the terms of the original loan agreement.  In particular, fraudulent conveyance is the transfer of assets at less than fair value made while a firm is insolvent.  This activity is prohibited to protect the interests of creditors.  </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11</a:t>
            </a:fld>
            <a:endParaRPr lang="en-US"/>
          </a:p>
        </p:txBody>
      </p:sp>
    </p:spTree>
    <p:extLst>
      <p:ext uri="{BB962C8B-B14F-4D97-AF65-F5344CB8AC3E}">
        <p14:creationId xmlns:p14="http://schemas.microsoft.com/office/powerpoint/2010/main" val="28678472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7B277FB3-58D6-45B8-9221-DB913DDB248D}" type="datetime1">
              <a:rPr lang="en-US" smtClean="0"/>
              <a:t>8/14/2018</a:t>
            </a:fld>
            <a:endParaRPr lang="en-US" altLang="en-US"/>
          </a:p>
        </p:txBody>
      </p:sp>
      <p:sp>
        <p:nvSpPr>
          <p:cNvPr id="43" name="Content Placeholder 2"/>
          <p:cNvSpPr txBox="1">
            <a:spLocks/>
          </p:cNvSpPr>
          <p:nvPr userDrawn="1"/>
        </p:nvSpPr>
        <p:spPr>
          <a:xfrm>
            <a:off x="3632200"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smtClean="0"/>
              <a:t>© 2019 McGraw-Hill Education. </a:t>
            </a:r>
            <a:endParaRPr lang="en-IN" kern="0" dirty="0"/>
          </a:p>
        </p:txBody>
      </p:sp>
      <p:sp>
        <p:nvSpPr>
          <p:cNvPr id="40"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smtClean="0"/>
              <a:t>24-</a:t>
            </a:r>
            <a:fld id="{CB4170C2-2BCD-4EE9-940C-15A2525D2C19}" type="slidenum">
              <a:rPr lang="en-US" altLang="en-US" smtClean="0"/>
              <a:pPr>
                <a:defRPr/>
              </a:pPr>
              <a:t>‹#›</a:t>
            </a:fld>
            <a:endParaRPr lang="en-US" altLang="en-US" dirty="0"/>
          </a:p>
        </p:txBody>
      </p:sp>
    </p:spTree>
    <p:extLst>
      <p:ext uri="{BB962C8B-B14F-4D97-AF65-F5344CB8AC3E}">
        <p14:creationId xmlns:p14="http://schemas.microsoft.com/office/powerpoint/2010/main" val="37947323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2A908437-14C6-465A-8DA8-B9779519208B}" type="datetime1">
              <a:rPr lang="en-US" smtClean="0"/>
              <a:t>8/14/2018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260663651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6DFA89DC-4BB1-4D88-ABEE-69185CEBF29B}" type="datetime1">
              <a:rPr lang="en-US" smtClean="0"/>
              <a:t>8/14/2018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93149972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36747064-3F34-4F2D-B93B-BAE232260A4C}" type="datetime1">
              <a:rPr lang="en-US" smtClean="0"/>
              <a:t>8/14/2018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260483159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6CBB30BC-C90E-4DE6-BE8E-587279B60B9A}"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14981997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03BF2765-0985-45C3-90EB-2CE0AD8D7D51}"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249310213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4856BB8F-9B25-4782-A77B-224A44D3DD28}" type="datetime1">
              <a:rPr lang="en-US" smtClean="0"/>
              <a:t>8/14/2018</a:t>
            </a:fld>
            <a:endParaRPr lang="en-US" altLang="en-US"/>
          </a:p>
        </p:txBody>
      </p:sp>
      <p:sp>
        <p:nvSpPr>
          <p:cNvPr id="3" name="Content Placeholder 2"/>
          <p:cNvSpPr>
            <a:spLocks noGrp="1"/>
          </p:cNvSpPr>
          <p:nvPr>
            <p:ph sz="quarter" idx="11"/>
          </p:nvPr>
        </p:nvSpPr>
        <p:spPr>
          <a:xfrm>
            <a:off x="2590800" y="6248400"/>
            <a:ext cx="4724400" cy="457200"/>
          </a:xfrm>
        </p:spPr>
        <p:txBody>
          <a:bodyPr/>
          <a:lstStyle/>
          <a:p>
            <a:pPr lvl="0"/>
            <a:endParaRPr lang="en-IN" dirty="0"/>
          </a:p>
        </p:txBody>
      </p:sp>
      <p:sp>
        <p:nvSpPr>
          <p:cNvPr id="40" name="Slide Number Placeholder 5"/>
          <p:cNvSpPr>
            <a:spLocks noGrp="1"/>
          </p:cNvSpPr>
          <p:nvPr>
            <p:ph type="sldNum" sz="quarter" idx="12"/>
          </p:nvPr>
        </p:nvSpPr>
        <p:spPr>
          <a:xfrm>
            <a:off x="8144435" y="6483260"/>
            <a:ext cx="984019" cy="365125"/>
          </a:xfrm>
        </p:spPr>
        <p:txBody>
          <a:bodyPr/>
          <a:lstStyle/>
          <a:p>
            <a:pPr>
              <a:defRPr/>
            </a:pPr>
            <a:r>
              <a:rPr lang="en-US" altLang="en-US" dirty="0" smtClean="0"/>
              <a:t>Ch. 1     </a:t>
            </a:r>
            <a:fld id="{0FD03E7E-EA82-497A-8F5F-7A09E0EB97C0}" type="slidenum">
              <a:rPr lang="en-US" altLang="en-US" smtClean="0"/>
              <a:pPr>
                <a:defRPr/>
              </a:pPr>
              <a:t>‹#›</a:t>
            </a:fld>
            <a:endParaRPr lang="en-US" altLang="en-US" dirty="0"/>
          </a:p>
        </p:txBody>
      </p:sp>
      <p:sp>
        <p:nvSpPr>
          <p:cNvPr id="38"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smtClean="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248693755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3926728B-ACC1-42CE-B7DD-78BF63DCCB3D}"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4773FF61-F4E9-4123-B6AF-201BC82A0194}" type="slidenum">
              <a:rPr lang="en-US" altLang="en-US" smtClean="0"/>
              <a:pPr>
                <a:defRPr/>
              </a:pPr>
              <a:t>‹#›</a:t>
            </a:fld>
            <a:endParaRPr lang="en-US" altLang="en-US" dirty="0"/>
          </a:p>
        </p:txBody>
      </p:sp>
      <p:sp>
        <p:nvSpPr>
          <p:cNvPr id="7"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smtClean="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192771811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0E42802F-F68D-4F46-86C8-A1D373C2C6B7}"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506282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F1DC9D83-2BB9-465F-9887-C0ABCD7A5354}"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184931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	</a:t>
            </a:r>
            <a:fld id="{A63E6C7B-08BD-4316-A6E2-D8CA42197140}" type="datetime1">
              <a:rPr lang="en-US" smtClean="0"/>
              <a:t>8/14/2018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15694918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C272C4D5-FFA8-4CF1-98F6-03A48E86C6B4}"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4773FF61-F4E9-4123-B6AF-201BC82A0194}" type="slidenum">
              <a:rPr lang="en-US" altLang="en-US" smtClean="0"/>
              <a:pPr>
                <a:defRPr/>
              </a:pPr>
              <a:t>‹#›</a:t>
            </a:fld>
            <a:endParaRPr lang="en-US" altLang="en-US" dirty="0"/>
          </a:p>
        </p:txBody>
      </p:sp>
    </p:spTree>
    <p:extLst>
      <p:ext uri="{BB962C8B-B14F-4D97-AF65-F5344CB8AC3E}">
        <p14:creationId xmlns:p14="http://schemas.microsoft.com/office/powerpoint/2010/main" val="304589193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D8B165ED-243F-4DD2-9437-A5038B365942}"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6061903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863A1905-F619-463A-82F1-461732BC132D}" type="datetime1">
              <a:rPr lang="en-US" smtClean="0"/>
              <a:t>8/14/2018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74486081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6479CCA6-3B82-4E69-8122-29B7AC88AA02}" type="datetime1">
              <a:rPr lang="en-US" smtClean="0"/>
              <a:t>8/14/2018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304862992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B7B6D070-0C4F-4C58-B0EB-4B8A7EF3EE70}" type="datetime1">
              <a:rPr lang="en-US" smtClean="0"/>
              <a:t>8/14/2018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77717394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22A3A360-9D7E-4E28-A2D8-CF8558EF4429}" type="datetime1">
              <a:rPr lang="en-US" smtClean="0"/>
              <a:t>8/14/2018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372740426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30D438B2-138C-4519-B3A3-E11D3277F3FA}" type="datetime1">
              <a:rPr lang="en-US" smtClean="0"/>
              <a:t>8/14/2018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41676337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6FEA30F8-44B6-43F6-860D-E00F3A8900FA}" type="datetime1">
              <a:rPr lang="en-US" smtClean="0"/>
              <a:t>8/14/2018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4273935131"/>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4077C936-EA1B-469F-87EF-2244DB64EE0F}"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3926457873"/>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A2DB682C-72AF-4D66-8062-94E9C24DDF05}"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45544253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D38B2593-1765-4BA3-9455-05B1FB9FD0FC}"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38785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3E3C8CA4-CD58-44B4-B397-EE173A39BDB6}"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675818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	</a:t>
            </a:r>
            <a:fld id="{895C105B-268B-4F8C-9A7B-848CA501E68B}" type="datetime1">
              <a:rPr lang="en-US" smtClean="0"/>
              <a:t>8/14/2018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97871908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42688B0B-588E-4336-BF7D-A42A863D1658}"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137499639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9991CE91-FCE0-4B9E-A0F5-CC79EB54FC33}" type="datetime1">
              <a:rPr lang="en-US" smtClean="0"/>
              <a:t>8/14/2018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4011742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9121D4DD-7596-43A2-93D2-FB3F6265AF15}" type="datetime1">
              <a:rPr lang="en-US" smtClean="0"/>
              <a:t>8/14/2018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168148044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E0D810C9-7522-45DC-8E98-1647FDB6CEF3}" type="datetime1">
              <a:rPr lang="en-US" smtClean="0"/>
              <a:t>8/14/2018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smtClean="0"/>
              <a:t>24-</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15163913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2620BE54-97A6-465B-85CB-7B9D43292581}" type="datetime1">
              <a:rPr lang="en-US" smtClean="0"/>
              <a:t>8/14/2018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smtClean="0"/>
              <a:t>24-</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40" name="Content Placeholder 2"/>
          <p:cNvSpPr txBox="1">
            <a:spLocks/>
          </p:cNvSpPr>
          <p:nvPr userDrawn="1"/>
        </p:nvSpPr>
        <p:spPr>
          <a:xfrm>
            <a:off x="370249"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smtClean="0"/>
              <a:t>© 2019 McGraw-Hill Education. </a:t>
            </a:r>
            <a:endParaRPr lang="en-IN" kern="0" dirty="0"/>
          </a:p>
        </p:txBody>
      </p:sp>
    </p:spTree>
  </p:cSld>
  <p:clrMap bg1="lt1" tx1="dk1" bg2="lt2" tx2="dk2" accent1="accent1" accent2="accent2" accent3="accent3" accent4="accent4" accent5="accent5" accent6="accent6" hlink="hlink" folHlink="folHlink"/>
  <p:sldLayoutIdLst>
    <p:sldLayoutId id="2147483702" r:id="rId1"/>
    <p:sldLayoutId id="2147483692" r:id="rId2"/>
    <p:sldLayoutId id="2147483703" r:id="rId3"/>
    <p:sldLayoutId id="2147483705" r:id="rId4"/>
    <p:sldLayoutId id="2147483704"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7CF4E984-55A0-4736-80DD-FF9EC2904809}" type="datetime1">
              <a:rPr lang="en-US" smtClean="0"/>
              <a:t>8/14/2018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smtClean="0"/>
              <a:t>24-</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9" name="Content Placeholder 37"/>
          <p:cNvSpPr txBox="1">
            <a:spLocks/>
          </p:cNvSpPr>
          <p:nvPr userDrawn="1"/>
        </p:nvSpPr>
        <p:spPr>
          <a:xfrm>
            <a:off x="7777163" y="5627688"/>
            <a:ext cx="1270000" cy="403225"/>
          </a:xfrm>
          <a:prstGeom prst="rect">
            <a:avLst/>
          </a:prstGeo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r>
              <a:rPr lang="en-US" altLang="en-US" kern="0" smtClean="0"/>
              <a:t>Ch. 1     </a:t>
            </a:r>
            <a:fld id="{0FD03E7E-EA82-497A-8F5F-7A09E0EB97C0}" type="slidenum">
              <a:rPr lang="en-US" altLang="en-US" kern="0" smtClean="0"/>
              <a:pPr/>
              <a:t>‹#›</a:t>
            </a:fld>
            <a:endParaRPr lang="en-IN" kern="0" dirty="0"/>
          </a:p>
        </p:txBody>
      </p:sp>
    </p:spTree>
    <p:extLst>
      <p:ext uri="{BB962C8B-B14F-4D97-AF65-F5344CB8AC3E}">
        <p14:creationId xmlns:p14="http://schemas.microsoft.com/office/powerpoint/2010/main" val="312907898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slide" Target="slide26.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slide" Target="slide2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slide" Target="slide1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slide" Target="slide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altLang="en-US" dirty="0" smtClean="0">
                <a:latin typeface="Calibri" panose="020F0502020204030204" pitchFamily="34" charset="0"/>
              </a:rPr>
              <a:t>Chapter </a:t>
            </a:r>
            <a:r>
              <a:rPr lang="en-US" altLang="en-US" dirty="0">
                <a:latin typeface="Calibri" panose="020F0502020204030204" pitchFamily="34" charset="0"/>
              </a:rPr>
              <a:t>Twenty-Four</a:t>
            </a:r>
          </a:p>
        </p:txBody>
      </p:sp>
      <p:sp>
        <p:nvSpPr>
          <p:cNvPr id="3075" name="Rectangle 5"/>
          <p:cNvSpPr>
            <a:spLocks noGrp="1" noChangeArrowheads="1"/>
          </p:cNvSpPr>
          <p:nvPr>
            <p:ph type="subTitle" idx="1"/>
          </p:nvPr>
        </p:nvSpPr>
        <p:spPr>
          <a:xfrm>
            <a:off x="1549667" y="3049589"/>
            <a:ext cx="5548046" cy="3180390"/>
          </a:xfrm>
        </p:spPr>
        <p:txBody>
          <a:bodyPr/>
          <a:lstStyle/>
          <a:p>
            <a:pPr>
              <a:spcBef>
                <a:spcPct val="50000"/>
              </a:spcBef>
              <a:buClrTx/>
              <a:buSzTx/>
            </a:pPr>
            <a:r>
              <a:rPr lang="en-US" altLang="en-US" sz="5000" dirty="0">
                <a:latin typeface="Calibri" panose="020F0502020204030204" pitchFamily="34" charset="0"/>
              </a:rPr>
              <a:t>Managing Risk off the Balance Sheet with Loan Sales and Securitization</a:t>
            </a:r>
          </a:p>
        </p:txBody>
      </p:sp>
      <p:sp>
        <p:nvSpPr>
          <p:cNvPr id="2" name="Content Placeholder 1"/>
          <p:cNvSpPr>
            <a:spLocks noGrp="1"/>
          </p:cNvSpPr>
          <p:nvPr>
            <p:ph sz="quarter" idx="11"/>
          </p:nvPr>
        </p:nvSpPr>
        <p:spPr>
          <a:xfrm>
            <a:off x="315913" y="6392777"/>
            <a:ext cx="8617072" cy="325655"/>
          </a:xfrm>
        </p:spPr>
        <p:txBody>
          <a:bodyPr/>
          <a:lstStyle/>
          <a:p>
            <a:pPr marL="0" indent="0">
              <a:buNone/>
            </a:pPr>
            <a:r>
              <a:rPr lang="en-IN" sz="900" dirty="0">
                <a:latin typeface="Calibri" panose="020F0502020204030204" pitchFamily="34" charset="0"/>
              </a:rPr>
              <a:t>©2019 McGraw-Hill Education. All rights reserved. Authorized only for instructor use in the classroom. No reproduction or further distribution permitted without the prior written consent of McGraw-Hill Education</a:t>
            </a:r>
            <a:r>
              <a:rPr lang="en-IN" sz="900" dirty="0" smtClean="0">
                <a:latin typeface="Calibri" panose="020F0502020204030204" pitchFamily="34" charset="0"/>
              </a:rPr>
              <a:t>.</a:t>
            </a:r>
            <a:endParaRPr lang="en-IN" sz="900" dirty="0">
              <a:latin typeface="Calibri" panose="020F0502020204030204" pitchFamily="34" charset="0"/>
            </a:endParaRPr>
          </a:p>
        </p:txBody>
      </p:sp>
    </p:spTree>
    <p:extLst>
      <p:ext uri="{BB962C8B-B14F-4D97-AF65-F5344CB8AC3E}">
        <p14:creationId xmlns:p14="http://schemas.microsoft.com/office/powerpoint/2010/main" val="37366454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8"/>
            <a:ext cx="7543800" cy="1010585"/>
          </a:xfrm>
        </p:spPr>
        <p:txBody>
          <a:bodyPr anchor="ctr"/>
          <a:lstStyle/>
          <a:p>
            <a:r>
              <a:rPr lang="en-US" sz="3500" dirty="0"/>
              <a:t>Less Developed Country (</a:t>
            </a:r>
            <a:r>
              <a:rPr lang="en-US" sz="3500" dirty="0" smtClean="0"/>
              <a:t>L</a:t>
            </a:r>
            <a:r>
              <a:rPr lang="en-US" sz="100" dirty="0" smtClean="0"/>
              <a:t> </a:t>
            </a:r>
            <a:r>
              <a:rPr lang="en-US" sz="3500" dirty="0" smtClean="0"/>
              <a:t>D</a:t>
            </a:r>
            <a:r>
              <a:rPr lang="en-US" sz="100" dirty="0" smtClean="0"/>
              <a:t> </a:t>
            </a:r>
            <a:r>
              <a:rPr lang="en-US" sz="3500" dirty="0" smtClean="0"/>
              <a:t>C</a:t>
            </a:r>
            <a:r>
              <a:rPr lang="en-US" sz="3500" dirty="0"/>
              <a:t>) Debt</a:t>
            </a:r>
            <a:endParaRPr lang="en-IN" sz="3500" dirty="0"/>
          </a:p>
        </p:txBody>
      </p:sp>
      <p:sp>
        <p:nvSpPr>
          <p:cNvPr id="3" name="Content Placeholder 2"/>
          <p:cNvSpPr>
            <a:spLocks noGrp="1"/>
          </p:cNvSpPr>
          <p:nvPr>
            <p:ph idx="1"/>
          </p:nvPr>
        </p:nvSpPr>
        <p:spPr>
          <a:xfrm>
            <a:off x="457200" y="1719263"/>
            <a:ext cx="8229600" cy="879558"/>
          </a:xfrm>
        </p:spPr>
        <p:txBody>
          <a:bodyPr/>
          <a:lstStyle/>
          <a:p>
            <a:pPr marL="0" indent="0">
              <a:buNone/>
            </a:pPr>
            <a:r>
              <a:rPr lang="en-US" sz="2800" i="1" dirty="0" smtClean="0"/>
              <a:t>In </a:t>
            </a:r>
            <a:r>
              <a:rPr lang="en-US" sz="2800" i="1" dirty="0"/>
              <a:t>recent years, three market segments of sovereign debt have </a:t>
            </a:r>
            <a:r>
              <a:rPr lang="en-US" sz="2800" i="1" dirty="0" smtClean="0"/>
              <a:t>emerged</a:t>
            </a:r>
            <a:endParaRPr lang="en-US" sz="2800" i="1" dirty="0"/>
          </a:p>
        </p:txBody>
      </p:sp>
      <p:sp>
        <p:nvSpPr>
          <p:cNvPr id="5" name="Content Placeholder 4"/>
          <p:cNvSpPr>
            <a:spLocks noGrp="1"/>
          </p:cNvSpPr>
          <p:nvPr>
            <p:ph idx="14"/>
          </p:nvPr>
        </p:nvSpPr>
        <p:spPr>
          <a:xfrm>
            <a:off x="457200" y="2775102"/>
            <a:ext cx="8229600" cy="2894178"/>
          </a:xfrm>
        </p:spPr>
        <p:txBody>
          <a:bodyPr/>
          <a:lstStyle/>
          <a:p>
            <a:pPr marL="403200" indent="-403200" eaLnBrk="1" hangingPunct="1">
              <a:spcBef>
                <a:spcPts val="600"/>
              </a:spcBef>
              <a:buSzPct val="100000"/>
              <a:buFont typeface="+mj-lt"/>
              <a:buAutoNum type="arabicPeriod"/>
              <a:defRPr/>
            </a:pPr>
            <a:r>
              <a:rPr lang="en-US" sz="2400" b="1" dirty="0"/>
              <a:t>Sovereign bonds </a:t>
            </a:r>
            <a:r>
              <a:rPr lang="en-US" sz="2400" dirty="0" smtClean="0"/>
              <a:t>(that is </a:t>
            </a:r>
            <a:r>
              <a:rPr lang="en-US" sz="2400" dirty="0"/>
              <a:t>government-issued debt</a:t>
            </a:r>
            <a:r>
              <a:rPr lang="en-US" sz="2400" dirty="0" smtClean="0"/>
              <a:t>).</a:t>
            </a:r>
            <a:endParaRPr lang="en-US" sz="2400" dirty="0"/>
          </a:p>
          <a:p>
            <a:pPr marL="403200" indent="-403200" eaLnBrk="1" hangingPunct="1">
              <a:spcBef>
                <a:spcPts val="600"/>
              </a:spcBef>
              <a:buSzPct val="100000"/>
              <a:buFont typeface="+mj-lt"/>
              <a:buAutoNum type="arabicPeriod"/>
              <a:defRPr/>
            </a:pPr>
            <a:r>
              <a:rPr lang="en-US" sz="2400" b="1" dirty="0"/>
              <a:t>Performing loans </a:t>
            </a:r>
            <a:r>
              <a:rPr lang="en-US" sz="2400" dirty="0"/>
              <a:t>are original or restructured outstanding sovereign loans on which the sovereign country is currently maintaining promised </a:t>
            </a:r>
            <a:r>
              <a:rPr lang="en-US" sz="2400" dirty="0" smtClean="0"/>
              <a:t>payments.</a:t>
            </a:r>
            <a:endParaRPr lang="en-US" sz="2400" dirty="0"/>
          </a:p>
          <a:p>
            <a:pPr marL="403200" indent="-403200" eaLnBrk="1" hangingPunct="1">
              <a:spcBef>
                <a:spcPts val="600"/>
              </a:spcBef>
              <a:buSzPct val="100000"/>
              <a:buFont typeface="+mj-lt"/>
              <a:buAutoNum type="arabicPeriod"/>
              <a:defRPr/>
            </a:pPr>
            <a:r>
              <a:rPr lang="en-US" sz="2400" b="1" dirty="0"/>
              <a:t>Nonperforming loans </a:t>
            </a:r>
            <a:r>
              <a:rPr lang="en-US" sz="2400" dirty="0"/>
              <a:t>reflect the secondary market prices for the sovereign loans of countries where there are no interest or principal payments currently being </a:t>
            </a:r>
            <a:r>
              <a:rPr lang="en-US" sz="2400" dirty="0" smtClean="0"/>
              <a:t>made.</a:t>
            </a:r>
            <a:endParaRPr lang="en-US" sz="2400" dirty="0"/>
          </a:p>
        </p:txBody>
      </p:sp>
      <p:sp>
        <p:nvSpPr>
          <p:cNvPr id="4" name="Slide Number Placeholder 3"/>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10</a:t>
            </a:fld>
            <a:endParaRPr lang="en-US" altLang="en-US" dirty="0"/>
          </a:p>
        </p:txBody>
      </p:sp>
    </p:spTree>
    <p:extLst>
      <p:ext uri="{BB962C8B-B14F-4D97-AF65-F5344CB8AC3E}">
        <p14:creationId xmlns:p14="http://schemas.microsoft.com/office/powerpoint/2010/main" val="34268336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406640" cy="1295400"/>
          </a:xfrm>
        </p:spPr>
        <p:txBody>
          <a:bodyPr anchor="ctr"/>
          <a:lstStyle/>
          <a:p>
            <a:r>
              <a:rPr lang="en-US" sz="3500" dirty="0"/>
              <a:t>Future Loan Sales Growth</a:t>
            </a:r>
            <a:endParaRPr lang="en-IN" sz="3500" dirty="0"/>
          </a:p>
        </p:txBody>
      </p:sp>
      <p:sp>
        <p:nvSpPr>
          <p:cNvPr id="4" name="Content Placeholder 3"/>
          <p:cNvSpPr>
            <a:spLocks noGrp="1"/>
          </p:cNvSpPr>
          <p:nvPr>
            <p:ph idx="1"/>
          </p:nvPr>
        </p:nvSpPr>
        <p:spPr>
          <a:xfrm>
            <a:off x="457200" y="1659103"/>
            <a:ext cx="3883688" cy="4540730"/>
          </a:xfrm>
        </p:spPr>
        <p:txBody>
          <a:bodyPr/>
          <a:lstStyle/>
          <a:p>
            <a:pPr marL="0" indent="0" eaLnBrk="1" hangingPunct="1">
              <a:lnSpc>
                <a:spcPct val="90000"/>
              </a:lnSpc>
              <a:buNone/>
            </a:pPr>
            <a:r>
              <a:rPr lang="en-US" altLang="en-US" sz="2200" dirty="0"/>
              <a:t>Factors encouraging future loan sales </a:t>
            </a:r>
            <a:r>
              <a:rPr lang="en-US" altLang="en-US" sz="2200" dirty="0" smtClean="0"/>
              <a:t>growth.</a:t>
            </a:r>
            <a:endParaRPr lang="en-US" altLang="en-US" sz="2200" dirty="0"/>
          </a:p>
          <a:p>
            <a:pPr marL="291600" lvl="1" indent="-291600" eaLnBrk="1" hangingPunct="1">
              <a:lnSpc>
                <a:spcPct val="90000"/>
              </a:lnSpc>
              <a:spcBef>
                <a:spcPts val="600"/>
              </a:spcBef>
              <a:buSzPct val="100000"/>
            </a:pPr>
            <a:r>
              <a:rPr lang="en-US" altLang="en-US" sz="2000" b="1" dirty="0"/>
              <a:t>Fee income </a:t>
            </a:r>
            <a:r>
              <a:rPr lang="en-US" altLang="en-US" sz="2000" dirty="0"/>
              <a:t>– originating and quickly selling loans can boost an FI’s reported </a:t>
            </a:r>
            <a:r>
              <a:rPr lang="en-US" altLang="en-US" sz="2000" dirty="0" smtClean="0"/>
              <a:t>income.</a:t>
            </a:r>
            <a:endParaRPr lang="en-US" altLang="en-US" sz="2000" dirty="0"/>
          </a:p>
          <a:p>
            <a:pPr marL="291600" lvl="1" indent="-291600" eaLnBrk="1" hangingPunct="1">
              <a:lnSpc>
                <a:spcPct val="90000"/>
              </a:lnSpc>
              <a:spcBef>
                <a:spcPts val="600"/>
              </a:spcBef>
              <a:buSzPct val="100000"/>
            </a:pPr>
            <a:r>
              <a:rPr lang="en-US" altLang="en-US" sz="2000" b="1" dirty="0"/>
              <a:t>Liquidity risk </a:t>
            </a:r>
            <a:r>
              <a:rPr lang="en-US" altLang="en-US" sz="2000" dirty="0"/>
              <a:t>- secondary market for loans reduces their </a:t>
            </a:r>
            <a:r>
              <a:rPr lang="en-US" altLang="en-US" sz="2000" dirty="0" smtClean="0"/>
              <a:t>illiquidity.</a:t>
            </a:r>
            <a:endParaRPr lang="en-US" altLang="en-US" sz="2000" dirty="0"/>
          </a:p>
          <a:p>
            <a:pPr marL="291600" lvl="1" indent="-291600" eaLnBrk="1" hangingPunct="1">
              <a:lnSpc>
                <a:spcPct val="90000"/>
              </a:lnSpc>
              <a:spcBef>
                <a:spcPts val="600"/>
              </a:spcBef>
              <a:buSzPct val="100000"/>
            </a:pPr>
            <a:r>
              <a:rPr lang="en-US" altLang="en-US" sz="2000" b="1" dirty="0"/>
              <a:t>Capital costs</a:t>
            </a:r>
            <a:r>
              <a:rPr lang="en-US" altLang="en-US" sz="2000" dirty="0"/>
              <a:t>: regulatory capital ratios can be increased by reducing the overall size of the balance </a:t>
            </a:r>
            <a:r>
              <a:rPr lang="en-US" altLang="en-US" sz="2000" dirty="0" smtClean="0"/>
              <a:t>sheet.</a:t>
            </a:r>
            <a:endParaRPr lang="en-US" altLang="en-US" sz="2000" dirty="0"/>
          </a:p>
          <a:p>
            <a:pPr marL="291600" lvl="1" indent="-291600" eaLnBrk="1" hangingPunct="1">
              <a:lnSpc>
                <a:spcPct val="90000"/>
              </a:lnSpc>
              <a:spcBef>
                <a:spcPts val="600"/>
              </a:spcBef>
              <a:buSzPct val="100000"/>
            </a:pPr>
            <a:r>
              <a:rPr lang="en-US" altLang="en-US" sz="2000" b="1" dirty="0"/>
              <a:t>Reserve requirements</a:t>
            </a:r>
            <a:r>
              <a:rPr lang="en-US" altLang="en-US" sz="2000" dirty="0"/>
              <a:t>: represents a form of tax that adds to the cost of funding the loan </a:t>
            </a:r>
            <a:r>
              <a:rPr lang="en-US" altLang="en-US" sz="2000" dirty="0" smtClean="0"/>
              <a:t>portfolio.</a:t>
            </a:r>
            <a:endParaRPr lang="en-US" altLang="en-US" sz="2000" dirty="0"/>
          </a:p>
        </p:txBody>
      </p:sp>
      <p:sp>
        <p:nvSpPr>
          <p:cNvPr id="5" name="Content Placeholder 4"/>
          <p:cNvSpPr>
            <a:spLocks noGrp="1"/>
          </p:cNvSpPr>
          <p:nvPr>
            <p:ph idx="13"/>
          </p:nvPr>
        </p:nvSpPr>
        <p:spPr>
          <a:xfrm>
            <a:off x="4572000" y="1659103"/>
            <a:ext cx="3949002" cy="4830732"/>
          </a:xfrm>
        </p:spPr>
        <p:txBody>
          <a:bodyPr/>
          <a:lstStyle/>
          <a:p>
            <a:pPr marL="0" indent="0" eaLnBrk="1" hangingPunct="1">
              <a:lnSpc>
                <a:spcPct val="90000"/>
              </a:lnSpc>
              <a:buNone/>
            </a:pPr>
            <a:r>
              <a:rPr lang="en-US" altLang="en-US" sz="2200" dirty="0"/>
              <a:t>Factors discouraging future loan sales </a:t>
            </a:r>
            <a:r>
              <a:rPr lang="en-US" altLang="en-US" sz="2200" dirty="0" smtClean="0"/>
              <a:t>growth.</a:t>
            </a:r>
            <a:endParaRPr lang="en-US" altLang="en-US" sz="2200" dirty="0"/>
          </a:p>
          <a:p>
            <a:pPr marL="291600" lvl="1" indent="-291600" eaLnBrk="1" hangingPunct="1">
              <a:lnSpc>
                <a:spcPct val="90000"/>
              </a:lnSpc>
              <a:spcBef>
                <a:spcPts val="600"/>
              </a:spcBef>
              <a:buSzPct val="100000"/>
            </a:pPr>
            <a:r>
              <a:rPr lang="en-US" altLang="en-US" sz="2000" dirty="0"/>
              <a:t>Access to the commercial paper (</a:t>
            </a:r>
            <a:r>
              <a:rPr lang="en-US" altLang="en-US" sz="2000" dirty="0" smtClean="0"/>
              <a:t>C</a:t>
            </a:r>
            <a:r>
              <a:rPr lang="en-US" altLang="en-US" sz="100" dirty="0" smtClean="0"/>
              <a:t> </a:t>
            </a:r>
            <a:r>
              <a:rPr lang="en-US" altLang="en-US" sz="2000" dirty="0" smtClean="0"/>
              <a:t>P</a:t>
            </a:r>
            <a:r>
              <a:rPr lang="en-US" altLang="en-US" sz="2000" dirty="0"/>
              <a:t>) market: many firms now rely on </a:t>
            </a:r>
            <a:r>
              <a:rPr lang="en-US" altLang="en-US" sz="2000" dirty="0" smtClean="0"/>
              <a:t>C</a:t>
            </a:r>
            <a:r>
              <a:rPr lang="en-US" altLang="en-US" sz="100" dirty="0" smtClean="0"/>
              <a:t> </a:t>
            </a:r>
            <a:r>
              <a:rPr lang="en-US" altLang="en-US" sz="2000" dirty="0" smtClean="0"/>
              <a:t>P </a:t>
            </a:r>
            <a:r>
              <a:rPr lang="en-US" altLang="en-US" sz="2000" dirty="0"/>
              <a:t>rather than bank </a:t>
            </a:r>
            <a:r>
              <a:rPr lang="en-US" altLang="en-US" sz="2000" dirty="0" smtClean="0"/>
              <a:t>loans.</a:t>
            </a:r>
            <a:endParaRPr lang="en-US" altLang="en-US" sz="2000" dirty="0"/>
          </a:p>
          <a:p>
            <a:pPr marL="291600" lvl="1" indent="-291600" eaLnBrk="1" hangingPunct="1">
              <a:lnSpc>
                <a:spcPct val="90000"/>
              </a:lnSpc>
              <a:spcBef>
                <a:spcPts val="600"/>
              </a:spcBef>
              <a:buSzPct val="100000"/>
            </a:pPr>
            <a:r>
              <a:rPr lang="en-US" altLang="en-US" sz="2000" dirty="0"/>
              <a:t>Customer relationship effects: loan sales can harm revenues generated by the </a:t>
            </a:r>
            <a:r>
              <a:rPr lang="en-US" altLang="en-US" sz="2000" dirty="0" smtClean="0"/>
              <a:t>F</a:t>
            </a:r>
            <a:r>
              <a:rPr lang="en-US" altLang="en-US" sz="100" dirty="0" smtClean="0"/>
              <a:t> </a:t>
            </a:r>
            <a:r>
              <a:rPr lang="en-US" altLang="en-US" sz="2000" dirty="0" smtClean="0"/>
              <a:t>I </a:t>
            </a:r>
            <a:r>
              <a:rPr lang="en-US" altLang="en-US" sz="2000" dirty="0"/>
              <a:t>as current and potential future customers take their business </a:t>
            </a:r>
            <a:r>
              <a:rPr lang="en-US" altLang="en-US" sz="2000" dirty="0" smtClean="0"/>
              <a:t>elsewhere.</a:t>
            </a:r>
            <a:endParaRPr lang="en-US" altLang="en-US" sz="2000" dirty="0"/>
          </a:p>
          <a:p>
            <a:pPr marL="291600" lvl="1" indent="-291600" eaLnBrk="1" hangingPunct="1">
              <a:lnSpc>
                <a:spcPct val="90000"/>
              </a:lnSpc>
              <a:spcBef>
                <a:spcPts val="600"/>
              </a:spcBef>
              <a:buSzPct val="100000"/>
            </a:pPr>
            <a:r>
              <a:rPr lang="en-US" altLang="en-US" sz="2000" dirty="0"/>
              <a:t>Legal concerns such as fraudulent </a:t>
            </a:r>
            <a:r>
              <a:rPr lang="en-US" altLang="en-US" sz="2000" dirty="0" smtClean="0"/>
              <a:t>conveyance.</a:t>
            </a:r>
            <a:endParaRPr lang="en-US" altLang="en-US" sz="2000" dirty="0"/>
          </a:p>
        </p:txBody>
      </p:sp>
      <p:sp>
        <p:nvSpPr>
          <p:cNvPr id="3" name="Slide Number Placeholder 2"/>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11</a:t>
            </a:fld>
            <a:endParaRPr lang="en-US" altLang="en-US" dirty="0"/>
          </a:p>
        </p:txBody>
      </p:sp>
    </p:spTree>
    <p:extLst>
      <p:ext uri="{BB962C8B-B14F-4D97-AF65-F5344CB8AC3E}">
        <p14:creationId xmlns:p14="http://schemas.microsoft.com/office/powerpoint/2010/main" val="20032605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1120"/>
            <a:ext cx="7543800" cy="1177636"/>
          </a:xfrm>
        </p:spPr>
        <p:txBody>
          <a:bodyPr anchor="ctr"/>
          <a:lstStyle/>
          <a:p>
            <a:r>
              <a:rPr lang="en-US" sz="3500" dirty="0"/>
              <a:t>Loan Securitization</a:t>
            </a:r>
            <a:endParaRPr lang="en-IN" sz="1000" b="0" dirty="0"/>
          </a:p>
        </p:txBody>
      </p:sp>
      <p:sp>
        <p:nvSpPr>
          <p:cNvPr id="3" name="Content Placeholder 2"/>
          <p:cNvSpPr>
            <a:spLocks noGrp="1"/>
          </p:cNvSpPr>
          <p:nvPr>
            <p:ph idx="1"/>
          </p:nvPr>
        </p:nvSpPr>
        <p:spPr>
          <a:xfrm>
            <a:off x="457200" y="1636296"/>
            <a:ext cx="7543800" cy="4656224"/>
          </a:xfrm>
        </p:spPr>
        <p:txBody>
          <a:bodyPr/>
          <a:lstStyle/>
          <a:p>
            <a:pPr marL="0" indent="0" eaLnBrk="1" hangingPunct="1">
              <a:lnSpc>
                <a:spcPct val="90000"/>
              </a:lnSpc>
              <a:spcBef>
                <a:spcPts val="1000"/>
              </a:spcBef>
              <a:buNone/>
            </a:pPr>
            <a:r>
              <a:rPr lang="en-US" altLang="en-US" sz="2400" b="1" dirty="0"/>
              <a:t>Securitization</a:t>
            </a:r>
            <a:r>
              <a:rPr lang="en-US" altLang="en-US" sz="2400" dirty="0"/>
              <a:t> is the process of transforming loans (or other debt instruments) into marketable </a:t>
            </a:r>
            <a:r>
              <a:rPr lang="en-US" altLang="en-US" sz="2400" dirty="0" smtClean="0"/>
              <a:t>securities.</a:t>
            </a:r>
            <a:endParaRPr lang="en-US" altLang="en-US" sz="2400" dirty="0"/>
          </a:p>
          <a:p>
            <a:pPr marL="0" indent="0" eaLnBrk="1" hangingPunct="1">
              <a:lnSpc>
                <a:spcPct val="90000"/>
              </a:lnSpc>
              <a:spcBef>
                <a:spcPts val="1000"/>
              </a:spcBef>
              <a:buNone/>
            </a:pPr>
            <a:r>
              <a:rPr lang="en-US" altLang="en-US" sz="2400" b="1" dirty="0"/>
              <a:t>Pass-through mortgage securities</a:t>
            </a:r>
            <a:r>
              <a:rPr lang="en-US" altLang="en-US" sz="2400" dirty="0"/>
              <a:t> “pass-through” promised payments by households of principal and interest on pools of mortgages created by FIs to secondary market investors holding an interest in these </a:t>
            </a:r>
            <a:r>
              <a:rPr lang="en-US" altLang="en-US" sz="2400" dirty="0" smtClean="0"/>
              <a:t>pools.</a:t>
            </a:r>
            <a:endParaRPr lang="en-US" altLang="en-US" sz="2400" dirty="0"/>
          </a:p>
          <a:p>
            <a:pPr marL="0" indent="0" eaLnBrk="1" hangingPunct="1">
              <a:lnSpc>
                <a:spcPct val="90000"/>
              </a:lnSpc>
              <a:spcBef>
                <a:spcPts val="1000"/>
              </a:spcBef>
              <a:buNone/>
            </a:pPr>
            <a:r>
              <a:rPr lang="en-US" altLang="en-US" sz="2400" dirty="0"/>
              <a:t>Each </a:t>
            </a:r>
            <a:r>
              <a:rPr lang="en-US" altLang="en-US" sz="2400" b="1" dirty="0"/>
              <a:t>pass-through security</a:t>
            </a:r>
            <a:r>
              <a:rPr lang="en-US" altLang="en-US" sz="2400" dirty="0"/>
              <a:t> represents a </a:t>
            </a:r>
            <a:r>
              <a:rPr lang="en-US" altLang="en-US" sz="2400" b="1" dirty="0"/>
              <a:t>fractional ownership</a:t>
            </a:r>
            <a:r>
              <a:rPr lang="en-US" altLang="en-US" sz="2400" dirty="0"/>
              <a:t> share in a mortgage </a:t>
            </a:r>
            <a:r>
              <a:rPr lang="en-US" altLang="en-US" sz="2400" dirty="0" smtClean="0"/>
              <a:t>pool.</a:t>
            </a:r>
            <a:endParaRPr lang="en-US" altLang="en-US" sz="2400" dirty="0"/>
          </a:p>
          <a:p>
            <a:pPr marL="0" indent="0" eaLnBrk="1" hangingPunct="1">
              <a:lnSpc>
                <a:spcPct val="90000"/>
              </a:lnSpc>
              <a:spcBef>
                <a:spcPts val="1000"/>
              </a:spcBef>
              <a:buNone/>
            </a:pPr>
            <a:r>
              <a:rPr lang="en-US" altLang="en-US" sz="2400" dirty="0"/>
              <a:t>Pass-through securitization was originally developed by government-sponsored programs to enhance the liquidity of residential </a:t>
            </a:r>
            <a:r>
              <a:rPr lang="en-US" altLang="en-US" sz="2400" dirty="0" smtClean="0"/>
              <a:t>mortgages.</a:t>
            </a:r>
            <a:endParaRPr lang="en-US" altLang="en-US" sz="2400" dirty="0"/>
          </a:p>
          <a:p>
            <a:pPr marL="291600" lvl="1" indent="-291600" eaLnBrk="1" hangingPunct="1">
              <a:lnSpc>
                <a:spcPct val="90000"/>
              </a:lnSpc>
              <a:spcBef>
                <a:spcPts val="600"/>
              </a:spcBef>
              <a:buSzPct val="100000"/>
            </a:pPr>
            <a:r>
              <a:rPr lang="en-US" altLang="en-US" sz="2200" b="1" dirty="0"/>
              <a:t>Ginnie Mae (</a:t>
            </a:r>
            <a:r>
              <a:rPr lang="en-US" altLang="en-US" sz="2200" b="1" dirty="0" smtClean="0"/>
              <a:t>G</a:t>
            </a:r>
            <a:r>
              <a:rPr lang="en-US" altLang="en-US" sz="100" b="1" dirty="0" smtClean="0"/>
              <a:t> </a:t>
            </a:r>
            <a:r>
              <a:rPr lang="en-US" altLang="en-US" sz="2200" b="1" dirty="0" smtClean="0"/>
              <a:t>N</a:t>
            </a:r>
            <a:r>
              <a:rPr lang="en-US" altLang="en-US" sz="100" b="1" dirty="0" smtClean="0"/>
              <a:t> </a:t>
            </a:r>
            <a:r>
              <a:rPr lang="en-US" altLang="en-US" sz="2200" b="1" dirty="0" smtClean="0"/>
              <a:t>M</a:t>
            </a:r>
            <a:r>
              <a:rPr lang="en-US" altLang="en-US" sz="100" b="1" dirty="0" smtClean="0"/>
              <a:t> </a:t>
            </a:r>
            <a:r>
              <a:rPr lang="en-US" altLang="en-US" sz="2200" b="1" dirty="0" smtClean="0"/>
              <a:t>A</a:t>
            </a:r>
            <a:r>
              <a:rPr lang="en-US" altLang="en-US" sz="2200" b="1" dirty="0"/>
              <a:t>), Fannie Mae (</a:t>
            </a:r>
            <a:r>
              <a:rPr lang="en-US" altLang="en-US" sz="2200" b="1" dirty="0" smtClean="0"/>
              <a:t>F</a:t>
            </a:r>
            <a:r>
              <a:rPr lang="en-US" altLang="en-US" sz="100" b="1" dirty="0" smtClean="0"/>
              <a:t> </a:t>
            </a:r>
            <a:r>
              <a:rPr lang="en-US" altLang="en-US" sz="2200" b="1" dirty="0" smtClean="0"/>
              <a:t>N</a:t>
            </a:r>
            <a:r>
              <a:rPr lang="en-US" altLang="en-US" sz="100" b="1" dirty="0" smtClean="0"/>
              <a:t> </a:t>
            </a:r>
            <a:r>
              <a:rPr lang="en-US" altLang="en-US" sz="2200" b="1" dirty="0" smtClean="0"/>
              <a:t>M</a:t>
            </a:r>
            <a:r>
              <a:rPr lang="en-US" altLang="en-US" sz="100" b="1" dirty="0" smtClean="0"/>
              <a:t> </a:t>
            </a:r>
            <a:r>
              <a:rPr lang="en-US" altLang="en-US" sz="2200" b="1" dirty="0" smtClean="0"/>
              <a:t>A</a:t>
            </a:r>
            <a:r>
              <a:rPr lang="en-US" altLang="en-US" sz="2200" b="1" dirty="0"/>
              <a:t>), </a:t>
            </a:r>
            <a:r>
              <a:rPr lang="en-US" altLang="en-US" sz="2200" dirty="0"/>
              <a:t>and</a:t>
            </a:r>
            <a:r>
              <a:rPr lang="en-US" altLang="en-US" sz="2200" b="1" dirty="0"/>
              <a:t> Freddie Mac (</a:t>
            </a:r>
            <a:r>
              <a:rPr lang="en-US" altLang="en-US" sz="2200" b="1" dirty="0" smtClean="0"/>
              <a:t>F</a:t>
            </a:r>
            <a:r>
              <a:rPr lang="en-US" altLang="en-US" sz="100" b="1" dirty="0" smtClean="0"/>
              <a:t> </a:t>
            </a:r>
            <a:r>
              <a:rPr lang="en-US" altLang="en-US" sz="2200" b="1" dirty="0" smtClean="0"/>
              <a:t>H</a:t>
            </a:r>
            <a:r>
              <a:rPr lang="en-US" altLang="en-US" sz="100" b="1" dirty="0" smtClean="0"/>
              <a:t> </a:t>
            </a:r>
            <a:r>
              <a:rPr lang="en-US" altLang="en-US" sz="2200" b="1" dirty="0" smtClean="0"/>
              <a:t>L</a:t>
            </a:r>
            <a:r>
              <a:rPr lang="en-US" altLang="en-US" sz="100" b="1" dirty="0" smtClean="0"/>
              <a:t> </a:t>
            </a:r>
            <a:r>
              <a:rPr lang="en-US" altLang="en-US" sz="2200" b="1" dirty="0" smtClean="0"/>
              <a:t>M</a:t>
            </a:r>
            <a:r>
              <a:rPr lang="en-US" altLang="en-US" sz="100" b="1" dirty="0" smtClean="0"/>
              <a:t> </a:t>
            </a:r>
            <a:r>
              <a:rPr lang="en-US" altLang="en-US" sz="2200" b="1" dirty="0" smtClean="0"/>
              <a:t>C).</a:t>
            </a:r>
            <a:endParaRPr lang="en-US" altLang="en-US" sz="2200" b="1" dirty="0"/>
          </a:p>
        </p:txBody>
      </p:sp>
      <p:sp>
        <p:nvSpPr>
          <p:cNvPr id="4" name="Slide Number Placeholder 3"/>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12</a:t>
            </a:fld>
            <a:endParaRPr lang="en-US" altLang="en-US" dirty="0"/>
          </a:p>
        </p:txBody>
      </p:sp>
    </p:spTree>
    <p:extLst>
      <p:ext uri="{BB962C8B-B14F-4D97-AF65-F5344CB8AC3E}">
        <p14:creationId xmlns:p14="http://schemas.microsoft.com/office/powerpoint/2010/main" val="21840182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z="3500" dirty="0"/>
              <a:t>Pass-Through Mortgage Security</a:t>
            </a:r>
            <a:endParaRPr lang="en-IN" sz="1000" b="0" dirty="0"/>
          </a:p>
        </p:txBody>
      </p:sp>
      <p:sp>
        <p:nvSpPr>
          <p:cNvPr id="3" name="Content Placeholder 2"/>
          <p:cNvSpPr>
            <a:spLocks noGrp="1"/>
          </p:cNvSpPr>
          <p:nvPr>
            <p:ph idx="1"/>
          </p:nvPr>
        </p:nvSpPr>
        <p:spPr>
          <a:xfrm>
            <a:off x="457200" y="1719263"/>
            <a:ext cx="8229600" cy="484922"/>
          </a:xfrm>
        </p:spPr>
        <p:txBody>
          <a:bodyPr/>
          <a:lstStyle/>
          <a:p>
            <a:pPr marL="0" indent="0">
              <a:buNone/>
            </a:pPr>
            <a:r>
              <a:rPr lang="en-IN" sz="2200" b="1" dirty="0" smtClean="0"/>
              <a:t>Figure 24.2 </a:t>
            </a:r>
            <a:r>
              <a:rPr lang="en-IN" sz="2200" b="1" dirty="0" smtClean="0">
                <a:solidFill>
                  <a:srgbClr val="0070C0"/>
                </a:solidFill>
              </a:rPr>
              <a:t>Pass-Through Mortgage Security</a:t>
            </a:r>
            <a:endParaRPr lang="en-IN" sz="2200" b="1" dirty="0">
              <a:solidFill>
                <a:srgbClr val="0070C0"/>
              </a:solidFill>
            </a:endParaRPr>
          </a:p>
        </p:txBody>
      </p:sp>
      <p:pic>
        <p:nvPicPr>
          <p:cNvPr id="7" name="Picture 6" descr="Flowchart showing pass-through mortgage securit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0104" y="2631196"/>
            <a:ext cx="7644543" cy="2808393"/>
          </a:xfrm>
          <a:prstGeom prst="rect">
            <a:avLst/>
          </a:prstGeom>
        </p:spPr>
      </p:pic>
      <p:sp>
        <p:nvSpPr>
          <p:cNvPr id="6" name="Content Placeholder 5"/>
          <p:cNvSpPr>
            <a:spLocks noGrp="1"/>
          </p:cNvSpPr>
          <p:nvPr>
            <p:ph idx="14"/>
          </p:nvPr>
        </p:nvSpPr>
        <p:spPr>
          <a:xfrm>
            <a:off x="3496463" y="6271393"/>
            <a:ext cx="1951435" cy="312287"/>
          </a:xfrm>
        </p:spPr>
        <p:txBody>
          <a:bodyPr/>
          <a:lstStyle/>
          <a:p>
            <a:pPr marL="0" indent="0">
              <a:buNone/>
            </a:pPr>
            <a:r>
              <a:rPr lang="en-IN" sz="1000" dirty="0">
                <a:hlinkClick r:id="rId4" action="ppaction://hlinksldjump"/>
              </a:rPr>
              <a:t>Access the </a:t>
            </a:r>
            <a:r>
              <a:rPr lang="en-IN" sz="1000" dirty="0" smtClean="0">
                <a:hlinkClick r:id="rId4" action="ppaction://hlinksldjump"/>
              </a:rPr>
              <a:t>long </a:t>
            </a:r>
            <a:r>
              <a:rPr lang="en-IN" sz="1000" dirty="0">
                <a:hlinkClick r:id="rId4" action="ppaction://hlinksldjump"/>
              </a:rPr>
              <a:t>description slide.</a:t>
            </a:r>
          </a:p>
        </p:txBody>
      </p:sp>
      <p:sp>
        <p:nvSpPr>
          <p:cNvPr id="4" name="Slide Number Placeholder 3"/>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13</a:t>
            </a:fld>
            <a:endParaRPr lang="en-US" altLang="en-US" dirty="0"/>
          </a:p>
        </p:txBody>
      </p:sp>
    </p:spTree>
    <p:extLst>
      <p:ext uri="{BB962C8B-B14F-4D97-AF65-F5344CB8AC3E}">
        <p14:creationId xmlns:p14="http://schemas.microsoft.com/office/powerpoint/2010/main" val="36171337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lstStyle/>
          <a:p>
            <a:r>
              <a:rPr lang="en-US" sz="3500" dirty="0"/>
              <a:t>Summary of a </a:t>
            </a:r>
            <a:r>
              <a:rPr lang="en-US" sz="3500" dirty="0" smtClean="0"/>
              <a:t>G</a:t>
            </a:r>
            <a:r>
              <a:rPr lang="en-US" sz="100" dirty="0" smtClean="0"/>
              <a:t> </a:t>
            </a:r>
            <a:r>
              <a:rPr lang="en-US" sz="3500" dirty="0" smtClean="0"/>
              <a:t>N</a:t>
            </a:r>
            <a:r>
              <a:rPr lang="en-US" sz="100" dirty="0" smtClean="0"/>
              <a:t> </a:t>
            </a:r>
            <a:r>
              <a:rPr lang="en-US" sz="3500" dirty="0" smtClean="0"/>
              <a:t>M</a:t>
            </a:r>
            <a:r>
              <a:rPr lang="en-US" sz="100" dirty="0" smtClean="0"/>
              <a:t> </a:t>
            </a:r>
            <a:r>
              <a:rPr lang="en-US" sz="3500" dirty="0" smtClean="0"/>
              <a:t>A </a:t>
            </a:r>
            <a:r>
              <a:rPr lang="en-US" sz="3500" dirty="0"/>
              <a:t>Pass-Through</a:t>
            </a:r>
            <a:endParaRPr lang="en-IN" sz="1000" b="0" dirty="0"/>
          </a:p>
        </p:txBody>
      </p:sp>
      <p:sp>
        <p:nvSpPr>
          <p:cNvPr id="2" name="Content Placeholder 1"/>
          <p:cNvSpPr>
            <a:spLocks noGrp="1"/>
          </p:cNvSpPr>
          <p:nvPr>
            <p:ph idx="1"/>
          </p:nvPr>
        </p:nvSpPr>
        <p:spPr>
          <a:xfrm>
            <a:off x="457200" y="1777013"/>
            <a:ext cx="8229600" cy="388670"/>
          </a:xfrm>
        </p:spPr>
        <p:txBody>
          <a:bodyPr/>
          <a:lstStyle/>
          <a:p>
            <a:pPr marL="0" indent="0">
              <a:buNone/>
            </a:pPr>
            <a:r>
              <a:rPr lang="en-IN" sz="1800" b="1" dirty="0" smtClean="0"/>
              <a:t>Figure 24.3 </a:t>
            </a:r>
            <a:r>
              <a:rPr lang="en-IN" sz="1800" b="1" dirty="0" smtClean="0">
                <a:solidFill>
                  <a:srgbClr val="0070C0"/>
                </a:solidFill>
              </a:rPr>
              <a:t>Summary of a G</a:t>
            </a:r>
            <a:r>
              <a:rPr lang="en-IN" sz="100" b="1" dirty="0" smtClean="0">
                <a:solidFill>
                  <a:srgbClr val="0070C0"/>
                </a:solidFill>
              </a:rPr>
              <a:t> </a:t>
            </a:r>
            <a:r>
              <a:rPr lang="en-IN" sz="1800" b="1" dirty="0" smtClean="0">
                <a:solidFill>
                  <a:srgbClr val="0070C0"/>
                </a:solidFill>
              </a:rPr>
              <a:t>N</a:t>
            </a:r>
            <a:r>
              <a:rPr lang="en-IN" sz="100" b="1" dirty="0" smtClean="0">
                <a:solidFill>
                  <a:srgbClr val="0070C0"/>
                </a:solidFill>
              </a:rPr>
              <a:t> </a:t>
            </a:r>
            <a:r>
              <a:rPr lang="en-IN" sz="1800" b="1" dirty="0" smtClean="0">
                <a:solidFill>
                  <a:srgbClr val="0070C0"/>
                </a:solidFill>
              </a:rPr>
              <a:t>M</a:t>
            </a:r>
            <a:r>
              <a:rPr lang="en-IN" sz="100" b="1" dirty="0" smtClean="0">
                <a:solidFill>
                  <a:srgbClr val="0070C0"/>
                </a:solidFill>
              </a:rPr>
              <a:t> </a:t>
            </a:r>
            <a:r>
              <a:rPr lang="en-IN" sz="1800" b="1" dirty="0" smtClean="0">
                <a:solidFill>
                  <a:srgbClr val="0070C0"/>
                </a:solidFill>
              </a:rPr>
              <a:t>A Pass-Through</a:t>
            </a:r>
            <a:endParaRPr lang="en-IN" sz="1800" b="1" dirty="0">
              <a:solidFill>
                <a:srgbClr val="0070C0"/>
              </a:solidFill>
            </a:endParaRPr>
          </a:p>
        </p:txBody>
      </p:sp>
      <p:pic>
        <p:nvPicPr>
          <p:cNvPr id="9" name="Picture 8" descr="Flowchart summarizing a GNMA pass-through."/>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5304" y="2422914"/>
            <a:ext cx="4044540" cy="3708135"/>
          </a:xfrm>
          <a:prstGeom prst="rect">
            <a:avLst/>
          </a:prstGeom>
        </p:spPr>
      </p:pic>
      <p:sp>
        <p:nvSpPr>
          <p:cNvPr id="8" name="Content Placeholder 7"/>
          <p:cNvSpPr>
            <a:spLocks noGrp="1"/>
          </p:cNvSpPr>
          <p:nvPr>
            <p:ph idx="15"/>
          </p:nvPr>
        </p:nvSpPr>
        <p:spPr>
          <a:xfrm>
            <a:off x="3380960" y="6388281"/>
            <a:ext cx="1932185" cy="262775"/>
          </a:xfrm>
        </p:spPr>
        <p:txBody>
          <a:bodyPr/>
          <a:lstStyle/>
          <a:p>
            <a:pPr marL="0" indent="0">
              <a:buNone/>
            </a:pPr>
            <a:r>
              <a:rPr lang="en-IN" sz="1000" dirty="0">
                <a:hlinkClick r:id="rId4" action="ppaction://hlinksldjump"/>
              </a:rPr>
              <a:t>Access the long description slide.</a:t>
            </a:r>
          </a:p>
        </p:txBody>
      </p:sp>
      <p:sp>
        <p:nvSpPr>
          <p:cNvPr id="3" name="Slide Number Placeholder 2"/>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14</a:t>
            </a:fld>
            <a:endParaRPr lang="en-US" altLang="en-US" dirty="0"/>
          </a:p>
        </p:txBody>
      </p:sp>
    </p:spTree>
    <p:extLst>
      <p:ext uri="{BB962C8B-B14F-4D97-AF65-F5344CB8AC3E}">
        <p14:creationId xmlns:p14="http://schemas.microsoft.com/office/powerpoint/2010/main" val="5473914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z="3500" dirty="0"/>
              <a:t>Prepayment Risk on GNMA Pass-Throughs</a:t>
            </a:r>
            <a:endParaRPr lang="en-IN" sz="1000" b="0" dirty="0"/>
          </a:p>
        </p:txBody>
      </p:sp>
      <p:sp>
        <p:nvSpPr>
          <p:cNvPr id="3" name="Content Placeholder 2"/>
          <p:cNvSpPr>
            <a:spLocks noGrp="1"/>
          </p:cNvSpPr>
          <p:nvPr>
            <p:ph idx="1"/>
          </p:nvPr>
        </p:nvSpPr>
        <p:spPr>
          <a:xfrm>
            <a:off x="457200" y="1719262"/>
            <a:ext cx="8229600" cy="1418573"/>
          </a:xfrm>
        </p:spPr>
        <p:txBody>
          <a:bodyPr/>
          <a:lstStyle/>
          <a:p>
            <a:pPr marL="0" indent="0" eaLnBrk="1" hangingPunct="1">
              <a:lnSpc>
                <a:spcPct val="90000"/>
              </a:lnSpc>
              <a:buNone/>
            </a:pPr>
            <a:r>
              <a:rPr lang="en-US" altLang="en-US" sz="2400" dirty="0"/>
              <a:t>Most fixed-rate mortgages are fully </a:t>
            </a:r>
            <a:r>
              <a:rPr lang="en-US" altLang="en-US" sz="2400" dirty="0" smtClean="0"/>
              <a:t>amortized.</a:t>
            </a:r>
            <a:endParaRPr lang="en-US" altLang="en-US" sz="2400" dirty="0"/>
          </a:p>
          <a:p>
            <a:pPr marL="291600" lvl="1" indent="-291600" eaLnBrk="1" hangingPunct="1">
              <a:lnSpc>
                <a:spcPct val="90000"/>
              </a:lnSpc>
              <a:spcBef>
                <a:spcPts val="600"/>
              </a:spcBef>
              <a:buSzPct val="100000"/>
            </a:pPr>
            <a:r>
              <a:rPr lang="en-US" altLang="en-US" sz="2400" b="1" dirty="0"/>
              <a:t>Full amortization</a:t>
            </a:r>
            <a:r>
              <a:rPr lang="en-US" altLang="en-US" sz="2400" dirty="0"/>
              <a:t> is the equal, periodic repayment on a loan that reflects part interest and part principal over the life of the </a:t>
            </a:r>
            <a:r>
              <a:rPr lang="en-US" altLang="en-US" sz="2400" dirty="0" smtClean="0"/>
              <a:t>loan.</a:t>
            </a:r>
            <a:endParaRPr lang="en-US" altLang="en-US" sz="2400" dirty="0"/>
          </a:p>
        </p:txBody>
      </p:sp>
      <p:sp>
        <p:nvSpPr>
          <p:cNvPr id="8" name="Content Placeholder 3"/>
          <p:cNvSpPr>
            <a:spLocks noGrp="1"/>
          </p:cNvSpPr>
          <p:nvPr>
            <p:ph idx="13"/>
          </p:nvPr>
        </p:nvSpPr>
        <p:spPr>
          <a:xfrm>
            <a:off x="457200" y="3295753"/>
            <a:ext cx="8229600" cy="1228119"/>
          </a:xfrm>
        </p:spPr>
        <p:txBody>
          <a:bodyPr/>
          <a:lstStyle/>
          <a:p>
            <a:pPr marL="0" indent="0" eaLnBrk="1" hangingPunct="1">
              <a:lnSpc>
                <a:spcPct val="90000"/>
              </a:lnSpc>
              <a:buNone/>
            </a:pPr>
            <a:r>
              <a:rPr lang="en-US" altLang="en-US" sz="2400" dirty="0"/>
              <a:t>Most mortgages are paid off prior to maturity because borrowers move or refinance their </a:t>
            </a:r>
            <a:r>
              <a:rPr lang="en-US" altLang="en-US" sz="2400" dirty="0" smtClean="0"/>
              <a:t>mortgages.</a:t>
            </a:r>
            <a:endParaRPr lang="en-US" altLang="en-US" sz="2400" dirty="0"/>
          </a:p>
          <a:p>
            <a:pPr marL="291600" lvl="1" indent="-291600" eaLnBrk="1" hangingPunct="1">
              <a:lnSpc>
                <a:spcPct val="90000"/>
              </a:lnSpc>
              <a:spcBef>
                <a:spcPts val="600"/>
              </a:spcBef>
              <a:buSzPct val="100000"/>
            </a:pPr>
            <a:r>
              <a:rPr lang="en-US" altLang="en-US" sz="2400" dirty="0"/>
              <a:t>To </a:t>
            </a:r>
            <a:r>
              <a:rPr lang="en-US" altLang="en-US" sz="2400" b="1" dirty="0"/>
              <a:t>prepay </a:t>
            </a:r>
            <a:r>
              <a:rPr lang="en-US" altLang="en-US" sz="2400" dirty="0"/>
              <a:t>is to pay back a loan before its </a:t>
            </a:r>
            <a:r>
              <a:rPr lang="en-US" altLang="en-US" sz="2400" dirty="0" smtClean="0"/>
              <a:t>maturity.</a:t>
            </a:r>
            <a:endParaRPr lang="en-US" altLang="en-US" sz="2400" dirty="0"/>
          </a:p>
        </p:txBody>
      </p:sp>
      <p:sp>
        <p:nvSpPr>
          <p:cNvPr id="5" name="Content Placeholder 4"/>
          <p:cNvSpPr>
            <a:spLocks noGrp="1"/>
          </p:cNvSpPr>
          <p:nvPr>
            <p:ph idx="14"/>
          </p:nvPr>
        </p:nvSpPr>
        <p:spPr>
          <a:xfrm>
            <a:off x="457200" y="4685625"/>
            <a:ext cx="8229600" cy="465342"/>
          </a:xfrm>
        </p:spPr>
        <p:txBody>
          <a:bodyPr/>
          <a:lstStyle/>
          <a:p>
            <a:pPr marL="0" indent="0">
              <a:buNone/>
            </a:pPr>
            <a:r>
              <a:rPr lang="en-US" altLang="en-US" sz="2400" dirty="0"/>
              <a:t>Thus, realized cash flows can deviate from expected cash </a:t>
            </a:r>
            <a:r>
              <a:rPr lang="en-US" altLang="en-US" sz="2400" dirty="0" smtClean="0"/>
              <a:t>flows.</a:t>
            </a:r>
            <a:endParaRPr lang="en-US" altLang="en-US" sz="2400" dirty="0"/>
          </a:p>
        </p:txBody>
      </p:sp>
      <p:sp>
        <p:nvSpPr>
          <p:cNvPr id="4" name="Slide Number Placeholder 3"/>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15</a:t>
            </a:fld>
            <a:endParaRPr lang="en-US" altLang="en-US" dirty="0"/>
          </a:p>
        </p:txBody>
      </p:sp>
    </p:spTree>
    <p:extLst>
      <p:ext uri="{BB962C8B-B14F-4D97-AF65-F5344CB8AC3E}">
        <p14:creationId xmlns:p14="http://schemas.microsoft.com/office/powerpoint/2010/main" val="33008569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dirty="0"/>
              <a:t>Effects of Prepayments on Pass-Through Bond Holders’ Cash Flows</a:t>
            </a:r>
            <a:endParaRPr lang="en-IN" sz="3500" dirty="0"/>
          </a:p>
        </p:txBody>
      </p:sp>
      <p:sp>
        <p:nvSpPr>
          <p:cNvPr id="3" name="Content Placeholder 2"/>
          <p:cNvSpPr>
            <a:spLocks noGrp="1"/>
          </p:cNvSpPr>
          <p:nvPr>
            <p:ph idx="1"/>
          </p:nvPr>
        </p:nvSpPr>
        <p:spPr>
          <a:xfrm>
            <a:off x="457200" y="1959895"/>
            <a:ext cx="8229600" cy="350169"/>
          </a:xfrm>
        </p:spPr>
        <p:txBody>
          <a:bodyPr/>
          <a:lstStyle/>
          <a:p>
            <a:pPr marL="0" indent="0">
              <a:buNone/>
            </a:pPr>
            <a:r>
              <a:rPr lang="en-IN" sz="1800" b="1" dirty="0" smtClean="0"/>
              <a:t>Figure 24.5 </a:t>
            </a:r>
            <a:r>
              <a:rPr lang="en-IN" sz="1800" b="1" dirty="0" smtClean="0">
                <a:solidFill>
                  <a:srgbClr val="0070C0"/>
                </a:solidFill>
              </a:rPr>
              <a:t>The Effects of Prepayments on Pass-Through Bond Holders’ Cash Flows</a:t>
            </a:r>
            <a:endParaRPr lang="en-IN" sz="1800" b="1" dirty="0">
              <a:solidFill>
                <a:srgbClr val="0070C0"/>
              </a:solidFill>
            </a:endParaRPr>
          </a:p>
        </p:txBody>
      </p:sp>
      <p:pic>
        <p:nvPicPr>
          <p:cNvPr id="6" name="Picture 5" descr="Diagram showing the effects of prepayments on the pass-through bondholder's cash flow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7773" y="3205502"/>
            <a:ext cx="7798198" cy="1563524"/>
          </a:xfrm>
          <a:prstGeom prst="rect">
            <a:avLst/>
          </a:prstGeom>
        </p:spPr>
      </p:pic>
      <p:sp>
        <p:nvSpPr>
          <p:cNvPr id="4" name="Content Placeholder 3"/>
          <p:cNvSpPr>
            <a:spLocks noGrp="1"/>
          </p:cNvSpPr>
          <p:nvPr>
            <p:ph idx="13"/>
          </p:nvPr>
        </p:nvSpPr>
        <p:spPr>
          <a:xfrm>
            <a:off x="3391741" y="6269960"/>
            <a:ext cx="1979156" cy="255968"/>
          </a:xfrm>
        </p:spPr>
        <p:txBody>
          <a:bodyPr/>
          <a:lstStyle/>
          <a:p>
            <a:pPr marL="0" indent="0">
              <a:buNone/>
            </a:pPr>
            <a:r>
              <a:rPr lang="en-IN" sz="1000" dirty="0">
                <a:hlinkClick r:id="rId3" action="ppaction://hlinksldjump"/>
              </a:rPr>
              <a:t>Access the long description slide</a:t>
            </a:r>
            <a:r>
              <a:rPr lang="en-IN" sz="1000" dirty="0" smtClean="0">
                <a:hlinkClick r:id="rId3" action="ppaction://hlinksldjump"/>
              </a:rPr>
              <a:t>.</a:t>
            </a:r>
            <a:endParaRPr lang="en-IN" sz="1000" dirty="0">
              <a:hlinkClick r:id="rId3" action="ppaction://hlinksldjump"/>
            </a:endParaRPr>
          </a:p>
        </p:txBody>
      </p:sp>
      <p:sp>
        <p:nvSpPr>
          <p:cNvPr id="5" name="Slide Number Placeholder 4"/>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16</a:t>
            </a:fld>
            <a:endParaRPr lang="en-US" altLang="en-US" dirty="0"/>
          </a:p>
        </p:txBody>
      </p:sp>
    </p:spTree>
    <p:extLst>
      <p:ext uri="{BB962C8B-B14F-4D97-AF65-F5344CB8AC3E}">
        <p14:creationId xmlns:p14="http://schemas.microsoft.com/office/powerpoint/2010/main" val="23367755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038474" cy="980015"/>
          </a:xfrm>
        </p:spPr>
        <p:txBody>
          <a:bodyPr anchor="ctr"/>
          <a:lstStyle/>
          <a:p>
            <a:r>
              <a:rPr lang="en-US" sz="3500" dirty="0"/>
              <a:t>Collateralized Mortgage Obligations (</a:t>
            </a:r>
            <a:r>
              <a:rPr lang="en-US" sz="3500" dirty="0" smtClean="0"/>
              <a:t>C</a:t>
            </a:r>
            <a:r>
              <a:rPr lang="en-US" sz="100" dirty="0" smtClean="0"/>
              <a:t> </a:t>
            </a:r>
            <a:r>
              <a:rPr lang="en-US" sz="3500" dirty="0" smtClean="0"/>
              <a:t>M</a:t>
            </a:r>
            <a:r>
              <a:rPr lang="en-US" sz="100" dirty="0" smtClean="0"/>
              <a:t> </a:t>
            </a:r>
            <a:r>
              <a:rPr lang="en-US" sz="3500" dirty="0" err="1" smtClean="0"/>
              <a:t>Os</a:t>
            </a:r>
            <a:r>
              <a:rPr lang="en-US" sz="3500" dirty="0" smtClean="0"/>
              <a:t>) </a:t>
            </a:r>
            <a:r>
              <a:rPr lang="en-US" sz="1000" b="0" dirty="0" smtClean="0"/>
              <a:t>1</a:t>
            </a:r>
            <a:endParaRPr lang="en-IN" sz="1000" b="0" dirty="0"/>
          </a:p>
        </p:txBody>
      </p:sp>
      <p:sp>
        <p:nvSpPr>
          <p:cNvPr id="4" name="Content Placeholder 3"/>
          <p:cNvSpPr>
            <a:spLocks noGrp="1"/>
          </p:cNvSpPr>
          <p:nvPr>
            <p:ph idx="1"/>
          </p:nvPr>
        </p:nvSpPr>
        <p:spPr>
          <a:xfrm>
            <a:off x="457200" y="1863640"/>
            <a:ext cx="8229600" cy="3901893"/>
          </a:xfrm>
        </p:spPr>
        <p:txBody>
          <a:bodyPr/>
          <a:lstStyle/>
          <a:p>
            <a:pPr marL="0" indent="0" eaLnBrk="1" hangingPunct="1">
              <a:lnSpc>
                <a:spcPct val="90000"/>
              </a:lnSpc>
              <a:buNone/>
            </a:pPr>
            <a:r>
              <a:rPr lang="en-US" altLang="en-US" sz="2600" b="1" dirty="0"/>
              <a:t>Collateralized mortgage obligations (</a:t>
            </a:r>
            <a:r>
              <a:rPr lang="en-US" altLang="en-US" sz="2600" b="1" dirty="0" smtClean="0"/>
              <a:t>C</a:t>
            </a:r>
            <a:r>
              <a:rPr lang="en-US" altLang="en-US" sz="100" b="1" dirty="0" smtClean="0"/>
              <a:t> </a:t>
            </a:r>
            <a:r>
              <a:rPr lang="en-US" altLang="en-US" sz="2600" b="1" dirty="0" smtClean="0"/>
              <a:t>M</a:t>
            </a:r>
            <a:r>
              <a:rPr lang="en-US" altLang="en-US" sz="100" b="1" dirty="0" smtClean="0"/>
              <a:t> </a:t>
            </a:r>
            <a:r>
              <a:rPr lang="en-US" altLang="en-US" sz="2600" b="1" dirty="0" smtClean="0"/>
              <a:t>Os</a:t>
            </a:r>
            <a:r>
              <a:rPr lang="en-US" altLang="en-US" sz="2600" b="1" dirty="0"/>
              <a:t>) </a:t>
            </a:r>
            <a:r>
              <a:rPr lang="en-US" altLang="en-US" sz="2600" dirty="0"/>
              <a:t>are mortgage-backed securities issued in multiple classes, or tranches, to provide prepayment </a:t>
            </a:r>
            <a:r>
              <a:rPr lang="en-US" altLang="en-US" sz="2600" dirty="0" smtClean="0"/>
              <a:t>protection.</a:t>
            </a:r>
            <a:endParaRPr lang="en-US" altLang="en-US" sz="2600" dirty="0"/>
          </a:p>
          <a:p>
            <a:pPr marL="291600" lvl="1" indent="-291600" eaLnBrk="1" hangingPunct="1">
              <a:lnSpc>
                <a:spcPct val="90000"/>
              </a:lnSpc>
              <a:spcBef>
                <a:spcPts val="600"/>
              </a:spcBef>
              <a:buSzPct val="100000"/>
            </a:pPr>
            <a:r>
              <a:rPr lang="en-US" altLang="en-US" sz="2400" dirty="0"/>
              <a:t>In a </a:t>
            </a:r>
            <a:r>
              <a:rPr lang="en-US" altLang="en-US" sz="2400" b="1" dirty="0"/>
              <a:t>sequential pay </a:t>
            </a:r>
            <a:r>
              <a:rPr lang="en-US" altLang="en-US" sz="2400" b="1" dirty="0" smtClean="0"/>
              <a:t>C</a:t>
            </a:r>
            <a:r>
              <a:rPr lang="en-US" altLang="en-US" sz="100" b="1" dirty="0" smtClean="0"/>
              <a:t> </a:t>
            </a:r>
            <a:r>
              <a:rPr lang="en-US" altLang="en-US" sz="2400" b="1" dirty="0" smtClean="0"/>
              <a:t>M</a:t>
            </a:r>
            <a:r>
              <a:rPr lang="en-US" altLang="en-US" sz="100" b="1" dirty="0" smtClean="0"/>
              <a:t> </a:t>
            </a:r>
            <a:r>
              <a:rPr lang="en-US" altLang="en-US" sz="2400" b="1" dirty="0" smtClean="0"/>
              <a:t>O</a:t>
            </a:r>
            <a:r>
              <a:rPr lang="en-US" altLang="en-US" sz="2400" b="1" dirty="0"/>
              <a:t>,</a:t>
            </a:r>
            <a:r>
              <a:rPr lang="en-US" altLang="en-US" sz="2400" dirty="0"/>
              <a:t> tranches are differentiated by the order in which each class is paid </a:t>
            </a:r>
            <a:r>
              <a:rPr lang="en-US" altLang="en-US" sz="2400" dirty="0" smtClean="0"/>
              <a:t>off.</a:t>
            </a:r>
            <a:endParaRPr lang="en-US" altLang="en-US" sz="2400" dirty="0"/>
          </a:p>
          <a:p>
            <a:pPr marL="291600" lvl="1" indent="-291600" eaLnBrk="1" hangingPunct="1">
              <a:lnSpc>
                <a:spcPct val="90000"/>
              </a:lnSpc>
              <a:spcBef>
                <a:spcPts val="600"/>
              </a:spcBef>
              <a:buSzPct val="100000"/>
            </a:pPr>
            <a:r>
              <a:rPr lang="en-US" altLang="en-US" sz="2400" dirty="0"/>
              <a:t>Each class has a guaranteed coupon payment, but prepayment of principal occurs sequentially to only one class of bondholder at a </a:t>
            </a:r>
            <a:r>
              <a:rPr lang="en-US" altLang="en-US" sz="2400" dirty="0" smtClean="0"/>
              <a:t>time.</a:t>
            </a:r>
          </a:p>
          <a:p>
            <a:pPr marL="622800" lvl="1" indent="-320400" eaLnBrk="1" hangingPunct="1">
              <a:lnSpc>
                <a:spcPct val="90000"/>
              </a:lnSpc>
              <a:spcBef>
                <a:spcPts val="600"/>
              </a:spcBef>
              <a:buSzPct val="80000"/>
            </a:pPr>
            <a:r>
              <a:rPr lang="en-US" altLang="en-US" sz="2400" dirty="0"/>
              <a:t>Thus, some classes of bondholders are more protected against prepayment risk than </a:t>
            </a:r>
            <a:r>
              <a:rPr lang="en-US" altLang="en-US" sz="2400" dirty="0" smtClean="0"/>
              <a:t>others.</a:t>
            </a:r>
            <a:endParaRPr lang="en-US" altLang="en-US" sz="2400" dirty="0"/>
          </a:p>
        </p:txBody>
      </p:sp>
      <p:sp>
        <p:nvSpPr>
          <p:cNvPr id="3" name="Slide Number Placeholder 2"/>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17</a:t>
            </a:fld>
            <a:endParaRPr lang="en-US" altLang="en-US" dirty="0"/>
          </a:p>
        </p:txBody>
      </p:sp>
    </p:spTree>
    <p:extLst>
      <p:ext uri="{BB962C8B-B14F-4D97-AF65-F5344CB8AC3E}">
        <p14:creationId xmlns:p14="http://schemas.microsoft.com/office/powerpoint/2010/main" val="6697142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sz="3500" dirty="0"/>
              <a:t>Creation of </a:t>
            </a:r>
            <a:r>
              <a:rPr lang="en-US" sz="3500" dirty="0" smtClean="0"/>
              <a:t>C</a:t>
            </a:r>
            <a:r>
              <a:rPr lang="en-US" sz="100" dirty="0" smtClean="0"/>
              <a:t> </a:t>
            </a:r>
            <a:r>
              <a:rPr lang="en-US" sz="3500" dirty="0" smtClean="0"/>
              <a:t>M</a:t>
            </a:r>
            <a:r>
              <a:rPr lang="en-US" sz="100" dirty="0" smtClean="0"/>
              <a:t> </a:t>
            </a:r>
            <a:r>
              <a:rPr lang="en-US" sz="3500" dirty="0" smtClean="0"/>
              <a:t>Os</a:t>
            </a:r>
            <a:endParaRPr lang="en-IN" sz="3500" dirty="0"/>
          </a:p>
        </p:txBody>
      </p:sp>
      <p:sp>
        <p:nvSpPr>
          <p:cNvPr id="4" name="Content Placeholder 3"/>
          <p:cNvSpPr>
            <a:spLocks noGrp="1"/>
          </p:cNvSpPr>
          <p:nvPr>
            <p:ph idx="1"/>
          </p:nvPr>
        </p:nvSpPr>
        <p:spPr>
          <a:xfrm>
            <a:off x="457200" y="1719263"/>
            <a:ext cx="8229600" cy="4306152"/>
          </a:xfrm>
        </p:spPr>
        <p:txBody>
          <a:bodyPr/>
          <a:lstStyle/>
          <a:p>
            <a:pPr marL="0" indent="0" eaLnBrk="1" hangingPunct="1">
              <a:lnSpc>
                <a:spcPct val="90000"/>
              </a:lnSpc>
              <a:buNone/>
            </a:pPr>
            <a:r>
              <a:rPr lang="en-US" altLang="en-US" sz="2400" dirty="0" smtClean="0"/>
              <a:t>C</a:t>
            </a:r>
            <a:r>
              <a:rPr lang="en-US" altLang="en-US" sz="100" dirty="0" smtClean="0"/>
              <a:t> </a:t>
            </a:r>
            <a:r>
              <a:rPr lang="en-US" altLang="en-US" sz="2400" dirty="0" smtClean="0"/>
              <a:t>M</a:t>
            </a:r>
            <a:r>
              <a:rPr lang="en-US" altLang="en-US" sz="100" dirty="0" smtClean="0"/>
              <a:t> </a:t>
            </a:r>
            <a:r>
              <a:rPr lang="en-US" altLang="en-US" sz="2400" dirty="0" smtClean="0"/>
              <a:t>Os </a:t>
            </a:r>
            <a:r>
              <a:rPr lang="en-US" altLang="en-US" sz="2400" dirty="0"/>
              <a:t>are usually created by placing existing pass-through securities in a trust off-the-balance-sheet</a:t>
            </a:r>
          </a:p>
          <a:p>
            <a:pPr marL="0" indent="0" eaLnBrk="1" hangingPunct="1">
              <a:lnSpc>
                <a:spcPct val="90000"/>
              </a:lnSpc>
              <a:buNone/>
            </a:pPr>
            <a:r>
              <a:rPr lang="en-US" altLang="en-US" sz="2400" dirty="0"/>
              <a:t>The trust issues three different classes, each with a different level of prepayment </a:t>
            </a:r>
            <a:r>
              <a:rPr lang="en-US" altLang="en-US" sz="2400" dirty="0" smtClean="0"/>
              <a:t>risk.</a:t>
            </a:r>
            <a:endParaRPr lang="en-US" altLang="en-US" sz="2400" dirty="0"/>
          </a:p>
          <a:p>
            <a:pPr marL="291600" lvl="1" indent="-291600" eaLnBrk="1" hangingPunct="1">
              <a:lnSpc>
                <a:spcPct val="90000"/>
              </a:lnSpc>
              <a:spcBef>
                <a:spcPts val="600"/>
              </a:spcBef>
              <a:buSzPct val="100000"/>
            </a:pPr>
            <a:r>
              <a:rPr lang="en-US" altLang="en-US" sz="2200" b="1" dirty="0"/>
              <a:t>Class A </a:t>
            </a:r>
            <a:r>
              <a:rPr lang="en-US" altLang="en-US" sz="2200" dirty="0" smtClean="0"/>
              <a:t>C</a:t>
            </a:r>
            <a:r>
              <a:rPr lang="en-US" altLang="en-US" sz="100" dirty="0" smtClean="0"/>
              <a:t> </a:t>
            </a:r>
            <a:r>
              <a:rPr lang="en-US" altLang="en-US" sz="2200" dirty="0" smtClean="0"/>
              <a:t>M</a:t>
            </a:r>
            <a:r>
              <a:rPr lang="en-US" altLang="en-US" sz="100" dirty="0" smtClean="0"/>
              <a:t> </a:t>
            </a:r>
            <a:r>
              <a:rPr lang="en-US" altLang="en-US" sz="2200" dirty="0" smtClean="0"/>
              <a:t>O </a:t>
            </a:r>
            <a:r>
              <a:rPr lang="en-US" altLang="en-US" sz="2200" dirty="0"/>
              <a:t>holders have the least prepayment protection, and are of great interest to investors seeking short-duration mortgage-backed assets to reduce the duration of their mortgage-related asset </a:t>
            </a:r>
            <a:r>
              <a:rPr lang="en-US" altLang="en-US" sz="2200" dirty="0" smtClean="0"/>
              <a:t>portfolios.</a:t>
            </a:r>
            <a:endParaRPr lang="en-US" altLang="en-US" sz="2200" dirty="0"/>
          </a:p>
          <a:p>
            <a:pPr marL="291600" lvl="1" indent="-291600" eaLnBrk="1" hangingPunct="1">
              <a:lnSpc>
                <a:spcPct val="90000"/>
              </a:lnSpc>
              <a:spcBef>
                <a:spcPts val="600"/>
              </a:spcBef>
              <a:buSzPct val="100000"/>
            </a:pPr>
            <a:r>
              <a:rPr lang="en-US" altLang="en-US" sz="2200" dirty="0"/>
              <a:t>After all Class A </a:t>
            </a:r>
            <a:r>
              <a:rPr lang="en-US" altLang="en-US" sz="2200" dirty="0" smtClean="0"/>
              <a:t>C</a:t>
            </a:r>
            <a:r>
              <a:rPr lang="en-US" altLang="en-US" sz="100" dirty="0" smtClean="0"/>
              <a:t> </a:t>
            </a:r>
            <a:r>
              <a:rPr lang="en-US" altLang="en-US" sz="2200" dirty="0" smtClean="0"/>
              <a:t>M</a:t>
            </a:r>
            <a:r>
              <a:rPr lang="en-US" altLang="en-US" sz="100" dirty="0" smtClean="0"/>
              <a:t> </a:t>
            </a:r>
            <a:r>
              <a:rPr lang="en-US" altLang="en-US" sz="2200" dirty="0" smtClean="0"/>
              <a:t>Os </a:t>
            </a:r>
            <a:r>
              <a:rPr lang="en-US" altLang="en-US" sz="2200" dirty="0"/>
              <a:t>have been retired, </a:t>
            </a:r>
            <a:r>
              <a:rPr lang="en-US" altLang="en-US" sz="2200" b="1" dirty="0"/>
              <a:t>Class B</a:t>
            </a:r>
            <a:r>
              <a:rPr lang="en-US" altLang="en-US" sz="2200" dirty="0"/>
              <a:t> </a:t>
            </a:r>
            <a:r>
              <a:rPr lang="en-US" altLang="en-US" sz="2200" dirty="0" smtClean="0"/>
              <a:t>C</a:t>
            </a:r>
            <a:r>
              <a:rPr lang="en-US" altLang="en-US" sz="100" dirty="0" smtClean="0"/>
              <a:t> </a:t>
            </a:r>
            <a:r>
              <a:rPr lang="en-US" altLang="en-US" sz="2200" dirty="0" smtClean="0"/>
              <a:t>M</a:t>
            </a:r>
            <a:r>
              <a:rPr lang="en-US" altLang="en-US" sz="100" dirty="0" smtClean="0"/>
              <a:t> </a:t>
            </a:r>
            <a:r>
              <a:rPr lang="en-US" altLang="en-US" sz="2200" dirty="0" smtClean="0"/>
              <a:t>O </a:t>
            </a:r>
            <a:r>
              <a:rPr lang="en-US" altLang="en-US" sz="2200" dirty="0"/>
              <a:t>holders receive principal prepayment cash </a:t>
            </a:r>
            <a:r>
              <a:rPr lang="en-US" altLang="en-US" sz="2200" dirty="0" smtClean="0"/>
              <a:t>flows.</a:t>
            </a:r>
            <a:endParaRPr lang="en-US" altLang="en-US" sz="2200" dirty="0"/>
          </a:p>
          <a:p>
            <a:pPr marL="291600" lvl="1" indent="-291600" eaLnBrk="1" hangingPunct="1">
              <a:lnSpc>
                <a:spcPct val="90000"/>
              </a:lnSpc>
              <a:spcBef>
                <a:spcPts val="600"/>
              </a:spcBef>
              <a:buSzPct val="100000"/>
            </a:pPr>
            <a:r>
              <a:rPr lang="en-US" altLang="en-US" sz="2200" dirty="0"/>
              <a:t>Finally, </a:t>
            </a:r>
            <a:r>
              <a:rPr lang="en-US" altLang="en-US" sz="2200" b="1" dirty="0"/>
              <a:t>Class C</a:t>
            </a:r>
            <a:r>
              <a:rPr lang="en-US" altLang="en-US" sz="2200" dirty="0"/>
              <a:t> has the most prepayment protection, and are attractive to insurance companies and pension </a:t>
            </a:r>
            <a:r>
              <a:rPr lang="en-US" altLang="en-US" sz="2200" dirty="0" smtClean="0"/>
              <a:t>funds.</a:t>
            </a:r>
            <a:endParaRPr lang="en-US" altLang="en-US" sz="2200" dirty="0"/>
          </a:p>
        </p:txBody>
      </p:sp>
      <p:sp>
        <p:nvSpPr>
          <p:cNvPr id="3" name="Slide Number Placeholder 2"/>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18</a:t>
            </a:fld>
            <a:endParaRPr lang="en-US" altLang="en-US" dirty="0"/>
          </a:p>
        </p:txBody>
      </p:sp>
    </p:spTree>
    <p:extLst>
      <p:ext uri="{BB962C8B-B14F-4D97-AF65-F5344CB8AC3E}">
        <p14:creationId xmlns:p14="http://schemas.microsoft.com/office/powerpoint/2010/main" val="37608202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z="3500" dirty="0"/>
              <a:t>Initial Payments on a Three-Class Agency </a:t>
            </a:r>
            <a:r>
              <a:rPr lang="en-US" sz="3500" dirty="0" smtClean="0"/>
              <a:t>C</a:t>
            </a:r>
            <a:r>
              <a:rPr lang="en-US" sz="100" dirty="0" smtClean="0"/>
              <a:t>  </a:t>
            </a:r>
            <a:r>
              <a:rPr lang="en-US" sz="3500" dirty="0" smtClean="0"/>
              <a:t>M</a:t>
            </a:r>
            <a:r>
              <a:rPr lang="en-US" sz="100" dirty="0" smtClean="0"/>
              <a:t>  </a:t>
            </a:r>
            <a:r>
              <a:rPr lang="en-US" sz="3500" dirty="0" smtClean="0"/>
              <a:t>O</a:t>
            </a:r>
            <a:endParaRPr lang="en-IN" sz="3500" dirty="0"/>
          </a:p>
        </p:txBody>
      </p:sp>
      <p:graphicFrame>
        <p:nvGraphicFramePr>
          <p:cNvPr id="10" name="Table 9"/>
          <p:cNvGraphicFramePr>
            <a:graphicFrameLocks noGrp="1"/>
          </p:cNvGraphicFramePr>
          <p:nvPr>
            <p:extLst>
              <p:ext uri="{D42A27DB-BD31-4B8C-83A1-F6EECF244321}">
                <p14:modId xmlns:p14="http://schemas.microsoft.com/office/powerpoint/2010/main" val="2099120638"/>
              </p:ext>
            </p:extLst>
          </p:nvPr>
        </p:nvGraphicFramePr>
        <p:xfrm>
          <a:off x="378594" y="1974520"/>
          <a:ext cx="8409272" cy="1637094"/>
        </p:xfrm>
        <a:graphic>
          <a:graphicData uri="http://schemas.openxmlformats.org/drawingml/2006/table">
            <a:tbl>
              <a:tblPr firstRow="1" bandRow="1">
                <a:tableStyleId>{5C22544A-7EE6-4342-B048-85BDC9FD1C3A}</a:tableStyleId>
              </a:tblPr>
              <a:tblGrid>
                <a:gridCol w="957837">
                  <a:extLst>
                    <a:ext uri="{9D8B030D-6E8A-4147-A177-3AD203B41FA5}">
                      <a16:colId xmlns:a16="http://schemas.microsoft.com/office/drawing/2014/main" val="953717102"/>
                    </a:ext>
                  </a:extLst>
                </a:gridCol>
                <a:gridCol w="1859157">
                  <a:extLst>
                    <a:ext uri="{9D8B030D-6E8A-4147-A177-3AD203B41FA5}">
                      <a16:colId xmlns:a16="http://schemas.microsoft.com/office/drawing/2014/main" val="2490842539"/>
                    </a:ext>
                  </a:extLst>
                </a:gridCol>
                <a:gridCol w="1917833">
                  <a:extLst>
                    <a:ext uri="{9D8B030D-6E8A-4147-A177-3AD203B41FA5}">
                      <a16:colId xmlns:a16="http://schemas.microsoft.com/office/drawing/2014/main" val="2710821159"/>
                    </a:ext>
                  </a:extLst>
                </a:gridCol>
                <a:gridCol w="2413535">
                  <a:extLst>
                    <a:ext uri="{9D8B030D-6E8A-4147-A177-3AD203B41FA5}">
                      <a16:colId xmlns:a16="http://schemas.microsoft.com/office/drawing/2014/main" val="2219094705"/>
                    </a:ext>
                  </a:extLst>
                </a:gridCol>
                <a:gridCol w="1260910">
                  <a:extLst>
                    <a:ext uri="{9D8B030D-6E8A-4147-A177-3AD203B41FA5}">
                      <a16:colId xmlns:a16="http://schemas.microsoft.com/office/drawing/2014/main" val="1713217819"/>
                    </a:ext>
                  </a:extLst>
                </a:gridCol>
              </a:tblGrid>
              <a:tr h="370840">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defRPr/>
                      </a:pPr>
                      <a:r>
                        <a:rPr kumimoji="0" lang="en-US" sz="1400" b="1" i="0" u="none" strike="noStrike" cap="none" normalizeH="0" baseline="0" dirty="0" smtClean="0">
                          <a:ln>
                            <a:noFill/>
                          </a:ln>
                          <a:solidFill>
                            <a:schemeClr val="tx1"/>
                          </a:solidFill>
                          <a:effectLst/>
                          <a:latin typeface="Calibri" panose="020F0502020204030204" pitchFamily="34" charset="0"/>
                          <a:cs typeface="Times New Roman" pitchFamily="18" charset="0"/>
                        </a:rPr>
                        <a:t>Month 1</a:t>
                      </a:r>
                    </a:p>
                  </a:txBody>
                  <a:tcPr marL="68580" marR="68580" marT="0" marB="0" anchor="b" horzOverflow="overflow"/>
                </a:tc>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1" i="0" u="none" strike="noStrike" cap="none" normalizeH="0" baseline="0" dirty="0" smtClean="0">
                          <a:ln>
                            <a:noFill/>
                          </a:ln>
                          <a:solidFill>
                            <a:schemeClr val="tx1"/>
                          </a:solidFill>
                          <a:effectLst/>
                          <a:latin typeface="Calibri" panose="020F0502020204030204" pitchFamily="34" charset="0"/>
                          <a:cs typeface="Times New Roman" pitchFamily="18" charset="0"/>
                        </a:rPr>
                        <a:t>Amount paid into pool in Month 1</a:t>
                      </a:r>
                      <a:endParaRPr kumimoji="0" lang="en-US" sz="1400" b="1" i="0" u="none" strike="noStrike" cap="none" normalizeH="0" baseline="0" dirty="0">
                        <a:ln>
                          <a:noFill/>
                        </a:ln>
                        <a:solidFill>
                          <a:schemeClr val="tx1"/>
                        </a:solidFill>
                        <a:effectLst/>
                        <a:latin typeface="Calibri" panose="020F0502020204030204" pitchFamily="34" charset="0"/>
                        <a:cs typeface="Times New Roman" pitchFamily="18" charset="0"/>
                      </a:endParaRPr>
                    </a:p>
                  </a:txBody>
                  <a:tcPr marL="68580" marR="68580" marT="0" marB="0" anchor="b" horzOverflow="overflow"/>
                </a:tc>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1" i="0" u="none" strike="noStrike" cap="none" normalizeH="0" baseline="0" dirty="0" smtClean="0">
                          <a:ln>
                            <a:noFill/>
                          </a:ln>
                          <a:solidFill>
                            <a:schemeClr val="tx1"/>
                          </a:solidFill>
                          <a:effectLst/>
                          <a:latin typeface="Calibri" panose="020F0502020204030204" pitchFamily="34" charset="0"/>
                          <a:cs typeface="Times New Roman" pitchFamily="18" charset="0"/>
                        </a:rPr>
                        <a:t>Amount paid into pool in Month 1</a:t>
                      </a:r>
                      <a:endParaRPr kumimoji="0" lang="en-US" sz="1400" b="1" i="0" u="none" strike="noStrike" cap="none" normalizeH="0" baseline="0" dirty="0">
                        <a:ln>
                          <a:noFill/>
                        </a:ln>
                        <a:solidFill>
                          <a:schemeClr val="tx1"/>
                        </a:solidFill>
                        <a:effectLst/>
                        <a:latin typeface="Calibri" panose="020F0502020204030204" pitchFamily="34" charset="0"/>
                        <a:cs typeface="Times New Roman" pitchFamily="18" charset="0"/>
                      </a:endParaRPr>
                    </a:p>
                  </a:txBody>
                  <a:tcPr marL="68580" marR="68580" marT="0" marB="0" anchor="b" horzOverflow="overflow"/>
                </a:tc>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2" charset="2"/>
                        <a:buNone/>
                        <a:tabLst/>
                        <a:defRPr/>
                      </a:pPr>
                      <a:r>
                        <a:rPr kumimoji="0" lang="en-US" sz="1400" b="1" i="0" u="none" strike="noStrike" cap="none" normalizeH="0" baseline="0" dirty="0" smtClean="0">
                          <a:ln>
                            <a:noFill/>
                          </a:ln>
                          <a:solidFill>
                            <a:schemeClr val="tx1"/>
                          </a:solidFill>
                          <a:effectLst/>
                          <a:latin typeface="Calibri" panose="020F0502020204030204" pitchFamily="34" charset="0"/>
                          <a:cs typeface="Times New Roman" pitchFamily="18" charset="0"/>
                        </a:rPr>
                        <a:t>$2 million</a:t>
                      </a:r>
                    </a:p>
                  </a:txBody>
                  <a:tcPr marL="68580" marR="68580" marT="0" marB="0" anchor="b" horzOverflow="overflow"/>
                </a:tc>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1" i="0" u="none" strike="noStrike" cap="none" normalizeH="0" baseline="0" dirty="0" smtClean="0">
                          <a:ln>
                            <a:noFill/>
                          </a:ln>
                          <a:solidFill>
                            <a:srgbClr val="E84C22"/>
                          </a:solidFill>
                          <a:effectLst/>
                          <a:latin typeface="Calibri" panose="020F0502020204030204" pitchFamily="34" charset="0"/>
                          <a:cs typeface="Times New Roman" pitchFamily="18" charset="0"/>
                        </a:rPr>
                        <a:t>Blank</a:t>
                      </a:r>
                      <a:endParaRPr kumimoji="0" lang="en-US" sz="1400" b="1" i="0" u="none" strike="noStrike" cap="none" normalizeH="0" baseline="0" dirty="0">
                        <a:ln>
                          <a:noFill/>
                        </a:ln>
                        <a:solidFill>
                          <a:srgbClr val="E84C22"/>
                        </a:solidFill>
                        <a:effectLst/>
                        <a:latin typeface="Calibri" panose="020F0502020204030204" pitchFamily="34" charset="0"/>
                        <a:cs typeface="Times New Roman" pitchFamily="18" charset="0"/>
                      </a:endParaRPr>
                    </a:p>
                  </a:txBody>
                  <a:tcPr marL="68580" marR="68580" marT="0" marB="0" anchor="b" horzOverflow="overflow"/>
                </a:tc>
                <a:extLst>
                  <a:ext uri="{0D108BD9-81ED-4DB2-BD59-A6C34878D82A}">
                    <a16:rowId xmlns:a16="http://schemas.microsoft.com/office/drawing/2014/main" val="128621827"/>
                  </a:ext>
                </a:extLst>
              </a:tr>
              <a:tr h="284213">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a:t>
                      </a:r>
                      <a:r>
                        <a:rPr kumimoji="0" lang="en-US" sz="1400" b="0" i="0" u="none" strike="noStrike" cap="none" normalizeH="0" baseline="0" dirty="0" smtClean="0">
                          <a:ln>
                            <a:noFill/>
                          </a:ln>
                          <a:solidFill>
                            <a:schemeClr val="tx1"/>
                          </a:solidFill>
                          <a:effectLst/>
                          <a:latin typeface="Calibri" panose="020F0502020204030204" pitchFamily="34" charset="0"/>
                          <a:cs typeface="Times New Roman" pitchFamily="18" charset="0"/>
                        </a:rPr>
                        <a:t>Class</a:t>
                      </a:r>
                      <a:endPar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Beginning </a:t>
                      </a:r>
                      <a:r>
                        <a:rPr kumimoji="0" lang="en-US" sz="1400" b="0" i="0" u="none" strike="noStrike" cap="none" normalizeH="0" baseline="0" dirty="0" smtClean="0">
                          <a:ln>
                            <a:noFill/>
                          </a:ln>
                          <a:solidFill>
                            <a:schemeClr val="tx1"/>
                          </a:solidFill>
                          <a:effectLst/>
                          <a:latin typeface="Calibri" panose="020F0502020204030204" pitchFamily="34" charset="0"/>
                          <a:cs typeface="Times New Roman" pitchFamily="18" charset="0"/>
                        </a:rPr>
                        <a:t>Balance</a:t>
                      </a:r>
                      <a:endPar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Interest </a:t>
                      </a:r>
                      <a:r>
                        <a:rPr kumimoji="0" lang="en-US" sz="1400" b="0" i="0" u="none" strike="noStrike" cap="none" normalizeH="0" baseline="0" dirty="0" smtClean="0">
                          <a:ln>
                            <a:noFill/>
                          </a:ln>
                          <a:solidFill>
                            <a:schemeClr val="tx1"/>
                          </a:solidFill>
                          <a:effectLst/>
                          <a:latin typeface="Calibri" panose="020F0502020204030204" pitchFamily="34" charset="0"/>
                          <a:cs typeface="Times New Roman" pitchFamily="18" charset="0"/>
                        </a:rPr>
                        <a:t>Due</a:t>
                      </a: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a:t>
                      </a:r>
                      <a:r>
                        <a:rPr kumimoji="0" lang="en-US" sz="1400" b="0" i="0" u="none" strike="noStrike" cap="none" normalizeH="0" baseline="0" dirty="0" smtClean="0">
                          <a:ln>
                            <a:noFill/>
                          </a:ln>
                          <a:solidFill>
                            <a:schemeClr val="tx1"/>
                          </a:solidFill>
                          <a:effectLst/>
                          <a:latin typeface="Calibri" panose="020F0502020204030204" pitchFamily="34" charset="0"/>
                          <a:cs typeface="Times New Roman" pitchFamily="18" charset="0"/>
                        </a:rPr>
                        <a:t>&amp; </a:t>
                      </a: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Paid</a:t>
                      </a: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a:t>
                      </a:r>
                      <a:r>
                        <a:rPr kumimoji="0" lang="en-US" sz="1400" b="0" i="0" u="none" strike="noStrike" cap="none" normalizeH="0" baseline="0" dirty="0" smtClean="0">
                          <a:ln>
                            <a:noFill/>
                          </a:ln>
                          <a:solidFill>
                            <a:schemeClr val="tx1"/>
                          </a:solidFill>
                          <a:effectLst/>
                          <a:latin typeface="Calibri" panose="020F0502020204030204" pitchFamily="34" charset="0"/>
                          <a:cs typeface="Times New Roman" pitchFamily="18" charset="0"/>
                        </a:rPr>
                        <a:t>Actual </a:t>
                      </a: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Principal reduction</a:t>
                      </a: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a:t>
                      </a:r>
                      <a:r>
                        <a:rPr kumimoji="0" lang="en-US" sz="1400" b="0" i="0" u="none" strike="noStrike" cap="none" normalizeH="0" baseline="0" dirty="0" smtClean="0">
                          <a:ln>
                            <a:noFill/>
                          </a:ln>
                          <a:solidFill>
                            <a:schemeClr val="tx1"/>
                          </a:solidFill>
                          <a:effectLst/>
                          <a:latin typeface="Calibri" panose="020F0502020204030204" pitchFamily="34" charset="0"/>
                          <a:cs typeface="Times New Roman" pitchFamily="18" charset="0"/>
                        </a:rPr>
                        <a:t>End </a:t>
                      </a: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Balance</a:t>
                      </a:r>
                    </a:p>
                  </a:txBody>
                  <a:tcPr marL="68580" marR="68580" marT="0" marB="0" horzOverflow="overflow"/>
                </a:tc>
                <a:extLst>
                  <a:ext uri="{0D108BD9-81ED-4DB2-BD59-A6C34878D82A}">
                    <a16:rowId xmlns:a16="http://schemas.microsoft.com/office/drawing/2014/main" val="933907485"/>
                  </a:ext>
                </a:extLst>
              </a:tr>
              <a:tr h="238221">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A</a:t>
                      </a:r>
                    </a:p>
                  </a:txBody>
                  <a:tcPr marL="68580" marR="68580" marT="0" marB="0" horzOverflow="overflow"/>
                </a:tc>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$50,000,000</a:t>
                      </a:r>
                    </a:p>
                  </a:txBody>
                  <a:tcPr marL="68580" marR="68580" marT="0" marB="0" horzOverflow="overflow"/>
                </a:tc>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tab pos="768350" algn="r"/>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$375,000</a:t>
                      </a: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$2 mill </a:t>
                      </a:r>
                      <a:r>
                        <a:rPr kumimoji="0" lang="en-US" sz="1400" b="0" i="0" u="none" strike="noStrike" cap="none" normalizeH="0" baseline="0" dirty="0" smtClean="0">
                          <a:ln>
                            <a:noFill/>
                          </a:ln>
                          <a:solidFill>
                            <a:schemeClr val="tx1"/>
                          </a:solidFill>
                          <a:effectLst/>
                          <a:latin typeface="Calibri" panose="020F0502020204030204" pitchFamily="34" charset="0"/>
                          <a:cs typeface="Arial" panose="020B0604020202020204" pitchFamily="34" charset="0"/>
                        </a:rPr>
                        <a:t>− </a:t>
                      </a:r>
                      <a:r>
                        <a:rPr kumimoji="0" lang="en-US" sz="1400" b="0" i="0" u="none" strike="noStrike" cap="none" normalizeH="0" baseline="0" dirty="0" smtClean="0">
                          <a:ln>
                            <a:noFill/>
                          </a:ln>
                          <a:solidFill>
                            <a:schemeClr val="tx1"/>
                          </a:solidFill>
                          <a:effectLst/>
                          <a:latin typeface="Calibri" panose="020F0502020204030204" pitchFamily="34" charset="0"/>
                          <a:cs typeface="Times New Roman" pitchFamily="18" charset="0"/>
                        </a:rPr>
                        <a:t>$</a:t>
                      </a: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1,125,000 =$875,000 </a:t>
                      </a:r>
                    </a:p>
                  </a:txBody>
                  <a:tcPr marL="68580" marR="68580" marT="0" marB="0" horzOverflow="overflow"/>
                </a:tc>
                <a:tc>
                  <a:txBody>
                    <a:bodyPr/>
                    <a:lstStyle/>
                    <a:p>
                      <a:pPr marL="0" marR="0" lvl="0" indent="0" algn="r"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$49,125,000</a:t>
                      </a:r>
                    </a:p>
                  </a:txBody>
                  <a:tcPr marL="68580" marR="68580" marT="0" marB="0" horzOverflow="overflow"/>
                </a:tc>
                <a:extLst>
                  <a:ext uri="{0D108BD9-81ED-4DB2-BD59-A6C34878D82A}">
                    <a16:rowId xmlns:a16="http://schemas.microsoft.com/office/drawing/2014/main" val="1703806437"/>
                  </a:ext>
                </a:extLst>
              </a:tr>
              <a:tr h="218173">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B</a:t>
                      </a:r>
                    </a:p>
                  </a:txBody>
                  <a:tcPr marL="68580" marR="68580" marT="0" marB="0" horzOverflow="overflow"/>
                </a:tc>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$50,000,000</a:t>
                      </a:r>
                    </a:p>
                  </a:txBody>
                  <a:tcPr marL="68580" marR="68580" marT="0" marB="0" horzOverflow="overflow"/>
                </a:tc>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tab pos="768350" algn="r"/>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$375,000</a:t>
                      </a:r>
                    </a:p>
                  </a:txBody>
                  <a:tcPr marL="68580" marR="68580" marT="0" marB="0" horzOverflow="overflow"/>
                </a:tc>
                <a:tc>
                  <a:txBody>
                    <a:bodyPr/>
                    <a:lstStyle/>
                    <a:p>
                      <a:pPr marL="90488" marR="0" lvl="0" indent="-90488" algn="l"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a:t>
                      </a:r>
                      <a:r>
                        <a:rPr kumimoji="0" lang="en-US" sz="1400" b="0" i="0" u="none" strike="noStrike" cap="none" normalizeH="0" baseline="0" dirty="0" smtClean="0">
                          <a:ln>
                            <a:noFill/>
                          </a:ln>
                          <a:solidFill>
                            <a:srgbClr val="F6D0CC"/>
                          </a:solidFill>
                          <a:effectLst/>
                          <a:latin typeface="Calibri" panose="020F0502020204030204" pitchFamily="34" charset="0"/>
                          <a:cs typeface="Times New Roman" pitchFamily="18" charset="0"/>
                        </a:rPr>
                        <a:t>Blank</a:t>
                      </a:r>
                      <a:endPar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endParaRPr>
                    </a:p>
                  </a:txBody>
                  <a:tcPr marL="68580" marR="68580" marT="0" marB="0" horzOverflow="overflow"/>
                </a:tc>
                <a:tc>
                  <a:txBody>
                    <a:bodyPr/>
                    <a:lstStyle/>
                    <a:p>
                      <a:pPr marL="0" marR="0" lvl="0" indent="0" algn="r"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$50,000,000</a:t>
                      </a:r>
                    </a:p>
                  </a:txBody>
                  <a:tcPr marL="68580" marR="68580" marT="0" marB="0" horzOverflow="overflow"/>
                </a:tc>
                <a:extLst>
                  <a:ext uri="{0D108BD9-81ED-4DB2-BD59-A6C34878D82A}">
                    <a16:rowId xmlns:a16="http://schemas.microsoft.com/office/drawing/2014/main" val="730177972"/>
                  </a:ext>
                </a:extLst>
              </a:tr>
              <a:tr h="231006">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C</a:t>
                      </a:r>
                    </a:p>
                  </a:txBody>
                  <a:tcPr marL="68580" marR="68580" marT="0" marB="0" horzOverflow="overflow"/>
                </a:tc>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$50,000,000</a:t>
                      </a:r>
                    </a:p>
                  </a:txBody>
                  <a:tcPr marL="68580" marR="68580" marT="0" marB="0" horzOverflow="overflow"/>
                </a:tc>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tab pos="768350" algn="r"/>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$375,000</a:t>
                      </a:r>
                    </a:p>
                  </a:txBody>
                  <a:tcPr marL="68580" marR="68580" marT="0" marB="0" horzOverflow="overflow">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rgbClr val="FBE9E8"/>
                          </a:solidFill>
                          <a:effectLst/>
                          <a:latin typeface="Calibri" panose="020F0502020204030204" pitchFamily="34" charset="0"/>
                          <a:cs typeface="Times New Roman" pitchFamily="18" charset="0"/>
                        </a:rPr>
                        <a:t> </a:t>
                      </a:r>
                      <a:r>
                        <a:rPr kumimoji="0" lang="en-US" sz="1400" b="0" i="0" u="none" strike="noStrike" cap="none" normalizeH="0" baseline="0" dirty="0" smtClean="0">
                          <a:ln>
                            <a:noFill/>
                          </a:ln>
                          <a:solidFill>
                            <a:srgbClr val="FBE9E8"/>
                          </a:solidFill>
                          <a:effectLst/>
                          <a:latin typeface="Calibri" panose="020F0502020204030204" pitchFamily="34" charset="0"/>
                          <a:cs typeface="Times New Roman" pitchFamily="18" charset="0"/>
                        </a:rPr>
                        <a:t>Blank</a:t>
                      </a:r>
                      <a:endParaRPr kumimoji="0" lang="en-US" sz="1400" b="0" i="0" u="none" strike="noStrike" cap="none" normalizeH="0" baseline="0" dirty="0">
                        <a:ln>
                          <a:noFill/>
                        </a:ln>
                        <a:solidFill>
                          <a:srgbClr val="FBE9E8"/>
                        </a:solidFill>
                        <a:effectLst/>
                        <a:latin typeface="Calibri" panose="020F0502020204030204" pitchFamily="34" charset="0"/>
                        <a:cs typeface="Times New Roman" pitchFamily="18" charset="0"/>
                      </a:endParaRPr>
                    </a:p>
                  </a:txBody>
                  <a:tcPr marL="68580" marR="68580" marT="0" marB="0" horzOverflow="overflow"/>
                </a:tc>
                <a:tc>
                  <a:txBody>
                    <a:bodyPr/>
                    <a:lstStyle/>
                    <a:p>
                      <a:pPr marL="0" marR="0" lvl="0" indent="0" algn="r"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$50,000,000</a:t>
                      </a:r>
                    </a:p>
                  </a:txBody>
                  <a:tcPr marL="68580" marR="68580" marT="0" marB="0" horzOverflow="overflow"/>
                </a:tc>
                <a:extLst>
                  <a:ext uri="{0D108BD9-81ED-4DB2-BD59-A6C34878D82A}">
                    <a16:rowId xmlns:a16="http://schemas.microsoft.com/office/drawing/2014/main" val="1509990607"/>
                  </a:ext>
                </a:extLst>
              </a:tr>
              <a:tr h="238761">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a:t>
                      </a:r>
                      <a:r>
                        <a:rPr kumimoji="0" lang="en-US" sz="1400" b="0" i="0" u="none" strike="noStrike" cap="none" normalizeH="0" baseline="0" dirty="0" smtClean="0">
                          <a:ln>
                            <a:noFill/>
                          </a:ln>
                          <a:solidFill>
                            <a:srgbClr val="F6D0CC"/>
                          </a:solidFill>
                          <a:effectLst/>
                          <a:latin typeface="Calibri" panose="020F0502020204030204" pitchFamily="34" charset="0"/>
                          <a:cs typeface="Times New Roman" pitchFamily="18" charset="0"/>
                        </a:rPr>
                        <a:t>Blank</a:t>
                      </a:r>
                      <a:endPar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endParaRPr>
                    </a:p>
                  </a:txBody>
                  <a:tcPr marL="68580" marR="68580" marT="0" marB="0" horzOverflow="overflow"/>
                </a:tc>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Total</a:t>
                      </a:r>
                    </a:p>
                  </a:txBody>
                  <a:tcPr marL="68580" marR="68580" marT="0" marB="0" horzOverflow="overflow"/>
                </a:tc>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tab pos="768350" algn="r"/>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$1,125,000</a:t>
                      </a:r>
                    </a:p>
                  </a:txBody>
                  <a:tcPr marL="68580" marR="68580" marT="0" marB="0" horzOverflow="overflow">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a:t>
                      </a:r>
                      <a:r>
                        <a:rPr kumimoji="0" lang="en-US" sz="1400" b="0" i="0" u="none" strike="noStrike" cap="none" normalizeH="0" baseline="0" dirty="0" smtClean="0">
                          <a:ln>
                            <a:noFill/>
                          </a:ln>
                          <a:solidFill>
                            <a:srgbClr val="F6D0CC"/>
                          </a:solidFill>
                          <a:effectLst/>
                          <a:latin typeface="Calibri" panose="020F0502020204030204" pitchFamily="34" charset="0"/>
                          <a:cs typeface="Times New Roman" pitchFamily="18" charset="0"/>
                        </a:rPr>
                        <a:t>Blank</a:t>
                      </a:r>
                      <a:endPar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endParaRPr>
                    </a:p>
                  </a:txBody>
                  <a:tcPr marL="68580" marR="68580" marT="0" marB="0" horzOverflow="overflow"/>
                </a:tc>
                <a:tc>
                  <a:txBody>
                    <a:bodyPr/>
                    <a:lstStyle/>
                    <a:p>
                      <a:pPr marL="0" marR="0" lvl="0" indent="0" algn="r" defTabSz="914400" rtl="0" eaLnBrk="1" fontAlgn="base" latinLnBrk="0" hangingPunct="1">
                        <a:lnSpc>
                          <a:spcPct val="100000"/>
                        </a:lnSpc>
                        <a:spcBef>
                          <a:spcPct val="0"/>
                        </a:spcBef>
                        <a:spcAft>
                          <a:spcPct val="0"/>
                        </a:spcAft>
                        <a:buClr>
                          <a:schemeClr val="tx2"/>
                        </a:buClr>
                        <a:buSzPct val="70000"/>
                        <a:buFont typeface="Wingdings" pitchFamily="2" charset="2"/>
                        <a:buNone/>
                        <a:tabLst/>
                        <a:defRPr/>
                      </a:pPr>
                      <a:r>
                        <a:rPr kumimoji="0" lang="en-US" sz="1400" b="0" i="0" u="none" strike="noStrike" cap="none" normalizeH="0" baseline="0" dirty="0" smtClean="0">
                          <a:ln>
                            <a:noFill/>
                          </a:ln>
                          <a:solidFill>
                            <a:schemeClr val="tx1"/>
                          </a:solidFill>
                          <a:effectLst/>
                          <a:latin typeface="Calibri" panose="020F0502020204030204" pitchFamily="34" charset="0"/>
                          <a:cs typeface="Times New Roman" pitchFamily="18" charset="0"/>
                        </a:rPr>
                        <a:t> </a:t>
                      </a:r>
                      <a:r>
                        <a:rPr kumimoji="0" lang="en-US" sz="1400" b="0" i="0" u="none" strike="noStrike" cap="none" normalizeH="0" baseline="0" dirty="0" smtClean="0">
                          <a:ln>
                            <a:noFill/>
                          </a:ln>
                          <a:solidFill>
                            <a:srgbClr val="F6D0CC"/>
                          </a:solidFill>
                          <a:effectLst/>
                          <a:latin typeface="Calibri" panose="020F0502020204030204" pitchFamily="34" charset="0"/>
                          <a:cs typeface="Times New Roman" pitchFamily="18" charset="0"/>
                        </a:rPr>
                        <a:t>Blank</a:t>
                      </a: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a:t>
                      </a:r>
                    </a:p>
                  </a:txBody>
                  <a:tcPr marL="68580" marR="68580" marT="0" marB="0" horzOverflow="overflow"/>
                </a:tc>
                <a:extLst>
                  <a:ext uri="{0D108BD9-81ED-4DB2-BD59-A6C34878D82A}">
                    <a16:rowId xmlns:a16="http://schemas.microsoft.com/office/drawing/2014/main" val="978528165"/>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157348885"/>
              </p:ext>
            </p:extLst>
          </p:nvPr>
        </p:nvGraphicFramePr>
        <p:xfrm>
          <a:off x="378594" y="4159450"/>
          <a:ext cx="8447772" cy="1667043"/>
        </p:xfrm>
        <a:graphic>
          <a:graphicData uri="http://schemas.openxmlformats.org/drawingml/2006/table">
            <a:tbl>
              <a:tblPr firstRow="1" bandRow="1">
                <a:tableStyleId>{5C22544A-7EE6-4342-B048-85BDC9FD1C3A}</a:tableStyleId>
              </a:tblPr>
              <a:tblGrid>
                <a:gridCol w="997819">
                  <a:extLst>
                    <a:ext uri="{9D8B030D-6E8A-4147-A177-3AD203B41FA5}">
                      <a16:colId xmlns:a16="http://schemas.microsoft.com/office/drawing/2014/main" val="1046425428"/>
                    </a:ext>
                  </a:extLst>
                </a:gridCol>
                <a:gridCol w="1684421">
                  <a:extLst>
                    <a:ext uri="{9D8B030D-6E8A-4147-A177-3AD203B41FA5}">
                      <a16:colId xmlns:a16="http://schemas.microsoft.com/office/drawing/2014/main" val="689892296"/>
                    </a:ext>
                  </a:extLst>
                </a:gridCol>
                <a:gridCol w="1811955">
                  <a:extLst>
                    <a:ext uri="{9D8B030D-6E8A-4147-A177-3AD203B41FA5}">
                      <a16:colId xmlns:a16="http://schemas.microsoft.com/office/drawing/2014/main" val="4190603115"/>
                    </a:ext>
                  </a:extLst>
                </a:gridCol>
                <a:gridCol w="2586790">
                  <a:extLst>
                    <a:ext uri="{9D8B030D-6E8A-4147-A177-3AD203B41FA5}">
                      <a16:colId xmlns:a16="http://schemas.microsoft.com/office/drawing/2014/main" val="1428896222"/>
                    </a:ext>
                  </a:extLst>
                </a:gridCol>
                <a:gridCol w="1366787">
                  <a:extLst>
                    <a:ext uri="{9D8B030D-6E8A-4147-A177-3AD203B41FA5}">
                      <a16:colId xmlns:a16="http://schemas.microsoft.com/office/drawing/2014/main" val="84236310"/>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smtClean="0">
                          <a:ln>
                            <a:noFill/>
                          </a:ln>
                          <a:solidFill>
                            <a:schemeClr val="tx1"/>
                          </a:solidFill>
                          <a:effectLst/>
                          <a:latin typeface="Calibri" panose="020F0502020204030204" pitchFamily="34" charset="0"/>
                          <a:cs typeface="Times New Roman" pitchFamily="18" charset="0"/>
                        </a:rPr>
                        <a:t>Month 2</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smtClean="0">
                          <a:ln>
                            <a:noFill/>
                          </a:ln>
                          <a:solidFill>
                            <a:schemeClr val="tx1"/>
                          </a:solidFill>
                          <a:effectLst/>
                          <a:latin typeface="Calibri" panose="020F0502020204030204" pitchFamily="34" charset="0"/>
                          <a:cs typeface="Times New Roman" pitchFamily="18" charset="0"/>
                        </a:rPr>
                        <a:t>Amount paid into pool in Month 2</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smtClean="0">
                          <a:ln>
                            <a:noFill/>
                          </a:ln>
                          <a:solidFill>
                            <a:schemeClr val="tx1"/>
                          </a:solidFill>
                          <a:effectLst/>
                          <a:latin typeface="Calibri" panose="020F0502020204030204" pitchFamily="34" charset="0"/>
                          <a:cs typeface="Times New Roman" pitchFamily="18" charset="0"/>
                        </a:rPr>
                        <a:t>Amount paid into pool in Month 2</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smtClean="0">
                          <a:ln>
                            <a:noFill/>
                          </a:ln>
                          <a:solidFill>
                            <a:schemeClr val="tx1"/>
                          </a:solidFill>
                          <a:effectLst/>
                          <a:latin typeface="Calibri" panose="020F0502020204030204" pitchFamily="34" charset="0"/>
                          <a:cs typeface="Times New Roman" pitchFamily="18" charset="0"/>
                        </a:rPr>
                        <a:t>$3 million</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cap="none" normalizeH="0" baseline="0" dirty="0" smtClean="0">
                          <a:ln>
                            <a:noFill/>
                          </a:ln>
                          <a:solidFill>
                            <a:srgbClr val="E84C22"/>
                          </a:solidFill>
                          <a:effectLst/>
                          <a:latin typeface="Calibri" panose="020F0502020204030204" pitchFamily="34" charset="0"/>
                          <a:cs typeface="Times New Roman" pitchFamily="18" charset="0"/>
                        </a:rPr>
                        <a:t>Blank</a:t>
                      </a:r>
                    </a:p>
                    <a:p>
                      <a:endParaRPr lang="en-IN" sz="1400" dirty="0">
                        <a:solidFill>
                          <a:schemeClr val="tx1"/>
                        </a:solidFill>
                        <a:latin typeface="Calibri" panose="020F0502020204030204" pitchFamily="34" charset="0"/>
                      </a:endParaRPr>
                    </a:p>
                  </a:txBody>
                  <a:tcPr anchor="b"/>
                </a:tc>
                <a:extLst>
                  <a:ext uri="{0D108BD9-81ED-4DB2-BD59-A6C34878D82A}">
                    <a16:rowId xmlns:a16="http://schemas.microsoft.com/office/drawing/2014/main" val="2025207403"/>
                  </a:ext>
                </a:extLst>
              </a:tr>
              <a:tr h="210413">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a:t>
                      </a:r>
                      <a:r>
                        <a:rPr kumimoji="0" lang="en-US" sz="1400" b="0" i="0" u="none" strike="noStrike" cap="none" normalizeH="0" baseline="0" dirty="0" smtClean="0">
                          <a:ln>
                            <a:noFill/>
                          </a:ln>
                          <a:solidFill>
                            <a:schemeClr val="tx1"/>
                          </a:solidFill>
                          <a:effectLst/>
                          <a:latin typeface="Calibri" panose="020F0502020204030204" pitchFamily="34" charset="0"/>
                          <a:cs typeface="Times New Roman" pitchFamily="18" charset="0"/>
                        </a:rPr>
                        <a:t>Class</a:t>
                      </a:r>
                      <a:endPar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Beginning </a:t>
                      </a:r>
                      <a:r>
                        <a:rPr kumimoji="0" lang="en-US" sz="1400" b="0" i="0" u="none" strike="noStrike" cap="none" normalizeH="0" baseline="0" dirty="0" smtClean="0">
                          <a:ln>
                            <a:noFill/>
                          </a:ln>
                          <a:solidFill>
                            <a:schemeClr val="tx1"/>
                          </a:solidFill>
                          <a:effectLst/>
                          <a:latin typeface="Calibri" panose="020F0502020204030204" pitchFamily="34" charset="0"/>
                          <a:cs typeface="Times New Roman" pitchFamily="18" charset="0"/>
                        </a:rPr>
                        <a:t>Balance</a:t>
                      </a:r>
                      <a:endPar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endParaRP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Interest </a:t>
                      </a:r>
                      <a:r>
                        <a:rPr kumimoji="0" lang="en-US" sz="1400" b="0" i="0" u="none" strike="noStrike" cap="none" normalizeH="0" baseline="0" dirty="0" smtClean="0">
                          <a:ln>
                            <a:noFill/>
                          </a:ln>
                          <a:solidFill>
                            <a:schemeClr val="tx1"/>
                          </a:solidFill>
                          <a:effectLst/>
                          <a:latin typeface="Calibri" panose="020F0502020204030204" pitchFamily="34" charset="0"/>
                          <a:cs typeface="Times New Roman" pitchFamily="18" charset="0"/>
                        </a:rPr>
                        <a:t>Due&amp; </a:t>
                      </a: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Paid</a:t>
                      </a: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a:t>
                      </a:r>
                      <a:r>
                        <a:rPr kumimoji="0" lang="en-US" sz="1400" b="0" i="0" u="none" strike="noStrike" cap="none" normalizeH="0" baseline="0" dirty="0" smtClean="0">
                          <a:ln>
                            <a:noFill/>
                          </a:ln>
                          <a:solidFill>
                            <a:schemeClr val="tx1"/>
                          </a:solidFill>
                          <a:effectLst/>
                          <a:latin typeface="Calibri" panose="020F0502020204030204" pitchFamily="34" charset="0"/>
                          <a:cs typeface="Times New Roman" pitchFamily="18" charset="0"/>
                        </a:rPr>
                        <a:t>Actual </a:t>
                      </a: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Principal reduction</a:t>
                      </a: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a:t>
                      </a:r>
                      <a:r>
                        <a:rPr kumimoji="0" lang="en-US" sz="1400" b="0" i="0" u="none" strike="noStrike" cap="none" normalizeH="0" baseline="0" dirty="0" smtClean="0">
                          <a:ln>
                            <a:noFill/>
                          </a:ln>
                          <a:solidFill>
                            <a:schemeClr val="tx1"/>
                          </a:solidFill>
                          <a:effectLst/>
                          <a:latin typeface="Calibri" panose="020F0502020204030204" pitchFamily="34" charset="0"/>
                          <a:cs typeface="Times New Roman" pitchFamily="18" charset="0"/>
                        </a:rPr>
                        <a:t>End </a:t>
                      </a: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Balance</a:t>
                      </a:r>
                    </a:p>
                  </a:txBody>
                  <a:tcPr marL="68580" marR="68580" marT="0" marB="0" horzOverflow="overflow"/>
                </a:tc>
                <a:extLst>
                  <a:ext uri="{0D108BD9-81ED-4DB2-BD59-A6C34878D82A}">
                    <a16:rowId xmlns:a16="http://schemas.microsoft.com/office/drawing/2014/main" val="2731088209"/>
                  </a:ext>
                </a:extLst>
              </a:tr>
              <a:tr h="234483">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A</a:t>
                      </a:r>
                    </a:p>
                  </a:txBody>
                  <a:tcPr marL="68580" marR="68580" marT="0" marB="0" horzOverflow="overflow"/>
                </a:tc>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$49,125,000</a:t>
                      </a:r>
                    </a:p>
                  </a:txBody>
                  <a:tcPr marL="68580" marR="68580" marT="0" marB="0" horzOverflow="overflow"/>
                </a:tc>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tab pos="768350" algn="r"/>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$368,437</a:t>
                      </a: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$3 mill </a:t>
                      </a:r>
                      <a:r>
                        <a:rPr kumimoji="0" lang="en-US" sz="1400" b="0" i="0" u="none" strike="noStrike" cap="none" normalizeH="0" baseline="0" dirty="0" smtClean="0">
                          <a:ln>
                            <a:noFill/>
                          </a:ln>
                          <a:solidFill>
                            <a:schemeClr val="tx1"/>
                          </a:solidFill>
                          <a:effectLst/>
                          <a:latin typeface="Calibri" panose="020F0502020204030204" pitchFamily="34" charset="0"/>
                          <a:cs typeface="Arial" panose="020B0604020202020204" pitchFamily="34" charset="0"/>
                        </a:rPr>
                        <a:t>−</a:t>
                      </a:r>
                      <a:r>
                        <a:rPr kumimoji="0" lang="en-US" sz="1400" b="0" i="0" u="none" strike="noStrike" cap="none" normalizeH="0" baseline="0" dirty="0" smtClean="0">
                          <a:ln>
                            <a:noFill/>
                          </a:ln>
                          <a:solidFill>
                            <a:schemeClr val="tx1"/>
                          </a:solidFill>
                          <a:effectLst/>
                          <a:latin typeface="Calibri" panose="020F0502020204030204" pitchFamily="34" charset="0"/>
                          <a:cs typeface="Times New Roman" pitchFamily="18" charset="0"/>
                        </a:rPr>
                        <a:t> </a:t>
                      </a: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$1,118,437 </a:t>
                      </a:r>
                      <a:r>
                        <a:rPr kumimoji="0" lang="en-US" sz="1400" b="0" i="0" u="none" strike="noStrike" cap="none" normalizeH="0" baseline="0" dirty="0" smtClean="0">
                          <a:ln>
                            <a:noFill/>
                          </a:ln>
                          <a:solidFill>
                            <a:schemeClr val="tx1"/>
                          </a:solidFill>
                          <a:effectLst/>
                          <a:latin typeface="Calibri" panose="020F0502020204030204" pitchFamily="34" charset="0"/>
                          <a:cs typeface="Times New Roman" pitchFamily="18" charset="0"/>
                        </a:rPr>
                        <a:t>= $</a:t>
                      </a: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1,881,563</a:t>
                      </a:r>
                    </a:p>
                  </a:txBody>
                  <a:tcPr marL="68580" marR="68580" marT="0" marB="0" horzOverflow="overflow"/>
                </a:tc>
                <a:tc>
                  <a:txBody>
                    <a:bodyPr/>
                    <a:lstStyle/>
                    <a:p>
                      <a:pPr marL="0" marR="0" lvl="0" indent="0" algn="r"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$47,243,437</a:t>
                      </a:r>
                    </a:p>
                  </a:txBody>
                  <a:tcPr marL="68580" marR="68580" marT="0" marB="0" horzOverflow="overflow"/>
                </a:tc>
                <a:extLst>
                  <a:ext uri="{0D108BD9-81ED-4DB2-BD59-A6C34878D82A}">
                    <a16:rowId xmlns:a16="http://schemas.microsoft.com/office/drawing/2014/main" val="1420917638"/>
                  </a:ext>
                </a:extLst>
              </a:tr>
              <a:tr h="248653">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B</a:t>
                      </a:r>
                    </a:p>
                  </a:txBody>
                  <a:tcPr marL="68580" marR="68580" marT="0" marB="0" horzOverflow="overflow"/>
                </a:tc>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$50,000,000</a:t>
                      </a:r>
                    </a:p>
                  </a:txBody>
                  <a:tcPr marL="68580" marR="68580" marT="0" marB="0" horzOverflow="overflow"/>
                </a:tc>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tab pos="768350" algn="r"/>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$375,000</a:t>
                      </a:r>
                    </a:p>
                  </a:txBody>
                  <a:tcPr marL="68580" marR="68580" marT="0" marB="0" horzOverflow="overflow"/>
                </a:tc>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a:t>
                      </a:r>
                      <a:r>
                        <a:rPr kumimoji="0" lang="en-US" sz="1400" b="0" i="0" u="none" strike="noStrike" cap="none" normalizeH="0" baseline="0" dirty="0" smtClean="0">
                          <a:ln>
                            <a:noFill/>
                          </a:ln>
                          <a:solidFill>
                            <a:srgbClr val="F6D0CC"/>
                          </a:solidFill>
                          <a:effectLst/>
                          <a:latin typeface="Calibri" panose="020F0502020204030204" pitchFamily="34" charset="0"/>
                          <a:cs typeface="Times New Roman" pitchFamily="18" charset="0"/>
                        </a:rPr>
                        <a:t>Blank</a:t>
                      </a:r>
                      <a:endParaRPr kumimoji="0" lang="en-US" sz="1400" b="0" i="0" u="none" strike="noStrike" cap="none" normalizeH="0" baseline="0" dirty="0">
                        <a:ln>
                          <a:noFill/>
                        </a:ln>
                        <a:solidFill>
                          <a:srgbClr val="F6D0CC"/>
                        </a:solidFill>
                        <a:effectLst/>
                        <a:latin typeface="Calibri" panose="020F0502020204030204" pitchFamily="34" charset="0"/>
                        <a:cs typeface="Times New Roman" pitchFamily="18" charset="0"/>
                      </a:endParaRPr>
                    </a:p>
                  </a:txBody>
                  <a:tcPr marL="68580" marR="68580" marT="0" marB="0" horzOverflow="overflow"/>
                </a:tc>
                <a:tc>
                  <a:txBody>
                    <a:bodyPr/>
                    <a:lstStyle/>
                    <a:p>
                      <a:pPr marL="0" marR="0" lvl="0" indent="0" algn="r"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$50,000,000</a:t>
                      </a:r>
                    </a:p>
                  </a:txBody>
                  <a:tcPr marL="68580" marR="68580" marT="0" marB="0" horzOverflow="overflow"/>
                </a:tc>
                <a:extLst>
                  <a:ext uri="{0D108BD9-81ED-4DB2-BD59-A6C34878D82A}">
                    <a16:rowId xmlns:a16="http://schemas.microsoft.com/office/drawing/2014/main" val="2935633571"/>
                  </a:ext>
                </a:extLst>
              </a:tr>
              <a:tr h="221381">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C</a:t>
                      </a:r>
                    </a:p>
                  </a:txBody>
                  <a:tcPr marL="68580" marR="68580" marT="0" marB="0" horzOverflow="overflow"/>
                </a:tc>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$50,000,000</a:t>
                      </a:r>
                    </a:p>
                  </a:txBody>
                  <a:tcPr marL="68580" marR="68580" marT="0" marB="0" horzOverflow="overflow"/>
                </a:tc>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tab pos="768350" algn="r"/>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$375,000</a:t>
                      </a:r>
                    </a:p>
                  </a:txBody>
                  <a:tcPr marL="68580" marR="68580" marT="0" marB="0" horzOverflow="overflow">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2" charset="2"/>
                        <a:buNone/>
                        <a:tabLst/>
                        <a:defRPr/>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a:t>
                      </a:r>
                      <a:r>
                        <a:rPr kumimoji="0" lang="en-US" sz="1400" b="0" i="0" u="none" strike="noStrike" cap="none" normalizeH="0" baseline="0" dirty="0" smtClean="0">
                          <a:ln>
                            <a:noFill/>
                          </a:ln>
                          <a:solidFill>
                            <a:srgbClr val="FBE9E8"/>
                          </a:solidFill>
                          <a:effectLst/>
                          <a:latin typeface="Calibri" panose="020F0502020204030204" pitchFamily="34" charset="0"/>
                          <a:cs typeface="Times New Roman" pitchFamily="18" charset="0"/>
                        </a:rPr>
                        <a:t> Blank</a:t>
                      </a:r>
                    </a:p>
                  </a:txBody>
                  <a:tcPr marL="68580" marR="68580" marT="0" marB="0" horzOverflow="overflow"/>
                </a:tc>
                <a:tc>
                  <a:txBody>
                    <a:bodyPr/>
                    <a:lstStyle/>
                    <a:p>
                      <a:pPr marL="0" marR="0" lvl="0" indent="0" algn="r"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$50,000,000</a:t>
                      </a:r>
                    </a:p>
                  </a:txBody>
                  <a:tcPr marL="68580" marR="68580" marT="0" marB="0" horzOverflow="overflow"/>
                </a:tc>
                <a:extLst>
                  <a:ext uri="{0D108BD9-81ED-4DB2-BD59-A6C34878D82A}">
                    <a16:rowId xmlns:a16="http://schemas.microsoft.com/office/drawing/2014/main" val="1554873169"/>
                  </a:ext>
                </a:extLst>
              </a:tr>
              <a:tr h="231006">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a:t>
                      </a:r>
                      <a:r>
                        <a:rPr kumimoji="0" lang="en-US" sz="1400" b="0" i="0" u="none" strike="noStrike" cap="none" normalizeH="0" baseline="0" dirty="0" smtClean="0">
                          <a:ln>
                            <a:noFill/>
                          </a:ln>
                          <a:solidFill>
                            <a:srgbClr val="F6D0CC"/>
                          </a:solidFill>
                          <a:effectLst/>
                          <a:latin typeface="Calibri" panose="020F0502020204030204" pitchFamily="34" charset="0"/>
                          <a:cs typeface="Times New Roman" pitchFamily="18" charset="0"/>
                        </a:rPr>
                        <a:t>Blank</a:t>
                      </a:r>
                      <a:endPar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endParaRPr>
                    </a:p>
                  </a:txBody>
                  <a:tcPr marL="68580" marR="68580" marT="0" marB="0" horzOverflow="overflow"/>
                </a:tc>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Total</a:t>
                      </a:r>
                    </a:p>
                  </a:txBody>
                  <a:tcPr marL="68580" marR="68580" marT="0" marB="0" horzOverflow="overflow"/>
                </a:tc>
                <a:tc>
                  <a:txBody>
                    <a:bodyPr/>
                    <a:lstStyle/>
                    <a:p>
                      <a:pPr marL="0" marR="0" lvl="0" indent="0" algn="ctr" defTabSz="914400" rtl="0" eaLnBrk="1" fontAlgn="base" latinLnBrk="0" hangingPunct="1">
                        <a:lnSpc>
                          <a:spcPct val="100000"/>
                        </a:lnSpc>
                        <a:spcBef>
                          <a:spcPct val="0"/>
                        </a:spcBef>
                        <a:spcAft>
                          <a:spcPct val="0"/>
                        </a:spcAft>
                        <a:buClr>
                          <a:schemeClr val="tx2"/>
                        </a:buClr>
                        <a:buSzPct val="70000"/>
                        <a:buFont typeface="Wingdings" pitchFamily="2" charset="2"/>
                        <a:buNone/>
                        <a:tabLst>
                          <a:tab pos="768350" algn="r"/>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$1,118,437</a:t>
                      </a:r>
                    </a:p>
                  </a:txBody>
                  <a:tcPr marL="68580" marR="68580" marT="0" marB="0" horzOverflow="overflow">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base" latinLnBrk="0" hangingPunct="1">
                        <a:lnSpc>
                          <a:spcPct val="100000"/>
                        </a:lnSpc>
                        <a:spcBef>
                          <a:spcPct val="0"/>
                        </a:spcBef>
                        <a:spcAft>
                          <a:spcPct val="0"/>
                        </a:spcAft>
                        <a:buClr>
                          <a:schemeClr val="tx2"/>
                        </a:buClr>
                        <a:buSzPct val="70000"/>
                        <a:buFont typeface="Wingdings" pitchFamily="2" charset="2"/>
                        <a:buNone/>
                        <a:tabLst/>
                      </a:pP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a:t>
                      </a:r>
                      <a:r>
                        <a:rPr kumimoji="0" lang="en-US" sz="1400" b="0" i="0" u="none" strike="noStrike" cap="none" normalizeH="0" baseline="0" dirty="0" smtClean="0">
                          <a:ln>
                            <a:noFill/>
                          </a:ln>
                          <a:solidFill>
                            <a:srgbClr val="F6D0CC"/>
                          </a:solidFill>
                          <a:effectLst/>
                          <a:latin typeface="Calibri" panose="020F0502020204030204" pitchFamily="34" charset="0"/>
                          <a:cs typeface="Times New Roman" pitchFamily="18" charset="0"/>
                        </a:rPr>
                        <a:t>Blank</a:t>
                      </a:r>
                      <a:endPar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endParaRPr>
                    </a:p>
                  </a:txBody>
                  <a:tcPr marL="68580" marR="68580" marT="0" marB="0" horzOverflow="overflow"/>
                </a:tc>
                <a:tc>
                  <a:txBody>
                    <a:bodyPr/>
                    <a:lstStyle/>
                    <a:p>
                      <a:pPr marL="0" marR="0" lvl="0" indent="0" algn="r" defTabSz="914400" rtl="0" eaLnBrk="1" fontAlgn="base" latinLnBrk="0" hangingPunct="1">
                        <a:lnSpc>
                          <a:spcPct val="100000"/>
                        </a:lnSpc>
                        <a:spcBef>
                          <a:spcPct val="0"/>
                        </a:spcBef>
                        <a:spcAft>
                          <a:spcPct val="0"/>
                        </a:spcAft>
                        <a:buClr>
                          <a:schemeClr val="tx2"/>
                        </a:buClr>
                        <a:buSzPct val="70000"/>
                        <a:buFont typeface="Wingdings" pitchFamily="2" charset="2"/>
                        <a:buNone/>
                        <a:tabLst/>
                        <a:defRPr/>
                      </a:pPr>
                      <a:r>
                        <a:rPr kumimoji="0" lang="en-US" sz="1400" b="0" i="0" u="none" strike="noStrike" cap="none" normalizeH="0" baseline="0" dirty="0" smtClean="0">
                          <a:ln>
                            <a:noFill/>
                          </a:ln>
                          <a:solidFill>
                            <a:schemeClr val="tx1"/>
                          </a:solidFill>
                          <a:effectLst/>
                          <a:latin typeface="Calibri" panose="020F0502020204030204" pitchFamily="34" charset="0"/>
                          <a:cs typeface="Times New Roman" pitchFamily="18" charset="0"/>
                        </a:rPr>
                        <a:t> </a:t>
                      </a:r>
                      <a:r>
                        <a:rPr kumimoji="0" lang="en-US" sz="1400" b="0" i="0" u="none" strike="noStrike" cap="none" normalizeH="0" baseline="0" dirty="0" smtClean="0">
                          <a:ln>
                            <a:noFill/>
                          </a:ln>
                          <a:solidFill>
                            <a:srgbClr val="F6D0CC"/>
                          </a:solidFill>
                          <a:effectLst/>
                          <a:latin typeface="Calibri" panose="020F0502020204030204" pitchFamily="34" charset="0"/>
                          <a:cs typeface="Times New Roman" pitchFamily="18" charset="0"/>
                        </a:rPr>
                        <a:t>Blank</a:t>
                      </a:r>
                      <a:r>
                        <a:rPr kumimoji="0" lang="en-US" sz="1400" b="0" i="0" u="none" strike="noStrike" cap="none" normalizeH="0" baseline="0" dirty="0">
                          <a:ln>
                            <a:noFill/>
                          </a:ln>
                          <a:solidFill>
                            <a:schemeClr val="tx1"/>
                          </a:solidFill>
                          <a:effectLst/>
                          <a:latin typeface="Calibri" panose="020F0502020204030204" pitchFamily="34" charset="0"/>
                          <a:cs typeface="Times New Roman" pitchFamily="18" charset="0"/>
                        </a:rPr>
                        <a:t> </a:t>
                      </a:r>
                    </a:p>
                  </a:txBody>
                  <a:tcPr marL="68580" marR="68580" marT="0" marB="0" horzOverflow="overflow"/>
                </a:tc>
                <a:extLst>
                  <a:ext uri="{0D108BD9-81ED-4DB2-BD59-A6C34878D82A}">
                    <a16:rowId xmlns:a16="http://schemas.microsoft.com/office/drawing/2014/main" val="4148562093"/>
                  </a:ext>
                </a:extLst>
              </a:tr>
            </a:tbl>
          </a:graphicData>
        </a:graphic>
      </p:graphicFrame>
      <p:sp>
        <p:nvSpPr>
          <p:cNvPr id="3" name="Slide Number Placeholder 2"/>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19</a:t>
            </a:fld>
            <a:endParaRPr lang="en-US" altLang="en-US" dirty="0"/>
          </a:p>
        </p:txBody>
      </p:sp>
    </p:spTree>
    <p:extLst>
      <p:ext uri="{BB962C8B-B14F-4D97-AF65-F5344CB8AC3E}">
        <p14:creationId xmlns:p14="http://schemas.microsoft.com/office/powerpoint/2010/main" val="1062222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noGrp="1" noChangeArrowheads="1"/>
          </p:cNvSpPr>
          <p:nvPr>
            <p:ph type="title"/>
          </p:nvPr>
        </p:nvSpPr>
        <p:spPr>
          <a:xfrm>
            <a:off x="457200" y="367768"/>
            <a:ext cx="7543800" cy="999019"/>
          </a:xfrm>
        </p:spPr>
        <p:txBody>
          <a:bodyPr anchor="ctr"/>
          <a:lstStyle/>
          <a:p>
            <a:pPr eaLnBrk="1" hangingPunct="1"/>
            <a:r>
              <a:rPr lang="en-US" sz="3500" dirty="0"/>
              <a:t>Loan Sales and Securitization</a:t>
            </a:r>
            <a:endParaRPr lang="en-US" altLang="en-US" sz="1000" b="0" dirty="0"/>
          </a:p>
        </p:txBody>
      </p:sp>
      <p:sp>
        <p:nvSpPr>
          <p:cNvPr id="23" name="Content Placeholder 22"/>
          <p:cNvSpPr>
            <a:spLocks noGrp="1"/>
          </p:cNvSpPr>
          <p:nvPr>
            <p:ph idx="1"/>
          </p:nvPr>
        </p:nvSpPr>
        <p:spPr>
          <a:xfrm>
            <a:off x="457200" y="1719261"/>
            <a:ext cx="8229600" cy="4219525"/>
          </a:xfrm>
        </p:spPr>
        <p:txBody>
          <a:bodyPr/>
          <a:lstStyle/>
          <a:p>
            <a:pPr marL="0" indent="0" eaLnBrk="1" hangingPunct="1">
              <a:buNone/>
            </a:pPr>
            <a:r>
              <a:rPr lang="en-US" altLang="en-US" sz="2400" dirty="0"/>
              <a:t>FIs use loan sales and securitization to hedge credit, interest rate, and liquidity risk </a:t>
            </a:r>
            <a:r>
              <a:rPr lang="en-US" altLang="en-US" sz="2400" dirty="0" smtClean="0"/>
              <a:t>exposure.</a:t>
            </a:r>
            <a:endParaRPr lang="en-US" altLang="en-US" sz="2400" dirty="0"/>
          </a:p>
          <a:p>
            <a:pPr marL="0" indent="0" eaLnBrk="1" hangingPunct="1">
              <a:buNone/>
            </a:pPr>
            <a:r>
              <a:rPr lang="en-US" altLang="en-US" sz="2400" dirty="0"/>
              <a:t>A </a:t>
            </a:r>
            <a:r>
              <a:rPr lang="en-US" altLang="en-US" sz="2400" b="1" dirty="0"/>
              <a:t>loan sale </a:t>
            </a:r>
            <a:r>
              <a:rPr lang="en-US" altLang="en-US" sz="2400" dirty="0"/>
              <a:t>occurs when an FI originates a loan and then subsequently sells </a:t>
            </a:r>
            <a:r>
              <a:rPr lang="en-US" altLang="en-US" sz="2400" dirty="0" smtClean="0"/>
              <a:t>it.</a:t>
            </a:r>
            <a:endParaRPr lang="en-US" altLang="en-US" sz="2400" dirty="0"/>
          </a:p>
          <a:p>
            <a:pPr marL="0" indent="0" eaLnBrk="1" hangingPunct="1">
              <a:buNone/>
            </a:pPr>
            <a:r>
              <a:rPr lang="en-US" altLang="en-US" sz="2400" b="1" dirty="0"/>
              <a:t>Loan securitization </a:t>
            </a:r>
            <a:r>
              <a:rPr lang="en-US" altLang="en-US" sz="2400" dirty="0"/>
              <a:t>is the packaging and selling of loans and other assets backed by securities issued by an </a:t>
            </a:r>
            <a:r>
              <a:rPr lang="en-US" altLang="en-US" sz="2400" dirty="0" smtClean="0"/>
              <a:t>F</a:t>
            </a:r>
            <a:r>
              <a:rPr lang="en-US" altLang="en-US" sz="100" dirty="0" smtClean="0"/>
              <a:t> </a:t>
            </a:r>
            <a:r>
              <a:rPr lang="en-US" altLang="en-US" sz="2400" dirty="0" smtClean="0"/>
              <a:t>I.</a:t>
            </a:r>
            <a:endParaRPr lang="en-US" altLang="en-US" sz="2400" dirty="0"/>
          </a:p>
          <a:p>
            <a:pPr marL="0" indent="0" eaLnBrk="1" hangingPunct="1">
              <a:buNone/>
            </a:pPr>
            <a:r>
              <a:rPr lang="en-US" altLang="en-US" sz="2400" dirty="0"/>
              <a:t>Mortgage securitization generally takes one of three forms:</a:t>
            </a:r>
          </a:p>
          <a:p>
            <a:pPr marL="291600" lvl="1" indent="-291600" eaLnBrk="1" hangingPunct="1">
              <a:spcBef>
                <a:spcPts val="600"/>
              </a:spcBef>
              <a:buSzPct val="100000"/>
            </a:pPr>
            <a:r>
              <a:rPr lang="en-US" altLang="en-US" sz="2200" b="1" dirty="0"/>
              <a:t>Pass-through </a:t>
            </a:r>
            <a:r>
              <a:rPr lang="en-US" altLang="en-US" sz="2200" b="1" dirty="0" smtClean="0"/>
              <a:t>securities.</a:t>
            </a:r>
            <a:endParaRPr lang="en-US" altLang="en-US" sz="2200" b="1" dirty="0"/>
          </a:p>
          <a:p>
            <a:pPr marL="291600" lvl="1" indent="-291600" eaLnBrk="1" hangingPunct="1">
              <a:spcBef>
                <a:spcPts val="600"/>
              </a:spcBef>
              <a:buSzPct val="100000"/>
            </a:pPr>
            <a:r>
              <a:rPr lang="en-US" altLang="en-US" sz="2200" b="1" dirty="0"/>
              <a:t>Collateralized mortgage obligations (</a:t>
            </a:r>
            <a:r>
              <a:rPr lang="en-US" altLang="en-US" sz="2200" b="1" dirty="0" smtClean="0"/>
              <a:t>C</a:t>
            </a:r>
            <a:r>
              <a:rPr lang="en-US" altLang="en-US" sz="100" b="1" dirty="0" smtClean="0"/>
              <a:t> </a:t>
            </a:r>
            <a:r>
              <a:rPr lang="en-US" altLang="en-US" sz="2200" b="1" dirty="0" smtClean="0"/>
              <a:t>M</a:t>
            </a:r>
            <a:r>
              <a:rPr lang="en-US" altLang="en-US" sz="100" b="1" dirty="0" smtClean="0"/>
              <a:t> </a:t>
            </a:r>
            <a:r>
              <a:rPr lang="en-US" altLang="en-US" sz="2200" b="1" dirty="0" smtClean="0"/>
              <a:t>Os).</a:t>
            </a:r>
            <a:endParaRPr lang="en-US" altLang="en-US" sz="2200" b="1" dirty="0"/>
          </a:p>
          <a:p>
            <a:pPr marL="291600" lvl="1" indent="-291600" eaLnBrk="1" hangingPunct="1">
              <a:spcBef>
                <a:spcPts val="600"/>
              </a:spcBef>
              <a:buSzPct val="100000"/>
            </a:pPr>
            <a:r>
              <a:rPr lang="en-US" altLang="en-US" sz="2200" b="1" dirty="0"/>
              <a:t>Mortgage-backed bonds (</a:t>
            </a:r>
            <a:r>
              <a:rPr lang="en-US" altLang="en-US" sz="2200" b="1" dirty="0" smtClean="0"/>
              <a:t>M</a:t>
            </a:r>
            <a:r>
              <a:rPr lang="en-US" altLang="en-US" sz="100" b="1" dirty="0" smtClean="0"/>
              <a:t> </a:t>
            </a:r>
            <a:r>
              <a:rPr lang="en-US" altLang="en-US" sz="2200" b="1" dirty="0" smtClean="0"/>
              <a:t>B</a:t>
            </a:r>
            <a:r>
              <a:rPr lang="en-US" altLang="en-US" sz="100" b="1" dirty="0" smtClean="0"/>
              <a:t> </a:t>
            </a:r>
            <a:r>
              <a:rPr lang="en-US" altLang="en-US" sz="2200" b="1" dirty="0" smtClean="0"/>
              <a:t>Bs).</a:t>
            </a:r>
            <a:endParaRPr lang="en-US" altLang="en-US" sz="2200" b="1" dirty="0"/>
          </a:p>
        </p:txBody>
      </p:sp>
      <p:sp>
        <p:nvSpPr>
          <p:cNvPr id="2" name="Slide Number Placeholder 1"/>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2</a:t>
            </a:fld>
            <a:endParaRPr lang="en-US" alt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259934" cy="912747"/>
          </a:xfrm>
        </p:spPr>
        <p:txBody>
          <a:bodyPr anchor="ctr"/>
          <a:lstStyle/>
          <a:p>
            <a:r>
              <a:rPr lang="en-US" sz="3500" dirty="0"/>
              <a:t>Collateralized Mortgage Obligations (</a:t>
            </a:r>
            <a:r>
              <a:rPr lang="en-US" sz="3500" dirty="0" smtClean="0"/>
              <a:t>C</a:t>
            </a:r>
            <a:r>
              <a:rPr lang="en-US" sz="100" dirty="0" smtClean="0"/>
              <a:t> </a:t>
            </a:r>
            <a:r>
              <a:rPr lang="en-US" sz="3500" dirty="0" smtClean="0"/>
              <a:t>M</a:t>
            </a:r>
            <a:r>
              <a:rPr lang="en-US" sz="100" dirty="0" smtClean="0"/>
              <a:t> </a:t>
            </a:r>
            <a:r>
              <a:rPr lang="en-US" sz="3500" dirty="0" smtClean="0"/>
              <a:t>Os) </a:t>
            </a:r>
            <a:r>
              <a:rPr lang="en-US" sz="1000" b="0" dirty="0" smtClean="0"/>
              <a:t>2</a:t>
            </a:r>
            <a:endParaRPr lang="en-IN" sz="1000" b="0" dirty="0"/>
          </a:p>
        </p:txBody>
      </p:sp>
      <p:sp>
        <p:nvSpPr>
          <p:cNvPr id="3" name="Content Placeholder 2"/>
          <p:cNvSpPr>
            <a:spLocks noGrp="1"/>
          </p:cNvSpPr>
          <p:nvPr>
            <p:ph idx="14"/>
          </p:nvPr>
        </p:nvSpPr>
        <p:spPr>
          <a:xfrm>
            <a:off x="457200" y="3765884"/>
            <a:ext cx="8229600" cy="2514600"/>
          </a:xfrm>
        </p:spPr>
        <p:txBody>
          <a:bodyPr/>
          <a:lstStyle/>
          <a:p>
            <a:pPr marL="0" indent="0" eaLnBrk="1" hangingPunct="1">
              <a:lnSpc>
                <a:spcPct val="80000"/>
              </a:lnSpc>
              <a:spcBef>
                <a:spcPts val="1000"/>
              </a:spcBef>
              <a:buNone/>
            </a:pPr>
            <a:r>
              <a:rPr lang="en-US" altLang="en-US" sz="2200" dirty="0" smtClean="0"/>
              <a:t>C</a:t>
            </a:r>
            <a:r>
              <a:rPr lang="en-US" altLang="en-US" sz="100" dirty="0" smtClean="0"/>
              <a:t> </a:t>
            </a:r>
            <a:r>
              <a:rPr lang="en-US" altLang="en-US" sz="2200" dirty="0" smtClean="0"/>
              <a:t>M</a:t>
            </a:r>
            <a:r>
              <a:rPr lang="en-US" altLang="en-US" sz="100" dirty="0" smtClean="0"/>
              <a:t> </a:t>
            </a:r>
            <a:r>
              <a:rPr lang="en-US" altLang="en-US" sz="2200" dirty="0" smtClean="0"/>
              <a:t>Os </a:t>
            </a:r>
            <a:r>
              <a:rPr lang="en-US" altLang="en-US" sz="2200" dirty="0"/>
              <a:t>often contain a </a:t>
            </a:r>
            <a:r>
              <a:rPr lang="en-US" altLang="en-US" sz="2200" b="1" dirty="0"/>
              <a:t>Z class </a:t>
            </a:r>
            <a:r>
              <a:rPr lang="en-US" altLang="en-US" sz="2200" dirty="0"/>
              <a:t>that accrues, but does not pay, interest (or principal) until all other classes have been fully </a:t>
            </a:r>
            <a:r>
              <a:rPr lang="en-US" altLang="en-US" sz="2200" dirty="0" smtClean="0"/>
              <a:t>retired.</a:t>
            </a:r>
            <a:endParaRPr lang="en-US" altLang="en-US" sz="2200" dirty="0"/>
          </a:p>
          <a:p>
            <a:pPr marL="0" indent="0" eaLnBrk="1" hangingPunct="1">
              <a:lnSpc>
                <a:spcPct val="80000"/>
              </a:lnSpc>
              <a:spcBef>
                <a:spcPts val="1000"/>
              </a:spcBef>
              <a:buNone/>
            </a:pPr>
            <a:r>
              <a:rPr lang="en-US" altLang="en-US" sz="2200" dirty="0"/>
              <a:t>Another special </a:t>
            </a:r>
            <a:r>
              <a:rPr lang="en-US" altLang="en-US" sz="2200" dirty="0" smtClean="0"/>
              <a:t>C</a:t>
            </a:r>
            <a:r>
              <a:rPr lang="en-US" altLang="en-US" sz="100" dirty="0" smtClean="0"/>
              <a:t> </a:t>
            </a:r>
            <a:r>
              <a:rPr lang="en-US" altLang="en-US" sz="2200" dirty="0" smtClean="0"/>
              <a:t>M</a:t>
            </a:r>
            <a:r>
              <a:rPr lang="en-US" altLang="en-US" sz="100" dirty="0" smtClean="0"/>
              <a:t> </a:t>
            </a:r>
            <a:r>
              <a:rPr lang="en-US" altLang="en-US" sz="2200" dirty="0" smtClean="0"/>
              <a:t>O </a:t>
            </a:r>
            <a:r>
              <a:rPr lang="en-US" altLang="en-US" sz="2200" dirty="0"/>
              <a:t>class is a </a:t>
            </a:r>
            <a:r>
              <a:rPr lang="en-US" altLang="en-US" sz="2200" b="1" dirty="0"/>
              <a:t>planned amortization class (</a:t>
            </a:r>
            <a:r>
              <a:rPr lang="en-US" altLang="en-US" sz="2200" b="1" dirty="0" smtClean="0"/>
              <a:t>P</a:t>
            </a:r>
            <a:r>
              <a:rPr lang="en-US" altLang="en-US" sz="100" b="1" dirty="0" smtClean="0"/>
              <a:t> </a:t>
            </a:r>
            <a:r>
              <a:rPr lang="en-US" altLang="en-US" sz="2200" b="1" dirty="0" smtClean="0"/>
              <a:t>A</a:t>
            </a:r>
            <a:r>
              <a:rPr lang="en-US" altLang="en-US" sz="100" b="1" dirty="0" smtClean="0"/>
              <a:t> </a:t>
            </a:r>
            <a:r>
              <a:rPr lang="en-US" altLang="en-US" sz="2200" b="1" dirty="0" smtClean="0"/>
              <a:t>C).</a:t>
            </a:r>
            <a:endParaRPr lang="en-US" altLang="en-US" sz="2200" b="1" dirty="0"/>
          </a:p>
          <a:p>
            <a:pPr marL="291600" lvl="1" indent="-291600" eaLnBrk="1" hangingPunct="1">
              <a:lnSpc>
                <a:spcPct val="80000"/>
              </a:lnSpc>
              <a:spcBef>
                <a:spcPts val="600"/>
              </a:spcBef>
              <a:buSzPct val="100000"/>
            </a:pPr>
            <a:r>
              <a:rPr lang="en-US" altLang="en-US" sz="2200" dirty="0"/>
              <a:t>Produces a constant cash flow within a band of prepayment </a:t>
            </a:r>
            <a:r>
              <a:rPr lang="en-US" altLang="en-US" sz="2200" dirty="0" smtClean="0"/>
              <a:t>rates.</a:t>
            </a:r>
            <a:endParaRPr lang="en-US" altLang="en-US" sz="2200" dirty="0"/>
          </a:p>
          <a:p>
            <a:pPr marL="291600" lvl="1" indent="-291600" eaLnBrk="1" hangingPunct="1">
              <a:lnSpc>
                <a:spcPct val="80000"/>
              </a:lnSpc>
              <a:spcBef>
                <a:spcPts val="600"/>
              </a:spcBef>
              <a:buSzPct val="100000"/>
            </a:pPr>
            <a:r>
              <a:rPr lang="en-US" altLang="en-US" sz="2200" dirty="0"/>
              <a:t>Offers greater predictability of cash </a:t>
            </a:r>
            <a:r>
              <a:rPr lang="en-US" altLang="en-US" sz="2200" dirty="0" smtClean="0"/>
              <a:t>flows.</a:t>
            </a:r>
            <a:endParaRPr lang="en-US" altLang="en-US" sz="2200" dirty="0"/>
          </a:p>
          <a:p>
            <a:pPr marL="291600" lvl="1" indent="-291600" eaLnBrk="1" hangingPunct="1">
              <a:lnSpc>
                <a:spcPct val="80000"/>
              </a:lnSpc>
              <a:spcBef>
                <a:spcPts val="600"/>
              </a:spcBef>
              <a:buSzPct val="100000"/>
            </a:pPr>
            <a:r>
              <a:rPr lang="en-US" altLang="en-US" sz="2200" dirty="0"/>
              <a:t>Has priority in receiving principal </a:t>
            </a:r>
            <a:r>
              <a:rPr lang="en-US" altLang="en-US" sz="2200" dirty="0" smtClean="0"/>
              <a:t>payments.</a:t>
            </a:r>
            <a:endParaRPr lang="en-US" altLang="en-US" sz="2200" dirty="0"/>
          </a:p>
        </p:txBody>
      </p:sp>
      <p:sp>
        <p:nvSpPr>
          <p:cNvPr id="4" name="Content Placeholder 3"/>
          <p:cNvSpPr>
            <a:spLocks noGrp="1"/>
          </p:cNvSpPr>
          <p:nvPr>
            <p:ph idx="1"/>
          </p:nvPr>
        </p:nvSpPr>
        <p:spPr>
          <a:xfrm>
            <a:off x="457200" y="1979144"/>
            <a:ext cx="8229600" cy="1543701"/>
          </a:xfrm>
        </p:spPr>
        <p:txBody>
          <a:bodyPr/>
          <a:lstStyle/>
          <a:p>
            <a:pPr marL="0" indent="0" eaLnBrk="1" hangingPunct="1">
              <a:lnSpc>
                <a:spcPct val="80000"/>
              </a:lnSpc>
              <a:buNone/>
            </a:pPr>
            <a:r>
              <a:rPr lang="en-US" altLang="en-US" sz="2200" dirty="0"/>
              <a:t>The sum of the prices at which </a:t>
            </a:r>
            <a:r>
              <a:rPr lang="en-US" altLang="en-US" sz="2200" dirty="0" smtClean="0"/>
              <a:t>C</a:t>
            </a:r>
            <a:r>
              <a:rPr lang="en-US" altLang="en-US" sz="100" dirty="0" smtClean="0"/>
              <a:t> </a:t>
            </a:r>
            <a:r>
              <a:rPr lang="en-US" altLang="en-US" sz="2200" dirty="0" smtClean="0"/>
              <a:t>M</a:t>
            </a:r>
            <a:r>
              <a:rPr lang="en-US" altLang="en-US" sz="100" dirty="0" smtClean="0"/>
              <a:t> </a:t>
            </a:r>
            <a:r>
              <a:rPr lang="en-US" altLang="en-US" sz="2200" dirty="0" smtClean="0"/>
              <a:t>O </a:t>
            </a:r>
            <a:r>
              <a:rPr lang="en-US" altLang="en-US" sz="2200" dirty="0"/>
              <a:t>classes can be sold normally exceeds that of the original </a:t>
            </a:r>
            <a:r>
              <a:rPr lang="en-US" altLang="en-US" sz="2200" dirty="0" smtClean="0"/>
              <a:t>pass-through.</a:t>
            </a:r>
            <a:endParaRPr lang="en-US" altLang="en-US" sz="2200" dirty="0"/>
          </a:p>
          <a:p>
            <a:pPr marL="291600" lvl="1" indent="-291600" eaLnBrk="1" hangingPunct="1">
              <a:lnSpc>
                <a:spcPct val="80000"/>
              </a:lnSpc>
              <a:spcBef>
                <a:spcPts val="600"/>
              </a:spcBef>
              <a:buSzPct val="100000"/>
            </a:pPr>
            <a:r>
              <a:rPr lang="en-US" altLang="en-US" sz="2200" dirty="0"/>
              <a:t>The </a:t>
            </a:r>
            <a:r>
              <a:rPr lang="en-US" altLang="en-US" sz="2200" dirty="0" smtClean="0"/>
              <a:t>C</a:t>
            </a:r>
            <a:r>
              <a:rPr lang="en-US" altLang="en-US" sz="100" dirty="0" smtClean="0"/>
              <a:t> </a:t>
            </a:r>
            <a:r>
              <a:rPr lang="en-US" altLang="en-US" sz="2200" dirty="0" smtClean="0"/>
              <a:t>M</a:t>
            </a:r>
            <a:r>
              <a:rPr lang="en-US" altLang="en-US" sz="100" dirty="0" smtClean="0"/>
              <a:t> </a:t>
            </a:r>
            <a:r>
              <a:rPr lang="en-US" altLang="en-US" sz="2200" dirty="0" smtClean="0"/>
              <a:t>O’s </a:t>
            </a:r>
            <a:r>
              <a:rPr lang="en-US" altLang="en-US" sz="2200" dirty="0"/>
              <a:t>restructured prepayment risk makes each class more attractive to specific classes of </a:t>
            </a:r>
            <a:r>
              <a:rPr lang="en-US" altLang="en-US" sz="2200" dirty="0" smtClean="0"/>
              <a:t>investors.</a:t>
            </a:r>
            <a:endParaRPr lang="en-US" altLang="en-US" sz="2200" dirty="0"/>
          </a:p>
          <a:p>
            <a:pPr marL="291600" lvl="1" indent="-291600" eaLnBrk="1" hangingPunct="1">
              <a:lnSpc>
                <a:spcPct val="80000"/>
              </a:lnSpc>
              <a:spcBef>
                <a:spcPts val="600"/>
              </a:spcBef>
              <a:buSzPct val="100000"/>
            </a:pPr>
            <a:r>
              <a:rPr lang="en-US" altLang="en-US" sz="2200" dirty="0" smtClean="0"/>
              <a:t>C</a:t>
            </a:r>
            <a:r>
              <a:rPr lang="en-US" altLang="en-US" sz="100" dirty="0" smtClean="0"/>
              <a:t> </a:t>
            </a:r>
            <a:r>
              <a:rPr lang="en-US" altLang="en-US" sz="2200" dirty="0" smtClean="0"/>
              <a:t>M</a:t>
            </a:r>
            <a:r>
              <a:rPr lang="en-US" altLang="en-US" sz="100" dirty="0" smtClean="0"/>
              <a:t> </a:t>
            </a:r>
            <a:r>
              <a:rPr lang="en-US" altLang="en-US" sz="2200" dirty="0" smtClean="0"/>
              <a:t>Os </a:t>
            </a:r>
            <a:r>
              <a:rPr lang="en-US" altLang="en-US" sz="2200" dirty="0"/>
              <a:t>with up to 17 different classes have been </a:t>
            </a:r>
            <a:r>
              <a:rPr lang="en-US" altLang="en-US" sz="2200" dirty="0" smtClean="0"/>
              <a:t>created.</a:t>
            </a:r>
            <a:endParaRPr lang="en-US" altLang="en-US" sz="2200" dirty="0"/>
          </a:p>
        </p:txBody>
      </p:sp>
      <p:sp>
        <p:nvSpPr>
          <p:cNvPr id="5" name="Slide Number Placeholder 4"/>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20</a:t>
            </a:fld>
            <a:endParaRPr lang="en-US" altLang="en-US" dirty="0"/>
          </a:p>
        </p:txBody>
      </p:sp>
    </p:spTree>
    <p:extLst>
      <p:ext uri="{BB962C8B-B14F-4D97-AF65-F5344CB8AC3E}">
        <p14:creationId xmlns:p14="http://schemas.microsoft.com/office/powerpoint/2010/main" val="8843991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z="3500" dirty="0"/>
              <a:t>Mortgage-Backed Bond</a:t>
            </a:r>
            <a:endParaRPr lang="en-IN" sz="3500" dirty="0"/>
          </a:p>
        </p:txBody>
      </p:sp>
      <p:sp>
        <p:nvSpPr>
          <p:cNvPr id="4" name="Content Placeholder 3"/>
          <p:cNvSpPr>
            <a:spLocks noGrp="1"/>
          </p:cNvSpPr>
          <p:nvPr>
            <p:ph idx="1"/>
          </p:nvPr>
        </p:nvSpPr>
        <p:spPr>
          <a:xfrm>
            <a:off x="457200" y="1719262"/>
            <a:ext cx="8229600" cy="1890211"/>
          </a:xfrm>
        </p:spPr>
        <p:txBody>
          <a:bodyPr/>
          <a:lstStyle/>
          <a:p>
            <a:pPr marL="0" indent="0" eaLnBrk="1" hangingPunct="1">
              <a:lnSpc>
                <a:spcPct val="90000"/>
              </a:lnSpc>
              <a:buNone/>
            </a:pPr>
            <a:r>
              <a:rPr lang="en-US" altLang="en-US" sz="2000" b="1" dirty="0"/>
              <a:t>Mortgage- (asset-) backed bonds (</a:t>
            </a:r>
            <a:r>
              <a:rPr lang="en-US" altLang="en-US" sz="2000" b="1" dirty="0" smtClean="0"/>
              <a:t>M</a:t>
            </a:r>
            <a:r>
              <a:rPr lang="en-US" altLang="en-US" sz="100" b="1" dirty="0" smtClean="0"/>
              <a:t> </a:t>
            </a:r>
            <a:r>
              <a:rPr lang="en-US" altLang="en-US" sz="2000" b="1" dirty="0" smtClean="0"/>
              <a:t>B</a:t>
            </a:r>
            <a:r>
              <a:rPr lang="en-US" altLang="en-US" sz="100" b="1" dirty="0" smtClean="0"/>
              <a:t> </a:t>
            </a:r>
            <a:r>
              <a:rPr lang="en-US" altLang="en-US" sz="2000" b="1" dirty="0" smtClean="0"/>
              <a:t>Bs</a:t>
            </a:r>
            <a:r>
              <a:rPr lang="en-US" altLang="en-US" sz="2000" b="1" dirty="0"/>
              <a:t>)</a:t>
            </a:r>
            <a:r>
              <a:rPr lang="en-US" altLang="en-US" sz="2000" dirty="0"/>
              <a:t> are bonds collateralized by a pool of assets</a:t>
            </a:r>
          </a:p>
          <a:p>
            <a:pPr marL="0" indent="0" eaLnBrk="1" hangingPunct="1">
              <a:lnSpc>
                <a:spcPct val="90000"/>
              </a:lnSpc>
              <a:buNone/>
            </a:pPr>
            <a:r>
              <a:rPr lang="en-US" altLang="en-US" sz="2000" dirty="0" smtClean="0"/>
              <a:t>M</a:t>
            </a:r>
            <a:r>
              <a:rPr lang="en-US" altLang="en-US" sz="100" dirty="0" smtClean="0"/>
              <a:t> </a:t>
            </a:r>
            <a:r>
              <a:rPr lang="en-US" altLang="en-US" sz="2000" dirty="0" smtClean="0"/>
              <a:t>B</a:t>
            </a:r>
            <a:r>
              <a:rPr lang="en-US" altLang="en-US" sz="100" dirty="0" smtClean="0"/>
              <a:t> </a:t>
            </a:r>
            <a:r>
              <a:rPr lang="en-US" altLang="en-US" sz="2000" dirty="0" smtClean="0"/>
              <a:t>Bs </a:t>
            </a:r>
            <a:r>
              <a:rPr lang="en-US" altLang="en-US" sz="2000" dirty="0"/>
              <a:t>differ from pass-throughs and </a:t>
            </a:r>
            <a:r>
              <a:rPr lang="en-US" altLang="en-US" sz="2000" dirty="0" smtClean="0"/>
              <a:t>C</a:t>
            </a:r>
            <a:r>
              <a:rPr lang="en-US" altLang="en-US" sz="100" dirty="0" smtClean="0"/>
              <a:t> </a:t>
            </a:r>
            <a:r>
              <a:rPr lang="en-US" altLang="en-US" sz="2000" dirty="0" smtClean="0"/>
              <a:t>M</a:t>
            </a:r>
            <a:r>
              <a:rPr lang="en-US" altLang="en-US" sz="100" dirty="0" smtClean="0"/>
              <a:t> </a:t>
            </a:r>
            <a:r>
              <a:rPr lang="en-US" altLang="en-US" sz="2000" dirty="0" smtClean="0"/>
              <a:t>Os.</a:t>
            </a:r>
            <a:endParaRPr lang="en-US" altLang="en-US" sz="2000" dirty="0"/>
          </a:p>
          <a:p>
            <a:pPr marL="291600" lvl="1" indent="-291600" eaLnBrk="1" hangingPunct="1">
              <a:lnSpc>
                <a:spcPct val="90000"/>
              </a:lnSpc>
              <a:spcBef>
                <a:spcPts val="600"/>
              </a:spcBef>
              <a:buSzPct val="100000"/>
            </a:pPr>
            <a:r>
              <a:rPr lang="en-US" altLang="en-US" sz="1900" dirty="0"/>
              <a:t>Mortgages remain on the balance </a:t>
            </a:r>
            <a:r>
              <a:rPr lang="en-US" altLang="en-US" sz="1900" dirty="0" smtClean="0"/>
              <a:t>sheet.</a:t>
            </a:r>
            <a:endParaRPr lang="en-US" altLang="en-US" sz="1900" dirty="0"/>
          </a:p>
          <a:p>
            <a:pPr marL="291600" lvl="1" indent="-291600" eaLnBrk="1" hangingPunct="1">
              <a:lnSpc>
                <a:spcPct val="90000"/>
              </a:lnSpc>
              <a:spcBef>
                <a:spcPts val="600"/>
              </a:spcBef>
              <a:buSzPct val="100000"/>
            </a:pPr>
            <a:r>
              <a:rPr lang="en-US" altLang="en-US" sz="1900" dirty="0"/>
              <a:t>Mortgages collateralize </a:t>
            </a:r>
            <a:r>
              <a:rPr lang="en-US" altLang="en-US" sz="1900" dirty="0" smtClean="0"/>
              <a:t>M</a:t>
            </a:r>
            <a:r>
              <a:rPr lang="en-US" altLang="en-US" sz="100" dirty="0" smtClean="0"/>
              <a:t> </a:t>
            </a:r>
            <a:r>
              <a:rPr lang="en-US" altLang="en-US" sz="1900" dirty="0" smtClean="0"/>
              <a:t>B</a:t>
            </a:r>
            <a:r>
              <a:rPr lang="en-US" altLang="en-US" sz="100" dirty="0" smtClean="0"/>
              <a:t> </a:t>
            </a:r>
            <a:r>
              <a:rPr lang="en-US" altLang="en-US" sz="1900" dirty="0" smtClean="0"/>
              <a:t>Bs</a:t>
            </a:r>
            <a:r>
              <a:rPr lang="en-US" altLang="en-US" sz="1900" dirty="0"/>
              <a:t>, but are not directly related to the associated cash </a:t>
            </a:r>
            <a:r>
              <a:rPr lang="en-US" altLang="en-US" sz="1900" dirty="0" smtClean="0"/>
              <a:t>flows.</a:t>
            </a:r>
            <a:endParaRPr lang="en-US" altLang="en-US" sz="1900" dirty="0"/>
          </a:p>
        </p:txBody>
      </p:sp>
      <p:sp>
        <p:nvSpPr>
          <p:cNvPr id="5" name="Content Placeholder 4"/>
          <p:cNvSpPr>
            <a:spLocks noGrp="1"/>
          </p:cNvSpPr>
          <p:nvPr>
            <p:ph idx="13"/>
          </p:nvPr>
        </p:nvSpPr>
        <p:spPr>
          <a:xfrm>
            <a:off x="457200" y="3719267"/>
            <a:ext cx="8229600" cy="2325397"/>
          </a:xfrm>
        </p:spPr>
        <p:txBody>
          <a:bodyPr/>
          <a:lstStyle/>
          <a:p>
            <a:pPr marL="0" indent="0" eaLnBrk="1" hangingPunct="1">
              <a:lnSpc>
                <a:spcPct val="90000"/>
              </a:lnSpc>
              <a:buNone/>
            </a:pPr>
            <a:r>
              <a:rPr lang="en-US" altLang="en-US" sz="2000" dirty="0"/>
              <a:t>FIs usually back </a:t>
            </a:r>
            <a:r>
              <a:rPr lang="en-US" altLang="en-US" sz="2000" dirty="0" smtClean="0"/>
              <a:t>M</a:t>
            </a:r>
            <a:r>
              <a:rPr lang="en-US" altLang="en-US" sz="100" dirty="0" smtClean="0"/>
              <a:t> </a:t>
            </a:r>
            <a:r>
              <a:rPr lang="en-US" altLang="en-US" sz="2000" dirty="0" smtClean="0"/>
              <a:t>B</a:t>
            </a:r>
            <a:r>
              <a:rPr lang="en-US" altLang="en-US" sz="100" dirty="0" smtClean="0"/>
              <a:t> </a:t>
            </a:r>
            <a:r>
              <a:rPr lang="en-US" altLang="en-US" sz="2000" dirty="0" smtClean="0"/>
              <a:t>Bs </a:t>
            </a:r>
            <a:r>
              <a:rPr lang="en-US" altLang="en-US" sz="2000" dirty="0"/>
              <a:t>with excess collateral, which results in a higher investment rating for the </a:t>
            </a:r>
            <a:r>
              <a:rPr lang="en-US" altLang="en-US" sz="2000" dirty="0" smtClean="0"/>
              <a:t>M</a:t>
            </a:r>
            <a:r>
              <a:rPr lang="en-US" altLang="en-US" sz="100" dirty="0" smtClean="0"/>
              <a:t> </a:t>
            </a:r>
            <a:r>
              <a:rPr lang="en-US" altLang="en-US" sz="2000" dirty="0" smtClean="0"/>
              <a:t>B</a:t>
            </a:r>
            <a:r>
              <a:rPr lang="en-US" altLang="en-US" sz="100" dirty="0" smtClean="0"/>
              <a:t> </a:t>
            </a:r>
            <a:r>
              <a:rPr lang="en-US" altLang="en-US" sz="2000" dirty="0" smtClean="0"/>
              <a:t>B </a:t>
            </a:r>
            <a:r>
              <a:rPr lang="en-US" altLang="en-US" sz="2000" dirty="0"/>
              <a:t>than for the issuing </a:t>
            </a:r>
            <a:r>
              <a:rPr lang="en-US" altLang="en-US" sz="2000" dirty="0" smtClean="0"/>
              <a:t>F</a:t>
            </a:r>
            <a:r>
              <a:rPr lang="en-US" altLang="en-US" sz="100" dirty="0" smtClean="0"/>
              <a:t> </a:t>
            </a:r>
            <a:r>
              <a:rPr lang="en-US" altLang="en-US" sz="2000" dirty="0" smtClean="0"/>
              <a:t>I</a:t>
            </a:r>
            <a:endParaRPr lang="en-US" altLang="en-US" sz="2000" dirty="0"/>
          </a:p>
          <a:p>
            <a:pPr marL="0" indent="0" eaLnBrk="1" hangingPunct="1">
              <a:lnSpc>
                <a:spcPct val="90000"/>
              </a:lnSpc>
              <a:buNone/>
            </a:pPr>
            <a:r>
              <a:rPr lang="en-US" altLang="en-US" sz="2000" dirty="0" smtClean="0"/>
              <a:t>M</a:t>
            </a:r>
            <a:r>
              <a:rPr lang="en-US" altLang="en-US" sz="100" dirty="0" smtClean="0"/>
              <a:t> </a:t>
            </a:r>
            <a:r>
              <a:rPr lang="en-US" altLang="en-US" sz="2000" dirty="0" smtClean="0"/>
              <a:t>B</a:t>
            </a:r>
            <a:r>
              <a:rPr lang="en-US" altLang="en-US" sz="100" dirty="0" smtClean="0"/>
              <a:t> </a:t>
            </a:r>
            <a:r>
              <a:rPr lang="en-US" altLang="en-US" sz="2000" dirty="0" smtClean="0"/>
              <a:t>B costs.</a:t>
            </a:r>
            <a:endParaRPr lang="en-US" altLang="en-US" sz="2000" dirty="0"/>
          </a:p>
          <a:p>
            <a:pPr marL="291600" lvl="1" indent="-291600" eaLnBrk="1" hangingPunct="1">
              <a:lnSpc>
                <a:spcPct val="90000"/>
              </a:lnSpc>
              <a:spcBef>
                <a:spcPts val="600"/>
              </a:spcBef>
              <a:buSzPct val="100000"/>
            </a:pPr>
            <a:r>
              <a:rPr lang="en-US" altLang="en-US" sz="1900" dirty="0" smtClean="0"/>
              <a:t>M</a:t>
            </a:r>
            <a:r>
              <a:rPr lang="en-US" altLang="en-US" sz="100" dirty="0" smtClean="0"/>
              <a:t> </a:t>
            </a:r>
            <a:r>
              <a:rPr lang="en-US" altLang="en-US" sz="1900" dirty="0" smtClean="0"/>
              <a:t>B</a:t>
            </a:r>
            <a:r>
              <a:rPr lang="en-US" altLang="en-US" sz="100" dirty="0" smtClean="0"/>
              <a:t> </a:t>
            </a:r>
            <a:r>
              <a:rPr lang="en-US" altLang="en-US" sz="1900" dirty="0" smtClean="0"/>
              <a:t>Bs </a:t>
            </a:r>
            <a:r>
              <a:rPr lang="en-US" altLang="en-US" sz="1900" dirty="0"/>
              <a:t>tie up mortgages on the balance sheet for long periods of </a:t>
            </a:r>
            <a:r>
              <a:rPr lang="en-US" altLang="en-US" sz="1900" dirty="0" smtClean="0"/>
              <a:t>time.</a:t>
            </a:r>
            <a:endParaRPr lang="en-US" altLang="en-US" sz="1900" dirty="0"/>
          </a:p>
          <a:p>
            <a:pPr marL="291600" lvl="1" indent="-291600" eaLnBrk="1" hangingPunct="1">
              <a:lnSpc>
                <a:spcPct val="90000"/>
              </a:lnSpc>
              <a:spcBef>
                <a:spcPts val="600"/>
              </a:spcBef>
              <a:buSzPct val="100000"/>
            </a:pPr>
            <a:r>
              <a:rPr lang="en-US" altLang="en-US" sz="1900" dirty="0"/>
              <a:t>The </a:t>
            </a:r>
            <a:r>
              <a:rPr lang="en-US" altLang="en-US" sz="1900" dirty="0" smtClean="0"/>
              <a:t>F</a:t>
            </a:r>
            <a:r>
              <a:rPr lang="en-US" altLang="en-US" sz="100" dirty="0" smtClean="0"/>
              <a:t> </a:t>
            </a:r>
            <a:r>
              <a:rPr lang="en-US" altLang="en-US" sz="1900" dirty="0" smtClean="0"/>
              <a:t>I </a:t>
            </a:r>
            <a:r>
              <a:rPr lang="en-US" altLang="en-US" sz="1900" dirty="0"/>
              <a:t>is subject to prepayment risk on the underlying </a:t>
            </a:r>
            <a:r>
              <a:rPr lang="en-US" altLang="en-US" sz="1900" dirty="0" smtClean="0"/>
              <a:t>mortgages.</a:t>
            </a:r>
            <a:endParaRPr lang="en-US" altLang="en-US" sz="1900" dirty="0"/>
          </a:p>
          <a:p>
            <a:pPr marL="291600" lvl="1" indent="-291600" eaLnBrk="1" hangingPunct="1">
              <a:lnSpc>
                <a:spcPct val="90000"/>
              </a:lnSpc>
              <a:spcBef>
                <a:spcPts val="600"/>
              </a:spcBef>
              <a:buSzPct val="100000"/>
            </a:pPr>
            <a:r>
              <a:rPr lang="en-US" altLang="en-US" sz="1900" dirty="0"/>
              <a:t>The </a:t>
            </a:r>
            <a:r>
              <a:rPr lang="en-US" altLang="en-US" sz="1900" dirty="0" smtClean="0"/>
              <a:t>F</a:t>
            </a:r>
            <a:r>
              <a:rPr lang="en-US" altLang="en-US" sz="100" dirty="0" smtClean="0"/>
              <a:t> </a:t>
            </a:r>
            <a:r>
              <a:rPr lang="en-US" altLang="en-US" sz="1900" dirty="0" smtClean="0"/>
              <a:t>I </a:t>
            </a:r>
            <a:r>
              <a:rPr lang="en-US" altLang="en-US" sz="1900" dirty="0"/>
              <a:t>continues to face capital adequacy and reserve requirement taxes as the mortgages remain on the balance </a:t>
            </a:r>
            <a:r>
              <a:rPr lang="en-US" altLang="en-US" sz="1900" dirty="0" smtClean="0"/>
              <a:t>sheet.</a:t>
            </a:r>
            <a:endParaRPr lang="en-US" altLang="en-US" sz="1900" dirty="0"/>
          </a:p>
        </p:txBody>
      </p:sp>
      <p:sp>
        <p:nvSpPr>
          <p:cNvPr id="3" name="Slide Number Placeholder 2"/>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21</a:t>
            </a:fld>
            <a:endParaRPr lang="en-US" altLang="en-US" dirty="0"/>
          </a:p>
        </p:txBody>
      </p:sp>
    </p:spTree>
    <p:extLst>
      <p:ext uri="{BB962C8B-B14F-4D97-AF65-F5344CB8AC3E}">
        <p14:creationId xmlns:p14="http://schemas.microsoft.com/office/powerpoint/2010/main" val="10062670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z="3200" dirty="0"/>
              <a:t>Securitization of Other Assets</a:t>
            </a:r>
            <a:endParaRPr lang="en-IN" sz="3300" b="0" dirty="0"/>
          </a:p>
        </p:txBody>
      </p:sp>
      <p:sp>
        <p:nvSpPr>
          <p:cNvPr id="4" name="Content Placeholder 3"/>
          <p:cNvSpPr>
            <a:spLocks noGrp="1"/>
          </p:cNvSpPr>
          <p:nvPr>
            <p:ph idx="1"/>
          </p:nvPr>
        </p:nvSpPr>
        <p:spPr>
          <a:xfrm>
            <a:off x="457200" y="1805887"/>
            <a:ext cx="8229600" cy="4104021"/>
          </a:xfrm>
        </p:spPr>
        <p:txBody>
          <a:bodyPr/>
          <a:lstStyle/>
          <a:p>
            <a:pPr marL="0" indent="0" eaLnBrk="1" hangingPunct="1">
              <a:lnSpc>
                <a:spcPct val="90000"/>
              </a:lnSpc>
              <a:buNone/>
            </a:pPr>
            <a:r>
              <a:rPr lang="en-US" altLang="en-US" sz="2400" dirty="0"/>
              <a:t>The same securitization techniques applied to mortgages have been used to securitize other assets:</a:t>
            </a:r>
          </a:p>
          <a:p>
            <a:pPr marL="291600" lvl="1" indent="-291600" eaLnBrk="1" hangingPunct="1">
              <a:lnSpc>
                <a:spcPct val="90000"/>
              </a:lnSpc>
              <a:spcBef>
                <a:spcPts val="600"/>
              </a:spcBef>
              <a:buSzPct val="100000"/>
            </a:pPr>
            <a:r>
              <a:rPr lang="en-US" altLang="en-US" sz="2200" dirty="0"/>
              <a:t>Automobile </a:t>
            </a:r>
            <a:r>
              <a:rPr lang="en-US" altLang="en-US" sz="2200" dirty="0" smtClean="0"/>
              <a:t>loans.</a:t>
            </a:r>
            <a:endParaRPr lang="en-US" altLang="en-US" sz="2200" dirty="0"/>
          </a:p>
          <a:p>
            <a:pPr marL="291600" lvl="1" indent="-291600" eaLnBrk="1" hangingPunct="1">
              <a:lnSpc>
                <a:spcPct val="90000"/>
              </a:lnSpc>
              <a:spcBef>
                <a:spcPts val="600"/>
              </a:spcBef>
              <a:buSzPct val="100000"/>
            </a:pPr>
            <a:r>
              <a:rPr lang="en-US" altLang="en-US" sz="2200" dirty="0"/>
              <a:t>Credit card receivables (</a:t>
            </a:r>
            <a:r>
              <a:rPr lang="en-US" altLang="en-US" sz="2200" dirty="0" smtClean="0"/>
              <a:t>C</a:t>
            </a:r>
            <a:r>
              <a:rPr lang="en-US" altLang="en-US" sz="100" dirty="0" smtClean="0"/>
              <a:t> </a:t>
            </a:r>
            <a:r>
              <a:rPr lang="en-US" altLang="en-US" sz="2200" dirty="0" smtClean="0"/>
              <a:t>A</a:t>
            </a:r>
            <a:r>
              <a:rPr lang="en-US" altLang="en-US" sz="100" dirty="0" smtClean="0"/>
              <a:t> </a:t>
            </a:r>
            <a:r>
              <a:rPr lang="en-US" altLang="en-US" sz="2200" dirty="0" smtClean="0"/>
              <a:t>R</a:t>
            </a:r>
            <a:r>
              <a:rPr lang="en-US" altLang="en-US" sz="100" dirty="0" smtClean="0"/>
              <a:t> </a:t>
            </a:r>
            <a:r>
              <a:rPr lang="en-US" altLang="en-US" sz="2200" dirty="0" smtClean="0"/>
              <a:t>Ds).</a:t>
            </a:r>
            <a:endParaRPr lang="en-US" altLang="en-US" sz="2200" dirty="0"/>
          </a:p>
          <a:p>
            <a:pPr marL="291600" lvl="1" indent="-291600" eaLnBrk="1" hangingPunct="1">
              <a:lnSpc>
                <a:spcPct val="90000"/>
              </a:lnSpc>
              <a:spcBef>
                <a:spcPts val="600"/>
              </a:spcBef>
              <a:buSzPct val="100000"/>
            </a:pPr>
            <a:r>
              <a:rPr lang="en-US" altLang="en-US" sz="2200" dirty="0"/>
              <a:t>Small-business loans guaranteed by the Small Business </a:t>
            </a:r>
            <a:r>
              <a:rPr lang="en-US" altLang="en-US" sz="2200" dirty="0" smtClean="0"/>
              <a:t>Administration.</a:t>
            </a:r>
            <a:endParaRPr lang="en-US" altLang="en-US" sz="2200" dirty="0"/>
          </a:p>
          <a:p>
            <a:pPr marL="291600" lvl="1" indent="-291600" eaLnBrk="1" hangingPunct="1">
              <a:lnSpc>
                <a:spcPct val="90000"/>
              </a:lnSpc>
              <a:spcBef>
                <a:spcPts val="600"/>
              </a:spcBef>
              <a:buSzPct val="100000"/>
            </a:pPr>
            <a:r>
              <a:rPr lang="en-US" altLang="en-US" sz="2200" dirty="0"/>
              <a:t>Commercial and industrial </a:t>
            </a:r>
            <a:r>
              <a:rPr lang="en-US" altLang="en-US" sz="2200" dirty="0" smtClean="0"/>
              <a:t>loans.</a:t>
            </a:r>
            <a:endParaRPr lang="en-US" altLang="en-US" sz="2200" dirty="0"/>
          </a:p>
          <a:p>
            <a:pPr marL="291600" lvl="1" indent="-291600" eaLnBrk="1" hangingPunct="1">
              <a:lnSpc>
                <a:spcPct val="90000"/>
              </a:lnSpc>
              <a:spcBef>
                <a:spcPts val="600"/>
              </a:spcBef>
              <a:buSzPct val="100000"/>
            </a:pPr>
            <a:r>
              <a:rPr lang="en-US" altLang="en-US" sz="2200" dirty="0"/>
              <a:t>Student </a:t>
            </a:r>
            <a:r>
              <a:rPr lang="en-US" altLang="en-US" sz="2200" dirty="0" smtClean="0"/>
              <a:t>loans.</a:t>
            </a:r>
            <a:endParaRPr lang="en-US" altLang="en-US" sz="2200" dirty="0"/>
          </a:p>
          <a:p>
            <a:pPr marL="291600" lvl="1" indent="-291600" eaLnBrk="1" hangingPunct="1">
              <a:lnSpc>
                <a:spcPct val="90000"/>
              </a:lnSpc>
              <a:spcBef>
                <a:spcPts val="600"/>
              </a:spcBef>
              <a:buSzPct val="100000"/>
            </a:pPr>
            <a:r>
              <a:rPr lang="en-US" altLang="en-US" sz="2200" dirty="0"/>
              <a:t>Equipment </a:t>
            </a:r>
            <a:r>
              <a:rPr lang="en-US" altLang="en-US" sz="2200" dirty="0" smtClean="0"/>
              <a:t>loans.</a:t>
            </a:r>
            <a:endParaRPr lang="en-US" altLang="en-US" sz="2200" dirty="0"/>
          </a:p>
          <a:p>
            <a:pPr marL="291600" lvl="1" indent="-291600" eaLnBrk="1" hangingPunct="1">
              <a:lnSpc>
                <a:spcPct val="90000"/>
              </a:lnSpc>
              <a:spcBef>
                <a:spcPts val="600"/>
              </a:spcBef>
              <a:buSzPct val="100000"/>
            </a:pPr>
            <a:r>
              <a:rPr lang="en-US" altLang="en-US" sz="2200" dirty="0"/>
              <a:t>Junk </a:t>
            </a:r>
            <a:r>
              <a:rPr lang="en-US" altLang="en-US" sz="2200" dirty="0" smtClean="0"/>
              <a:t>bonds.</a:t>
            </a:r>
            <a:endParaRPr lang="en-US" altLang="en-US" sz="2200" dirty="0"/>
          </a:p>
          <a:p>
            <a:pPr marL="291600" lvl="1" indent="-291600" eaLnBrk="1" hangingPunct="1">
              <a:lnSpc>
                <a:spcPct val="90000"/>
              </a:lnSpc>
              <a:spcBef>
                <a:spcPts val="600"/>
              </a:spcBef>
              <a:buSzPct val="100000"/>
            </a:pPr>
            <a:r>
              <a:rPr lang="en-US" altLang="en-US" sz="2200" dirty="0"/>
              <a:t>Adjustable-rate </a:t>
            </a:r>
            <a:r>
              <a:rPr lang="en-US" altLang="en-US" sz="2200" dirty="0" smtClean="0"/>
              <a:t>mortgages.</a:t>
            </a:r>
            <a:endParaRPr lang="en-US" altLang="en-US" sz="2200" dirty="0"/>
          </a:p>
        </p:txBody>
      </p:sp>
      <p:sp>
        <p:nvSpPr>
          <p:cNvPr id="3" name="Slide Number Placeholder 2"/>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22</a:t>
            </a:fld>
            <a:endParaRPr lang="en-US" altLang="en-US" dirty="0"/>
          </a:p>
        </p:txBody>
      </p:sp>
    </p:spTree>
    <p:extLst>
      <p:ext uri="{BB962C8B-B14F-4D97-AF65-F5344CB8AC3E}">
        <p14:creationId xmlns:p14="http://schemas.microsoft.com/office/powerpoint/2010/main" val="34040751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z="3500" dirty="0"/>
              <a:t>Can All Assets be Securitized?</a:t>
            </a:r>
            <a:endParaRPr lang="en-IN" sz="3500" dirty="0"/>
          </a:p>
        </p:txBody>
      </p:sp>
      <p:sp>
        <p:nvSpPr>
          <p:cNvPr id="5" name="Content Placeholder 4"/>
          <p:cNvSpPr>
            <a:spLocks noGrp="1"/>
          </p:cNvSpPr>
          <p:nvPr>
            <p:ph idx="1"/>
          </p:nvPr>
        </p:nvSpPr>
        <p:spPr/>
        <p:txBody>
          <a:bodyPr/>
          <a:lstStyle/>
          <a:p>
            <a:pPr marL="0" indent="0" eaLnBrk="1" hangingPunct="1">
              <a:lnSpc>
                <a:spcPct val="80000"/>
              </a:lnSpc>
              <a:buNone/>
            </a:pPr>
            <a:r>
              <a:rPr lang="en-US" altLang="en-US" sz="2400" dirty="0"/>
              <a:t>Can all assets and loans eventually be securitized?</a:t>
            </a:r>
          </a:p>
          <a:p>
            <a:pPr marL="291600" lvl="1" indent="-291600" eaLnBrk="1" hangingPunct="1">
              <a:lnSpc>
                <a:spcPct val="80000"/>
              </a:lnSpc>
              <a:spcBef>
                <a:spcPts val="600"/>
              </a:spcBef>
              <a:buSzPct val="100000"/>
            </a:pPr>
            <a:r>
              <a:rPr lang="en-US" altLang="en-US" sz="2200" dirty="0"/>
              <a:t>In theory – yes, so long as doing so is profitable or the benefits to the </a:t>
            </a:r>
            <a:r>
              <a:rPr lang="en-US" altLang="en-US" sz="2200" dirty="0" smtClean="0"/>
              <a:t>F</a:t>
            </a:r>
            <a:r>
              <a:rPr lang="en-US" altLang="en-US" sz="100" dirty="0" smtClean="0"/>
              <a:t> </a:t>
            </a:r>
            <a:r>
              <a:rPr lang="en-US" altLang="en-US" sz="2200" dirty="0" smtClean="0"/>
              <a:t>I </a:t>
            </a:r>
            <a:r>
              <a:rPr lang="en-US" altLang="en-US" sz="2200" dirty="0"/>
              <a:t>from securitization outweigh its </a:t>
            </a:r>
            <a:r>
              <a:rPr lang="en-US" altLang="en-US" sz="2200" dirty="0" smtClean="0"/>
              <a:t>costs.</a:t>
            </a:r>
            <a:endParaRPr lang="en-US" altLang="en-US" sz="2200" dirty="0"/>
          </a:p>
        </p:txBody>
      </p:sp>
      <p:sp>
        <p:nvSpPr>
          <p:cNvPr id="6" name="Content Placeholder 5"/>
          <p:cNvSpPr>
            <a:spLocks noGrp="1"/>
          </p:cNvSpPr>
          <p:nvPr>
            <p:ph idx="13"/>
          </p:nvPr>
        </p:nvSpPr>
        <p:spPr>
          <a:xfrm>
            <a:off x="457200" y="2968495"/>
            <a:ext cx="8229600" cy="1189619"/>
          </a:xfrm>
        </p:spPr>
        <p:txBody>
          <a:bodyPr/>
          <a:lstStyle/>
          <a:p>
            <a:pPr marL="0" indent="0">
              <a:buNone/>
            </a:pPr>
            <a:r>
              <a:rPr lang="en-US" altLang="en-US" sz="2400" dirty="0"/>
              <a:t>With heterogeneous loans, the salient features should be standardized, default risks should be reduced via diversification, and expected maturities should be reasonably </a:t>
            </a:r>
            <a:r>
              <a:rPr lang="en-US" altLang="en-US" sz="2400" dirty="0" smtClean="0"/>
              <a:t>similar.</a:t>
            </a:r>
            <a:endParaRPr lang="en-US" altLang="en-US" sz="2400" dirty="0"/>
          </a:p>
        </p:txBody>
      </p:sp>
      <p:sp>
        <p:nvSpPr>
          <p:cNvPr id="3" name="Slide Number Placeholder 2"/>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23</a:t>
            </a:fld>
            <a:endParaRPr lang="en-US" altLang="en-US" dirty="0"/>
          </a:p>
        </p:txBody>
      </p:sp>
    </p:spTree>
    <p:extLst>
      <p:ext uri="{BB962C8B-B14F-4D97-AF65-F5344CB8AC3E}">
        <p14:creationId xmlns:p14="http://schemas.microsoft.com/office/powerpoint/2010/main" val="41947435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sz="3500" dirty="0"/>
              <a:t>Benefits versus Costs of Securitization</a:t>
            </a:r>
            <a:endParaRPr lang="en-IN" sz="3500" dirty="0"/>
          </a:p>
        </p:txBody>
      </p:sp>
      <p:sp>
        <p:nvSpPr>
          <p:cNvPr id="4" name="Content Placeholder 3"/>
          <p:cNvSpPr>
            <a:spLocks noGrp="1"/>
          </p:cNvSpPr>
          <p:nvPr>
            <p:ph idx="1"/>
          </p:nvPr>
        </p:nvSpPr>
        <p:spPr>
          <a:xfrm>
            <a:off x="457200" y="1719263"/>
            <a:ext cx="8229600" cy="407920"/>
          </a:xfrm>
        </p:spPr>
        <p:txBody>
          <a:bodyPr/>
          <a:lstStyle/>
          <a:p>
            <a:pPr marL="0" indent="0">
              <a:buNone/>
            </a:pPr>
            <a:r>
              <a:rPr lang="en-IN" sz="1800" b="1" dirty="0" smtClean="0"/>
              <a:t>Table 24.6 </a:t>
            </a:r>
            <a:r>
              <a:rPr lang="en-IN" sz="1800" b="1" dirty="0" smtClean="0">
                <a:solidFill>
                  <a:srgbClr val="0070C0"/>
                </a:solidFill>
              </a:rPr>
              <a:t>Benefits versus Costs of Securitization</a:t>
            </a:r>
            <a:endParaRPr lang="en-IN" sz="1800" b="1" dirty="0">
              <a:solidFill>
                <a:srgbClr val="0070C0"/>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1294095342"/>
              </p:ext>
            </p:extLst>
          </p:nvPr>
        </p:nvGraphicFramePr>
        <p:xfrm>
          <a:off x="567451" y="2532131"/>
          <a:ext cx="8119349" cy="3205480"/>
        </p:xfrm>
        <a:graphic>
          <a:graphicData uri="http://schemas.openxmlformats.org/drawingml/2006/table">
            <a:tbl>
              <a:tblPr firstRow="1" bandRow="1">
                <a:tableStyleId>{5C22544A-7EE6-4342-B048-85BDC9FD1C3A}</a:tableStyleId>
              </a:tblPr>
              <a:tblGrid>
                <a:gridCol w="4069863">
                  <a:extLst>
                    <a:ext uri="{9D8B030D-6E8A-4147-A177-3AD203B41FA5}">
                      <a16:colId xmlns:a16="http://schemas.microsoft.com/office/drawing/2014/main" val="689685749"/>
                    </a:ext>
                  </a:extLst>
                </a:gridCol>
                <a:gridCol w="4049486">
                  <a:extLst>
                    <a:ext uri="{9D8B030D-6E8A-4147-A177-3AD203B41FA5}">
                      <a16:colId xmlns:a16="http://schemas.microsoft.com/office/drawing/2014/main" val="208489640"/>
                    </a:ext>
                  </a:extLst>
                </a:gridCol>
              </a:tblGrid>
              <a:tr h="370840">
                <a:tc>
                  <a:txBody>
                    <a:bodyPr/>
                    <a:lstStyle/>
                    <a:p>
                      <a:pPr marL="0" indent="0">
                        <a:buFont typeface="+mj-lt"/>
                        <a:buNone/>
                      </a:pPr>
                      <a:r>
                        <a:rPr lang="en-IN" sz="1800" b="1" i="0" u="none" strike="noStrike" kern="1200" baseline="0" dirty="0" smtClean="0">
                          <a:solidFill>
                            <a:schemeClr val="tx1"/>
                          </a:solidFill>
                          <a:latin typeface="Calibri" panose="020F0502020204030204" pitchFamily="34" charset="0"/>
                          <a:ea typeface="+mn-ea"/>
                          <a:cs typeface="+mn-cs"/>
                        </a:rPr>
                        <a:t>Benefits</a:t>
                      </a:r>
                      <a:r>
                        <a:rPr lang="en-IN" sz="1800" b="0" i="0" u="none" strike="noStrike" kern="1200" baseline="0" dirty="0" smtClean="0">
                          <a:solidFill>
                            <a:schemeClr val="tx1"/>
                          </a:solidFill>
                          <a:latin typeface="Calibri" panose="020F0502020204030204" pitchFamily="34" charset="0"/>
                          <a:ea typeface="+mn-ea"/>
                          <a:cs typeface="+mn-cs"/>
                        </a:rPr>
                        <a:t>	</a:t>
                      </a:r>
                    </a:p>
                  </a:txBody>
                  <a:tcPr/>
                </a:tc>
                <a:tc>
                  <a:txBody>
                    <a:bodyPr/>
                    <a:lstStyle/>
                    <a:p>
                      <a:r>
                        <a:rPr lang="en-IN" sz="1800" b="1" i="0" u="none" strike="noStrike" kern="1200" baseline="0" dirty="0" smtClean="0">
                          <a:solidFill>
                            <a:schemeClr val="tx1"/>
                          </a:solidFill>
                          <a:latin typeface="Calibri" panose="020F0502020204030204" pitchFamily="34" charset="0"/>
                          <a:ea typeface="+mn-ea"/>
                          <a:cs typeface="+mn-cs"/>
                        </a:rPr>
                        <a:t>Costs </a:t>
                      </a:r>
                      <a:endParaRPr lang="en-IN" sz="1800" b="0" i="0" u="none" strike="noStrike" kern="1200" baseline="0" dirty="0" smtClean="0">
                        <a:solidFill>
                          <a:schemeClr val="tx1"/>
                        </a:solidFill>
                        <a:latin typeface="Calibri" panose="020F0502020204030204" pitchFamily="34" charset="0"/>
                        <a:ea typeface="+mn-ea"/>
                        <a:cs typeface="+mn-cs"/>
                      </a:endParaRPr>
                    </a:p>
                  </a:txBody>
                  <a:tcPr/>
                </a:tc>
                <a:extLst>
                  <a:ext uri="{0D108BD9-81ED-4DB2-BD59-A6C34878D82A}">
                    <a16:rowId xmlns:a16="http://schemas.microsoft.com/office/drawing/2014/main" val="3921290891"/>
                  </a:ext>
                </a:extLst>
              </a:tr>
              <a:tr h="2796563">
                <a:tc>
                  <a:txBody>
                    <a:bodyPr/>
                    <a:lstStyle/>
                    <a:p>
                      <a:pPr marL="342900" indent="-342900">
                        <a:buFont typeface="+mj-lt"/>
                        <a:buAutoNum type="arabicPeriod"/>
                      </a:pPr>
                      <a:r>
                        <a:rPr lang="en-IN" sz="1800" b="0" i="0" u="none" strike="noStrike" kern="1200" baseline="0" dirty="0" smtClean="0">
                          <a:solidFill>
                            <a:schemeClr val="dk1"/>
                          </a:solidFill>
                          <a:latin typeface="Calibri" panose="020F0502020204030204" pitchFamily="34" charset="0"/>
                          <a:ea typeface="+mn-ea"/>
                          <a:cs typeface="+mn-cs"/>
                        </a:rPr>
                        <a:t>New funding source (bonds versus deposits). </a:t>
                      </a:r>
                    </a:p>
                    <a:p>
                      <a:pPr marL="342900" indent="-342900">
                        <a:buFont typeface="+mj-lt"/>
                        <a:buAutoNum type="arabicPeriod"/>
                      </a:pPr>
                      <a:r>
                        <a:rPr lang="en-IN" sz="1800" b="0" i="0" u="none" strike="noStrike" kern="1200" baseline="0" dirty="0" smtClean="0">
                          <a:solidFill>
                            <a:schemeClr val="dk1"/>
                          </a:solidFill>
                          <a:latin typeface="Calibri" panose="020F0502020204030204" pitchFamily="34" charset="0"/>
                          <a:ea typeface="+mn-ea"/>
                          <a:cs typeface="+mn-cs"/>
                        </a:rPr>
                        <a:t>Increased liquidity of bank loans. </a:t>
                      </a:r>
                    </a:p>
                    <a:p>
                      <a:pPr marL="342900" indent="-342900">
                        <a:buFont typeface="+mj-lt"/>
                        <a:buAutoNum type="arabicPeriod"/>
                      </a:pPr>
                      <a:r>
                        <a:rPr lang="en-IN" sz="1800" b="0" i="0" u="none" strike="noStrike" kern="1200" baseline="0" dirty="0" smtClean="0">
                          <a:solidFill>
                            <a:schemeClr val="dk1"/>
                          </a:solidFill>
                          <a:latin typeface="Calibri" panose="020F0502020204030204" pitchFamily="34" charset="0"/>
                          <a:ea typeface="+mn-ea"/>
                          <a:cs typeface="+mn-cs"/>
                        </a:rPr>
                        <a:t>Enhanced ability to manage the duration gap and thus interest rate risk. </a:t>
                      </a:r>
                    </a:p>
                    <a:p>
                      <a:pPr marL="342900" indent="-342900">
                        <a:buFont typeface="+mj-lt"/>
                        <a:buAutoNum type="arabicPeriod"/>
                      </a:pPr>
                      <a:r>
                        <a:rPr lang="en-IN" sz="1800" b="0" i="0" u="none" strike="noStrike" kern="1200" baseline="0" dirty="0" smtClean="0">
                          <a:solidFill>
                            <a:schemeClr val="dk1"/>
                          </a:solidFill>
                          <a:latin typeface="Calibri" panose="020F0502020204030204" pitchFamily="34" charset="0"/>
                          <a:ea typeface="+mn-ea"/>
                          <a:cs typeface="+mn-cs"/>
                        </a:rPr>
                        <a:t>A savings to the issuer (if off balance sheet) on reserve requirements, deposit insurance premiums, and capital adequacy requirements. </a:t>
                      </a:r>
                    </a:p>
                  </a:txBody>
                  <a:tcPr/>
                </a:tc>
                <a:tc>
                  <a:txBody>
                    <a:bodyPr/>
                    <a:lstStyle/>
                    <a:p>
                      <a:pPr marL="342900" indent="-342900">
                        <a:buFont typeface="+mj-lt"/>
                        <a:buAutoNum type="arabicPeriod"/>
                      </a:pPr>
                      <a:r>
                        <a:rPr lang="en-IN" sz="1800" b="0" i="0" u="none" strike="noStrike" kern="1200" baseline="0" dirty="0" smtClean="0">
                          <a:solidFill>
                            <a:schemeClr val="dk1"/>
                          </a:solidFill>
                          <a:latin typeface="Calibri" panose="020F0502020204030204" pitchFamily="34" charset="0"/>
                          <a:ea typeface="+mn-ea"/>
                          <a:cs typeface="+mn-cs"/>
                        </a:rPr>
                        <a:t>Public/private credit risk insurance and guarantees. </a:t>
                      </a:r>
                    </a:p>
                    <a:p>
                      <a:pPr marL="342900" indent="-342900">
                        <a:buFont typeface="+mj-lt"/>
                        <a:buAutoNum type="arabicPeriod"/>
                      </a:pPr>
                      <a:r>
                        <a:rPr lang="en-IN" sz="1800" b="0" i="0" u="none" strike="noStrike" kern="1200" baseline="0" dirty="0" smtClean="0">
                          <a:solidFill>
                            <a:schemeClr val="dk1"/>
                          </a:solidFill>
                          <a:latin typeface="Calibri" panose="020F0502020204030204" pitchFamily="34" charset="0"/>
                          <a:ea typeface="+mn-ea"/>
                          <a:cs typeface="+mn-cs"/>
                        </a:rPr>
                        <a:t>Overcollateralization. </a:t>
                      </a:r>
                    </a:p>
                    <a:p>
                      <a:pPr marL="342900" indent="-342900">
                        <a:buFont typeface="+mj-lt"/>
                        <a:buAutoNum type="arabicPeriod"/>
                      </a:pPr>
                      <a:r>
                        <a:rPr lang="en-IN" sz="1800" b="0" i="0" u="none" strike="noStrike" kern="1200" baseline="0" dirty="0" smtClean="0">
                          <a:solidFill>
                            <a:schemeClr val="dk1"/>
                          </a:solidFill>
                          <a:latin typeface="Calibri" panose="020F0502020204030204" pitchFamily="34" charset="0"/>
                          <a:ea typeface="+mn-ea"/>
                          <a:cs typeface="+mn-cs"/>
                        </a:rPr>
                        <a:t>Valuation and packaging (the cost of asset heterogeneity).</a:t>
                      </a:r>
                    </a:p>
                    <a:p>
                      <a:endParaRPr lang="en-IN" dirty="0">
                        <a:latin typeface="Calibri" panose="020F0502020204030204" pitchFamily="34" charset="0"/>
                      </a:endParaRPr>
                    </a:p>
                  </a:txBody>
                  <a:tcPr/>
                </a:tc>
                <a:extLst>
                  <a:ext uri="{0D108BD9-81ED-4DB2-BD59-A6C34878D82A}">
                    <a16:rowId xmlns:a16="http://schemas.microsoft.com/office/drawing/2014/main" val="774856023"/>
                  </a:ext>
                </a:extLst>
              </a:tr>
            </a:tbl>
          </a:graphicData>
        </a:graphic>
      </p:graphicFrame>
      <p:sp>
        <p:nvSpPr>
          <p:cNvPr id="3" name="Slide Number Placeholder 2"/>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24</a:t>
            </a:fld>
            <a:endParaRPr lang="en-US" altLang="en-US" dirty="0"/>
          </a:p>
        </p:txBody>
      </p:sp>
    </p:spTree>
    <p:extLst>
      <p:ext uri="{BB962C8B-B14F-4D97-AF65-F5344CB8AC3E}">
        <p14:creationId xmlns:p14="http://schemas.microsoft.com/office/powerpoint/2010/main" val="2836342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Recent </a:t>
            </a:r>
            <a:r>
              <a:rPr lang="en-US" sz="4000" dirty="0"/>
              <a:t>Trends in the Loan Sales </a:t>
            </a:r>
            <a:r>
              <a:rPr lang="en-US" sz="4000" dirty="0" smtClean="0"/>
              <a:t>Market </a:t>
            </a:r>
            <a:r>
              <a:rPr lang="en-IN" dirty="0" smtClean="0"/>
              <a:t>Long Description</a:t>
            </a:r>
            <a:endParaRPr lang="en-IN" dirty="0"/>
          </a:p>
        </p:txBody>
      </p:sp>
      <p:sp>
        <p:nvSpPr>
          <p:cNvPr id="3" name="Content Placeholder 2"/>
          <p:cNvSpPr>
            <a:spLocks noGrp="1"/>
          </p:cNvSpPr>
          <p:nvPr>
            <p:ph idx="1"/>
          </p:nvPr>
        </p:nvSpPr>
        <p:spPr>
          <a:xfrm>
            <a:off x="457200" y="1890084"/>
            <a:ext cx="8229600" cy="3455639"/>
          </a:xfrm>
        </p:spPr>
        <p:txBody>
          <a:bodyPr/>
          <a:lstStyle/>
          <a:p>
            <a:pPr marL="0" indent="0">
              <a:buNone/>
            </a:pPr>
            <a:r>
              <a:rPr lang="en-IN" dirty="0"/>
              <a:t>The bar graph gives the trading volume in billions for each of these years broken down by the volume of distressed purchases and par purchases. The volume rose steadily from about 10 billion in </a:t>
            </a:r>
            <a:r>
              <a:rPr lang="en-IN" dirty="0" smtClean="0"/>
              <a:t>19</a:t>
            </a:r>
            <a:r>
              <a:rPr lang="en-IN" sz="100" dirty="0" smtClean="0"/>
              <a:t> </a:t>
            </a:r>
            <a:r>
              <a:rPr lang="en-IN" dirty="0" smtClean="0"/>
              <a:t>91 </a:t>
            </a:r>
            <a:r>
              <a:rPr lang="en-IN" dirty="0"/>
              <a:t>to a peak of about 600 billion in 2014. The majority of each bar is par purchases, and approximately an average of 5% of each bar is distressed purchases.</a:t>
            </a:r>
            <a:r>
              <a:rPr lang="en-IN" sz="2000" dirty="0"/>
              <a:t> </a:t>
            </a:r>
          </a:p>
        </p:txBody>
      </p:sp>
      <p:sp>
        <p:nvSpPr>
          <p:cNvPr id="4" name="Content Placeholder 3"/>
          <p:cNvSpPr>
            <a:spLocks noGrp="1"/>
          </p:cNvSpPr>
          <p:nvPr>
            <p:ph idx="13"/>
          </p:nvPr>
        </p:nvSpPr>
        <p:spPr>
          <a:xfrm>
            <a:off x="3208861" y="6225853"/>
            <a:ext cx="2468457" cy="325672"/>
          </a:xfrm>
        </p:spPr>
        <p:txBody>
          <a:bodyPr/>
          <a:lstStyle/>
          <a:p>
            <a:pPr marL="0" indent="0">
              <a:buNone/>
            </a:pPr>
            <a:r>
              <a:rPr lang="en-IN" sz="1000" dirty="0">
                <a:hlinkClick r:id="rId2" action="ppaction://hlinksldjump"/>
              </a:rPr>
              <a:t>Return to slide </a:t>
            </a:r>
            <a:r>
              <a:rPr lang="en-IN" sz="1000" dirty="0" smtClean="0">
                <a:hlinkClick r:id="rId2" action="ppaction://hlinksldjump"/>
              </a:rPr>
              <a:t>containing </a:t>
            </a:r>
            <a:r>
              <a:rPr lang="en-IN" sz="1000" dirty="0">
                <a:hlinkClick r:id="rId2" action="ppaction://hlinksldjump"/>
              </a:rPr>
              <a:t>original image.</a:t>
            </a:r>
          </a:p>
        </p:txBody>
      </p:sp>
      <p:sp>
        <p:nvSpPr>
          <p:cNvPr id="5" name="Slide Number Placeholder 4"/>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25</a:t>
            </a:fld>
            <a:endParaRPr lang="en-US" altLang="en-US" dirty="0"/>
          </a:p>
        </p:txBody>
      </p:sp>
    </p:spTree>
    <p:extLst>
      <p:ext uri="{BB962C8B-B14F-4D97-AF65-F5344CB8AC3E}">
        <p14:creationId xmlns:p14="http://schemas.microsoft.com/office/powerpoint/2010/main" val="23060752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Pass-Through Mortgage </a:t>
            </a:r>
            <a:r>
              <a:rPr lang="en-US" sz="4000" dirty="0" smtClean="0"/>
              <a:t>Security </a:t>
            </a:r>
            <a:r>
              <a:rPr lang="en-IN" dirty="0" smtClean="0"/>
              <a:t>Long Description</a:t>
            </a:r>
            <a:endParaRPr lang="en-IN" dirty="0"/>
          </a:p>
        </p:txBody>
      </p:sp>
      <p:sp>
        <p:nvSpPr>
          <p:cNvPr id="3" name="Content Placeholder 2"/>
          <p:cNvSpPr>
            <a:spLocks noGrp="1"/>
          </p:cNvSpPr>
          <p:nvPr>
            <p:ph idx="1"/>
          </p:nvPr>
        </p:nvSpPr>
        <p:spPr>
          <a:xfrm>
            <a:off x="457200" y="1950373"/>
            <a:ext cx="8229600" cy="3836816"/>
          </a:xfrm>
        </p:spPr>
        <p:txBody>
          <a:bodyPr/>
          <a:lstStyle/>
          <a:p>
            <a:pPr marL="514350" indent="-514350">
              <a:buSzPct val="100000"/>
              <a:buFont typeface="+mj-lt"/>
              <a:buAutoNum type="arabicPeriod"/>
            </a:pPr>
            <a:r>
              <a:rPr lang="en-IN" dirty="0" smtClean="0"/>
              <a:t>Households </a:t>
            </a:r>
            <a:r>
              <a:rPr lang="en-IN" dirty="0"/>
              <a:t>receive funds for </a:t>
            </a:r>
            <a:r>
              <a:rPr lang="en-IN" dirty="0" smtClean="0"/>
              <a:t>mortgage.</a:t>
            </a:r>
          </a:p>
          <a:p>
            <a:pPr marL="514350" indent="-514350">
              <a:buSzPct val="100000"/>
              <a:buFont typeface="+mj-lt"/>
              <a:buAutoNum type="arabicPeriod"/>
            </a:pPr>
            <a:r>
              <a:rPr lang="en-IN" dirty="0" smtClean="0"/>
              <a:t>Financial </a:t>
            </a:r>
            <a:r>
              <a:rPr lang="en-IN" dirty="0"/>
              <a:t>institution pools mortgages sells interest in pool</a:t>
            </a:r>
            <a:r>
              <a:rPr lang="en-IN" dirty="0" smtClean="0"/>
              <a:t>.</a:t>
            </a:r>
          </a:p>
          <a:p>
            <a:pPr marL="514350" indent="-514350">
              <a:buSzPct val="100000"/>
              <a:buFont typeface="+mj-lt"/>
              <a:buAutoNum type="arabicPeriod"/>
            </a:pPr>
            <a:r>
              <a:rPr lang="en-IN" dirty="0" smtClean="0"/>
              <a:t>Servicing</a:t>
            </a:r>
            <a:r>
              <a:rPr lang="en-IN" dirty="0"/>
              <a:t>: pay principal and </a:t>
            </a:r>
            <a:r>
              <a:rPr lang="en-IN" dirty="0" smtClean="0"/>
              <a:t>interest.</a:t>
            </a:r>
          </a:p>
          <a:p>
            <a:pPr marL="514350" indent="-514350">
              <a:buSzPct val="100000"/>
              <a:buFont typeface="+mj-lt"/>
              <a:buAutoNum type="arabicPeriod"/>
            </a:pPr>
            <a:r>
              <a:rPr lang="en-IN" dirty="0" smtClean="0"/>
              <a:t>Passes </a:t>
            </a:r>
            <a:r>
              <a:rPr lang="en-IN" dirty="0"/>
              <a:t>cash flows net of servicing fee) through from mortgage holder to pass-through holder and cash flows are received.</a:t>
            </a:r>
            <a:r>
              <a:rPr lang="en-IN" sz="1800" dirty="0"/>
              <a:t> </a:t>
            </a:r>
          </a:p>
        </p:txBody>
      </p:sp>
      <p:sp>
        <p:nvSpPr>
          <p:cNvPr id="4" name="Content Placeholder 3"/>
          <p:cNvSpPr>
            <a:spLocks noGrp="1"/>
          </p:cNvSpPr>
          <p:nvPr>
            <p:ph idx="13"/>
          </p:nvPr>
        </p:nvSpPr>
        <p:spPr>
          <a:xfrm>
            <a:off x="3208861" y="6225853"/>
            <a:ext cx="2468457" cy="325672"/>
          </a:xfrm>
        </p:spPr>
        <p:txBody>
          <a:bodyPr/>
          <a:lstStyle/>
          <a:p>
            <a:pPr marL="0" indent="0">
              <a:buNone/>
            </a:pPr>
            <a:r>
              <a:rPr lang="en-IN" sz="1000" dirty="0">
                <a:hlinkClick r:id="rId2" action="ppaction://hlinksldjump"/>
              </a:rPr>
              <a:t>Return to slide </a:t>
            </a:r>
            <a:r>
              <a:rPr lang="en-IN" sz="1000" dirty="0" smtClean="0">
                <a:hlinkClick r:id="rId2" action="ppaction://hlinksldjump"/>
              </a:rPr>
              <a:t>containing </a:t>
            </a:r>
            <a:r>
              <a:rPr lang="en-IN" sz="1000" dirty="0">
                <a:hlinkClick r:id="rId2" action="ppaction://hlinksldjump"/>
              </a:rPr>
              <a:t>original image.</a:t>
            </a:r>
          </a:p>
        </p:txBody>
      </p:sp>
      <p:sp>
        <p:nvSpPr>
          <p:cNvPr id="5" name="Slide Number Placeholder 4"/>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26</a:t>
            </a:fld>
            <a:endParaRPr lang="en-US" altLang="en-US" dirty="0"/>
          </a:p>
        </p:txBody>
      </p:sp>
    </p:spTree>
    <p:extLst>
      <p:ext uri="{BB962C8B-B14F-4D97-AF65-F5344CB8AC3E}">
        <p14:creationId xmlns:p14="http://schemas.microsoft.com/office/powerpoint/2010/main" val="39931163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z="3500" dirty="0"/>
              <a:t>Summary of a GNMA </a:t>
            </a:r>
            <a:r>
              <a:rPr lang="en-US" sz="3500" dirty="0" smtClean="0"/>
              <a:t>Pass-Through </a:t>
            </a:r>
            <a:r>
              <a:rPr lang="en-IN" sz="3500" dirty="0" smtClean="0"/>
              <a:t>Long Description</a:t>
            </a:r>
            <a:endParaRPr lang="en-IN" sz="3500" dirty="0"/>
          </a:p>
        </p:txBody>
      </p:sp>
      <p:sp>
        <p:nvSpPr>
          <p:cNvPr id="3" name="Content Placeholder 2"/>
          <p:cNvSpPr>
            <a:spLocks noGrp="1"/>
          </p:cNvSpPr>
          <p:nvPr>
            <p:ph idx="1"/>
          </p:nvPr>
        </p:nvSpPr>
        <p:spPr>
          <a:xfrm>
            <a:off x="457200" y="1869986"/>
            <a:ext cx="8229600" cy="4136177"/>
          </a:xfrm>
        </p:spPr>
        <p:txBody>
          <a:bodyPr/>
          <a:lstStyle/>
          <a:p>
            <a:pPr marL="0" indent="0">
              <a:buNone/>
            </a:pPr>
            <a:r>
              <a:rPr lang="en-IN" sz="2400" dirty="0"/>
              <a:t>FHA / VA / FMHA mortgage credit insurance creates mortgages on the balance sheet. GNMA timing insurance of cash flow to bond holders trustee places mortgages in trust off balance sheet. Then the GNMA creates bonds. Next the outside investors (life insurance companies, pension funds) purchase GNMA bonds. Finally sale proceeds (payments) for GNMA bonds go to the financial institution</a:t>
            </a:r>
            <a:r>
              <a:rPr lang="en-IN" sz="2400" dirty="0" smtClean="0"/>
              <a:t>.</a:t>
            </a:r>
            <a:endParaRPr lang="en-IN" sz="2400" dirty="0"/>
          </a:p>
        </p:txBody>
      </p:sp>
      <p:sp>
        <p:nvSpPr>
          <p:cNvPr id="4" name="Content Placeholder 3"/>
          <p:cNvSpPr>
            <a:spLocks noGrp="1"/>
          </p:cNvSpPr>
          <p:nvPr>
            <p:ph idx="13"/>
          </p:nvPr>
        </p:nvSpPr>
        <p:spPr>
          <a:xfrm>
            <a:off x="3208861" y="6225853"/>
            <a:ext cx="2468457" cy="325672"/>
          </a:xfrm>
        </p:spPr>
        <p:txBody>
          <a:bodyPr/>
          <a:lstStyle/>
          <a:p>
            <a:pPr marL="0" indent="0">
              <a:buNone/>
            </a:pPr>
            <a:r>
              <a:rPr lang="en-IN" sz="1000" dirty="0">
                <a:hlinkClick r:id="rId2" action="ppaction://hlinksldjump"/>
              </a:rPr>
              <a:t>Return to slide </a:t>
            </a:r>
            <a:r>
              <a:rPr lang="en-IN" sz="1000" dirty="0" smtClean="0">
                <a:hlinkClick r:id="rId2" action="ppaction://hlinksldjump"/>
              </a:rPr>
              <a:t>containing </a:t>
            </a:r>
            <a:r>
              <a:rPr lang="en-IN" sz="1000" dirty="0">
                <a:hlinkClick r:id="rId2" action="ppaction://hlinksldjump"/>
              </a:rPr>
              <a:t>original image.</a:t>
            </a:r>
          </a:p>
        </p:txBody>
      </p:sp>
      <p:sp>
        <p:nvSpPr>
          <p:cNvPr id="5" name="Slide Number Placeholder 4"/>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27</a:t>
            </a:fld>
            <a:endParaRPr lang="en-US" altLang="en-US" dirty="0"/>
          </a:p>
        </p:txBody>
      </p:sp>
    </p:spTree>
    <p:extLst>
      <p:ext uri="{BB962C8B-B14F-4D97-AF65-F5344CB8AC3E}">
        <p14:creationId xmlns:p14="http://schemas.microsoft.com/office/powerpoint/2010/main" val="13538435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z="3000" dirty="0"/>
              <a:t>Effects of Prepayments on Pass-Through Bond Holders’ Cash </a:t>
            </a:r>
            <a:r>
              <a:rPr lang="en-US" sz="3000" dirty="0" smtClean="0"/>
              <a:t>Flows </a:t>
            </a:r>
            <a:r>
              <a:rPr lang="en-IN" sz="3000" dirty="0" smtClean="0"/>
              <a:t>Long Description</a:t>
            </a:r>
            <a:endParaRPr lang="en-IN" sz="3000" dirty="0"/>
          </a:p>
        </p:txBody>
      </p:sp>
      <p:sp>
        <p:nvSpPr>
          <p:cNvPr id="3" name="Content Placeholder 2"/>
          <p:cNvSpPr>
            <a:spLocks noGrp="1"/>
          </p:cNvSpPr>
          <p:nvPr>
            <p:ph idx="1"/>
          </p:nvPr>
        </p:nvSpPr>
        <p:spPr>
          <a:xfrm>
            <a:off x="457200" y="1869987"/>
            <a:ext cx="8229600" cy="3998250"/>
          </a:xfrm>
        </p:spPr>
        <p:txBody>
          <a:bodyPr/>
          <a:lstStyle/>
          <a:p>
            <a:pPr marL="0" indent="0">
              <a:buNone/>
            </a:pPr>
            <a:r>
              <a:rPr lang="en-IN" sz="2400" dirty="0"/>
              <a:t>When there are no prepayments, the 360 payments are of the same size. When there are prepayments, the cash flows vary in size, increasing steadily until the end of the term. </a:t>
            </a:r>
          </a:p>
        </p:txBody>
      </p:sp>
      <p:sp>
        <p:nvSpPr>
          <p:cNvPr id="4" name="Content Placeholder 3"/>
          <p:cNvSpPr>
            <a:spLocks noGrp="1"/>
          </p:cNvSpPr>
          <p:nvPr>
            <p:ph idx="13"/>
          </p:nvPr>
        </p:nvSpPr>
        <p:spPr>
          <a:xfrm>
            <a:off x="3208861" y="6225853"/>
            <a:ext cx="2468457" cy="325672"/>
          </a:xfrm>
        </p:spPr>
        <p:txBody>
          <a:bodyPr/>
          <a:lstStyle/>
          <a:p>
            <a:pPr marL="0" indent="0">
              <a:buNone/>
            </a:pPr>
            <a:r>
              <a:rPr lang="en-IN" sz="1000" dirty="0">
                <a:hlinkClick r:id="rId2" action="ppaction://hlinksldjump"/>
              </a:rPr>
              <a:t>Return to slide </a:t>
            </a:r>
            <a:r>
              <a:rPr lang="en-IN" sz="1000" dirty="0" smtClean="0">
                <a:hlinkClick r:id="rId2" action="ppaction://hlinksldjump"/>
              </a:rPr>
              <a:t>containing </a:t>
            </a:r>
            <a:r>
              <a:rPr lang="en-IN" sz="1000" dirty="0">
                <a:hlinkClick r:id="rId2" action="ppaction://hlinksldjump"/>
              </a:rPr>
              <a:t>original image.</a:t>
            </a:r>
          </a:p>
        </p:txBody>
      </p:sp>
      <p:sp>
        <p:nvSpPr>
          <p:cNvPr id="5" name="Slide Number Placeholder 4"/>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28</a:t>
            </a:fld>
            <a:endParaRPr lang="en-US" altLang="en-US" dirty="0"/>
          </a:p>
        </p:txBody>
      </p:sp>
    </p:spTree>
    <p:extLst>
      <p:ext uri="{BB962C8B-B14F-4D97-AF65-F5344CB8AC3E}">
        <p14:creationId xmlns:p14="http://schemas.microsoft.com/office/powerpoint/2010/main" val="17019432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noChangeArrowheads="1"/>
          </p:cNvSpPr>
          <p:nvPr>
            <p:ph type="title"/>
          </p:nvPr>
        </p:nvSpPr>
        <p:spPr/>
        <p:txBody>
          <a:bodyPr anchor="ctr"/>
          <a:lstStyle/>
          <a:p>
            <a:pPr eaLnBrk="1" hangingPunct="1"/>
            <a:r>
              <a:rPr lang="en-US" sz="3500" dirty="0"/>
              <a:t>Loan </a:t>
            </a:r>
            <a:r>
              <a:rPr lang="en-US" sz="3500" dirty="0" smtClean="0"/>
              <a:t>Sales </a:t>
            </a:r>
            <a:r>
              <a:rPr lang="en-US" sz="1000" b="0" dirty="0" smtClean="0"/>
              <a:t>1</a:t>
            </a:r>
            <a:endParaRPr lang="en-US" altLang="en-US" sz="1000" b="0" dirty="0"/>
          </a:p>
        </p:txBody>
      </p:sp>
      <p:sp>
        <p:nvSpPr>
          <p:cNvPr id="3" name="Content Placeholder 2"/>
          <p:cNvSpPr>
            <a:spLocks noGrp="1"/>
          </p:cNvSpPr>
          <p:nvPr>
            <p:ph idx="1"/>
          </p:nvPr>
        </p:nvSpPr>
        <p:spPr>
          <a:xfrm>
            <a:off x="457200" y="1719262"/>
            <a:ext cx="8229600" cy="2225583"/>
          </a:xfrm>
        </p:spPr>
        <p:txBody>
          <a:bodyPr/>
          <a:lstStyle/>
          <a:p>
            <a:pPr marL="0" indent="0" eaLnBrk="1" hangingPunct="1">
              <a:buNone/>
            </a:pPr>
            <a:r>
              <a:rPr lang="en-US" altLang="en-US" sz="2400" dirty="0"/>
              <a:t>A large part of </a:t>
            </a:r>
            <a:r>
              <a:rPr lang="en-US" altLang="en-US" sz="2400" b="1" dirty="0"/>
              <a:t>correspondent banking </a:t>
            </a:r>
            <a:r>
              <a:rPr lang="en-US" altLang="en-US" sz="2400" dirty="0"/>
              <a:t>involves small FIs making large loans and selling (or </a:t>
            </a:r>
            <a:r>
              <a:rPr lang="en-US" altLang="en-US" sz="2400" b="1" dirty="0"/>
              <a:t>syndicating</a:t>
            </a:r>
            <a:r>
              <a:rPr lang="en-US" altLang="en-US" sz="2400" dirty="0"/>
              <a:t>) parts of the loans to large </a:t>
            </a:r>
            <a:r>
              <a:rPr lang="en-US" altLang="en-US" sz="2400" dirty="0" smtClean="0"/>
              <a:t>banks.</a:t>
            </a:r>
            <a:endParaRPr lang="en-US" altLang="en-US" sz="2400" dirty="0"/>
          </a:p>
          <a:p>
            <a:pPr marL="291600" lvl="1" indent="-291600" eaLnBrk="1" hangingPunct="1">
              <a:spcBef>
                <a:spcPts val="600"/>
              </a:spcBef>
              <a:buSzPct val="100000"/>
            </a:pPr>
            <a:r>
              <a:rPr lang="en-US" altLang="en-US" sz="2200" b="1" dirty="0"/>
              <a:t>Correspondent banking </a:t>
            </a:r>
            <a:r>
              <a:rPr lang="en-US" altLang="en-US" sz="2200" dirty="0"/>
              <a:t>is a relationship between a small bank and a large bank in which the large bank provides a number of deposit, lending, and other </a:t>
            </a:r>
            <a:r>
              <a:rPr lang="en-US" altLang="en-US" sz="2200" dirty="0" smtClean="0"/>
              <a:t>services.</a:t>
            </a:r>
            <a:endParaRPr lang="en-US" altLang="en-US" sz="2200" dirty="0"/>
          </a:p>
        </p:txBody>
      </p:sp>
      <p:sp>
        <p:nvSpPr>
          <p:cNvPr id="5" name="Content Placeholder 4"/>
          <p:cNvSpPr>
            <a:spLocks noGrp="1"/>
          </p:cNvSpPr>
          <p:nvPr>
            <p:ph idx="14"/>
          </p:nvPr>
        </p:nvSpPr>
        <p:spPr>
          <a:xfrm>
            <a:off x="474131" y="4115331"/>
            <a:ext cx="8229600" cy="1630951"/>
          </a:xfrm>
        </p:spPr>
        <p:txBody>
          <a:bodyPr/>
          <a:lstStyle/>
          <a:p>
            <a:pPr marL="0" indent="0" eaLnBrk="1" hangingPunct="1">
              <a:buNone/>
            </a:pPr>
            <a:r>
              <a:rPr lang="en-US" altLang="en-US" sz="2400" dirty="0"/>
              <a:t>Large banks also sell parts of their loans, called </a:t>
            </a:r>
            <a:r>
              <a:rPr lang="en-US" altLang="en-US" sz="2400" b="1" dirty="0"/>
              <a:t>participations</a:t>
            </a:r>
            <a:r>
              <a:rPr lang="en-US" altLang="en-US" sz="2400" dirty="0"/>
              <a:t>, to smaller </a:t>
            </a:r>
            <a:r>
              <a:rPr lang="en-US" altLang="en-US" sz="2400" dirty="0" smtClean="0"/>
              <a:t>F</a:t>
            </a:r>
            <a:r>
              <a:rPr lang="en-US" altLang="en-US" sz="100" dirty="0" smtClean="0"/>
              <a:t> </a:t>
            </a:r>
            <a:r>
              <a:rPr lang="en-US" altLang="en-US" sz="2400" dirty="0" smtClean="0"/>
              <a:t>Is.</a:t>
            </a:r>
            <a:endParaRPr lang="en-US" altLang="en-US" sz="2400" dirty="0"/>
          </a:p>
          <a:p>
            <a:pPr marL="0" indent="0" eaLnBrk="1" hangingPunct="1">
              <a:buNone/>
            </a:pPr>
            <a:r>
              <a:rPr lang="en-US" altLang="en-US" sz="2400" dirty="0"/>
              <a:t>The </a:t>
            </a:r>
            <a:r>
              <a:rPr lang="en-US" altLang="en-US" sz="2400" b="1" dirty="0"/>
              <a:t>syndicated loan market </a:t>
            </a:r>
            <a:r>
              <a:rPr lang="en-US" altLang="en-US" sz="2400" dirty="0"/>
              <a:t>is the buying and selling of loans once they have been </a:t>
            </a:r>
            <a:r>
              <a:rPr lang="en-US" altLang="en-US" sz="2400" dirty="0" smtClean="0"/>
              <a:t>originated.</a:t>
            </a:r>
            <a:endParaRPr lang="en-US" altLang="en-US" sz="2400" dirty="0"/>
          </a:p>
        </p:txBody>
      </p:sp>
      <p:sp>
        <p:nvSpPr>
          <p:cNvPr id="2" name="Slide Number Placeholder 1"/>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3</a:t>
            </a:fld>
            <a:endParaRPr lang="en-US" alt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z="3500" dirty="0"/>
              <a:t>Loan </a:t>
            </a:r>
            <a:r>
              <a:rPr lang="en-US" sz="3500" dirty="0" smtClean="0"/>
              <a:t>Sales </a:t>
            </a:r>
            <a:r>
              <a:rPr lang="en-US" sz="1000" b="0" dirty="0"/>
              <a:t>2</a:t>
            </a:r>
            <a:endParaRPr lang="en-IN" sz="1000" b="0" dirty="0"/>
          </a:p>
        </p:txBody>
      </p:sp>
      <p:sp>
        <p:nvSpPr>
          <p:cNvPr id="3" name="Content Placeholder 2"/>
          <p:cNvSpPr>
            <a:spLocks noGrp="1"/>
          </p:cNvSpPr>
          <p:nvPr>
            <p:ph idx="1"/>
          </p:nvPr>
        </p:nvSpPr>
        <p:spPr>
          <a:xfrm>
            <a:off x="457200" y="1719263"/>
            <a:ext cx="8229600" cy="2390724"/>
          </a:xfrm>
        </p:spPr>
        <p:txBody>
          <a:bodyPr/>
          <a:lstStyle/>
          <a:p>
            <a:pPr marL="0" indent="0" eaLnBrk="1" hangingPunct="1">
              <a:buNone/>
            </a:pPr>
            <a:r>
              <a:rPr lang="en-US" altLang="en-US" sz="2400" dirty="0"/>
              <a:t>Syndicated loan market </a:t>
            </a:r>
            <a:r>
              <a:rPr lang="en-US" altLang="en-US" sz="2400" dirty="0" smtClean="0"/>
              <a:t>participants.</a:t>
            </a:r>
            <a:endParaRPr lang="en-US" altLang="en-US" sz="2400" dirty="0"/>
          </a:p>
          <a:p>
            <a:pPr marL="291600" lvl="1" indent="-291600" eaLnBrk="1" hangingPunct="1">
              <a:spcBef>
                <a:spcPts val="600"/>
              </a:spcBef>
              <a:buSzPct val="100000"/>
            </a:pPr>
            <a:r>
              <a:rPr lang="en-US" altLang="en-US" sz="2200" b="1" dirty="0"/>
              <a:t>Market </a:t>
            </a:r>
            <a:r>
              <a:rPr lang="en-US" altLang="en-US" sz="2200" b="1" dirty="0" smtClean="0"/>
              <a:t>makers</a:t>
            </a:r>
            <a:r>
              <a:rPr lang="en-US" altLang="en-US" sz="2200" dirty="0" smtClean="0"/>
              <a:t>.</a:t>
            </a:r>
            <a:endParaRPr lang="en-US" altLang="en-US" sz="2200" dirty="0"/>
          </a:p>
          <a:p>
            <a:pPr marL="622800" lvl="2" indent="-320400" eaLnBrk="1" hangingPunct="1">
              <a:spcBef>
                <a:spcPts val="600"/>
              </a:spcBef>
              <a:buSzPct val="80000"/>
            </a:pPr>
            <a:r>
              <a:rPr lang="en-US" altLang="en-US" sz="2000" dirty="0"/>
              <a:t>Generally large commercial banks (</a:t>
            </a:r>
            <a:r>
              <a:rPr lang="en-US" altLang="en-US" sz="2000" dirty="0" smtClean="0"/>
              <a:t>C</a:t>
            </a:r>
            <a:r>
              <a:rPr lang="en-US" altLang="en-US" sz="100" dirty="0" smtClean="0"/>
              <a:t> </a:t>
            </a:r>
            <a:r>
              <a:rPr lang="en-US" altLang="en-US" sz="2000" dirty="0" smtClean="0"/>
              <a:t>Bs).</a:t>
            </a:r>
            <a:endParaRPr lang="en-US" altLang="en-US" sz="2000" dirty="0"/>
          </a:p>
          <a:p>
            <a:pPr marL="291600" lvl="1" indent="-291600" eaLnBrk="1" hangingPunct="1">
              <a:spcBef>
                <a:spcPts val="600"/>
              </a:spcBef>
              <a:buSzPct val="100000"/>
            </a:pPr>
            <a:r>
              <a:rPr lang="en-US" altLang="en-US" sz="2200" b="1" dirty="0"/>
              <a:t>Active </a:t>
            </a:r>
            <a:r>
              <a:rPr lang="en-US" altLang="en-US" sz="2200" b="1" dirty="0" smtClean="0"/>
              <a:t>traders.</a:t>
            </a:r>
            <a:endParaRPr lang="en-US" altLang="en-US" sz="2200" b="1" dirty="0"/>
          </a:p>
          <a:p>
            <a:pPr marL="622800" lvl="2" indent="-320400" eaLnBrk="1" hangingPunct="1">
              <a:spcBef>
                <a:spcPts val="600"/>
              </a:spcBef>
              <a:buSzPct val="80000"/>
            </a:pPr>
            <a:r>
              <a:rPr lang="en-US" altLang="en-US" sz="2000" dirty="0"/>
              <a:t>Mainly </a:t>
            </a:r>
            <a:r>
              <a:rPr lang="en-US" altLang="en-US" sz="2000" dirty="0" smtClean="0"/>
              <a:t>I</a:t>
            </a:r>
            <a:r>
              <a:rPr lang="en-US" altLang="en-US" sz="100" dirty="0" smtClean="0"/>
              <a:t> </a:t>
            </a:r>
            <a:r>
              <a:rPr lang="en-US" altLang="en-US" sz="2000" dirty="0" smtClean="0"/>
              <a:t>Bs</a:t>
            </a:r>
            <a:r>
              <a:rPr lang="en-US" altLang="en-US" sz="2000" dirty="0"/>
              <a:t>, </a:t>
            </a:r>
            <a:r>
              <a:rPr lang="en-US" altLang="en-US" sz="2000" dirty="0" smtClean="0"/>
              <a:t>C</a:t>
            </a:r>
            <a:r>
              <a:rPr lang="en-US" altLang="en-US" sz="100" dirty="0" smtClean="0"/>
              <a:t> </a:t>
            </a:r>
            <a:r>
              <a:rPr lang="en-US" altLang="en-US" sz="2000" dirty="0" smtClean="0"/>
              <a:t>Bs</a:t>
            </a:r>
            <a:r>
              <a:rPr lang="en-US" altLang="en-US" sz="2000" dirty="0"/>
              <a:t>, and vulture </a:t>
            </a:r>
            <a:r>
              <a:rPr lang="en-US" altLang="en-US" sz="2000" dirty="0" smtClean="0"/>
              <a:t>funds.</a:t>
            </a:r>
            <a:endParaRPr lang="en-US" altLang="en-US" sz="2000" dirty="0"/>
          </a:p>
          <a:p>
            <a:pPr marL="291600" lvl="1" indent="-291600" eaLnBrk="1" hangingPunct="1">
              <a:spcBef>
                <a:spcPts val="600"/>
              </a:spcBef>
              <a:buSzPct val="100000"/>
            </a:pPr>
            <a:r>
              <a:rPr lang="en-US" altLang="en-US" sz="2200" b="1" dirty="0"/>
              <a:t>Occasional sellers and </a:t>
            </a:r>
            <a:r>
              <a:rPr lang="en-US" altLang="en-US" sz="2200" b="1" dirty="0" smtClean="0"/>
              <a:t>investors.</a:t>
            </a:r>
            <a:endParaRPr lang="en-US" altLang="en-US" sz="2200" b="1" dirty="0"/>
          </a:p>
        </p:txBody>
      </p:sp>
      <p:sp>
        <p:nvSpPr>
          <p:cNvPr id="4" name="Content Placeholder 3"/>
          <p:cNvSpPr>
            <a:spLocks noGrp="1"/>
          </p:cNvSpPr>
          <p:nvPr>
            <p:ph idx="13"/>
          </p:nvPr>
        </p:nvSpPr>
        <p:spPr>
          <a:xfrm>
            <a:off x="401942" y="4339595"/>
            <a:ext cx="8229600" cy="1830197"/>
          </a:xfrm>
        </p:spPr>
        <p:txBody>
          <a:bodyPr/>
          <a:lstStyle/>
          <a:p>
            <a:pPr marL="0" indent="0" eaLnBrk="1" hangingPunct="1">
              <a:buNone/>
            </a:pPr>
            <a:r>
              <a:rPr lang="en-US" altLang="en-US" sz="2400" dirty="0"/>
              <a:t>The syndicated loan market grew rapidly in the early </a:t>
            </a:r>
            <a:r>
              <a:rPr lang="en-US" altLang="en-US" sz="2400" dirty="0" smtClean="0"/>
              <a:t>19</a:t>
            </a:r>
            <a:r>
              <a:rPr lang="en-US" altLang="en-US" sz="100" dirty="0" smtClean="0"/>
              <a:t> </a:t>
            </a:r>
            <a:r>
              <a:rPr lang="en-US" altLang="en-US" sz="2400" dirty="0" smtClean="0"/>
              <a:t>80s </a:t>
            </a:r>
            <a:r>
              <a:rPr lang="en-US" altLang="en-US" sz="2400" dirty="0"/>
              <a:t>due to the expansion of </a:t>
            </a:r>
            <a:r>
              <a:rPr lang="en-US" altLang="en-US" sz="2400" b="1" dirty="0" smtClean="0"/>
              <a:t>H</a:t>
            </a:r>
            <a:r>
              <a:rPr lang="en-US" altLang="en-US" sz="100" b="1" dirty="0" smtClean="0"/>
              <a:t> </a:t>
            </a:r>
            <a:r>
              <a:rPr lang="en-US" altLang="en-US" sz="2400" b="1" dirty="0" smtClean="0"/>
              <a:t>L</a:t>
            </a:r>
            <a:r>
              <a:rPr lang="en-US" altLang="en-US" sz="100" b="1" dirty="0" smtClean="0"/>
              <a:t> </a:t>
            </a:r>
            <a:r>
              <a:rPr lang="en-US" altLang="en-US" sz="2400" b="1" dirty="0" smtClean="0"/>
              <a:t>T loans.</a:t>
            </a:r>
            <a:endParaRPr lang="en-US" altLang="en-US" sz="2400" b="1" dirty="0"/>
          </a:p>
          <a:p>
            <a:pPr marL="291600" lvl="1" indent="-291600" eaLnBrk="1" hangingPunct="1">
              <a:spcBef>
                <a:spcPts val="600"/>
              </a:spcBef>
              <a:buSzPct val="100000"/>
            </a:pPr>
            <a:r>
              <a:rPr lang="en-US" altLang="en-US" sz="2200" b="1" dirty="0"/>
              <a:t>Highly leveraged transaction (</a:t>
            </a:r>
            <a:r>
              <a:rPr lang="en-US" altLang="en-US" sz="2200" b="1" dirty="0" smtClean="0"/>
              <a:t>H</a:t>
            </a:r>
            <a:r>
              <a:rPr lang="en-US" altLang="en-US" sz="100" b="1" dirty="0" smtClean="0"/>
              <a:t> </a:t>
            </a:r>
            <a:r>
              <a:rPr lang="en-US" altLang="en-US" sz="2200" b="1" dirty="0" smtClean="0"/>
              <a:t>L</a:t>
            </a:r>
            <a:r>
              <a:rPr lang="en-US" altLang="en-US" sz="100" b="1" dirty="0" smtClean="0"/>
              <a:t> </a:t>
            </a:r>
            <a:r>
              <a:rPr lang="en-US" altLang="en-US" sz="2200" b="1" dirty="0" smtClean="0"/>
              <a:t>T</a:t>
            </a:r>
            <a:r>
              <a:rPr lang="en-US" altLang="en-US" sz="2200" b="1" dirty="0"/>
              <a:t>) loans</a:t>
            </a:r>
            <a:r>
              <a:rPr lang="en-US" altLang="en-US" sz="2200" dirty="0"/>
              <a:t> are loans that finance a merger and acquisition; a leveraged buyout results in a high leverage ratio for the </a:t>
            </a:r>
            <a:r>
              <a:rPr lang="en-US" altLang="en-US" sz="2200" dirty="0" smtClean="0"/>
              <a:t>borrower.</a:t>
            </a:r>
            <a:endParaRPr lang="en-US" altLang="en-US" sz="2200" b="1" dirty="0"/>
          </a:p>
        </p:txBody>
      </p:sp>
      <p:sp>
        <p:nvSpPr>
          <p:cNvPr id="5" name="Slide Number Placeholder 4"/>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4</a:t>
            </a:fld>
            <a:endParaRPr lang="en-US" altLang="en-US" dirty="0"/>
          </a:p>
        </p:txBody>
      </p:sp>
    </p:spTree>
    <p:extLst>
      <p:ext uri="{BB962C8B-B14F-4D97-AF65-F5344CB8AC3E}">
        <p14:creationId xmlns:p14="http://schemas.microsoft.com/office/powerpoint/2010/main" val="4207665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390563" cy="664745"/>
          </a:xfrm>
        </p:spPr>
        <p:txBody>
          <a:bodyPr anchor="ctr"/>
          <a:lstStyle/>
          <a:p>
            <a:r>
              <a:rPr lang="en-US" sz="3500" dirty="0"/>
              <a:t>Loan Sales Concluded</a:t>
            </a:r>
            <a:endParaRPr lang="en-IN" sz="1000" b="0" dirty="0"/>
          </a:p>
        </p:txBody>
      </p:sp>
      <p:sp>
        <p:nvSpPr>
          <p:cNvPr id="4" name="Content Placeholder 3"/>
          <p:cNvSpPr>
            <a:spLocks noGrp="1"/>
          </p:cNvSpPr>
          <p:nvPr>
            <p:ph idx="1"/>
          </p:nvPr>
        </p:nvSpPr>
        <p:spPr>
          <a:xfrm>
            <a:off x="457200" y="1719263"/>
            <a:ext cx="8229600" cy="1616790"/>
          </a:xfrm>
        </p:spPr>
        <p:txBody>
          <a:bodyPr/>
          <a:lstStyle/>
          <a:p>
            <a:pPr marL="0" indent="0" eaLnBrk="1" hangingPunct="1">
              <a:buNone/>
            </a:pPr>
            <a:r>
              <a:rPr lang="en-US" altLang="en-US" sz="2400" dirty="0"/>
              <a:t>A </a:t>
            </a:r>
            <a:r>
              <a:rPr lang="en-US" altLang="en-US" sz="2400" b="1" dirty="0"/>
              <a:t>loan sale </a:t>
            </a:r>
            <a:r>
              <a:rPr lang="en-US" altLang="en-US" sz="2400" dirty="0"/>
              <a:t>is the sale of a loan originated by a bank with or without </a:t>
            </a:r>
            <a:r>
              <a:rPr lang="en-US" altLang="en-US" sz="2400" dirty="0" smtClean="0"/>
              <a:t>recourse.</a:t>
            </a:r>
            <a:endParaRPr lang="en-US" altLang="en-US" sz="2400" dirty="0"/>
          </a:p>
          <a:p>
            <a:pPr marL="291600" lvl="1" indent="-291600" eaLnBrk="1" hangingPunct="1">
              <a:spcBef>
                <a:spcPts val="600"/>
              </a:spcBef>
              <a:buClr>
                <a:schemeClr val="tx1"/>
              </a:buClr>
              <a:buSzPct val="100000"/>
              <a:buFont typeface="Arial" panose="020B0604020202020204" pitchFamily="34" charset="0"/>
              <a:buChar char="•"/>
            </a:pPr>
            <a:r>
              <a:rPr lang="en-US" altLang="en-US" sz="2200" b="1" dirty="0"/>
              <a:t>Recourse </a:t>
            </a:r>
            <a:r>
              <a:rPr lang="en-US" altLang="en-US" sz="2200" dirty="0"/>
              <a:t>is the ability of a loan buyer to sell the loan back to the originator should it go </a:t>
            </a:r>
            <a:r>
              <a:rPr lang="en-US" altLang="en-US" sz="2200" dirty="0" smtClean="0"/>
              <a:t>bad.</a:t>
            </a:r>
            <a:endParaRPr lang="en-US" altLang="en-US" dirty="0"/>
          </a:p>
        </p:txBody>
      </p:sp>
      <p:sp>
        <p:nvSpPr>
          <p:cNvPr id="12" name="Content Placeholder 11"/>
          <p:cNvSpPr>
            <a:spLocks noGrp="1"/>
          </p:cNvSpPr>
          <p:nvPr>
            <p:ph idx="14"/>
          </p:nvPr>
        </p:nvSpPr>
        <p:spPr>
          <a:xfrm>
            <a:off x="457200" y="3434054"/>
            <a:ext cx="8229600" cy="2383862"/>
          </a:xfrm>
        </p:spPr>
        <p:txBody>
          <a:bodyPr/>
          <a:lstStyle/>
          <a:p>
            <a:pPr marL="0" indent="0" eaLnBrk="1" hangingPunct="1">
              <a:buNone/>
            </a:pPr>
            <a:r>
              <a:rPr lang="en-US" altLang="en-US" sz="2400" dirty="0"/>
              <a:t>Two basic types of loan sale </a:t>
            </a:r>
            <a:r>
              <a:rPr lang="en-US" altLang="en-US" sz="2400" dirty="0" smtClean="0"/>
              <a:t>contracts.</a:t>
            </a:r>
            <a:endParaRPr lang="en-US" altLang="en-US" sz="2400" dirty="0"/>
          </a:p>
          <a:p>
            <a:pPr marL="403200" lvl="1" indent="-403200" eaLnBrk="1" hangingPunct="1">
              <a:spcBef>
                <a:spcPts val="600"/>
              </a:spcBef>
              <a:buClrTx/>
              <a:buSzPct val="100000"/>
              <a:buFont typeface="+mj-lt"/>
              <a:buAutoNum type="arabicPeriod"/>
            </a:pPr>
            <a:r>
              <a:rPr lang="en-US" altLang="en-US" sz="2200" dirty="0"/>
              <a:t>A </a:t>
            </a:r>
            <a:r>
              <a:rPr lang="en-US" altLang="en-US" sz="2200" b="1" dirty="0"/>
              <a:t>participation </a:t>
            </a:r>
            <a:r>
              <a:rPr lang="en-US" altLang="en-US" sz="2200" dirty="0"/>
              <a:t>in a loan is the act of buying a share in a loan syndication with limited contractual control and rights over the </a:t>
            </a:r>
            <a:r>
              <a:rPr lang="en-US" altLang="en-US" sz="2200" dirty="0" smtClean="0"/>
              <a:t>borrower.</a:t>
            </a:r>
            <a:endParaRPr lang="en-US" altLang="en-US" sz="2200" dirty="0"/>
          </a:p>
          <a:p>
            <a:pPr marL="403200" lvl="1" indent="-403200" eaLnBrk="1" hangingPunct="1">
              <a:spcBef>
                <a:spcPts val="600"/>
              </a:spcBef>
              <a:buClrTx/>
              <a:buSzPct val="100000"/>
              <a:buFont typeface="+mj-lt"/>
              <a:buAutoNum type="arabicPeriod"/>
            </a:pPr>
            <a:r>
              <a:rPr lang="en-US" altLang="en-US" sz="2200" dirty="0"/>
              <a:t>An </a:t>
            </a:r>
            <a:r>
              <a:rPr lang="en-US" altLang="en-US" sz="2200" b="1" dirty="0"/>
              <a:t>assignment </a:t>
            </a:r>
            <a:r>
              <a:rPr lang="en-US" altLang="en-US" sz="2200" dirty="0"/>
              <a:t>is the purchase of a share in a loan syndication with some contractual control and rights over the </a:t>
            </a:r>
            <a:r>
              <a:rPr lang="en-US" altLang="en-US" sz="2200" dirty="0" smtClean="0"/>
              <a:t>borrower.</a:t>
            </a:r>
            <a:endParaRPr lang="en-US" altLang="en-US" sz="2200" dirty="0"/>
          </a:p>
        </p:txBody>
      </p:sp>
      <p:sp>
        <p:nvSpPr>
          <p:cNvPr id="3" name="Slide Number Placeholder 2"/>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5</a:t>
            </a:fld>
            <a:endParaRPr lang="en-US" altLang="en-US" dirty="0"/>
          </a:p>
        </p:txBody>
      </p:sp>
    </p:spTree>
    <p:extLst>
      <p:ext uri="{BB962C8B-B14F-4D97-AF65-F5344CB8AC3E}">
        <p14:creationId xmlns:p14="http://schemas.microsoft.com/office/powerpoint/2010/main" val="38116997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397015" cy="1295400"/>
          </a:xfrm>
        </p:spPr>
        <p:txBody>
          <a:bodyPr anchor="ctr"/>
          <a:lstStyle/>
          <a:p>
            <a:r>
              <a:rPr lang="en-US" sz="3500" dirty="0"/>
              <a:t>The Loan Sales Market</a:t>
            </a:r>
            <a:endParaRPr lang="en-IN" sz="1000" b="0" dirty="0"/>
          </a:p>
        </p:txBody>
      </p:sp>
      <p:sp>
        <p:nvSpPr>
          <p:cNvPr id="7" name="Content Placeholder 6"/>
          <p:cNvSpPr>
            <a:spLocks noGrp="1"/>
          </p:cNvSpPr>
          <p:nvPr>
            <p:ph idx="1"/>
          </p:nvPr>
        </p:nvSpPr>
        <p:spPr>
          <a:xfrm>
            <a:off x="457200" y="1709637"/>
            <a:ext cx="8229600" cy="1898865"/>
          </a:xfrm>
        </p:spPr>
        <p:txBody>
          <a:bodyPr/>
          <a:lstStyle/>
          <a:p>
            <a:pPr marL="0" indent="0" eaLnBrk="1" hangingPunct="1">
              <a:lnSpc>
                <a:spcPct val="80000"/>
              </a:lnSpc>
              <a:buNone/>
            </a:pPr>
            <a:r>
              <a:rPr lang="en-US" altLang="en-US" sz="2300" b="1" dirty="0"/>
              <a:t>Traditional short-term </a:t>
            </a:r>
            <a:r>
              <a:rPr lang="en-US" altLang="en-US" sz="2300" b="1" dirty="0" smtClean="0"/>
              <a:t>segment.</a:t>
            </a:r>
            <a:endParaRPr lang="en-US" altLang="en-US" sz="2300" b="1" dirty="0"/>
          </a:p>
          <a:p>
            <a:pPr marL="291600" lvl="1" indent="-291600" eaLnBrk="1" hangingPunct="1">
              <a:lnSpc>
                <a:spcPct val="80000"/>
              </a:lnSpc>
              <a:spcBef>
                <a:spcPts val="600"/>
              </a:spcBef>
              <a:buSzPct val="100000"/>
            </a:pPr>
            <a:r>
              <a:rPr lang="en-US" altLang="en-US" sz="2000" dirty="0"/>
              <a:t>Loans are secured by assets of the </a:t>
            </a:r>
            <a:r>
              <a:rPr lang="en-US" altLang="en-US" sz="2000" dirty="0" smtClean="0"/>
              <a:t>borrower.</a:t>
            </a:r>
            <a:endParaRPr lang="en-US" altLang="en-US" sz="2000" dirty="0"/>
          </a:p>
          <a:p>
            <a:pPr marL="291600" lvl="1" indent="-291600" eaLnBrk="1" hangingPunct="1">
              <a:lnSpc>
                <a:spcPct val="80000"/>
              </a:lnSpc>
              <a:spcBef>
                <a:spcPts val="600"/>
              </a:spcBef>
              <a:buSzPct val="100000"/>
            </a:pPr>
            <a:r>
              <a:rPr lang="en-US" altLang="en-US" sz="2000" dirty="0"/>
              <a:t>Borrowers are </a:t>
            </a:r>
            <a:r>
              <a:rPr lang="en-US" altLang="en-US" sz="2000" dirty="0" smtClean="0"/>
              <a:t>investment-grade.</a:t>
            </a:r>
            <a:endParaRPr lang="en-US" altLang="en-US" sz="2000" dirty="0"/>
          </a:p>
          <a:p>
            <a:pPr marL="291600" lvl="1" indent="-291600" eaLnBrk="1" hangingPunct="1">
              <a:lnSpc>
                <a:spcPct val="80000"/>
              </a:lnSpc>
              <a:spcBef>
                <a:spcPts val="600"/>
              </a:spcBef>
              <a:buSzPct val="100000"/>
            </a:pPr>
            <a:r>
              <a:rPr lang="en-US" altLang="en-US" sz="2000" dirty="0"/>
              <a:t>Original maturities of 90 days or </a:t>
            </a:r>
            <a:r>
              <a:rPr lang="en-US" altLang="en-US" sz="2000" dirty="0" smtClean="0"/>
              <a:t>less.</a:t>
            </a:r>
            <a:endParaRPr lang="en-US" altLang="en-US" sz="2000" dirty="0"/>
          </a:p>
          <a:p>
            <a:pPr marL="291600" lvl="1" indent="-291600" eaLnBrk="1" hangingPunct="1">
              <a:lnSpc>
                <a:spcPct val="80000"/>
              </a:lnSpc>
              <a:spcBef>
                <a:spcPts val="600"/>
              </a:spcBef>
              <a:buSzPct val="100000"/>
            </a:pPr>
            <a:r>
              <a:rPr lang="en-US" altLang="en-US" sz="2000" dirty="0"/>
              <a:t>Sold in units of $1 million and </a:t>
            </a:r>
            <a:r>
              <a:rPr lang="en-US" altLang="en-US" sz="2000" dirty="0" smtClean="0"/>
              <a:t>up.</a:t>
            </a:r>
            <a:endParaRPr lang="en-US" altLang="en-US" sz="2000" dirty="0"/>
          </a:p>
          <a:p>
            <a:pPr marL="291600" lvl="1" indent="-291600" eaLnBrk="1" hangingPunct="1">
              <a:lnSpc>
                <a:spcPct val="80000"/>
              </a:lnSpc>
              <a:spcBef>
                <a:spcPts val="600"/>
              </a:spcBef>
              <a:buSzPct val="100000"/>
            </a:pPr>
            <a:r>
              <a:rPr lang="en-US" altLang="en-US" sz="2000" dirty="0"/>
              <a:t>Loan rates are closely tied to commercial paper </a:t>
            </a:r>
            <a:r>
              <a:rPr lang="en-US" altLang="en-US" sz="2000" dirty="0" smtClean="0"/>
              <a:t>rates.</a:t>
            </a:r>
            <a:endParaRPr lang="en-US" altLang="en-US" sz="2000" dirty="0"/>
          </a:p>
        </p:txBody>
      </p:sp>
      <p:sp>
        <p:nvSpPr>
          <p:cNvPr id="10" name="Content Placeholder 9"/>
          <p:cNvSpPr>
            <a:spLocks noGrp="1"/>
          </p:cNvSpPr>
          <p:nvPr>
            <p:ph idx="14"/>
          </p:nvPr>
        </p:nvSpPr>
        <p:spPr>
          <a:xfrm>
            <a:off x="457200" y="3730321"/>
            <a:ext cx="8229600" cy="1929336"/>
          </a:xfrm>
        </p:spPr>
        <p:txBody>
          <a:bodyPr/>
          <a:lstStyle/>
          <a:p>
            <a:pPr marL="0" indent="0" eaLnBrk="1" hangingPunct="1">
              <a:lnSpc>
                <a:spcPct val="80000"/>
              </a:lnSpc>
              <a:buNone/>
            </a:pPr>
            <a:r>
              <a:rPr lang="en-US" altLang="en-US" sz="2200" b="1" dirty="0"/>
              <a:t>Highly leveraged transactions (</a:t>
            </a:r>
            <a:r>
              <a:rPr lang="en-US" altLang="en-US" sz="2200" b="1" dirty="0" smtClean="0"/>
              <a:t>H</a:t>
            </a:r>
            <a:r>
              <a:rPr lang="en-US" altLang="en-US" sz="100" b="1" dirty="0" smtClean="0"/>
              <a:t> </a:t>
            </a:r>
            <a:r>
              <a:rPr lang="en-US" altLang="en-US" sz="2200" b="1" dirty="0" smtClean="0"/>
              <a:t>L</a:t>
            </a:r>
            <a:r>
              <a:rPr lang="en-US" altLang="en-US" sz="100" b="1" dirty="0" smtClean="0"/>
              <a:t> </a:t>
            </a:r>
            <a:r>
              <a:rPr lang="en-US" altLang="en-US" sz="2200" b="1" dirty="0" smtClean="0"/>
              <a:t>Ts</a:t>
            </a:r>
            <a:r>
              <a:rPr lang="en-US" altLang="en-US" sz="2200" b="1" dirty="0"/>
              <a:t>) loan </a:t>
            </a:r>
            <a:r>
              <a:rPr lang="en-US" altLang="en-US" sz="2200" b="1" dirty="0" smtClean="0"/>
              <a:t>sales.</a:t>
            </a:r>
            <a:endParaRPr lang="en-US" altLang="en-US" sz="2200" b="1" dirty="0"/>
          </a:p>
          <a:p>
            <a:pPr marL="291600" lvl="1" indent="-291600" eaLnBrk="1" hangingPunct="1">
              <a:lnSpc>
                <a:spcPct val="80000"/>
              </a:lnSpc>
              <a:spcBef>
                <a:spcPts val="600"/>
              </a:spcBef>
              <a:buSzPct val="100000"/>
            </a:pPr>
            <a:r>
              <a:rPr lang="en-US" altLang="en-US" sz="2000" dirty="0"/>
              <a:t>Secured by assets of </a:t>
            </a:r>
            <a:r>
              <a:rPr lang="en-US" altLang="en-US" sz="2000" dirty="0" smtClean="0"/>
              <a:t>borrower.</a:t>
            </a:r>
            <a:endParaRPr lang="en-US" altLang="en-US" sz="2000" dirty="0"/>
          </a:p>
          <a:p>
            <a:pPr marL="291600" lvl="1" indent="-291600" eaLnBrk="1" hangingPunct="1">
              <a:lnSpc>
                <a:spcPct val="80000"/>
              </a:lnSpc>
              <a:spcBef>
                <a:spcPts val="600"/>
              </a:spcBef>
              <a:buSzPct val="100000"/>
            </a:pPr>
            <a:r>
              <a:rPr lang="en-US" altLang="en-US" sz="2000" dirty="0"/>
              <a:t>Long maturity - often 3 to 6 </a:t>
            </a:r>
            <a:r>
              <a:rPr lang="en-US" altLang="en-US" sz="2000" dirty="0" smtClean="0"/>
              <a:t>years.</a:t>
            </a:r>
            <a:endParaRPr lang="en-US" altLang="en-US" sz="2000" dirty="0"/>
          </a:p>
          <a:p>
            <a:pPr marL="291600" lvl="1" indent="-291600" eaLnBrk="1" hangingPunct="1">
              <a:lnSpc>
                <a:spcPct val="80000"/>
              </a:lnSpc>
              <a:spcBef>
                <a:spcPts val="600"/>
              </a:spcBef>
              <a:buSzPct val="100000"/>
            </a:pPr>
            <a:r>
              <a:rPr lang="en-US" altLang="en-US" sz="2000" dirty="0"/>
              <a:t>Interest rates are </a:t>
            </a:r>
            <a:r>
              <a:rPr lang="en-US" altLang="en-US" sz="2000" dirty="0" smtClean="0"/>
              <a:t>floating.</a:t>
            </a:r>
            <a:endParaRPr lang="en-US" altLang="en-US" sz="2000" dirty="0"/>
          </a:p>
          <a:p>
            <a:pPr marL="291600" lvl="1" indent="-291600" eaLnBrk="1" hangingPunct="1">
              <a:lnSpc>
                <a:spcPct val="80000"/>
              </a:lnSpc>
              <a:spcBef>
                <a:spcPts val="600"/>
              </a:spcBef>
              <a:buSzPct val="100000"/>
            </a:pPr>
            <a:r>
              <a:rPr lang="en-US" altLang="en-US" sz="2000" dirty="0"/>
              <a:t>Have strong covenant </a:t>
            </a:r>
            <a:r>
              <a:rPr lang="en-US" altLang="en-US" sz="2000" dirty="0" smtClean="0"/>
              <a:t>protection.</a:t>
            </a:r>
            <a:endParaRPr lang="en-US" altLang="en-US" sz="2000" dirty="0"/>
          </a:p>
          <a:p>
            <a:pPr marL="291600" lvl="1" indent="-291600" eaLnBrk="1" hangingPunct="1">
              <a:lnSpc>
                <a:spcPct val="80000"/>
              </a:lnSpc>
              <a:spcBef>
                <a:spcPts val="600"/>
              </a:spcBef>
              <a:buSzPct val="100000"/>
            </a:pPr>
            <a:r>
              <a:rPr lang="en-US" altLang="en-US" sz="2000" dirty="0"/>
              <a:t>May be distressed or </a:t>
            </a:r>
            <a:r>
              <a:rPr lang="en-US" altLang="en-US" sz="2000" dirty="0" smtClean="0"/>
              <a:t>nondistressed.</a:t>
            </a:r>
            <a:endParaRPr lang="en-US" altLang="en-US" sz="2000" dirty="0"/>
          </a:p>
        </p:txBody>
      </p:sp>
      <p:sp>
        <p:nvSpPr>
          <p:cNvPr id="9" name="Content Placeholder 8"/>
          <p:cNvSpPr>
            <a:spLocks noGrp="1"/>
          </p:cNvSpPr>
          <p:nvPr>
            <p:ph idx="13"/>
          </p:nvPr>
        </p:nvSpPr>
        <p:spPr>
          <a:xfrm>
            <a:off x="457200" y="5781475"/>
            <a:ext cx="8229600" cy="648200"/>
          </a:xfrm>
        </p:spPr>
        <p:txBody>
          <a:bodyPr/>
          <a:lstStyle/>
          <a:p>
            <a:pPr marL="0" indent="0" eaLnBrk="1" hangingPunct="1">
              <a:lnSpc>
                <a:spcPct val="80000"/>
              </a:lnSpc>
              <a:buNone/>
            </a:pPr>
            <a:r>
              <a:rPr lang="en-US" altLang="en-US" sz="2400" b="1" dirty="0"/>
              <a:t>Less developed country (</a:t>
            </a:r>
            <a:r>
              <a:rPr lang="en-US" altLang="en-US" sz="2400" b="1" dirty="0" smtClean="0"/>
              <a:t>L</a:t>
            </a:r>
            <a:r>
              <a:rPr lang="en-US" altLang="en-US" sz="100" b="1" dirty="0" smtClean="0"/>
              <a:t> </a:t>
            </a:r>
            <a:r>
              <a:rPr lang="en-US" altLang="en-US" sz="2400" b="1" dirty="0" smtClean="0"/>
              <a:t>D</a:t>
            </a:r>
            <a:r>
              <a:rPr lang="en-US" altLang="en-US" sz="100" b="1" dirty="0" smtClean="0"/>
              <a:t> </a:t>
            </a:r>
            <a:r>
              <a:rPr lang="en-US" altLang="en-US" sz="2400" b="1" dirty="0" smtClean="0"/>
              <a:t>C</a:t>
            </a:r>
            <a:r>
              <a:rPr lang="en-US" altLang="en-US" sz="2400" b="1" dirty="0"/>
              <a:t>) loan </a:t>
            </a:r>
            <a:r>
              <a:rPr lang="en-US" altLang="en-US" sz="2400" b="1" dirty="0" smtClean="0"/>
              <a:t>sales.</a:t>
            </a:r>
            <a:endParaRPr lang="en-US" altLang="en-US" sz="2400" b="1" dirty="0"/>
          </a:p>
          <a:p>
            <a:pPr marL="291600" lvl="1" indent="-291600" eaLnBrk="1" hangingPunct="1">
              <a:lnSpc>
                <a:spcPct val="80000"/>
              </a:lnSpc>
              <a:spcBef>
                <a:spcPts val="600"/>
              </a:spcBef>
              <a:buSzPct val="100000"/>
            </a:pPr>
            <a:r>
              <a:rPr lang="en-US" altLang="en-US" sz="2000" dirty="0" smtClean="0"/>
              <a:t>L</a:t>
            </a:r>
            <a:r>
              <a:rPr lang="en-US" altLang="en-US" sz="100" dirty="0" smtClean="0"/>
              <a:t> </a:t>
            </a:r>
            <a:r>
              <a:rPr lang="en-US" altLang="en-US" sz="2000" dirty="0" smtClean="0"/>
              <a:t>D</a:t>
            </a:r>
            <a:r>
              <a:rPr lang="en-US" altLang="en-US" sz="100" dirty="0" smtClean="0"/>
              <a:t> </a:t>
            </a:r>
            <a:r>
              <a:rPr lang="en-US" altLang="en-US" sz="2000" dirty="0" smtClean="0"/>
              <a:t>C </a:t>
            </a:r>
            <a:r>
              <a:rPr lang="en-US" altLang="en-US" sz="2000" dirty="0"/>
              <a:t>loans are loans made to less developed </a:t>
            </a:r>
            <a:r>
              <a:rPr lang="en-US" altLang="en-US" sz="2000" dirty="0" smtClean="0"/>
              <a:t>countries.</a:t>
            </a:r>
            <a:endParaRPr lang="en-US" altLang="en-US" sz="2000" dirty="0"/>
          </a:p>
        </p:txBody>
      </p:sp>
      <p:sp>
        <p:nvSpPr>
          <p:cNvPr id="3" name="Slide Number Placeholder 2"/>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6</a:t>
            </a:fld>
            <a:endParaRPr lang="en-US" altLang="en-US" dirty="0"/>
          </a:p>
        </p:txBody>
      </p:sp>
    </p:spTree>
    <p:extLst>
      <p:ext uri="{BB962C8B-B14F-4D97-AF65-F5344CB8AC3E}">
        <p14:creationId xmlns:p14="http://schemas.microsoft.com/office/powerpoint/2010/main" val="20480045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z="3500" dirty="0"/>
              <a:t>Recent Trends in the Loan Sales Market</a:t>
            </a:r>
            <a:endParaRPr lang="en-IN" sz="3500" dirty="0"/>
          </a:p>
        </p:txBody>
      </p:sp>
      <p:sp>
        <p:nvSpPr>
          <p:cNvPr id="5" name="Content Placeholder 4"/>
          <p:cNvSpPr>
            <a:spLocks noGrp="1"/>
          </p:cNvSpPr>
          <p:nvPr>
            <p:ph idx="1"/>
          </p:nvPr>
        </p:nvSpPr>
        <p:spPr>
          <a:xfrm>
            <a:off x="457200" y="1844391"/>
            <a:ext cx="8229600" cy="407920"/>
          </a:xfrm>
        </p:spPr>
        <p:txBody>
          <a:bodyPr/>
          <a:lstStyle/>
          <a:p>
            <a:pPr marL="0" indent="0">
              <a:buNone/>
            </a:pPr>
            <a:r>
              <a:rPr lang="en-IN" sz="1800" b="1" dirty="0" smtClean="0"/>
              <a:t>Figure 24.1 </a:t>
            </a:r>
            <a:r>
              <a:rPr lang="en-IN" sz="1800" b="1" dirty="0" smtClean="0">
                <a:solidFill>
                  <a:srgbClr val="0070C0"/>
                </a:solidFill>
              </a:rPr>
              <a:t>Recent Trends in the Loan Sales Market</a:t>
            </a:r>
            <a:endParaRPr lang="en-IN" sz="1800" b="1" dirty="0">
              <a:solidFill>
                <a:srgbClr val="0070C0"/>
              </a:solidFill>
            </a:endParaRPr>
          </a:p>
        </p:txBody>
      </p:sp>
      <p:pic>
        <p:nvPicPr>
          <p:cNvPr id="8" name="Picture 7" descr="Bar graph displaying recent trends in the loan sales market for the years 1991 to 20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3490" y="2503158"/>
            <a:ext cx="5877255" cy="2822936"/>
          </a:xfrm>
          <a:prstGeom prst="rect">
            <a:avLst/>
          </a:prstGeom>
        </p:spPr>
      </p:pic>
      <p:sp>
        <p:nvSpPr>
          <p:cNvPr id="6" name="Content Placeholder 5"/>
          <p:cNvSpPr>
            <a:spLocks noGrp="1"/>
          </p:cNvSpPr>
          <p:nvPr>
            <p:ph idx="13"/>
          </p:nvPr>
        </p:nvSpPr>
        <p:spPr>
          <a:xfrm>
            <a:off x="457200" y="5576943"/>
            <a:ext cx="8229600" cy="669853"/>
          </a:xfrm>
        </p:spPr>
        <p:txBody>
          <a:bodyPr/>
          <a:lstStyle/>
          <a:p>
            <a:pPr marL="0" indent="0">
              <a:buNone/>
            </a:pPr>
            <a:r>
              <a:rPr lang="en-IN" sz="1800" dirty="0" smtClean="0"/>
              <a:t>*Through </a:t>
            </a:r>
            <a:r>
              <a:rPr lang="en-IN" sz="1800" dirty="0"/>
              <a:t>three </a:t>
            </a:r>
            <a:r>
              <a:rPr lang="en-IN" sz="1800" dirty="0" smtClean="0"/>
              <a:t>quarters </a:t>
            </a:r>
          </a:p>
          <a:p>
            <a:pPr marL="0" indent="0">
              <a:buNone/>
            </a:pPr>
            <a:r>
              <a:rPr lang="en-IN" sz="1800" b="1" dirty="0" smtClean="0"/>
              <a:t>Sources</a:t>
            </a:r>
            <a:r>
              <a:rPr lang="en-IN" sz="1800" dirty="0" smtClean="0"/>
              <a:t>: Thompson Reuters L</a:t>
            </a:r>
            <a:r>
              <a:rPr lang="en-IN" sz="100" dirty="0" smtClean="0"/>
              <a:t> </a:t>
            </a:r>
            <a:r>
              <a:rPr lang="en-IN" sz="1800" dirty="0" smtClean="0"/>
              <a:t>P</a:t>
            </a:r>
            <a:r>
              <a:rPr lang="en-IN" sz="100" dirty="0" smtClean="0"/>
              <a:t> </a:t>
            </a:r>
            <a:r>
              <a:rPr lang="en-IN" sz="1800" dirty="0" smtClean="0"/>
              <a:t>C website, 2016, thompsonreuters.com</a:t>
            </a:r>
            <a:endParaRPr lang="en-IN" sz="1800" dirty="0"/>
          </a:p>
        </p:txBody>
      </p:sp>
      <p:sp>
        <p:nvSpPr>
          <p:cNvPr id="7" name="Content Placeholder 6"/>
          <p:cNvSpPr>
            <a:spLocks noGrp="1"/>
          </p:cNvSpPr>
          <p:nvPr>
            <p:ph idx="14"/>
          </p:nvPr>
        </p:nvSpPr>
        <p:spPr>
          <a:xfrm>
            <a:off x="3580680" y="6348392"/>
            <a:ext cx="1999562" cy="273789"/>
          </a:xfrm>
        </p:spPr>
        <p:txBody>
          <a:bodyPr/>
          <a:lstStyle/>
          <a:p>
            <a:pPr marL="0" indent="0">
              <a:buNone/>
            </a:pPr>
            <a:r>
              <a:rPr lang="en-IN" sz="1000" dirty="0">
                <a:hlinkClick r:id="rId4" action="ppaction://hlinksldjump"/>
              </a:rPr>
              <a:t>Access the long description slide</a:t>
            </a:r>
            <a:r>
              <a:rPr lang="en-IN" sz="1000" dirty="0" smtClean="0">
                <a:hlinkClick r:id="rId4" action="ppaction://hlinksldjump"/>
              </a:rPr>
              <a:t>.</a:t>
            </a:r>
            <a:endParaRPr lang="en-IN" sz="1000" dirty="0">
              <a:hlinkClick r:id="rId4" action="ppaction://hlinksldjump"/>
            </a:endParaRPr>
          </a:p>
        </p:txBody>
      </p:sp>
      <p:sp>
        <p:nvSpPr>
          <p:cNvPr id="3" name="Slide Number Placeholder 2"/>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7</a:t>
            </a:fld>
            <a:endParaRPr lang="en-US" altLang="en-US" dirty="0"/>
          </a:p>
        </p:txBody>
      </p:sp>
    </p:spTree>
    <p:extLst>
      <p:ext uri="{BB962C8B-B14F-4D97-AF65-F5344CB8AC3E}">
        <p14:creationId xmlns:p14="http://schemas.microsoft.com/office/powerpoint/2010/main" val="21705972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z="3500" dirty="0"/>
              <a:t>The Buyers</a:t>
            </a:r>
            <a:endParaRPr lang="en-IN" sz="1000" dirty="0"/>
          </a:p>
        </p:txBody>
      </p:sp>
      <p:sp>
        <p:nvSpPr>
          <p:cNvPr id="4" name="Content Placeholder 3"/>
          <p:cNvSpPr>
            <a:spLocks noGrp="1"/>
          </p:cNvSpPr>
          <p:nvPr>
            <p:ph idx="1"/>
          </p:nvPr>
        </p:nvSpPr>
        <p:spPr>
          <a:xfrm>
            <a:off x="457200" y="1815516"/>
            <a:ext cx="8229600" cy="1235692"/>
          </a:xfrm>
        </p:spPr>
        <p:txBody>
          <a:bodyPr/>
          <a:lstStyle/>
          <a:p>
            <a:pPr marL="0" indent="0" eaLnBrk="1" hangingPunct="1">
              <a:buNone/>
            </a:pPr>
            <a:r>
              <a:rPr lang="en-US" altLang="en-US" sz="2300" b="1" dirty="0" smtClean="0"/>
              <a:t>Investment banks </a:t>
            </a:r>
            <a:r>
              <a:rPr lang="en-US" altLang="en-US" sz="2300" dirty="0" smtClean="0"/>
              <a:t>are the predominant buyers of H</a:t>
            </a:r>
            <a:r>
              <a:rPr lang="en-US" altLang="en-US" sz="100" dirty="0" smtClean="0"/>
              <a:t> </a:t>
            </a:r>
            <a:r>
              <a:rPr lang="en-US" altLang="en-US" sz="2300" dirty="0" smtClean="0"/>
              <a:t>L</a:t>
            </a:r>
            <a:r>
              <a:rPr lang="en-US" altLang="en-US" sz="100" dirty="0" smtClean="0"/>
              <a:t> </a:t>
            </a:r>
            <a:r>
              <a:rPr lang="en-US" altLang="en-US" sz="2300" dirty="0" smtClean="0"/>
              <a:t>T loans.</a:t>
            </a:r>
          </a:p>
          <a:p>
            <a:pPr marL="291600" lvl="1" indent="-291600" eaLnBrk="1" hangingPunct="1">
              <a:spcBef>
                <a:spcPts val="600"/>
              </a:spcBef>
              <a:buSzPct val="100000"/>
            </a:pPr>
            <a:r>
              <a:rPr lang="en-US" altLang="en-US" sz="2000" dirty="0" smtClean="0"/>
              <a:t>Adept at the analysis required to value these types of loans.</a:t>
            </a:r>
          </a:p>
          <a:p>
            <a:pPr marL="291600" lvl="1" indent="-291600" eaLnBrk="1" hangingPunct="1">
              <a:spcBef>
                <a:spcPts val="600"/>
              </a:spcBef>
              <a:buSzPct val="100000"/>
            </a:pPr>
            <a:r>
              <a:rPr lang="en-US" altLang="en-US" sz="2000" dirty="0" smtClean="0"/>
              <a:t>Often </a:t>
            </a:r>
            <a:r>
              <a:rPr lang="en-US" altLang="en-US" sz="2000" dirty="0"/>
              <a:t>are closely associated with the </a:t>
            </a:r>
            <a:r>
              <a:rPr lang="en-US" altLang="en-US" sz="2000" dirty="0" smtClean="0"/>
              <a:t>H</a:t>
            </a:r>
            <a:r>
              <a:rPr lang="en-US" altLang="en-US" sz="100" dirty="0" smtClean="0"/>
              <a:t> </a:t>
            </a:r>
            <a:r>
              <a:rPr lang="en-US" altLang="en-US" sz="2000" dirty="0" smtClean="0"/>
              <a:t>L</a:t>
            </a:r>
            <a:r>
              <a:rPr lang="en-US" altLang="en-US" sz="100" dirty="0" smtClean="0"/>
              <a:t> </a:t>
            </a:r>
            <a:r>
              <a:rPr lang="en-US" altLang="en-US" sz="2000" dirty="0" smtClean="0"/>
              <a:t>T borrower.</a:t>
            </a:r>
            <a:endParaRPr lang="en-US" altLang="en-US" sz="2000" dirty="0"/>
          </a:p>
        </p:txBody>
      </p:sp>
      <p:sp>
        <p:nvSpPr>
          <p:cNvPr id="6" name="Content Placeholder 5"/>
          <p:cNvSpPr>
            <a:spLocks noGrp="1"/>
          </p:cNvSpPr>
          <p:nvPr>
            <p:ph idx="13"/>
          </p:nvPr>
        </p:nvSpPr>
        <p:spPr>
          <a:xfrm>
            <a:off x="457200" y="3292071"/>
            <a:ext cx="8229600" cy="2675592"/>
          </a:xfrm>
        </p:spPr>
        <p:txBody>
          <a:bodyPr/>
          <a:lstStyle/>
          <a:p>
            <a:pPr marL="0" indent="0" eaLnBrk="1" hangingPunct="1">
              <a:buNone/>
            </a:pPr>
            <a:r>
              <a:rPr lang="en-US" altLang="en-US" sz="2300" b="1" dirty="0"/>
              <a:t>Vulture funds</a:t>
            </a:r>
            <a:r>
              <a:rPr lang="en-US" altLang="en-US" sz="2300" dirty="0"/>
              <a:t> are specialized funds that invest in distressed </a:t>
            </a:r>
            <a:r>
              <a:rPr lang="en-US" altLang="en-US" sz="2300" dirty="0" smtClean="0"/>
              <a:t>loans.</a:t>
            </a:r>
            <a:endParaRPr lang="en-US" altLang="en-US" sz="2300" dirty="0"/>
          </a:p>
          <a:p>
            <a:pPr marL="0" indent="0" eaLnBrk="1" hangingPunct="1">
              <a:buNone/>
            </a:pPr>
            <a:r>
              <a:rPr lang="en-US" altLang="en-US" sz="2300" dirty="0"/>
              <a:t>Other </a:t>
            </a:r>
            <a:r>
              <a:rPr lang="en-US" altLang="en-US" sz="2300" b="1" dirty="0"/>
              <a:t>domestic </a:t>
            </a:r>
            <a:r>
              <a:rPr lang="en-US" altLang="en-US" sz="2300" b="1" dirty="0" smtClean="0"/>
              <a:t>banks.</a:t>
            </a:r>
            <a:endParaRPr lang="en-US" altLang="en-US" sz="2300" b="1" dirty="0"/>
          </a:p>
          <a:p>
            <a:pPr marL="291600" lvl="1" indent="-291600" eaLnBrk="1" hangingPunct="1">
              <a:spcBef>
                <a:spcPts val="600"/>
              </a:spcBef>
              <a:buSzPct val="100000"/>
            </a:pPr>
            <a:r>
              <a:rPr lang="en-US" altLang="en-US" sz="2000" dirty="0"/>
              <a:t>Traditional correspondent relationships are breaking down as markets get more </a:t>
            </a:r>
            <a:r>
              <a:rPr lang="en-US" altLang="en-US" sz="2000" dirty="0" smtClean="0"/>
              <a:t>competitive.</a:t>
            </a:r>
            <a:endParaRPr lang="en-US" altLang="en-US" sz="2000" dirty="0"/>
          </a:p>
          <a:p>
            <a:pPr marL="291600" lvl="1" indent="-291600" eaLnBrk="1" hangingPunct="1">
              <a:spcBef>
                <a:spcPts val="600"/>
              </a:spcBef>
              <a:buSzPct val="100000"/>
            </a:pPr>
            <a:r>
              <a:rPr lang="en-US" altLang="en-US" sz="2000" dirty="0"/>
              <a:t>Counterparty risk and moral hazard have </a:t>
            </a:r>
            <a:r>
              <a:rPr lang="en-US" altLang="en-US" sz="2000" dirty="0" smtClean="0"/>
              <a:t>increased.</a:t>
            </a:r>
            <a:endParaRPr lang="en-US" altLang="en-US" sz="2000" dirty="0"/>
          </a:p>
          <a:p>
            <a:pPr marL="291600" lvl="1" indent="-291600" eaLnBrk="1" hangingPunct="1">
              <a:spcBef>
                <a:spcPts val="600"/>
              </a:spcBef>
              <a:buSzPct val="100000"/>
            </a:pPr>
            <a:r>
              <a:rPr lang="en-US" altLang="en-US" sz="2000" dirty="0"/>
              <a:t>Barriers to nationwide banking have eroded and fewer smaller banks exist now than in the </a:t>
            </a:r>
            <a:r>
              <a:rPr lang="en-US" altLang="en-US" sz="2000" dirty="0" smtClean="0"/>
              <a:t>past.</a:t>
            </a:r>
            <a:endParaRPr lang="en-US" altLang="en-US" sz="2000" dirty="0"/>
          </a:p>
        </p:txBody>
      </p:sp>
      <p:sp>
        <p:nvSpPr>
          <p:cNvPr id="3" name="Slide Number Placeholder 2"/>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8</a:t>
            </a:fld>
            <a:endParaRPr lang="en-US" altLang="en-US" dirty="0"/>
          </a:p>
        </p:txBody>
      </p:sp>
    </p:spTree>
    <p:extLst>
      <p:ext uri="{BB962C8B-B14F-4D97-AF65-F5344CB8AC3E}">
        <p14:creationId xmlns:p14="http://schemas.microsoft.com/office/powerpoint/2010/main" val="4525112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543800" cy="968428"/>
          </a:xfrm>
        </p:spPr>
        <p:txBody>
          <a:bodyPr anchor="ctr"/>
          <a:lstStyle/>
          <a:p>
            <a:r>
              <a:rPr lang="en-US" sz="3500" dirty="0"/>
              <a:t>The Buyers and Sellers</a:t>
            </a:r>
            <a:endParaRPr lang="en-IN" sz="1000" dirty="0"/>
          </a:p>
        </p:txBody>
      </p:sp>
      <p:sp>
        <p:nvSpPr>
          <p:cNvPr id="5" name="Content Placeholder 4"/>
          <p:cNvSpPr>
            <a:spLocks noGrp="1"/>
          </p:cNvSpPr>
          <p:nvPr>
            <p:ph idx="14"/>
          </p:nvPr>
        </p:nvSpPr>
        <p:spPr>
          <a:xfrm>
            <a:off x="457200" y="4080978"/>
            <a:ext cx="8415495" cy="2348698"/>
          </a:xfrm>
        </p:spPr>
        <p:txBody>
          <a:bodyPr/>
          <a:lstStyle/>
          <a:p>
            <a:pPr marL="0" indent="0" eaLnBrk="1" hangingPunct="1">
              <a:lnSpc>
                <a:spcPct val="90000"/>
              </a:lnSpc>
              <a:buNone/>
            </a:pPr>
            <a:r>
              <a:rPr lang="en-US" altLang="en-US" sz="2200" b="1" dirty="0"/>
              <a:t>Loan </a:t>
            </a:r>
            <a:r>
              <a:rPr lang="en-US" altLang="en-US" sz="2200" b="1" dirty="0" smtClean="0"/>
              <a:t>Sellers.</a:t>
            </a:r>
            <a:endParaRPr lang="en-US" altLang="en-US" sz="2200" b="1" dirty="0"/>
          </a:p>
          <a:p>
            <a:pPr marL="291600" lvl="1" indent="-291600" eaLnBrk="1" hangingPunct="1">
              <a:lnSpc>
                <a:spcPct val="90000"/>
              </a:lnSpc>
              <a:spcBef>
                <a:spcPts val="600"/>
              </a:spcBef>
              <a:buSzPct val="100000"/>
            </a:pPr>
            <a:r>
              <a:rPr lang="en-US" altLang="en-US" sz="2200" b="1" dirty="0"/>
              <a:t>Major money center banks </a:t>
            </a:r>
            <a:r>
              <a:rPr lang="en-US" altLang="en-US" sz="2200" dirty="0"/>
              <a:t>dominate loan </a:t>
            </a:r>
            <a:r>
              <a:rPr lang="en-US" altLang="en-US" sz="2200" dirty="0" smtClean="0"/>
              <a:t>sales.</a:t>
            </a:r>
            <a:endParaRPr lang="en-US" altLang="en-US" sz="2200" dirty="0"/>
          </a:p>
          <a:p>
            <a:pPr marL="291600" lvl="1" indent="-291600" eaLnBrk="1" hangingPunct="1">
              <a:lnSpc>
                <a:spcPct val="90000"/>
              </a:lnSpc>
              <a:spcBef>
                <a:spcPts val="600"/>
              </a:spcBef>
              <a:buSzPct val="100000"/>
            </a:pPr>
            <a:r>
              <a:rPr lang="en-US" altLang="en-US" sz="2200" b="1" dirty="0"/>
              <a:t>Small regional</a:t>
            </a:r>
            <a:r>
              <a:rPr lang="en-US" altLang="en-US" sz="2200" dirty="0"/>
              <a:t> or </a:t>
            </a:r>
            <a:r>
              <a:rPr lang="en-US" altLang="en-US" sz="2200" b="1" dirty="0"/>
              <a:t>community banks </a:t>
            </a:r>
            <a:r>
              <a:rPr lang="en-US" altLang="en-US" sz="2200" dirty="0"/>
              <a:t>sell loans to diversify credit </a:t>
            </a:r>
            <a:r>
              <a:rPr lang="en-US" altLang="en-US" sz="2200" dirty="0" smtClean="0"/>
              <a:t>risk.</a:t>
            </a:r>
            <a:endParaRPr lang="en-US" altLang="en-US" sz="2200" dirty="0"/>
          </a:p>
          <a:p>
            <a:pPr marL="291600" lvl="1" indent="-291600" eaLnBrk="1" hangingPunct="1">
              <a:lnSpc>
                <a:spcPct val="90000"/>
              </a:lnSpc>
              <a:spcBef>
                <a:spcPts val="600"/>
              </a:spcBef>
              <a:buSzPct val="100000"/>
            </a:pPr>
            <a:r>
              <a:rPr lang="en-US" altLang="en-US" sz="2200" b="1" dirty="0"/>
              <a:t>Foreign </a:t>
            </a:r>
            <a:r>
              <a:rPr lang="en-US" altLang="en-US" sz="2200" b="1" dirty="0" smtClean="0"/>
              <a:t>banks.</a:t>
            </a:r>
            <a:endParaRPr lang="en-US" altLang="en-US" sz="2200" b="1" dirty="0"/>
          </a:p>
          <a:p>
            <a:pPr marL="291600" lvl="1" indent="-291600" eaLnBrk="1" hangingPunct="1">
              <a:lnSpc>
                <a:spcPct val="90000"/>
              </a:lnSpc>
              <a:spcBef>
                <a:spcPts val="600"/>
              </a:spcBef>
              <a:buSzPct val="100000"/>
            </a:pPr>
            <a:r>
              <a:rPr lang="en-US" altLang="en-US" sz="2200" b="1" dirty="0"/>
              <a:t>Investment banks </a:t>
            </a:r>
            <a:r>
              <a:rPr lang="en-US" altLang="en-US" sz="2200" dirty="0"/>
              <a:t>act as loan </a:t>
            </a:r>
            <a:r>
              <a:rPr lang="en-US" altLang="en-US" sz="2200" dirty="0" smtClean="0"/>
              <a:t>sellers.</a:t>
            </a:r>
            <a:endParaRPr lang="en-US" altLang="en-US" sz="2200" dirty="0"/>
          </a:p>
          <a:p>
            <a:pPr marL="291600" lvl="1" indent="-291600" eaLnBrk="1" hangingPunct="1">
              <a:lnSpc>
                <a:spcPct val="90000"/>
              </a:lnSpc>
              <a:spcBef>
                <a:spcPts val="600"/>
              </a:spcBef>
              <a:buSzPct val="100000"/>
            </a:pPr>
            <a:r>
              <a:rPr lang="en-US" altLang="en-US" sz="2200" b="1" dirty="0"/>
              <a:t>U.S. government and </a:t>
            </a:r>
            <a:r>
              <a:rPr lang="en-US" altLang="en-US" sz="2200" b="1" dirty="0" smtClean="0"/>
              <a:t>agencies.</a:t>
            </a:r>
            <a:endParaRPr lang="en-US" altLang="en-US" sz="2200" b="1" dirty="0"/>
          </a:p>
        </p:txBody>
      </p:sp>
      <p:sp>
        <p:nvSpPr>
          <p:cNvPr id="9" name="Content Placeholder 8"/>
          <p:cNvSpPr>
            <a:spLocks noGrp="1"/>
          </p:cNvSpPr>
          <p:nvPr>
            <p:ph idx="1"/>
          </p:nvPr>
        </p:nvSpPr>
        <p:spPr>
          <a:xfrm>
            <a:off x="457200" y="1728888"/>
            <a:ext cx="8229600" cy="2217470"/>
          </a:xfrm>
        </p:spPr>
        <p:txBody>
          <a:bodyPr anchor="t"/>
          <a:lstStyle/>
          <a:p>
            <a:pPr marL="0" indent="0" eaLnBrk="1" hangingPunct="1">
              <a:lnSpc>
                <a:spcPct val="90000"/>
              </a:lnSpc>
              <a:buNone/>
            </a:pPr>
            <a:r>
              <a:rPr lang="en-US" altLang="en-US" sz="2200" b="1" dirty="0"/>
              <a:t>Loan buyers (continued</a:t>
            </a:r>
            <a:r>
              <a:rPr lang="en-US" altLang="en-US" sz="2200" b="1" dirty="0" smtClean="0"/>
              <a:t>).</a:t>
            </a:r>
            <a:endParaRPr lang="en-US" altLang="en-US" sz="2200" b="1" dirty="0"/>
          </a:p>
          <a:p>
            <a:pPr marL="291600" lvl="1" indent="-291600" eaLnBrk="1" hangingPunct="1">
              <a:lnSpc>
                <a:spcPct val="90000"/>
              </a:lnSpc>
              <a:spcBef>
                <a:spcPts val="600"/>
              </a:spcBef>
              <a:buSzPct val="100000"/>
            </a:pPr>
            <a:r>
              <a:rPr lang="en-US" altLang="en-US" sz="2200" b="1" dirty="0"/>
              <a:t>Foreign banks </a:t>
            </a:r>
            <a:r>
              <a:rPr lang="en-US" altLang="en-US" sz="2200" dirty="0"/>
              <a:t>are the dominant buyer of U.S. bank </a:t>
            </a:r>
            <a:r>
              <a:rPr lang="en-US" altLang="en-US" sz="2200" dirty="0" smtClean="0"/>
              <a:t>loans.</a:t>
            </a:r>
            <a:endParaRPr lang="en-US" altLang="en-US" sz="2200" dirty="0"/>
          </a:p>
          <a:p>
            <a:pPr marL="291600" lvl="1" indent="-291600" eaLnBrk="1" hangingPunct="1">
              <a:lnSpc>
                <a:spcPct val="90000"/>
              </a:lnSpc>
              <a:spcBef>
                <a:spcPts val="600"/>
              </a:spcBef>
              <a:buSzPct val="100000"/>
            </a:pPr>
            <a:r>
              <a:rPr lang="en-US" altLang="en-US" sz="2200" b="1" dirty="0"/>
              <a:t>Insurance companies </a:t>
            </a:r>
            <a:r>
              <a:rPr lang="en-US" altLang="en-US" sz="2200" dirty="0"/>
              <a:t>and </a:t>
            </a:r>
            <a:r>
              <a:rPr lang="en-US" altLang="en-US" sz="2200" b="1" dirty="0"/>
              <a:t>pension funds</a:t>
            </a:r>
            <a:r>
              <a:rPr lang="en-US" altLang="en-US" sz="2200" dirty="0"/>
              <a:t> buy long-term </a:t>
            </a:r>
            <a:r>
              <a:rPr lang="en-US" altLang="en-US" sz="2200" dirty="0" smtClean="0"/>
              <a:t>loans.</a:t>
            </a:r>
            <a:endParaRPr lang="en-US" altLang="en-US" sz="2200" dirty="0"/>
          </a:p>
          <a:p>
            <a:pPr marL="291600" lvl="1" indent="-291600" eaLnBrk="1" hangingPunct="1">
              <a:lnSpc>
                <a:spcPct val="90000"/>
              </a:lnSpc>
              <a:spcBef>
                <a:spcPts val="600"/>
              </a:spcBef>
              <a:buSzPct val="100000"/>
            </a:pPr>
            <a:r>
              <a:rPr lang="en-US" altLang="en-US" sz="2200" b="1" dirty="0"/>
              <a:t>Closed-end bank loan mutual funds</a:t>
            </a:r>
            <a:r>
              <a:rPr lang="en-US" altLang="en-US" sz="2200" dirty="0"/>
              <a:t> buy U.S. bank </a:t>
            </a:r>
            <a:r>
              <a:rPr lang="en-US" altLang="en-US" sz="2200" dirty="0" smtClean="0"/>
              <a:t>loans.</a:t>
            </a:r>
            <a:endParaRPr lang="en-US" altLang="en-US" sz="2200" dirty="0"/>
          </a:p>
          <a:p>
            <a:pPr marL="291600" lvl="1" indent="-291600" eaLnBrk="1" hangingPunct="1">
              <a:lnSpc>
                <a:spcPct val="90000"/>
              </a:lnSpc>
              <a:spcBef>
                <a:spcPts val="600"/>
              </a:spcBef>
              <a:buSzPct val="100000"/>
            </a:pPr>
            <a:r>
              <a:rPr lang="en-US" altLang="en-US" sz="2200" b="1" dirty="0"/>
              <a:t>Nonfinancial corporations</a:t>
            </a:r>
            <a:r>
              <a:rPr lang="en-US" altLang="en-US" sz="2200" dirty="0"/>
              <a:t>: predominantly financial service arms of the very largest </a:t>
            </a:r>
            <a:r>
              <a:rPr lang="en-US" altLang="en-US" sz="2200" dirty="0" smtClean="0"/>
              <a:t>companies.</a:t>
            </a:r>
            <a:endParaRPr lang="en-US" altLang="en-US" sz="2200" dirty="0"/>
          </a:p>
        </p:txBody>
      </p:sp>
      <p:sp>
        <p:nvSpPr>
          <p:cNvPr id="3" name="Slide Number Placeholder 2"/>
          <p:cNvSpPr>
            <a:spLocks noGrp="1"/>
          </p:cNvSpPr>
          <p:nvPr>
            <p:ph type="sldNum" sz="quarter" idx="12"/>
          </p:nvPr>
        </p:nvSpPr>
        <p:spPr/>
        <p:txBody>
          <a:bodyPr/>
          <a:lstStyle/>
          <a:p>
            <a:pPr>
              <a:defRPr/>
            </a:pPr>
            <a:r>
              <a:rPr lang="en-US" altLang="en-US" dirty="0" smtClean="0"/>
              <a:t>24-</a:t>
            </a:r>
            <a:fld id="{4773FF61-F4E9-4123-B6AF-201BC82A0194}" type="slidenum">
              <a:rPr lang="en-US" altLang="en-US" smtClean="0"/>
              <a:pPr>
                <a:defRPr/>
              </a:pPr>
              <a:t>9</a:t>
            </a:fld>
            <a:endParaRPr lang="en-US" altLang="en-US" dirty="0"/>
          </a:p>
        </p:txBody>
      </p:sp>
    </p:spTree>
    <p:extLst>
      <p:ext uri="{BB962C8B-B14F-4D97-AF65-F5344CB8AC3E}">
        <p14:creationId xmlns:p14="http://schemas.microsoft.com/office/powerpoint/2010/main" val="321905765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a2368eb21555ce6e88c4ad7293d1487cf81aa6"/>
</p:tagLst>
</file>

<file path=ppt/theme/theme1.xml><?xml version="1.0" encoding="utf-8"?>
<a:theme xmlns:a="http://schemas.openxmlformats.org/drawingml/2006/main" name="Network">
  <a:themeElements>
    <a:clrScheme name="Custom 7">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0000FF"/>
      </a:hlink>
      <a:folHlink>
        <a:srgbClr val="0000FF"/>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6130</TotalTime>
  <Words>2446</Words>
  <Application>Microsoft Office PowerPoint</Application>
  <PresentationFormat>On-screen Show (4:3)</PresentationFormat>
  <Paragraphs>290</Paragraphs>
  <Slides>28</Slides>
  <Notes>19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28</vt:i4>
      </vt:variant>
    </vt:vector>
  </HeadingPairs>
  <TitlesOfParts>
    <vt:vector size="34" baseType="lpstr">
      <vt:lpstr>Arial</vt:lpstr>
      <vt:lpstr>Calibri</vt:lpstr>
      <vt:lpstr>Times New Roman</vt:lpstr>
      <vt:lpstr>Wingdings</vt:lpstr>
      <vt:lpstr>Network</vt:lpstr>
      <vt:lpstr>1_Network</vt:lpstr>
      <vt:lpstr>Chapter Twenty-Four</vt:lpstr>
      <vt:lpstr>Loan Sales and Securitization</vt:lpstr>
      <vt:lpstr>Loan Sales 1</vt:lpstr>
      <vt:lpstr>Loan Sales 2</vt:lpstr>
      <vt:lpstr>Loan Sales Concluded</vt:lpstr>
      <vt:lpstr>The Loan Sales Market</vt:lpstr>
      <vt:lpstr>Recent Trends in the Loan Sales Market</vt:lpstr>
      <vt:lpstr>The Buyers</vt:lpstr>
      <vt:lpstr>The Buyers and Sellers</vt:lpstr>
      <vt:lpstr>Less Developed Country (L D C) Debt</vt:lpstr>
      <vt:lpstr>Future Loan Sales Growth</vt:lpstr>
      <vt:lpstr>Loan Securitization</vt:lpstr>
      <vt:lpstr>Pass-Through Mortgage Security</vt:lpstr>
      <vt:lpstr>Summary of a G N M A Pass-Through</vt:lpstr>
      <vt:lpstr>Prepayment Risk on GNMA Pass-Throughs</vt:lpstr>
      <vt:lpstr>Effects of Prepayments on Pass-Through Bond Holders’ Cash Flows</vt:lpstr>
      <vt:lpstr>Collateralized Mortgage Obligations (C M Os) 1</vt:lpstr>
      <vt:lpstr>Creation of C M Os</vt:lpstr>
      <vt:lpstr>Initial Payments on a Three-Class Agency C  M  O</vt:lpstr>
      <vt:lpstr>Collateralized Mortgage Obligations (C M Os) 2</vt:lpstr>
      <vt:lpstr>Mortgage-Backed Bond</vt:lpstr>
      <vt:lpstr>Securitization of Other Assets</vt:lpstr>
      <vt:lpstr>Can All Assets be Securitized?</vt:lpstr>
      <vt:lpstr>Benefits versus Costs of Securitization</vt:lpstr>
      <vt:lpstr>Recent Trends in the Loan Sales Market Long Description</vt:lpstr>
      <vt:lpstr>Pass-Through Mortgage Security Long Description</vt:lpstr>
      <vt:lpstr>Summary of a GNMA Pass-Through Long Description</vt:lpstr>
      <vt:lpstr>Effects of Prepayments on Pass-Through Bond Holders’ Cash Flows Long Description</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Markets and Institutions, 7e</dc:title>
  <dc:subject/>
  <dc:creator>Saunders</dc:creator>
  <cp:lastModifiedBy>R, Nithiyanandhan</cp:lastModifiedBy>
  <cp:revision>537</cp:revision>
  <dcterms:created xsi:type="dcterms:W3CDTF">2000-07-01T19:33:32Z</dcterms:created>
  <dcterms:modified xsi:type="dcterms:W3CDTF">2018-08-14T15:56:37Z</dcterms:modified>
</cp:coreProperties>
</file>