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4"/>
  </p:notesMasterIdLst>
  <p:handoutMasterIdLst>
    <p:handoutMasterId r:id="rId35"/>
  </p:handoutMasterIdLst>
  <p:sldIdLst>
    <p:sldId id="365" r:id="rId3"/>
    <p:sldId id="304" r:id="rId4"/>
    <p:sldId id="302" r:id="rId5"/>
    <p:sldId id="331" r:id="rId6"/>
    <p:sldId id="332" r:id="rId7"/>
    <p:sldId id="333" r:id="rId8"/>
    <p:sldId id="334" r:id="rId9"/>
    <p:sldId id="366" r:id="rId10"/>
    <p:sldId id="335" r:id="rId11"/>
    <p:sldId id="336" r:id="rId12"/>
    <p:sldId id="337" r:id="rId13"/>
    <p:sldId id="338" r:id="rId14"/>
    <p:sldId id="339" r:id="rId15"/>
    <p:sldId id="340" r:id="rId16"/>
    <p:sldId id="341" r:id="rId17"/>
    <p:sldId id="342" r:id="rId18"/>
    <p:sldId id="343" r:id="rId19"/>
    <p:sldId id="344" r:id="rId20"/>
    <p:sldId id="345" r:id="rId21"/>
    <p:sldId id="346" r:id="rId22"/>
    <p:sldId id="347" r:id="rId23"/>
    <p:sldId id="348" r:id="rId24"/>
    <p:sldId id="349" r:id="rId25"/>
    <p:sldId id="350" r:id="rId26"/>
    <p:sldId id="351" r:id="rId27"/>
    <p:sldId id="352" r:id="rId28"/>
    <p:sldId id="355" r:id="rId29"/>
    <p:sldId id="357" r:id="rId30"/>
    <p:sldId id="358" r:id="rId31"/>
    <p:sldId id="367" r:id="rId32"/>
    <p:sldId id="368" r:id="rId33"/>
  </p:sldIdLst>
  <p:sldSz cx="9144000" cy="6858000" type="screen4x3"/>
  <p:notesSz cx="9144000" cy="6858000"/>
  <p:custDataLst>
    <p:tags r:id="rId36"/>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84C22"/>
    <a:srgbClr val="F6D0CC"/>
    <a:srgbClr val="FBE9E8"/>
    <a:srgbClr val="FFFFCC"/>
    <a:srgbClr val="FFCC00"/>
    <a:srgbClr val="CC0000"/>
    <a:srgbClr val="000066"/>
    <a:srgbClr val="663300"/>
    <a:srgbClr val="1C1C1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23" autoAdjust="0"/>
    <p:restoredTop sz="88530" autoAdjust="0"/>
  </p:normalViewPr>
  <p:slideViewPr>
    <p:cSldViewPr snapToGrid="0">
      <p:cViewPr varScale="1">
        <p:scale>
          <a:sx n="112" d="100"/>
          <a:sy n="112" d="100"/>
        </p:scale>
        <p:origin x="11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1" dirty="0"/>
              <a:t>Contingent asset and liabilities</a:t>
            </a:r>
            <a:r>
              <a:rPr lang="en-US" altLang="en-US" dirty="0"/>
              <a:t>: assets and liabilities off the balance sheet that potentially can produce position or negative future cash flows for an FI</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Analysis: The dollar depreciated by (¥120/¥110) – 1 = 9.09% and the bank only earned 9% in interest.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833041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E.g., In 2001, the government of Argentina, which had pegged its peso to the dollar on a one-to-one basis since the early 1990s, had to default on its government debt largest because of an overvalued peso and the adverse effect this had on its exports and foreign currency earnings.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27</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Only the unexpected portion of loan losses generates solvency risk per se because banks set aside an allowance for loan loss account against to cover expected loan losses.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3637442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11</a:t>
            </a:fld>
            <a:endParaRPr lang="en-US"/>
          </a:p>
        </p:txBody>
      </p:sp>
    </p:spTree>
    <p:extLst>
      <p:ext uri="{BB962C8B-B14F-4D97-AF65-F5344CB8AC3E}">
        <p14:creationId xmlns:p14="http://schemas.microsoft.com/office/powerpoint/2010/main" val="737233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sz="1200" dirty="0"/>
              <a:t>This illustrates refinancing risk</a:t>
            </a:r>
            <a:endParaRPr lang="en-US" alt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13</a:t>
            </a:fld>
            <a:endParaRPr lang="en-US"/>
          </a:p>
        </p:txBody>
      </p:sp>
    </p:spTree>
    <p:extLst>
      <p:ext uri="{BB962C8B-B14F-4D97-AF65-F5344CB8AC3E}">
        <p14:creationId xmlns:p14="http://schemas.microsoft.com/office/powerpoint/2010/main" val="671742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Value at risk (VAR): </a:t>
            </a:r>
            <a:r>
              <a:rPr lang="en-US" altLang="en-US" dirty="0"/>
              <a:t>fluctuation in value</a:t>
            </a:r>
          </a:p>
          <a:p>
            <a:endParaRPr lang="en-US" altLang="en-US" dirty="0"/>
          </a:p>
          <a:p>
            <a:r>
              <a:rPr lang="en-US" altLang="en-US" b="1" dirty="0"/>
              <a:t>Daily earnings at risk (DEAR): </a:t>
            </a:r>
            <a:r>
              <a:rPr lang="en-US" altLang="en-US" dirty="0"/>
              <a:t>fluctuation in value of trading account assets and liabilities for periods as short as one day</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1522062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95649698-4251-4D2A-AF01-59B646BC4355}" type="datetime1">
              <a:rPr lang="en-US" smtClean="0"/>
              <a:t>9/6/2018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19-</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9DBCBA06-3769-456F-A7BF-74F84813887C}"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19-</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D323C7CB-2A54-48B1-B026-55AA432D8806}"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19-</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6267CB48-B6FE-4694-A54B-2E0EF3ED318B}"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19-</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E3296FA-5A53-4CCB-93AD-81A92F4CB68F}"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0EDDB07-98F4-4435-9E53-B661A6DF475D}"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63FC2507-F0A1-4E63-B10B-6EBE5F9E3EB0}" type="datetime1">
              <a:rPr lang="en-US" smtClean="0"/>
              <a:t>9/6/2018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B81A225-2A7A-4BB4-89F6-1578671ADE3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D5A30C2A-D11A-4080-BCF3-D913156C3CCB}"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EC9A37F1-A6F1-40FA-ADA9-88225767AD88}"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23D335DB-49A4-42BD-B9A1-BA5E95E79D0D}"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09F44C2-E9C0-4AA5-B943-D9E97A8B73C8}"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04D77C06-DCE8-4FF7-98E0-01A79CC25473}"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A2E21DEE-257B-42C4-9141-BB6F154C278D}"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19-</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FAC65E9B-F863-48F9-AE7A-151462B6EACB}"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19-</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849F2BF8-C90A-42E9-99CA-3D6C8F95006A}"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19-</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DF033C9A-25B0-4E82-97F7-A4489F028618}"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19-</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540EDBDF-0189-4722-98A0-B0B118DDE4FB}"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19-</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72502E67-2334-4031-B1BD-FDE6F76E23AF}"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19-</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957D4DE-7475-49F0-AFF2-22394F9DF1FD}"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A120976-2408-4DE7-A577-5B2AC3E50F9E}"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2AE197F-4A81-4673-B183-8D467AD606E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AD745CB-21C1-4803-842F-8F6B90D14D7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93C1D4E3-E8AC-4AD8-A194-1301569F07A0}"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B2752CB-742E-4030-88FC-4D64613B615B}"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19-</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6E43BCE6-F912-4A30-8663-2FF5CAA1A57D}"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19-</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6A093041-52D8-4D5F-8F52-B65367380524}"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19-</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10DEB9FA-663D-40EC-ABFB-14E83405E3F9}"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19-</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1993BAAE-7ACE-404D-9513-37C68A99631D}"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19-</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3E24BC5-A4EF-4BE0-9B43-FC27A9140BC7}"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19-</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4.w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4.xml"/><Relationship Id="rId7" Type="http://schemas.openxmlformats.org/officeDocument/2006/relationships/image" Target="../media/image6.w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5.wmf"/><Relationship Id="rId4" Type="http://schemas.openxmlformats.org/officeDocument/2006/relationships/oleObject" Target="../embeddings/oleObject3.bin"/><Relationship Id="rId9" Type="http://schemas.openxmlformats.org/officeDocument/2006/relationships/image" Target="../media/image7.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Nineteen</a:t>
            </a:r>
          </a:p>
        </p:txBody>
      </p:sp>
      <p:sp>
        <p:nvSpPr>
          <p:cNvPr id="3075" name="Rectangle 5"/>
          <p:cNvSpPr>
            <a:spLocks noGrp="1" noChangeArrowheads="1"/>
          </p:cNvSpPr>
          <p:nvPr>
            <p:ph type="subTitle" idx="1"/>
          </p:nvPr>
        </p:nvSpPr>
        <p:spPr>
          <a:xfrm>
            <a:off x="702644" y="3049587"/>
            <a:ext cx="6395069" cy="2581191"/>
          </a:xfrm>
        </p:spPr>
        <p:txBody>
          <a:bodyPr/>
          <a:lstStyle/>
          <a:p>
            <a:pPr eaLnBrk="1" hangingPunct="1"/>
            <a:r>
              <a:rPr lang="en-US" altLang="en-US" sz="5500" dirty="0">
                <a:latin typeface="Calibri" panose="020F0502020204030204" pitchFamily="34" charset="0"/>
              </a:rPr>
              <a:t>Types of Risks Incurred by Financial Institutions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0566"/>
            <a:ext cx="7543800" cy="664745"/>
          </a:xfrm>
        </p:spPr>
        <p:txBody>
          <a:bodyPr anchor="ctr"/>
          <a:lstStyle/>
          <a:p>
            <a:r>
              <a:rPr lang="en-US" altLang="en-US" sz="3500" dirty="0"/>
              <a:t>Liquidity Risk </a:t>
            </a:r>
            <a:r>
              <a:rPr lang="en-US" altLang="en-US" sz="1100" dirty="0"/>
              <a:t>2</a:t>
            </a:r>
            <a:endParaRPr lang="en-IN" sz="1100" dirty="0"/>
          </a:p>
        </p:txBody>
      </p:sp>
      <p:sp>
        <p:nvSpPr>
          <p:cNvPr id="7" name="Content Placeholder 6"/>
          <p:cNvSpPr>
            <a:spLocks noGrp="1"/>
          </p:cNvSpPr>
          <p:nvPr>
            <p:ph idx="1"/>
          </p:nvPr>
        </p:nvSpPr>
        <p:spPr>
          <a:xfrm>
            <a:off x="457200" y="1719262"/>
            <a:ext cx="8229600" cy="3268373"/>
          </a:xfrm>
        </p:spPr>
        <p:txBody>
          <a:bodyPr/>
          <a:lstStyle/>
          <a:p>
            <a:pPr marL="0" indent="0" eaLnBrk="1" hangingPunct="1">
              <a:buNone/>
            </a:pPr>
            <a:r>
              <a:rPr lang="en-US" altLang="en-US" b="1" dirty="0"/>
              <a:t>Liquidity risk</a:t>
            </a:r>
            <a:r>
              <a:rPr lang="en-US" altLang="en-US" dirty="0"/>
              <a:t> (continued).</a:t>
            </a:r>
          </a:p>
          <a:p>
            <a:pPr marL="291600" lvl="1" indent="-291600" eaLnBrk="1" hangingPunct="1">
              <a:lnSpc>
                <a:spcPct val="90000"/>
              </a:lnSpc>
              <a:spcBef>
                <a:spcPts val="1000"/>
              </a:spcBef>
              <a:buSzPct val="100000"/>
            </a:pPr>
            <a:r>
              <a:rPr lang="en-US" altLang="en-US" sz="2400" dirty="0"/>
              <a:t>Unusually large withdrawals by liability holders can create liquidity problems. In these cases:</a:t>
            </a:r>
          </a:p>
          <a:p>
            <a:pPr marL="622800" lvl="2" indent="-291600" eaLnBrk="1" hangingPunct="1">
              <a:lnSpc>
                <a:spcPct val="90000"/>
              </a:lnSpc>
              <a:spcBef>
                <a:spcPts val="500"/>
              </a:spcBef>
              <a:buSzPct val="100000"/>
            </a:pPr>
            <a:r>
              <a:rPr lang="en-US" altLang="en-US" sz="2100" dirty="0"/>
              <a:t>The cost of purchased and/or borrowed funds rises for FIs.</a:t>
            </a:r>
          </a:p>
          <a:p>
            <a:pPr marL="622800" lvl="2" indent="-291600" eaLnBrk="1" hangingPunct="1">
              <a:lnSpc>
                <a:spcPct val="90000"/>
              </a:lnSpc>
              <a:spcBef>
                <a:spcPts val="500"/>
              </a:spcBef>
              <a:buSzPct val="100000"/>
            </a:pPr>
            <a:r>
              <a:rPr lang="en-US" altLang="en-US" sz="2100" dirty="0"/>
              <a:t>The supply of purchased or borrowed funds declines.</a:t>
            </a:r>
          </a:p>
          <a:p>
            <a:pPr marL="622800" lvl="2" indent="-291600" eaLnBrk="1" hangingPunct="1">
              <a:lnSpc>
                <a:spcPct val="90000"/>
              </a:lnSpc>
              <a:spcBef>
                <a:spcPts val="500"/>
              </a:spcBef>
              <a:buSzPct val="100000"/>
            </a:pPr>
            <a:r>
              <a:rPr lang="en-US" altLang="en-US" sz="2100" dirty="0"/>
              <a:t>FIs may be forced to sell less liquid assets at “fire-sale” prices.</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219057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Effect of Unexpected Deposit Withdrawal</a:t>
            </a:r>
            <a:endParaRPr lang="en-IN" sz="3500" dirty="0"/>
          </a:p>
        </p:txBody>
      </p:sp>
      <p:sp>
        <p:nvSpPr>
          <p:cNvPr id="8" name="Content Placeholder 7"/>
          <p:cNvSpPr>
            <a:spLocks noGrp="1"/>
          </p:cNvSpPr>
          <p:nvPr>
            <p:ph idx="13"/>
          </p:nvPr>
        </p:nvSpPr>
        <p:spPr>
          <a:xfrm>
            <a:off x="457200" y="1739370"/>
            <a:ext cx="8229600" cy="455190"/>
          </a:xfrm>
        </p:spPr>
        <p:txBody>
          <a:bodyPr/>
          <a:lstStyle/>
          <a:p>
            <a:pPr marL="0" indent="0">
              <a:buNone/>
            </a:pPr>
            <a:r>
              <a:rPr lang="en-IN" sz="2000" b="1" dirty="0"/>
              <a:t>Table 19–2 </a:t>
            </a:r>
            <a:r>
              <a:rPr lang="en-IN" sz="2000" b="1" dirty="0">
                <a:solidFill>
                  <a:srgbClr val="0070C0"/>
                </a:solidFill>
              </a:rPr>
              <a:t>Adjusting to a Deposit Withdrawal Using Asset Sales </a:t>
            </a:r>
            <a:r>
              <a:rPr lang="en-IN" sz="2000" dirty="0">
                <a:solidFill>
                  <a:srgbClr val="0070C0"/>
                </a:solidFill>
              </a:rPr>
              <a:t>(in millions) </a:t>
            </a:r>
          </a:p>
        </p:txBody>
      </p:sp>
      <p:graphicFrame>
        <p:nvGraphicFramePr>
          <p:cNvPr id="10" name="Table 9"/>
          <p:cNvGraphicFramePr>
            <a:graphicFrameLocks noGrp="1"/>
          </p:cNvGraphicFramePr>
          <p:nvPr>
            <p:extLst>
              <p:ext uri="{D42A27DB-BD31-4B8C-83A1-F6EECF244321}">
                <p14:modId xmlns:p14="http://schemas.microsoft.com/office/powerpoint/2010/main" val="505887948"/>
              </p:ext>
            </p:extLst>
          </p:nvPr>
        </p:nvGraphicFramePr>
        <p:xfrm>
          <a:off x="469265" y="2402900"/>
          <a:ext cx="8241665" cy="2244319"/>
        </p:xfrm>
        <a:graphic>
          <a:graphicData uri="http://schemas.openxmlformats.org/drawingml/2006/table">
            <a:tbl>
              <a:tblPr firstRow="1" bandRow="1">
                <a:tableStyleId>{5C22544A-7EE6-4342-B048-85BDC9FD1C3A}</a:tableStyleId>
              </a:tblPr>
              <a:tblGrid>
                <a:gridCol w="1419225">
                  <a:extLst>
                    <a:ext uri="{9D8B030D-6E8A-4147-A177-3AD203B41FA5}">
                      <a16:colId xmlns:a16="http://schemas.microsoft.com/office/drawing/2014/main" val="2445123474"/>
                    </a:ext>
                  </a:extLst>
                </a:gridCol>
                <a:gridCol w="619125">
                  <a:extLst>
                    <a:ext uri="{9D8B030D-6E8A-4147-A177-3AD203B41FA5}">
                      <a16:colId xmlns:a16="http://schemas.microsoft.com/office/drawing/2014/main" val="3502135503"/>
                    </a:ext>
                  </a:extLst>
                </a:gridCol>
                <a:gridCol w="1619250">
                  <a:extLst>
                    <a:ext uri="{9D8B030D-6E8A-4147-A177-3AD203B41FA5}">
                      <a16:colId xmlns:a16="http://schemas.microsoft.com/office/drawing/2014/main" val="616923785"/>
                    </a:ext>
                  </a:extLst>
                </a:gridCol>
                <a:gridCol w="638175">
                  <a:extLst>
                    <a:ext uri="{9D8B030D-6E8A-4147-A177-3AD203B41FA5}">
                      <a16:colId xmlns:a16="http://schemas.microsoft.com/office/drawing/2014/main" val="3664776828"/>
                    </a:ext>
                  </a:extLst>
                </a:gridCol>
                <a:gridCol w="1228725">
                  <a:extLst>
                    <a:ext uri="{9D8B030D-6E8A-4147-A177-3AD203B41FA5}">
                      <a16:colId xmlns:a16="http://schemas.microsoft.com/office/drawing/2014/main" val="2357782002"/>
                    </a:ext>
                  </a:extLst>
                </a:gridCol>
                <a:gridCol w="542925">
                  <a:extLst>
                    <a:ext uri="{9D8B030D-6E8A-4147-A177-3AD203B41FA5}">
                      <a16:colId xmlns:a16="http://schemas.microsoft.com/office/drawing/2014/main" val="987380896"/>
                    </a:ext>
                  </a:extLst>
                </a:gridCol>
                <a:gridCol w="1647825">
                  <a:extLst>
                    <a:ext uri="{9D8B030D-6E8A-4147-A177-3AD203B41FA5}">
                      <a16:colId xmlns:a16="http://schemas.microsoft.com/office/drawing/2014/main" val="2620516561"/>
                    </a:ext>
                  </a:extLst>
                </a:gridCol>
                <a:gridCol w="526415">
                  <a:extLst>
                    <a:ext uri="{9D8B030D-6E8A-4147-A177-3AD203B41FA5}">
                      <a16:colId xmlns:a16="http://schemas.microsoft.com/office/drawing/2014/main" val="2068196471"/>
                    </a:ext>
                  </a:extLst>
                </a:gridCol>
              </a:tblGrid>
              <a:tr h="320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tx1"/>
                          </a:solidFill>
                          <a:latin typeface="Calibri" panose="020F0502020204030204" pitchFamily="34" charset="0"/>
                          <a:ea typeface="+mn-ea"/>
                          <a:cs typeface="+mn-cs"/>
                        </a:rPr>
                        <a:t>Before the Withdrawal</a:t>
                      </a:r>
                      <a:endParaRPr lang="en-IN" sz="16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chemeClr val="accent1"/>
                          </a:solidFill>
                        </a:rPr>
                        <a:t>Blank</a:t>
                      </a:r>
                    </a:p>
                  </a:txBody>
                  <a:tcPr/>
                </a:tc>
                <a:tc>
                  <a:txBody>
                    <a:bodyPr/>
                    <a:lstStyle/>
                    <a:p>
                      <a:r>
                        <a:rPr lang="en-IN" dirty="0">
                          <a:solidFill>
                            <a:schemeClr val="accent1"/>
                          </a:solidFill>
                        </a:rPr>
                        <a:t>blank</a:t>
                      </a:r>
                    </a:p>
                  </a:txBody>
                  <a:tcPr/>
                </a:tc>
                <a:tc>
                  <a:txBody>
                    <a:bodyPr/>
                    <a:lstStyle/>
                    <a:p>
                      <a:r>
                        <a:rPr lang="en-IN" dirty="0">
                          <a:solidFill>
                            <a:schemeClr val="accent1"/>
                          </a:solidFill>
                        </a:rPr>
                        <a:t>blank</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tx1"/>
                          </a:solidFill>
                          <a:latin typeface="Calibri" panose="020F0502020204030204" pitchFamily="34" charset="0"/>
                          <a:ea typeface="+mn-ea"/>
                          <a:cs typeface="+mn-cs"/>
                        </a:rPr>
                        <a:t>After the Withdrawal</a:t>
                      </a:r>
                      <a:endParaRPr lang="en-IN" sz="16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chemeClr val="accent1"/>
                          </a:solidFill>
                        </a:rPr>
                        <a:t>blank</a:t>
                      </a:r>
                    </a:p>
                  </a:txBody>
                  <a:tcPr/>
                </a:tc>
                <a:tc>
                  <a:txBody>
                    <a:bodyPr/>
                    <a:lstStyle/>
                    <a:p>
                      <a:r>
                        <a:rPr lang="en-IN" dirty="0">
                          <a:solidFill>
                            <a:schemeClr val="accent1"/>
                          </a:solidFill>
                        </a:rPr>
                        <a:t>blank</a:t>
                      </a:r>
                    </a:p>
                  </a:txBody>
                  <a:tcPr/>
                </a:tc>
                <a:tc>
                  <a:txBody>
                    <a:bodyPr/>
                    <a:lstStyle/>
                    <a:p>
                      <a:r>
                        <a:rPr lang="en-IN" dirty="0">
                          <a:solidFill>
                            <a:schemeClr val="accent1"/>
                          </a:solidFill>
                        </a:rPr>
                        <a:t>blank</a:t>
                      </a:r>
                    </a:p>
                  </a:txBody>
                  <a:tcPr/>
                </a:tc>
                <a:extLst>
                  <a:ext uri="{0D108BD9-81ED-4DB2-BD59-A6C34878D82A}">
                    <a16:rowId xmlns:a16="http://schemas.microsoft.com/office/drawing/2014/main" val="1099889429"/>
                  </a:ext>
                </a:extLst>
              </a:tr>
              <a:tr h="320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dk1"/>
                          </a:solidFill>
                          <a:latin typeface="Calibri" panose="020F0502020204030204" pitchFamily="34" charset="0"/>
                          <a:ea typeface="+mn-ea"/>
                          <a:cs typeface="+mn-cs"/>
                        </a:rPr>
                        <a:t>Assets</a:t>
                      </a:r>
                      <a:endParaRPr lang="en-IN" sz="1600" b="0" i="0" u="none" strike="noStrike" kern="1200" baseline="0" dirty="0">
                        <a:solidFill>
                          <a:schemeClr val="dk1"/>
                        </a:solidFill>
                        <a:latin typeface="Calibri" panose="020F0502020204030204" pitchFamily="34" charset="0"/>
                        <a:ea typeface="+mn-ea"/>
                        <a:cs typeface="+mn-cs"/>
                      </a:endParaRPr>
                    </a:p>
                  </a:txBody>
                  <a:tcPr/>
                </a:tc>
                <a:tc>
                  <a:txBody>
                    <a:bodyPr/>
                    <a:lstStyle/>
                    <a:p>
                      <a:pPr algn="ctr"/>
                      <a:r>
                        <a:rPr lang="en-IN" sz="500" dirty="0">
                          <a:solidFill>
                            <a:srgbClr val="F6D0CC"/>
                          </a:solidFill>
                          <a:latin typeface="Calibri" panose="020F0502020204030204" pitchFamily="34" charset="0"/>
                        </a:rPr>
                        <a:t>Blank</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dk1"/>
                          </a:solidFill>
                          <a:latin typeface="Calibri" panose="020F0502020204030204" pitchFamily="34" charset="0"/>
                          <a:ea typeface="+mn-ea"/>
                          <a:cs typeface="+mn-cs"/>
                        </a:rPr>
                        <a:t>Liabilities/Equity</a:t>
                      </a:r>
                      <a:endParaRPr lang="en-IN" sz="1600" b="0" i="0" u="none" strike="noStrike" kern="1200" baseline="0" dirty="0">
                        <a:solidFill>
                          <a:schemeClr val="dk1"/>
                        </a:solidFill>
                        <a:latin typeface="Calibri" panose="020F0502020204030204" pitchFamily="34" charset="0"/>
                        <a:ea typeface="+mn-ea"/>
                        <a:cs typeface="+mn-cs"/>
                      </a:endParaRPr>
                    </a:p>
                  </a:txBody>
                  <a:tcPr/>
                </a:tc>
                <a:tc>
                  <a:txBody>
                    <a:bodyPr/>
                    <a:lstStyle/>
                    <a:p>
                      <a:pPr algn="ctr"/>
                      <a:r>
                        <a:rPr lang="en-IN" sz="800" dirty="0">
                          <a:solidFill>
                            <a:srgbClr val="F6D0CC"/>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dk1"/>
                          </a:solidFill>
                          <a:latin typeface="Calibri" panose="020F0502020204030204" pitchFamily="34" charset="0"/>
                          <a:ea typeface="+mn-ea"/>
                          <a:cs typeface="+mn-cs"/>
                        </a:rPr>
                        <a:t>Assets</a:t>
                      </a:r>
                      <a:endParaRPr lang="en-IN" sz="1600" b="0" i="0" u="none" strike="noStrike" kern="1200" baseline="0" dirty="0">
                        <a:solidFill>
                          <a:schemeClr val="dk1"/>
                        </a:solidFill>
                        <a:latin typeface="Calibri" panose="020F0502020204030204" pitchFamily="34" charset="0"/>
                        <a:ea typeface="+mn-ea"/>
                        <a:cs typeface="+mn-cs"/>
                      </a:endParaRPr>
                    </a:p>
                  </a:txBody>
                  <a:tcPr/>
                </a:tc>
                <a:tc>
                  <a:txBody>
                    <a:bodyPr/>
                    <a:lstStyle/>
                    <a:p>
                      <a:pPr algn="ctr"/>
                      <a:r>
                        <a:rPr lang="en-IN" sz="800" dirty="0">
                          <a:solidFill>
                            <a:srgbClr val="F6D0CC"/>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dk1"/>
                          </a:solidFill>
                          <a:latin typeface="Calibri" panose="020F0502020204030204" pitchFamily="34" charset="0"/>
                          <a:ea typeface="+mn-ea"/>
                          <a:cs typeface="+mn-cs"/>
                        </a:rPr>
                        <a:t>Liabilities/Equity</a:t>
                      </a:r>
                      <a:endParaRPr lang="en-IN" sz="16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800" dirty="0">
                          <a:solidFill>
                            <a:srgbClr val="F6D0CC"/>
                          </a:solidFill>
                          <a:latin typeface="Calibri" panose="020F0502020204030204" pitchFamily="34" charset="0"/>
                        </a:rPr>
                        <a:t>Blank</a:t>
                      </a:r>
                      <a:endParaRPr lang="en-IN" sz="1600" dirty="0">
                        <a:latin typeface="Calibri" panose="020F0502020204030204" pitchFamily="34" charset="0"/>
                      </a:endParaRPr>
                    </a:p>
                  </a:txBody>
                  <a:tcPr/>
                </a:tc>
                <a:extLst>
                  <a:ext uri="{0D108BD9-81ED-4DB2-BD59-A6C34878D82A}">
                    <a16:rowId xmlns:a16="http://schemas.microsoft.com/office/drawing/2014/main" val="3050282313"/>
                  </a:ext>
                </a:extLst>
              </a:tr>
              <a:tr h="3256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Cash assets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$ 10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Deposits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$ 90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Cash assets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$ 0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Deposits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$75</a:t>
                      </a:r>
                    </a:p>
                  </a:txBody>
                  <a:tcPr/>
                </a:tc>
                <a:extLst>
                  <a:ext uri="{0D108BD9-81ED-4DB2-BD59-A6C34878D82A}">
                    <a16:rowId xmlns:a16="http://schemas.microsoft.com/office/drawing/2014/main" val="1983756367"/>
                  </a:ext>
                </a:extLst>
              </a:tr>
              <a:tr h="5543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Nonliquid assets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90</a:t>
                      </a:r>
                    </a:p>
                  </a:txBody>
                  <a:tcPr>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Equity</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a:t>
                      </a:r>
                    </a:p>
                  </a:txBody>
                  <a:tcPr>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Nonliquid assets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80</a:t>
                      </a:r>
                    </a:p>
                  </a:txBody>
                  <a:tcPr>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dk1"/>
                          </a:solidFill>
                          <a:latin typeface="Calibri" panose="020F0502020204030204" pitchFamily="34" charset="0"/>
                          <a:ea typeface="+mn-ea"/>
                          <a:cs typeface="+mn-cs"/>
                        </a:rPr>
                        <a:t>Equity	</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5</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0259316"/>
                  </a:ext>
                </a:extLst>
              </a:tr>
              <a:tr h="354559">
                <a:tc>
                  <a:txBody>
                    <a:bodyPr/>
                    <a:lstStyle/>
                    <a:p>
                      <a:r>
                        <a:rPr lang="en-IN" sz="1600" dirty="0">
                          <a:solidFill>
                            <a:srgbClr val="FBE9E8"/>
                          </a:solidFill>
                          <a:latin typeface="Calibri" panose="020F0502020204030204" pitchFamily="34" charset="0"/>
                        </a:rPr>
                        <a:t>Blank</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$100</a:t>
                      </a:r>
                    </a:p>
                  </a:txBody>
                  <a:tcPr>
                    <a:lnT w="12700" cap="flat" cmpd="sng" algn="ctr">
                      <a:solidFill>
                        <a:schemeClr val="tx1"/>
                      </a:solidFill>
                      <a:prstDash val="solid"/>
                      <a:round/>
                      <a:headEnd type="none" w="med" len="med"/>
                      <a:tailEnd type="none" w="med" len="med"/>
                    </a:lnT>
                  </a:tcPr>
                </a:tc>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$100</a:t>
                      </a:r>
                    </a:p>
                  </a:txBody>
                  <a:tcPr>
                    <a:lnT w="12700" cap="flat" cmpd="sng" algn="ctr">
                      <a:solidFill>
                        <a:schemeClr val="tx1"/>
                      </a:solidFill>
                      <a:prstDash val="solid"/>
                      <a:round/>
                      <a:headEnd type="none" w="med" len="med"/>
                      <a:tailEnd type="none" w="med" len="med"/>
                    </a:lnT>
                  </a:tcPr>
                </a:tc>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$80</a:t>
                      </a:r>
                    </a:p>
                  </a:txBody>
                  <a:tcPr>
                    <a:lnT w="12700" cap="flat" cmpd="sng" algn="ctr">
                      <a:solidFill>
                        <a:schemeClr val="tx1"/>
                      </a:solidFill>
                      <a:prstDash val="solid"/>
                      <a:round/>
                      <a:headEnd type="none" w="med" len="med"/>
                      <a:tailEnd type="none" w="med" len="med"/>
                    </a:lnT>
                  </a:tcPr>
                </a:tc>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$80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242731508"/>
                  </a:ext>
                </a:extLst>
              </a:tr>
            </a:tbl>
          </a:graphicData>
        </a:graphic>
      </p:graphicFrame>
      <p:sp>
        <p:nvSpPr>
          <p:cNvPr id="5" name="Content Placeholder 4"/>
          <p:cNvSpPr>
            <a:spLocks noGrp="1"/>
          </p:cNvSpPr>
          <p:nvPr>
            <p:ph idx="1"/>
          </p:nvPr>
        </p:nvSpPr>
        <p:spPr>
          <a:xfrm>
            <a:off x="469265" y="4797019"/>
            <a:ext cx="8229600" cy="1375181"/>
          </a:xfrm>
        </p:spPr>
        <p:txBody>
          <a:bodyPr/>
          <a:lstStyle/>
          <a:p>
            <a:pPr marL="291600" indent="-291600" eaLnBrk="1" hangingPunct="1">
              <a:buSzPct val="100000"/>
            </a:pPr>
            <a:r>
              <a:rPr lang="en-US" altLang="en-US" sz="2000" dirty="0"/>
              <a:t>$15 million deposit withdrawal, met with liquidating $10 million cash assets and liquidation of $10 million of nonliquid assets at ‘fire sale’ price of $5 million.</a:t>
            </a:r>
          </a:p>
          <a:p>
            <a:pPr marL="291600" indent="-291600" eaLnBrk="1" hangingPunct="1">
              <a:buSzPct val="100000"/>
            </a:pPr>
            <a:r>
              <a:rPr lang="en-US" altLang="en-US" sz="2000" dirty="0"/>
              <a:t>What is the effect on equity? Why?</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3426833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327"/>
            <a:ext cx="7543800" cy="504825"/>
          </a:xfrm>
        </p:spPr>
        <p:txBody>
          <a:bodyPr anchor="ctr"/>
          <a:lstStyle/>
          <a:p>
            <a:r>
              <a:rPr lang="en-US" altLang="en-US" sz="3500" dirty="0"/>
              <a:t>Interest Rate Risk </a:t>
            </a:r>
            <a:r>
              <a:rPr lang="en-US" altLang="en-US" sz="1100" dirty="0"/>
              <a:t>1</a:t>
            </a:r>
            <a:endParaRPr lang="en-IN" sz="1100" dirty="0"/>
          </a:p>
        </p:txBody>
      </p:sp>
      <p:sp>
        <p:nvSpPr>
          <p:cNvPr id="3" name="Content Placeholder 2"/>
          <p:cNvSpPr>
            <a:spLocks noGrp="1"/>
          </p:cNvSpPr>
          <p:nvPr>
            <p:ph idx="1"/>
          </p:nvPr>
        </p:nvSpPr>
        <p:spPr>
          <a:xfrm>
            <a:off x="457200" y="1719263"/>
            <a:ext cx="8229600" cy="4291012"/>
          </a:xfrm>
        </p:spPr>
        <p:txBody>
          <a:bodyPr/>
          <a:lstStyle/>
          <a:p>
            <a:pPr marL="0" indent="0" eaLnBrk="1" hangingPunct="1">
              <a:lnSpc>
                <a:spcPct val="90000"/>
              </a:lnSpc>
              <a:buNone/>
            </a:pPr>
            <a:r>
              <a:rPr lang="en-US" altLang="en-US" sz="2300" b="1" dirty="0"/>
              <a:t>Interest rate risk</a:t>
            </a:r>
            <a:r>
              <a:rPr lang="en-US" altLang="en-US" sz="2300" dirty="0"/>
              <a:t> is the risk incurred by an FI when the maturities of its assets and liabilities are mismatched and interest rates are volatile.</a:t>
            </a:r>
          </a:p>
          <a:p>
            <a:pPr marL="291600" lvl="1" indent="-291600" eaLnBrk="1" hangingPunct="1">
              <a:lnSpc>
                <a:spcPct val="90000"/>
              </a:lnSpc>
              <a:spcBef>
                <a:spcPts val="1000"/>
              </a:spcBef>
              <a:buSzPct val="100000"/>
            </a:pPr>
            <a:r>
              <a:rPr lang="en-US" altLang="en-US" sz="2100" b="1" dirty="0"/>
              <a:t>Asset transformation </a:t>
            </a:r>
            <a:r>
              <a:rPr lang="en-US" altLang="en-US" sz="2100" dirty="0"/>
              <a:t>involves an FI buying primary securities or assets and issuing secondary securities or liabilities to fund the assets.</a:t>
            </a:r>
          </a:p>
          <a:p>
            <a:pPr marL="291600" lvl="1" indent="-291600" eaLnBrk="1" hangingPunct="1">
              <a:lnSpc>
                <a:spcPct val="90000"/>
              </a:lnSpc>
              <a:spcBef>
                <a:spcPts val="1000"/>
              </a:spcBef>
              <a:buSzPct val="100000"/>
            </a:pPr>
            <a:r>
              <a:rPr lang="en-US" altLang="en-US" sz="2100" dirty="0"/>
              <a:t>If an FI’s assets are longer-term relative to its liabilities, it faces </a:t>
            </a:r>
            <a:r>
              <a:rPr lang="en-US" altLang="en-US" sz="2100" b="1" dirty="0"/>
              <a:t>refinancing risk.</a:t>
            </a:r>
          </a:p>
          <a:p>
            <a:pPr marL="622800" lvl="2" indent="-291600" eaLnBrk="1" hangingPunct="1">
              <a:lnSpc>
                <a:spcPct val="90000"/>
              </a:lnSpc>
              <a:spcBef>
                <a:spcPts val="500"/>
              </a:spcBef>
              <a:buSzPct val="100000"/>
            </a:pPr>
            <a:r>
              <a:rPr lang="en-US" altLang="en-US" sz="1900" dirty="0"/>
              <a:t>The risk that the cost of rolling over or reborrowing funds will rise above the returns being earned on asset investments.</a:t>
            </a:r>
          </a:p>
          <a:p>
            <a:pPr marL="291600" lvl="1" indent="-291600" eaLnBrk="1" hangingPunct="1">
              <a:lnSpc>
                <a:spcPct val="90000"/>
              </a:lnSpc>
              <a:spcBef>
                <a:spcPts val="1000"/>
              </a:spcBef>
              <a:buSzPct val="100000"/>
            </a:pPr>
            <a:r>
              <a:rPr lang="en-US" altLang="en-US" sz="2100" dirty="0"/>
              <a:t>If an FI’s assets are shorter-term relative to its liabilities, it faces </a:t>
            </a:r>
            <a:r>
              <a:rPr lang="en-US" altLang="en-US" sz="2100" b="1" dirty="0"/>
              <a:t>reinvestment risk.</a:t>
            </a:r>
          </a:p>
          <a:p>
            <a:pPr marL="622800" lvl="2" indent="-291600" eaLnBrk="1" hangingPunct="1">
              <a:lnSpc>
                <a:spcPct val="90000"/>
              </a:lnSpc>
              <a:spcBef>
                <a:spcPts val="500"/>
              </a:spcBef>
              <a:buSzPct val="100000"/>
            </a:pPr>
            <a:r>
              <a:rPr lang="en-US" altLang="en-US" sz="1900" dirty="0"/>
              <a:t>The risk that the returns on funds to be reinvested will fall below the cost of funds.</a:t>
            </a:r>
          </a:p>
        </p:txBody>
      </p:sp>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0032605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1766"/>
            <a:ext cx="7439891" cy="652871"/>
          </a:xfrm>
        </p:spPr>
        <p:txBody>
          <a:bodyPr anchor="ctr"/>
          <a:lstStyle/>
          <a:p>
            <a:r>
              <a:rPr lang="en-US" altLang="en-US" sz="3500" dirty="0"/>
              <a:t>Interest Rate Risk </a:t>
            </a:r>
            <a:r>
              <a:rPr lang="en-US" altLang="en-US" sz="1100" dirty="0"/>
              <a:t>2</a:t>
            </a:r>
            <a:endParaRPr lang="en-IN" sz="1100" dirty="0"/>
          </a:p>
        </p:txBody>
      </p:sp>
      <p:sp>
        <p:nvSpPr>
          <p:cNvPr id="3" name="Content Placeholder 2"/>
          <p:cNvSpPr>
            <a:spLocks noGrp="1"/>
          </p:cNvSpPr>
          <p:nvPr>
            <p:ph idx="1"/>
          </p:nvPr>
        </p:nvSpPr>
        <p:spPr>
          <a:xfrm>
            <a:off x="457200" y="1577592"/>
            <a:ext cx="8229600" cy="1647930"/>
          </a:xfrm>
        </p:spPr>
        <p:txBody>
          <a:bodyPr/>
          <a:lstStyle/>
          <a:p>
            <a:pPr marL="0" indent="0" eaLnBrk="1" hangingPunct="1">
              <a:buNone/>
            </a:pPr>
            <a:r>
              <a:rPr lang="en-US" altLang="en-US" sz="2400" dirty="0"/>
              <a:t>An FI has $100 million of fixed earning assets that mature in 2 years. The assets earn an average of 7%. These are funded by 6 month CD liabilities paying 4%. What is the bank’s net interest margin (NIM)?</a:t>
            </a:r>
          </a:p>
          <a:p>
            <a:pPr marL="291600" lvl="1" indent="-291600" eaLnBrk="1" hangingPunct="1">
              <a:lnSpc>
                <a:spcPct val="90000"/>
              </a:lnSpc>
              <a:spcBef>
                <a:spcPts val="1000"/>
              </a:spcBef>
              <a:buSzPct val="100000"/>
            </a:pPr>
            <a:r>
              <a:rPr lang="en-US" altLang="en-US" sz="2200" b="1" dirty="0">
                <a:solidFill>
                  <a:srgbClr val="000099"/>
                </a:solidFill>
              </a:rPr>
              <a:t> </a:t>
            </a:r>
          </a:p>
        </p:txBody>
      </p:sp>
      <p:graphicFrame>
        <p:nvGraphicFramePr>
          <p:cNvPr id="5" name="Object 4"/>
          <p:cNvGraphicFramePr>
            <a:graphicFrameLocks noChangeAspect="1"/>
          </p:cNvGraphicFramePr>
          <p:nvPr>
            <p:extLst>
              <p:ext uri="{D42A27DB-BD31-4B8C-83A1-F6EECF244321}">
                <p14:modId xmlns:p14="http://schemas.microsoft.com/office/powerpoint/2010/main" val="2653832618"/>
              </p:ext>
            </p:extLst>
          </p:nvPr>
        </p:nvGraphicFramePr>
        <p:xfrm>
          <a:off x="859727" y="3225521"/>
          <a:ext cx="3440112" cy="596900"/>
        </p:xfrm>
        <a:graphic>
          <a:graphicData uri="http://schemas.openxmlformats.org/presentationml/2006/ole">
            <mc:AlternateContent xmlns:mc="http://schemas.openxmlformats.org/markup-compatibility/2006">
              <mc:Choice xmlns:v="urn:schemas-microsoft-com:vml" Requires="v">
                <p:oleObj spid="_x0000_s51214" name="Equation" r:id="rId4" imgW="2349360" imgH="406080" progId="Equation.DSMT4">
                  <p:embed/>
                </p:oleObj>
              </mc:Choice>
              <mc:Fallback>
                <p:oleObj name="Equation" r:id="rId4" imgW="2349360" imgH="406080" progId="Equation.DSMT4">
                  <p:embed/>
                  <p:pic>
                    <p:nvPicPr>
                      <p:cNvPr id="6" name="Object 5"/>
                      <p:cNvPicPr/>
                      <p:nvPr/>
                    </p:nvPicPr>
                    <p:blipFill>
                      <a:blip r:embed="rId5"/>
                      <a:stretch>
                        <a:fillRect/>
                      </a:stretch>
                    </p:blipFill>
                    <p:spPr>
                      <a:xfrm>
                        <a:off x="859727" y="3225521"/>
                        <a:ext cx="3440112" cy="596900"/>
                      </a:xfrm>
                      <a:prstGeom prst="rect">
                        <a:avLst/>
                      </a:prstGeom>
                    </p:spPr>
                  </p:pic>
                </p:oleObj>
              </mc:Fallback>
            </mc:AlternateContent>
          </a:graphicData>
        </a:graphic>
      </p:graphicFrame>
      <p:sp>
        <p:nvSpPr>
          <p:cNvPr id="8" name="Content Placeholder 7"/>
          <p:cNvSpPr>
            <a:spLocks noGrp="1"/>
          </p:cNvSpPr>
          <p:nvPr>
            <p:ph idx="14"/>
          </p:nvPr>
        </p:nvSpPr>
        <p:spPr>
          <a:xfrm>
            <a:off x="457200" y="3865081"/>
            <a:ext cx="8229599" cy="1511412"/>
          </a:xfrm>
        </p:spPr>
        <p:txBody>
          <a:bodyPr/>
          <a:lstStyle/>
          <a:p>
            <a:pPr marL="0" indent="0" eaLnBrk="1" hangingPunct="1">
              <a:buNone/>
            </a:pPr>
            <a:r>
              <a:rPr lang="en-US" altLang="en-US" sz="2400" dirty="0"/>
              <a:t>How does the NIM change if in 6 months interest rates increase 100 basis points?</a:t>
            </a:r>
          </a:p>
          <a:p>
            <a:pPr marL="291600" lvl="1" indent="-291600" eaLnBrk="1" hangingPunct="1">
              <a:lnSpc>
                <a:spcPct val="90000"/>
              </a:lnSpc>
              <a:spcBef>
                <a:spcPts val="1000"/>
              </a:spcBef>
              <a:buSzPct val="100000"/>
            </a:pPr>
            <a:r>
              <a:rPr lang="en-US" altLang="en-US" sz="2200" dirty="0"/>
              <a:t>The 2-year assets will still be earning 7%, but the new 6-month CDs will have to pay 5%:</a:t>
            </a:r>
          </a:p>
          <a:p>
            <a:pPr marL="291600" lvl="1" indent="-291600" eaLnBrk="1" hangingPunct="1">
              <a:lnSpc>
                <a:spcPct val="90000"/>
              </a:lnSpc>
              <a:spcBef>
                <a:spcPts val="1000"/>
              </a:spcBef>
              <a:buSzPct val="100000"/>
            </a:pPr>
            <a:r>
              <a:rPr lang="en-US" altLang="en-US" sz="2200" b="1" dirty="0">
                <a:solidFill>
                  <a:srgbClr val="000099"/>
                </a:solidFill>
              </a:rPr>
              <a:t> </a:t>
            </a:r>
          </a:p>
        </p:txBody>
      </p:sp>
      <p:graphicFrame>
        <p:nvGraphicFramePr>
          <p:cNvPr id="6" name="Object 5"/>
          <p:cNvGraphicFramePr>
            <a:graphicFrameLocks noChangeAspect="1"/>
          </p:cNvGraphicFramePr>
          <p:nvPr>
            <p:extLst>
              <p:ext uri="{D42A27DB-BD31-4B8C-83A1-F6EECF244321}">
                <p14:modId xmlns:p14="http://schemas.microsoft.com/office/powerpoint/2010/main" val="3885737351"/>
              </p:ext>
            </p:extLst>
          </p:nvPr>
        </p:nvGraphicFramePr>
        <p:xfrm>
          <a:off x="859727" y="5419153"/>
          <a:ext cx="3905250" cy="596900"/>
        </p:xfrm>
        <a:graphic>
          <a:graphicData uri="http://schemas.openxmlformats.org/presentationml/2006/ole">
            <mc:AlternateContent xmlns:mc="http://schemas.openxmlformats.org/markup-compatibility/2006">
              <mc:Choice xmlns:v="urn:schemas-microsoft-com:vml" Requires="v">
                <p:oleObj spid="_x0000_s51215" name="Equation" r:id="rId6" imgW="2666880" imgH="406080" progId="Equation.DSMT4">
                  <p:embed/>
                </p:oleObj>
              </mc:Choice>
              <mc:Fallback>
                <p:oleObj name="Equation" r:id="rId6" imgW="2666880" imgH="406080" progId="Equation.DSMT4">
                  <p:embed/>
                  <p:pic>
                    <p:nvPicPr>
                      <p:cNvPr id="5" name="Object 4"/>
                      <p:cNvPicPr/>
                      <p:nvPr/>
                    </p:nvPicPr>
                    <p:blipFill>
                      <a:blip r:embed="rId7"/>
                      <a:stretch>
                        <a:fillRect/>
                      </a:stretch>
                    </p:blipFill>
                    <p:spPr>
                      <a:xfrm>
                        <a:off x="859727" y="5419153"/>
                        <a:ext cx="3905250" cy="596900"/>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2184018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1050"/>
            <a:ext cx="7543800" cy="636588"/>
          </a:xfrm>
        </p:spPr>
        <p:txBody>
          <a:bodyPr anchor="ctr"/>
          <a:lstStyle/>
          <a:p>
            <a:r>
              <a:rPr lang="en-US" altLang="en-US" sz="3500" dirty="0"/>
              <a:t>Interest Rate Risk Concluded</a:t>
            </a:r>
            <a:endParaRPr lang="en-IN" sz="3500" dirty="0"/>
          </a:p>
        </p:txBody>
      </p:sp>
      <p:sp>
        <p:nvSpPr>
          <p:cNvPr id="5" name="Content Placeholder 4"/>
          <p:cNvSpPr>
            <a:spLocks noGrp="1"/>
          </p:cNvSpPr>
          <p:nvPr>
            <p:ph idx="1"/>
          </p:nvPr>
        </p:nvSpPr>
        <p:spPr>
          <a:xfrm>
            <a:off x="457200" y="1719262"/>
            <a:ext cx="8229600" cy="3738563"/>
          </a:xfrm>
        </p:spPr>
        <p:txBody>
          <a:bodyPr/>
          <a:lstStyle/>
          <a:p>
            <a:pPr marL="0" indent="0" eaLnBrk="1" hangingPunct="1">
              <a:buNone/>
            </a:pPr>
            <a:r>
              <a:rPr lang="en-US" altLang="en-US" sz="2400" b="1" dirty="0"/>
              <a:t>Interest rate risk </a:t>
            </a:r>
            <a:r>
              <a:rPr lang="en-US" altLang="en-US" sz="2400" dirty="0"/>
              <a:t>(continued).</a:t>
            </a:r>
          </a:p>
          <a:p>
            <a:pPr marL="291600" lvl="1" indent="-291600" eaLnBrk="1" hangingPunct="1">
              <a:lnSpc>
                <a:spcPct val="90000"/>
              </a:lnSpc>
              <a:spcBef>
                <a:spcPts val="1000"/>
              </a:spcBef>
              <a:buSzPct val="100000"/>
            </a:pPr>
            <a:r>
              <a:rPr lang="en-US" altLang="en-US" sz="2400" dirty="0"/>
              <a:t>All FIs face </a:t>
            </a:r>
            <a:r>
              <a:rPr lang="en-US" altLang="en-US" sz="2400" b="1" dirty="0"/>
              <a:t>price risk </a:t>
            </a:r>
            <a:r>
              <a:rPr lang="en-US" altLang="en-US" sz="2400" dirty="0"/>
              <a:t>(or </a:t>
            </a:r>
            <a:r>
              <a:rPr lang="en-US" altLang="en-US" sz="2400" i="1" dirty="0"/>
              <a:t>market value uncertainty</a:t>
            </a:r>
            <a:r>
              <a:rPr lang="en-US" altLang="en-US" sz="2400" dirty="0"/>
              <a:t>).</a:t>
            </a:r>
          </a:p>
          <a:p>
            <a:pPr marL="622800" lvl="2" indent="-291600" eaLnBrk="1" hangingPunct="1">
              <a:lnSpc>
                <a:spcPct val="90000"/>
              </a:lnSpc>
              <a:spcBef>
                <a:spcPts val="500"/>
              </a:spcBef>
              <a:buSzPct val="100000"/>
            </a:pPr>
            <a:r>
              <a:rPr lang="en-US" altLang="en-US" sz="2200" dirty="0"/>
              <a:t>The risk that the price of the security changes when interest rates change.</a:t>
            </a:r>
          </a:p>
          <a:p>
            <a:pPr marL="291600" lvl="1" indent="-291600" eaLnBrk="1" hangingPunct="1">
              <a:lnSpc>
                <a:spcPct val="90000"/>
              </a:lnSpc>
              <a:spcBef>
                <a:spcPts val="1000"/>
              </a:spcBef>
              <a:buSzPct val="100000"/>
            </a:pPr>
            <a:r>
              <a:rPr lang="en-US" altLang="en-US" sz="2400" dirty="0"/>
              <a:t>FIs can hedge or protect themselves against interest rate risk by matching the maturity of their assets and liabilities.</a:t>
            </a:r>
          </a:p>
          <a:p>
            <a:pPr marL="622800" lvl="2" indent="-291600" eaLnBrk="1" hangingPunct="1">
              <a:lnSpc>
                <a:spcPct val="90000"/>
              </a:lnSpc>
              <a:spcBef>
                <a:spcPts val="500"/>
              </a:spcBef>
              <a:buSzPct val="100000"/>
            </a:pPr>
            <a:r>
              <a:rPr lang="en-US" altLang="en-US" sz="2200" dirty="0"/>
              <a:t>This approach is inconsistent with their asset transformation function.</a:t>
            </a:r>
          </a:p>
          <a:p>
            <a:pPr marL="622800" lvl="2" indent="-291600" eaLnBrk="1" hangingPunct="1">
              <a:lnSpc>
                <a:spcPct val="90000"/>
              </a:lnSpc>
              <a:spcBef>
                <a:spcPts val="500"/>
              </a:spcBef>
              <a:buSzPct val="100000"/>
            </a:pPr>
            <a:r>
              <a:rPr lang="en-US" altLang="en-US" sz="2200" dirty="0"/>
              <a:t>They may match the rate sensitivity of their assets and liabilities.</a:t>
            </a:r>
          </a:p>
          <a:p>
            <a:pPr marL="622800" lvl="2" indent="-291600" eaLnBrk="1" hangingPunct="1">
              <a:lnSpc>
                <a:spcPct val="90000"/>
              </a:lnSpc>
              <a:spcBef>
                <a:spcPts val="500"/>
              </a:spcBef>
              <a:buSzPct val="100000"/>
            </a:pPr>
            <a:r>
              <a:rPr lang="en-US" altLang="en-US" sz="2200" dirty="0"/>
              <a:t>They may match the duration of their assets and liabilities.</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36171337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90550"/>
            <a:ext cx="7471611" cy="544998"/>
          </a:xfrm>
        </p:spPr>
        <p:txBody>
          <a:bodyPr anchor="ctr"/>
          <a:lstStyle/>
          <a:p>
            <a:r>
              <a:rPr lang="en-US" altLang="en-US" sz="3500" dirty="0"/>
              <a:t>Market Risk </a:t>
            </a:r>
            <a:r>
              <a:rPr lang="en-US" altLang="en-US" sz="1100" dirty="0"/>
              <a:t>1</a:t>
            </a:r>
            <a:endParaRPr lang="en-IN" sz="1100" dirty="0"/>
          </a:p>
        </p:txBody>
      </p:sp>
      <p:sp>
        <p:nvSpPr>
          <p:cNvPr id="2" name="Content Placeholder 1"/>
          <p:cNvSpPr>
            <a:spLocks noGrp="1"/>
          </p:cNvSpPr>
          <p:nvPr>
            <p:ph idx="1"/>
          </p:nvPr>
        </p:nvSpPr>
        <p:spPr>
          <a:xfrm>
            <a:off x="457200" y="1719263"/>
            <a:ext cx="8229600" cy="4357687"/>
          </a:xfrm>
        </p:spPr>
        <p:txBody>
          <a:bodyPr/>
          <a:lstStyle/>
          <a:p>
            <a:pPr marL="0" indent="0" eaLnBrk="1" hangingPunct="1">
              <a:buNone/>
            </a:pPr>
            <a:r>
              <a:rPr lang="en-US" altLang="en-US" sz="2400" b="1" dirty="0"/>
              <a:t>Market risk </a:t>
            </a:r>
            <a:r>
              <a:rPr lang="en-US" altLang="en-US" sz="2400" dirty="0"/>
              <a:t>is the risk incurred in trading assets and liabilities due to changes in interest rates, exchange rates, and other asset prices.</a:t>
            </a:r>
          </a:p>
          <a:p>
            <a:pPr marL="291600" lvl="1" indent="-291600" eaLnBrk="1" hangingPunct="1">
              <a:lnSpc>
                <a:spcPct val="90000"/>
              </a:lnSpc>
              <a:spcBef>
                <a:spcPts val="1000"/>
              </a:spcBef>
              <a:buSzPct val="100000"/>
            </a:pPr>
            <a:r>
              <a:rPr lang="en-US" altLang="en-US" sz="2200" dirty="0"/>
              <a:t>Closely related to interest rate and foreign exchange risk.</a:t>
            </a:r>
          </a:p>
          <a:p>
            <a:pPr marL="291600" lvl="1" indent="-291600" eaLnBrk="1" hangingPunct="1">
              <a:lnSpc>
                <a:spcPct val="90000"/>
              </a:lnSpc>
              <a:spcBef>
                <a:spcPts val="1000"/>
              </a:spcBef>
              <a:buSzPct val="100000"/>
            </a:pPr>
            <a:r>
              <a:rPr lang="en-US" altLang="en-US" sz="2200" dirty="0"/>
              <a:t>Adds risk of </a:t>
            </a:r>
            <a:r>
              <a:rPr lang="en-US" altLang="en-US" sz="2200" b="1" dirty="0"/>
              <a:t>trading activity</a:t>
            </a:r>
            <a:r>
              <a:rPr lang="en-US" altLang="en-US" sz="2200" dirty="0"/>
              <a:t>—that is market risk is the incremental risk incurred by an FI (in addition to interest rate or foreign exchange risk) caused by an active trading strategy.</a:t>
            </a:r>
          </a:p>
          <a:p>
            <a:pPr marL="291600" lvl="1" indent="-291600" eaLnBrk="1" hangingPunct="1">
              <a:lnSpc>
                <a:spcPct val="90000"/>
              </a:lnSpc>
              <a:spcBef>
                <a:spcPts val="1000"/>
              </a:spcBef>
              <a:buSzPct val="100000"/>
            </a:pPr>
            <a:r>
              <a:rPr lang="en-US" altLang="en-US" sz="2200" dirty="0"/>
              <a:t>FIs’ trading portfolios are differentiated from their investment portfolios on the basis of time horizon and liquidity.</a:t>
            </a:r>
          </a:p>
          <a:p>
            <a:pPr marL="622800" lvl="2" indent="-291600" eaLnBrk="1" hangingPunct="1">
              <a:lnSpc>
                <a:spcPct val="90000"/>
              </a:lnSpc>
              <a:spcBef>
                <a:spcPts val="500"/>
              </a:spcBef>
              <a:buSzPct val="100000"/>
            </a:pPr>
            <a:r>
              <a:rPr lang="en-US" altLang="en-US" sz="2000" dirty="0"/>
              <a:t>Trading assets, liabilities, and derivatives are highly liquid.</a:t>
            </a:r>
          </a:p>
          <a:p>
            <a:pPr marL="622800" lvl="2" indent="-291600" eaLnBrk="1" hangingPunct="1">
              <a:lnSpc>
                <a:spcPct val="90000"/>
              </a:lnSpc>
              <a:spcBef>
                <a:spcPts val="500"/>
              </a:spcBef>
              <a:buSzPct val="100000"/>
            </a:pPr>
            <a:r>
              <a:rPr lang="en-US" altLang="en-US" sz="2000" dirty="0"/>
              <a:t>Investment portfolios are relatively illiquid and are usually held for longer periods of time.</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547391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3850"/>
            <a:ext cx="7543800" cy="1093788"/>
          </a:xfrm>
        </p:spPr>
        <p:txBody>
          <a:bodyPr anchor="ctr"/>
          <a:lstStyle/>
          <a:p>
            <a:r>
              <a:rPr lang="en-US" altLang="en-US" sz="3500" dirty="0"/>
              <a:t>Banking Book and Trading Book of a Commercial Bank</a:t>
            </a:r>
            <a:endParaRPr lang="en-IN" sz="1000" b="0" dirty="0"/>
          </a:p>
        </p:txBody>
      </p:sp>
      <p:sp>
        <p:nvSpPr>
          <p:cNvPr id="3" name="Content Placeholder 2"/>
          <p:cNvSpPr>
            <a:spLocks noGrp="1"/>
          </p:cNvSpPr>
          <p:nvPr>
            <p:ph idx="1"/>
          </p:nvPr>
        </p:nvSpPr>
        <p:spPr>
          <a:xfrm>
            <a:off x="457200" y="1719263"/>
            <a:ext cx="8229600" cy="738187"/>
          </a:xfrm>
        </p:spPr>
        <p:txBody>
          <a:bodyPr/>
          <a:lstStyle/>
          <a:p>
            <a:pPr marL="0" indent="0">
              <a:buNone/>
            </a:pPr>
            <a:r>
              <a:rPr lang="en-IN" sz="2400" b="1" dirty="0"/>
              <a:t>Table 19–3 </a:t>
            </a:r>
            <a:r>
              <a:rPr lang="en-IN" sz="2400" b="1" dirty="0">
                <a:solidFill>
                  <a:srgbClr val="0070C0"/>
                </a:solidFill>
              </a:rPr>
              <a:t>The Investment (Banking) Book and Trading Book of a Commercial Bank </a:t>
            </a:r>
            <a:endParaRPr lang="en-IN" sz="2400" dirty="0">
              <a:solidFill>
                <a:srgbClr val="0070C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521154664"/>
              </p:ext>
            </p:extLst>
          </p:nvPr>
        </p:nvGraphicFramePr>
        <p:xfrm>
          <a:off x="457200" y="2566458"/>
          <a:ext cx="8107893" cy="2225040"/>
        </p:xfrm>
        <a:graphic>
          <a:graphicData uri="http://schemas.openxmlformats.org/drawingml/2006/table">
            <a:tbl>
              <a:tblPr firstRow="1" bandRow="1">
                <a:tableStyleId>{5C22544A-7EE6-4342-B048-85BDC9FD1C3A}</a:tableStyleId>
              </a:tblPr>
              <a:tblGrid>
                <a:gridCol w="2702631">
                  <a:extLst>
                    <a:ext uri="{9D8B030D-6E8A-4147-A177-3AD203B41FA5}">
                      <a16:colId xmlns:a16="http://schemas.microsoft.com/office/drawing/2014/main" val="1472541141"/>
                    </a:ext>
                  </a:extLst>
                </a:gridCol>
                <a:gridCol w="2702631">
                  <a:extLst>
                    <a:ext uri="{9D8B030D-6E8A-4147-A177-3AD203B41FA5}">
                      <a16:colId xmlns:a16="http://schemas.microsoft.com/office/drawing/2014/main" val="4066582056"/>
                    </a:ext>
                  </a:extLst>
                </a:gridCol>
                <a:gridCol w="2702631">
                  <a:extLst>
                    <a:ext uri="{9D8B030D-6E8A-4147-A177-3AD203B41FA5}">
                      <a16:colId xmlns:a16="http://schemas.microsoft.com/office/drawing/2014/main" val="3815165946"/>
                    </a:ext>
                  </a:extLst>
                </a:gridCol>
              </a:tblGrid>
              <a:tr h="152679">
                <a:tc>
                  <a:txBody>
                    <a:bodyPr/>
                    <a:lstStyle/>
                    <a:p>
                      <a:r>
                        <a:rPr lang="en-IN" sz="1600" dirty="0">
                          <a:solidFill>
                            <a:srgbClr val="E84C22"/>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tx1"/>
                          </a:solidFill>
                          <a:latin typeface="Calibri" panose="020F0502020204030204" pitchFamily="34" charset="0"/>
                          <a:ea typeface="+mn-ea"/>
                          <a:cs typeface="+mn-cs"/>
                        </a:rPr>
                        <a:t>Assets </a:t>
                      </a:r>
                      <a:r>
                        <a:rPr lang="en-IN" sz="1600" b="0" i="0" u="none" strike="noStrike" kern="1200" baseline="0" dirty="0">
                          <a:solidFill>
                            <a:schemeClr val="tx1"/>
                          </a:solidFill>
                          <a:latin typeface="Calibri" panose="020F0502020204030204" pitchFamily="34" charset="0"/>
                          <a:ea typeface="+mn-ea"/>
                          <a:cs typeface="+mn-cs"/>
                        </a:rPr>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tx1"/>
                          </a:solidFill>
                          <a:latin typeface="Calibri" panose="020F0502020204030204" pitchFamily="34" charset="0"/>
                          <a:ea typeface="+mn-ea"/>
                          <a:cs typeface="+mn-cs"/>
                        </a:rPr>
                        <a:t>Liabilities </a:t>
                      </a:r>
                      <a:r>
                        <a:rPr lang="en-IN" sz="1600" b="0" i="0" u="none" strike="noStrike" kern="1200" baseline="0" dirty="0">
                          <a:solidFill>
                            <a:schemeClr val="tx1"/>
                          </a:solidFill>
                          <a:latin typeface="Calibri" panose="020F0502020204030204" pitchFamily="34" charset="0"/>
                          <a:ea typeface="+mn-ea"/>
                          <a:cs typeface="+mn-cs"/>
                        </a:rPr>
                        <a:t>	</a:t>
                      </a:r>
                    </a:p>
                  </a:txBody>
                  <a:tcPr/>
                </a:tc>
                <a:extLst>
                  <a:ext uri="{0D108BD9-81ED-4DB2-BD59-A6C34878D82A}">
                    <a16:rowId xmlns:a16="http://schemas.microsoft.com/office/drawing/2014/main" val="51208504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Banking book</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Loans </a:t>
                      </a:r>
                    </a:p>
                    <a:p>
                      <a:r>
                        <a:rPr lang="en-IN" sz="1600" b="0" i="0" u="none" strike="noStrike" kern="1200" baseline="0" dirty="0">
                          <a:solidFill>
                            <a:schemeClr val="dk1"/>
                          </a:solidFill>
                          <a:latin typeface="Calibri" panose="020F0502020204030204" pitchFamily="34" charset="0"/>
                          <a:ea typeface="+mn-ea"/>
                          <a:cs typeface="+mn-cs"/>
                        </a:rPr>
                        <a:t>Other illiquid assets</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Capital </a:t>
                      </a:r>
                    </a:p>
                    <a:p>
                      <a:r>
                        <a:rPr lang="en-IN" sz="1600" b="0" i="0" u="none" strike="noStrike" kern="1200" baseline="0" dirty="0">
                          <a:solidFill>
                            <a:schemeClr val="dk1"/>
                          </a:solidFill>
                          <a:latin typeface="Calibri" panose="020F0502020204030204" pitchFamily="34" charset="0"/>
                          <a:ea typeface="+mn-ea"/>
                          <a:cs typeface="+mn-cs"/>
                        </a:rPr>
                        <a:t>Deposits</a:t>
                      </a:r>
                    </a:p>
                  </a:txBody>
                  <a:tcPr/>
                </a:tc>
                <a:extLst>
                  <a:ext uri="{0D108BD9-81ED-4DB2-BD59-A6C34878D82A}">
                    <a16:rowId xmlns:a16="http://schemas.microsoft.com/office/drawing/2014/main" val="377143784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Trading book</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Bonds (long) </a:t>
                      </a:r>
                    </a:p>
                    <a:p>
                      <a:r>
                        <a:rPr lang="en-IN" sz="1600" b="0" i="0" u="none" strike="noStrike" kern="1200" baseline="0" dirty="0">
                          <a:solidFill>
                            <a:schemeClr val="dk1"/>
                          </a:solidFill>
                          <a:latin typeface="Calibri" panose="020F0502020204030204" pitchFamily="34" charset="0"/>
                          <a:ea typeface="+mn-ea"/>
                          <a:cs typeface="+mn-cs"/>
                        </a:rPr>
                        <a:t>Commodities (long) </a:t>
                      </a:r>
                    </a:p>
                    <a:p>
                      <a:r>
                        <a:rPr lang="en-IN" sz="1600" b="0" i="0" u="none" strike="noStrike" kern="1200" baseline="0" dirty="0">
                          <a:solidFill>
                            <a:schemeClr val="dk1"/>
                          </a:solidFill>
                          <a:latin typeface="Calibri" panose="020F0502020204030204" pitchFamily="34" charset="0"/>
                          <a:ea typeface="+mn-ea"/>
                          <a:cs typeface="+mn-cs"/>
                        </a:rPr>
                        <a:t>FX (long) </a:t>
                      </a:r>
                    </a:p>
                    <a:p>
                      <a:r>
                        <a:rPr lang="en-IN" sz="1600" b="0" i="0" u="none" strike="noStrike" kern="1200" baseline="0" dirty="0">
                          <a:solidFill>
                            <a:schemeClr val="dk1"/>
                          </a:solidFill>
                          <a:latin typeface="Calibri" panose="020F0502020204030204" pitchFamily="34" charset="0"/>
                          <a:ea typeface="+mn-ea"/>
                          <a:cs typeface="+mn-cs"/>
                        </a:rPr>
                        <a:t>Equities (long) </a:t>
                      </a:r>
                    </a:p>
                    <a:p>
                      <a:r>
                        <a:rPr lang="en-IN" sz="1600" b="0" i="0" u="none" strike="noStrike" kern="1200" baseline="0" dirty="0">
                          <a:solidFill>
                            <a:schemeClr val="dk1"/>
                          </a:solidFill>
                          <a:latin typeface="Calibri" panose="020F0502020204030204" pitchFamily="34" charset="0"/>
                          <a:ea typeface="+mn-ea"/>
                          <a:cs typeface="+mn-cs"/>
                        </a:rPr>
                        <a:t>Derivatives* (long)</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Bonds (short) </a:t>
                      </a:r>
                    </a:p>
                    <a:p>
                      <a:r>
                        <a:rPr lang="en-IN" sz="1600" b="0" i="0" u="none" strike="noStrike" kern="1200" baseline="0" dirty="0">
                          <a:solidFill>
                            <a:schemeClr val="dk1"/>
                          </a:solidFill>
                          <a:latin typeface="Calibri" panose="020F0502020204030204" pitchFamily="34" charset="0"/>
                          <a:ea typeface="+mn-ea"/>
                          <a:cs typeface="+mn-cs"/>
                        </a:rPr>
                        <a:t>Commodities (short) </a:t>
                      </a:r>
                    </a:p>
                    <a:p>
                      <a:r>
                        <a:rPr lang="en-IN" sz="1600" b="0" i="0" u="none" strike="noStrike" kern="1200" baseline="0" dirty="0">
                          <a:solidFill>
                            <a:schemeClr val="dk1"/>
                          </a:solidFill>
                          <a:latin typeface="Calibri" panose="020F0502020204030204" pitchFamily="34" charset="0"/>
                          <a:ea typeface="+mn-ea"/>
                          <a:cs typeface="+mn-cs"/>
                        </a:rPr>
                        <a:t>FX (short) </a:t>
                      </a:r>
                    </a:p>
                    <a:p>
                      <a:r>
                        <a:rPr lang="en-IN" sz="1600" b="0" i="0" u="none" strike="noStrike" kern="1200" baseline="0" dirty="0">
                          <a:solidFill>
                            <a:schemeClr val="dk1"/>
                          </a:solidFill>
                          <a:latin typeface="Calibri" panose="020F0502020204030204" pitchFamily="34" charset="0"/>
                          <a:ea typeface="+mn-ea"/>
                          <a:cs typeface="+mn-cs"/>
                        </a:rPr>
                        <a:t>Equities (short) </a:t>
                      </a:r>
                    </a:p>
                    <a:p>
                      <a:r>
                        <a:rPr lang="en-IN" sz="1600" b="0" i="0" u="none" strike="noStrike" kern="1200" baseline="0" dirty="0">
                          <a:solidFill>
                            <a:schemeClr val="dk1"/>
                          </a:solidFill>
                          <a:latin typeface="Calibri" panose="020F0502020204030204" pitchFamily="34" charset="0"/>
                          <a:ea typeface="+mn-ea"/>
                          <a:cs typeface="+mn-cs"/>
                        </a:rPr>
                        <a:t>Derivatives* (short)</a:t>
                      </a:r>
                    </a:p>
                  </a:txBody>
                  <a:tcPr/>
                </a:tc>
                <a:extLst>
                  <a:ext uri="{0D108BD9-81ED-4DB2-BD59-A6C34878D82A}">
                    <a16:rowId xmlns:a16="http://schemas.microsoft.com/office/drawing/2014/main" val="763077510"/>
                  </a:ext>
                </a:extLst>
              </a:tr>
            </a:tbl>
          </a:graphicData>
        </a:graphic>
      </p:graphicFrame>
      <p:sp>
        <p:nvSpPr>
          <p:cNvPr id="5" name="Content Placeholder 4"/>
          <p:cNvSpPr>
            <a:spLocks noGrp="1"/>
          </p:cNvSpPr>
          <p:nvPr>
            <p:ph idx="14"/>
          </p:nvPr>
        </p:nvSpPr>
        <p:spPr>
          <a:xfrm>
            <a:off x="457200" y="4936066"/>
            <a:ext cx="8229600" cy="427779"/>
          </a:xfrm>
        </p:spPr>
        <p:txBody>
          <a:bodyPr/>
          <a:lstStyle/>
          <a:p>
            <a:pPr marL="0" indent="0">
              <a:buNone/>
            </a:pPr>
            <a:r>
              <a:rPr lang="en-IN" sz="2400" b="1" dirty="0"/>
              <a:t>*Derivatives are off-balance-sheet (as discussed in Chapter 10). </a:t>
            </a:r>
          </a:p>
        </p:txBody>
      </p:sp>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3300856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2953"/>
            <a:ext cx="7543800" cy="630723"/>
          </a:xfrm>
        </p:spPr>
        <p:txBody>
          <a:bodyPr anchor="ctr"/>
          <a:lstStyle/>
          <a:p>
            <a:r>
              <a:rPr lang="en-US" altLang="en-US" sz="3500" dirty="0"/>
              <a:t>Market Risk </a:t>
            </a:r>
            <a:r>
              <a:rPr lang="en-US" altLang="en-US" sz="1100" dirty="0"/>
              <a:t>2</a:t>
            </a:r>
            <a:endParaRPr lang="en-IN" sz="1100" dirty="0"/>
          </a:p>
        </p:txBody>
      </p:sp>
      <p:sp>
        <p:nvSpPr>
          <p:cNvPr id="7" name="Content Placeholder 6"/>
          <p:cNvSpPr>
            <a:spLocks noGrp="1"/>
          </p:cNvSpPr>
          <p:nvPr>
            <p:ph idx="1"/>
          </p:nvPr>
        </p:nvSpPr>
        <p:spPr>
          <a:xfrm>
            <a:off x="457200" y="1719263"/>
            <a:ext cx="8229600" cy="3929062"/>
          </a:xfrm>
        </p:spPr>
        <p:txBody>
          <a:bodyPr/>
          <a:lstStyle/>
          <a:p>
            <a:pPr marL="0" indent="0" eaLnBrk="1" hangingPunct="1">
              <a:lnSpc>
                <a:spcPct val="90000"/>
              </a:lnSpc>
              <a:buNone/>
            </a:pPr>
            <a:r>
              <a:rPr lang="en-US" altLang="en-US" sz="2800" b="1" dirty="0"/>
              <a:t>Market risk </a:t>
            </a:r>
            <a:r>
              <a:rPr lang="en-US" altLang="en-US" sz="2800" dirty="0"/>
              <a:t>(continued).</a:t>
            </a:r>
          </a:p>
          <a:p>
            <a:pPr marL="291600" lvl="1" indent="-291600" eaLnBrk="1" hangingPunct="1">
              <a:lnSpc>
                <a:spcPct val="90000"/>
              </a:lnSpc>
              <a:spcBef>
                <a:spcPts val="1000"/>
              </a:spcBef>
              <a:buSzPct val="100000"/>
            </a:pPr>
            <a:r>
              <a:rPr lang="en-US" altLang="en-US" sz="2400" dirty="0"/>
              <a:t>Declines in underwriting and brokerage income at large investment banks have been offset by increases in trading activity and income.</a:t>
            </a:r>
          </a:p>
          <a:p>
            <a:pPr marL="291600" lvl="1" indent="-291600" eaLnBrk="1" hangingPunct="1">
              <a:lnSpc>
                <a:spcPct val="90000"/>
              </a:lnSpc>
              <a:spcBef>
                <a:spcPts val="1000"/>
              </a:spcBef>
              <a:buSzPct val="100000"/>
            </a:pPr>
            <a:r>
              <a:rPr lang="en-US" altLang="en-US" sz="2400" dirty="0"/>
              <a:t>Mutual fund managers, who actively manage their asset portfolios, are also exposed to market risk.</a:t>
            </a:r>
          </a:p>
          <a:p>
            <a:pPr marL="291600" lvl="1" indent="-291600" eaLnBrk="1" hangingPunct="1">
              <a:lnSpc>
                <a:spcPct val="90000"/>
              </a:lnSpc>
              <a:spcBef>
                <a:spcPts val="1000"/>
              </a:spcBef>
              <a:buSzPct val="100000"/>
            </a:pPr>
            <a:r>
              <a:rPr lang="en-US" altLang="en-US" sz="2400" dirty="0"/>
              <a:t>FIs are concerned with fluctuations in trading account assets and liabilities.</a:t>
            </a:r>
          </a:p>
          <a:p>
            <a:pPr marL="622800" lvl="2" indent="-291600" eaLnBrk="1" hangingPunct="1">
              <a:lnSpc>
                <a:spcPct val="90000"/>
              </a:lnSpc>
              <a:spcBef>
                <a:spcPts val="500"/>
              </a:spcBef>
              <a:buSzPct val="100000"/>
            </a:pPr>
            <a:r>
              <a:rPr lang="en-US" altLang="en-US" sz="2200" b="1" dirty="0"/>
              <a:t>Value at risk (VAR)</a:t>
            </a:r>
            <a:r>
              <a:rPr lang="en-US" altLang="en-US" sz="2200" dirty="0"/>
              <a:t> and </a:t>
            </a:r>
            <a:r>
              <a:rPr lang="en-US" altLang="en-US" sz="2200" b="1" dirty="0"/>
              <a:t>daily earnings at risk (DEAR)</a:t>
            </a:r>
            <a:r>
              <a:rPr lang="en-US" altLang="en-US" sz="2200" dirty="0"/>
              <a:t> are measures used to assess market risk exposure.</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669714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8733"/>
            <a:ext cx="7543800" cy="621198"/>
          </a:xfrm>
        </p:spPr>
        <p:txBody>
          <a:bodyPr anchor="ctr"/>
          <a:lstStyle/>
          <a:p>
            <a:r>
              <a:rPr lang="en-US" altLang="en-US" sz="3500" dirty="0"/>
              <a:t>Off-Balance-Sheet Risks </a:t>
            </a:r>
            <a:r>
              <a:rPr lang="en-US" altLang="en-US" sz="1100" dirty="0"/>
              <a:t>1</a:t>
            </a:r>
            <a:endParaRPr lang="en-IN" sz="1100" dirty="0"/>
          </a:p>
        </p:txBody>
      </p:sp>
      <p:sp>
        <p:nvSpPr>
          <p:cNvPr id="5" name="Content Placeholder 4"/>
          <p:cNvSpPr>
            <a:spLocks noGrp="1"/>
          </p:cNvSpPr>
          <p:nvPr>
            <p:ph idx="13"/>
          </p:nvPr>
        </p:nvSpPr>
        <p:spPr>
          <a:xfrm>
            <a:off x="457200" y="1747445"/>
            <a:ext cx="8124825" cy="3767530"/>
          </a:xfrm>
        </p:spPr>
        <p:txBody>
          <a:bodyPr/>
          <a:lstStyle/>
          <a:p>
            <a:pPr marL="0" indent="0" eaLnBrk="1" hangingPunct="1">
              <a:buNone/>
            </a:pPr>
            <a:r>
              <a:rPr lang="en-US" altLang="en-US" sz="2400" b="1" dirty="0"/>
              <a:t>Off-balance-sheet (OBS) risk</a:t>
            </a:r>
            <a:r>
              <a:rPr lang="en-US" altLang="en-US" sz="2400" dirty="0"/>
              <a:t> is the risk incurred by an FI as the result of activities related to contingent assets and liabilities.</a:t>
            </a:r>
          </a:p>
          <a:p>
            <a:pPr marL="291600" lvl="1" indent="-291600" eaLnBrk="1" hangingPunct="1">
              <a:lnSpc>
                <a:spcPct val="90000"/>
              </a:lnSpc>
              <a:spcBef>
                <a:spcPts val="1000"/>
              </a:spcBef>
              <a:buSzPct val="100000"/>
            </a:pPr>
            <a:r>
              <a:rPr lang="en-US" altLang="en-US" sz="2200" dirty="0"/>
              <a:t>In 2016, commercial banks had $15.029 trillion in on-balance-sheet items, while the face or notional value of their off-balance-sheet derivative items was $189.832 trillion.</a:t>
            </a:r>
          </a:p>
          <a:p>
            <a:pPr marL="622800" lvl="2" indent="-291600" eaLnBrk="1" hangingPunct="1">
              <a:lnSpc>
                <a:spcPct val="90000"/>
              </a:lnSpc>
              <a:spcBef>
                <a:spcPts val="500"/>
              </a:spcBef>
              <a:buSzPct val="100000"/>
            </a:pPr>
            <a:r>
              <a:rPr lang="en-US" altLang="en-US" sz="1900" dirty="0"/>
              <a:t>OBS activities do not appear on an FI’s current balance sheet since it does not involve holding a currency primary claim (asset) or the issuance of a current secondary claim (liability).</a:t>
            </a:r>
          </a:p>
          <a:p>
            <a:pPr marL="291600" lvl="1" indent="-291600" eaLnBrk="1" hangingPunct="1">
              <a:lnSpc>
                <a:spcPct val="90000"/>
              </a:lnSpc>
              <a:spcBef>
                <a:spcPts val="1000"/>
              </a:spcBef>
              <a:buSzPct val="100000"/>
            </a:pPr>
            <a:r>
              <a:rPr lang="en-US" altLang="en-US" sz="2200" dirty="0"/>
              <a:t>OBS activities involve the creation of contingent assets and liabilities that give rise to their potential placement in the future on the balance sheet.</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3760820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sz="4000" dirty="0"/>
              <a:t>Valuation with vs. without OBS Activities</a:t>
            </a:r>
            <a:endParaRPr lang="en-IN" dirty="0"/>
          </a:p>
        </p:txBody>
      </p:sp>
      <p:sp>
        <p:nvSpPr>
          <p:cNvPr id="4" name="Content Placeholder 3"/>
          <p:cNvSpPr>
            <a:spLocks noGrp="1"/>
          </p:cNvSpPr>
          <p:nvPr>
            <p:ph idx="1"/>
          </p:nvPr>
        </p:nvSpPr>
        <p:spPr>
          <a:xfrm>
            <a:off x="457200" y="1719263"/>
            <a:ext cx="8229600" cy="566737"/>
          </a:xfrm>
        </p:spPr>
        <p:txBody>
          <a:bodyPr/>
          <a:lstStyle/>
          <a:p>
            <a:pPr marL="0" indent="0">
              <a:buNone/>
            </a:pPr>
            <a:r>
              <a:rPr lang="en-IN" sz="1800" b="1" dirty="0"/>
              <a:t>Table 19–4 </a:t>
            </a:r>
            <a:r>
              <a:rPr lang="en-IN" sz="1800" b="1" dirty="0">
                <a:solidFill>
                  <a:srgbClr val="0070C0"/>
                </a:solidFill>
              </a:rPr>
              <a:t>Valuation of an FI’s Net Worth with and without Consideration of Off-Balance-Sheet Activities </a:t>
            </a:r>
            <a:endParaRPr lang="en-IN" sz="1800" dirty="0">
              <a:solidFill>
                <a:srgbClr val="0070C0"/>
              </a:solidFill>
            </a:endParaRPr>
          </a:p>
        </p:txBody>
      </p:sp>
      <p:sp>
        <p:nvSpPr>
          <p:cNvPr id="10" name="Content Placeholder 9"/>
          <p:cNvSpPr>
            <a:spLocks noGrp="1"/>
          </p:cNvSpPr>
          <p:nvPr>
            <p:ph idx="13"/>
          </p:nvPr>
        </p:nvSpPr>
        <p:spPr>
          <a:xfrm>
            <a:off x="457200" y="2346392"/>
            <a:ext cx="8229600" cy="330383"/>
          </a:xfrm>
        </p:spPr>
        <p:txBody>
          <a:bodyPr/>
          <a:lstStyle/>
          <a:p>
            <a:pPr marL="0" indent="0" eaLnBrk="1" fontAlgn="auto" hangingPunct="1">
              <a:spcBef>
                <a:spcPts val="0"/>
              </a:spcBef>
              <a:spcAft>
                <a:spcPts val="0"/>
              </a:spcAft>
              <a:buClrTx/>
              <a:buSzTx/>
              <a:buNone/>
              <a:defRPr/>
            </a:pPr>
            <a:r>
              <a:rPr lang="en-IN" sz="1600" b="1" kern="1200" dirty="0">
                <a:solidFill>
                  <a:schemeClr val="dk1"/>
                </a:solidFill>
              </a:rPr>
              <a:t>Panel A: Traditional valuation of an FI’s net worth</a:t>
            </a:r>
            <a:endParaRPr lang="en-IN" sz="1600" kern="1200" dirty="0">
              <a:solidFill>
                <a:schemeClr val="dk1"/>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4088671542"/>
              </p:ext>
            </p:extLst>
          </p:nvPr>
        </p:nvGraphicFramePr>
        <p:xfrm>
          <a:off x="457199" y="2737167"/>
          <a:ext cx="8161863" cy="1402080"/>
        </p:xfrm>
        <a:graphic>
          <a:graphicData uri="http://schemas.openxmlformats.org/drawingml/2006/table">
            <a:tbl>
              <a:tblPr firstRow="1" bandRow="1">
                <a:tableStyleId>{5C22544A-7EE6-4342-B048-85BDC9FD1C3A}</a:tableStyleId>
              </a:tblPr>
              <a:tblGrid>
                <a:gridCol w="3330727">
                  <a:extLst>
                    <a:ext uri="{9D8B030D-6E8A-4147-A177-3AD203B41FA5}">
                      <a16:colId xmlns:a16="http://schemas.microsoft.com/office/drawing/2014/main" val="3369373089"/>
                    </a:ext>
                  </a:extLst>
                </a:gridCol>
                <a:gridCol w="750204">
                  <a:extLst>
                    <a:ext uri="{9D8B030D-6E8A-4147-A177-3AD203B41FA5}">
                      <a16:colId xmlns:a16="http://schemas.microsoft.com/office/drawing/2014/main" val="3536174951"/>
                    </a:ext>
                  </a:extLst>
                </a:gridCol>
                <a:gridCol w="3547091">
                  <a:extLst>
                    <a:ext uri="{9D8B030D-6E8A-4147-A177-3AD203B41FA5}">
                      <a16:colId xmlns:a16="http://schemas.microsoft.com/office/drawing/2014/main" val="1379291998"/>
                    </a:ext>
                  </a:extLst>
                </a:gridCol>
                <a:gridCol w="533841">
                  <a:extLst>
                    <a:ext uri="{9D8B030D-6E8A-4147-A177-3AD203B41FA5}">
                      <a16:colId xmlns:a16="http://schemas.microsoft.com/office/drawing/2014/main" val="2207939793"/>
                    </a:ext>
                  </a:extLst>
                </a:gridCol>
              </a:tblGrid>
              <a:tr h="2053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tx1"/>
                          </a:solidFill>
                          <a:latin typeface="Calibri" panose="020F0502020204030204" pitchFamily="34" charset="0"/>
                          <a:ea typeface="+mn-ea"/>
                          <a:cs typeface="+mn-cs"/>
                        </a:rPr>
                        <a:t>Assets</a:t>
                      </a:r>
                      <a:endParaRPr lang="en-IN" sz="16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IN" dirty="0">
                          <a:solidFill>
                            <a:srgbClr val="E84C22"/>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chemeClr val="tx1"/>
                          </a:solidFill>
                          <a:latin typeface="Calibri" panose="020F0502020204030204" pitchFamily="34" charset="0"/>
                          <a:ea typeface="+mn-ea"/>
                          <a:cs typeface="+mn-cs"/>
                        </a:rPr>
                        <a:t>Liabilities</a:t>
                      </a:r>
                      <a:endParaRPr lang="en-IN" sz="1600" b="0" i="0" u="none" strike="noStrike" kern="1200" baseline="0" dirty="0">
                        <a:solidFill>
                          <a:schemeClr val="tx1"/>
                        </a:solidFill>
                        <a:latin typeface="Calibri" panose="020F0502020204030204"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500" dirty="0">
                          <a:solidFill>
                            <a:srgbClr val="E84C22"/>
                          </a:solidFill>
                          <a:latin typeface="Calibri" panose="020F0502020204030204" pitchFamily="34" charset="0"/>
                        </a:rPr>
                        <a:t>Blank</a:t>
                      </a:r>
                    </a:p>
                  </a:txBody>
                  <a:tcPr/>
                </a:tc>
                <a:extLst>
                  <a:ext uri="{0D108BD9-81ED-4DB2-BD59-A6C34878D82A}">
                    <a16:rowId xmlns:a16="http://schemas.microsoft.com/office/drawing/2014/main" val="1240603972"/>
                  </a:ext>
                </a:extLst>
              </a:tr>
              <a:tr h="188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Market value of assets (</a:t>
                      </a:r>
                      <a:r>
                        <a:rPr lang="en-IN" sz="1600" b="0" i="1" u="none" strike="noStrike" kern="1200" baseline="0" dirty="0">
                          <a:solidFill>
                            <a:schemeClr val="dk1"/>
                          </a:solidFill>
                          <a:latin typeface="Calibri" panose="020F0502020204030204" pitchFamily="34" charset="0"/>
                          <a:ea typeface="+mn-ea"/>
                          <a:cs typeface="+mn-cs"/>
                        </a:rPr>
                        <a:t>A</a:t>
                      </a:r>
                      <a:r>
                        <a:rPr lang="en-IN" sz="1600" b="0" i="0" u="none" strike="noStrike" kern="1200" baseline="0" dirty="0">
                          <a:solidFill>
                            <a:schemeClr val="dk1"/>
                          </a:solidFill>
                          <a:latin typeface="Calibri" panose="020F0502020204030204" pitchFamily="34" charset="0"/>
                          <a:ea typeface="+mn-ea"/>
                          <a:cs typeface="+mn-cs"/>
                        </a:rPr>
                        <a:t>) 	</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Market value of liabilities (</a:t>
                      </a:r>
                      <a:r>
                        <a:rPr lang="en-IN" sz="1600" b="0" i="1" u="none" strike="noStrike" kern="1200" baseline="0" dirty="0">
                          <a:solidFill>
                            <a:schemeClr val="dk1"/>
                          </a:solidFill>
                          <a:latin typeface="Calibri" panose="020F0502020204030204" pitchFamily="34" charset="0"/>
                          <a:ea typeface="+mn-ea"/>
                          <a:cs typeface="+mn-cs"/>
                        </a:rPr>
                        <a:t>L</a:t>
                      </a:r>
                      <a:r>
                        <a:rPr lang="en-IN" sz="1600" b="0" i="0" u="none" strike="noStrike" kern="1200" baseline="0" dirty="0">
                          <a:solidFill>
                            <a:schemeClr val="dk1"/>
                          </a:solidFill>
                          <a:latin typeface="Calibri" panose="020F0502020204030204" pitchFamily="34" charset="0"/>
                          <a:ea typeface="+mn-ea"/>
                          <a:cs typeface="+mn-cs"/>
                        </a:rPr>
                        <a:t>)</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90</a:t>
                      </a:r>
                    </a:p>
                  </a:txBody>
                  <a:tcPr/>
                </a:tc>
                <a:extLst>
                  <a:ext uri="{0D108BD9-81ED-4DB2-BD59-A6C34878D82A}">
                    <a16:rowId xmlns:a16="http://schemas.microsoft.com/office/drawing/2014/main" val="466330197"/>
                  </a:ext>
                </a:extLst>
              </a:tr>
              <a:tr h="205391">
                <a:tc>
                  <a:txBody>
                    <a:bodyPr/>
                    <a:lstStyle/>
                    <a:p>
                      <a:r>
                        <a:rPr lang="en-IN" sz="1600" dirty="0">
                          <a:solidFill>
                            <a:srgbClr val="FBE9E8"/>
                          </a:solidFill>
                          <a:latin typeface="Calibri" panose="020F0502020204030204" pitchFamily="34" charset="0"/>
                        </a:rPr>
                        <a:t>Blank</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dirty="0">
                          <a:solidFill>
                            <a:srgbClr val="FBE9E8"/>
                          </a:solidFill>
                          <a:latin typeface="Calibri" panose="020F0502020204030204" pitchFamily="34" charset="0"/>
                        </a:rPr>
                        <a:t>Blank</a:t>
                      </a:r>
                    </a:p>
                  </a:txBody>
                  <a:tcPr>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Net worth (</a:t>
                      </a:r>
                      <a:r>
                        <a:rPr lang="en-IN" sz="1600" b="0" i="1" u="none" strike="noStrike" kern="1200" baseline="0" dirty="0">
                          <a:solidFill>
                            <a:schemeClr val="dk1"/>
                          </a:solidFill>
                          <a:latin typeface="Calibri" panose="020F0502020204030204" pitchFamily="34" charset="0"/>
                          <a:ea typeface="+mn-ea"/>
                          <a:cs typeface="+mn-cs"/>
                        </a:rPr>
                        <a:t>E</a:t>
                      </a:r>
                      <a:r>
                        <a:rPr lang="en-IN" sz="1600" b="0" i="0" u="none" strike="noStrike" kern="1200" baseline="0" dirty="0">
                          <a:solidFill>
                            <a:schemeClr val="dk1"/>
                          </a:solidFill>
                          <a:latin typeface="Calibri" panose="020F0502020204030204" pitchFamily="34" charset="0"/>
                          <a:ea typeface="+mn-ea"/>
                          <a:cs typeface="+mn-cs"/>
                        </a:rPr>
                        <a:t>)</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9641421"/>
                  </a:ext>
                </a:extLst>
              </a:tr>
              <a:tr h="1882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6D0CC"/>
                          </a:solidFill>
                          <a:latin typeface="Calibri" panose="020F0502020204030204" pitchFamily="34" charset="0"/>
                          <a:ea typeface="+mn-ea"/>
                          <a:cs typeface="+mn-cs"/>
                        </a:rPr>
                        <a:t>Blank</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100</a:t>
                      </a:r>
                      <a:endParaRPr lang="en-IN" sz="1600" dirty="0">
                        <a:latin typeface="Calibri" panose="020F050202020403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6D0CC"/>
                          </a:solidFill>
                          <a:latin typeface="Calibri" panose="020F0502020204030204" pitchFamily="34" charset="0"/>
                          <a:ea typeface="+mn-ea"/>
                          <a:cs typeface="+mn-cs"/>
                        </a:rPr>
                        <a:t>Blank</a:t>
                      </a:r>
                    </a:p>
                  </a:txBody>
                  <a:tcPr/>
                </a:tc>
                <a:tc>
                  <a:txBody>
                    <a:bodyPr/>
                    <a:lstStyle/>
                    <a:p>
                      <a:pPr algn="r"/>
                      <a:r>
                        <a:rPr lang="en-IN" sz="1600" b="0" i="0" u="none" strike="noStrike" kern="1200" baseline="0" dirty="0">
                          <a:solidFill>
                            <a:schemeClr val="dk1"/>
                          </a:solidFill>
                          <a:latin typeface="Calibri" panose="020F0502020204030204" pitchFamily="34" charset="0"/>
                          <a:ea typeface="+mn-ea"/>
                          <a:cs typeface="+mn-cs"/>
                        </a:rPr>
                        <a:t>100 </a:t>
                      </a:r>
                      <a:endParaRPr lang="en-IN" sz="1600" dirty="0">
                        <a:latin typeface="Calibri" panose="020F050202020403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53330571"/>
                  </a:ext>
                </a:extLst>
              </a:tr>
            </a:tbl>
          </a:graphicData>
        </a:graphic>
      </p:graphicFrame>
      <p:sp>
        <p:nvSpPr>
          <p:cNvPr id="11" name="Content Placeholder 10"/>
          <p:cNvSpPr>
            <a:spLocks noGrp="1"/>
          </p:cNvSpPr>
          <p:nvPr>
            <p:ph idx="14"/>
          </p:nvPr>
        </p:nvSpPr>
        <p:spPr>
          <a:xfrm>
            <a:off x="457198" y="4199639"/>
            <a:ext cx="8161863" cy="286886"/>
          </a:xfrm>
        </p:spPr>
        <p:txBody>
          <a:bodyPr/>
          <a:lstStyle/>
          <a:p>
            <a:pPr marL="0" indent="0" eaLnBrk="1" fontAlgn="auto" hangingPunct="1">
              <a:spcBef>
                <a:spcPts val="0"/>
              </a:spcBef>
              <a:spcAft>
                <a:spcPts val="0"/>
              </a:spcAft>
              <a:buClrTx/>
              <a:buSzTx/>
              <a:buNone/>
              <a:defRPr/>
            </a:pPr>
            <a:r>
              <a:rPr lang="en-IN" sz="1600" b="1" kern="1200" dirty="0">
                <a:solidFill>
                  <a:schemeClr val="dk1"/>
                </a:solidFill>
              </a:rPr>
              <a:t>Panel B: Valuation of an FI’s net worth with on- and off-balance-sheet activities valued</a:t>
            </a:r>
            <a:endParaRPr lang="en-IN" sz="1600" kern="1200" dirty="0">
              <a:solidFill>
                <a:schemeClr val="dk1"/>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1338051221"/>
              </p:ext>
            </p:extLst>
          </p:nvPr>
        </p:nvGraphicFramePr>
        <p:xfrm>
          <a:off x="457198" y="4546917"/>
          <a:ext cx="8161864" cy="1676400"/>
        </p:xfrm>
        <a:graphic>
          <a:graphicData uri="http://schemas.openxmlformats.org/drawingml/2006/table">
            <a:tbl>
              <a:tblPr firstRow="1" bandRow="1">
                <a:tableStyleId>{5C22544A-7EE6-4342-B048-85BDC9FD1C3A}</a:tableStyleId>
              </a:tblPr>
              <a:tblGrid>
                <a:gridCol w="3362327">
                  <a:extLst>
                    <a:ext uri="{9D8B030D-6E8A-4147-A177-3AD203B41FA5}">
                      <a16:colId xmlns:a16="http://schemas.microsoft.com/office/drawing/2014/main" val="3668342955"/>
                    </a:ext>
                  </a:extLst>
                </a:gridCol>
                <a:gridCol w="718605">
                  <a:extLst>
                    <a:ext uri="{9D8B030D-6E8A-4147-A177-3AD203B41FA5}">
                      <a16:colId xmlns:a16="http://schemas.microsoft.com/office/drawing/2014/main" val="384652240"/>
                    </a:ext>
                  </a:extLst>
                </a:gridCol>
                <a:gridCol w="3583186">
                  <a:extLst>
                    <a:ext uri="{9D8B030D-6E8A-4147-A177-3AD203B41FA5}">
                      <a16:colId xmlns:a16="http://schemas.microsoft.com/office/drawing/2014/main" val="2169165311"/>
                    </a:ext>
                  </a:extLst>
                </a:gridCol>
                <a:gridCol w="497746">
                  <a:extLst>
                    <a:ext uri="{9D8B030D-6E8A-4147-A177-3AD203B41FA5}">
                      <a16:colId xmlns:a16="http://schemas.microsoft.com/office/drawing/2014/main" val="4171142632"/>
                    </a:ext>
                  </a:extLst>
                </a:gridCol>
              </a:tblGrid>
              <a:tr h="117514">
                <a:tc>
                  <a:txBody>
                    <a:bodyPr/>
                    <a:lstStyle/>
                    <a:p>
                      <a:r>
                        <a:rPr lang="en-IN" sz="1600" b="1" i="0" u="none" strike="noStrike" kern="1200" baseline="0" dirty="0">
                          <a:solidFill>
                            <a:schemeClr val="tx1"/>
                          </a:solidFill>
                          <a:latin typeface="Calibri" panose="020F0502020204030204" pitchFamily="34" charset="0"/>
                          <a:ea typeface="+mn-ea"/>
                          <a:cs typeface="+mn-cs"/>
                        </a:rPr>
                        <a:t>Assets</a:t>
                      </a:r>
                      <a:endParaRPr lang="en-IN" sz="1600" dirty="0">
                        <a:solidFill>
                          <a:schemeClr val="tx1"/>
                        </a:solidFill>
                        <a:latin typeface="Calibri" panose="020F0502020204030204" pitchFamily="34" charset="0"/>
                      </a:endParaRPr>
                    </a:p>
                  </a:txBody>
                  <a:tcPr/>
                </a:tc>
                <a:tc>
                  <a:txBody>
                    <a:bodyPr/>
                    <a:lstStyle/>
                    <a:p>
                      <a:r>
                        <a:rPr lang="en-IN" sz="1600" dirty="0">
                          <a:solidFill>
                            <a:srgbClr val="E84C22"/>
                          </a:solidFill>
                          <a:latin typeface="Calibri" panose="020F0502020204030204" pitchFamily="34" charset="0"/>
                        </a:rPr>
                        <a:t>Blank</a:t>
                      </a:r>
                    </a:p>
                  </a:txBody>
                  <a:tcPr/>
                </a:tc>
                <a:tc>
                  <a:txBody>
                    <a:bodyPr/>
                    <a:lstStyle/>
                    <a:p>
                      <a:r>
                        <a:rPr lang="en-IN" sz="1600" b="1" i="0" u="none" strike="noStrike" kern="1200" baseline="0" dirty="0">
                          <a:solidFill>
                            <a:schemeClr val="tx1"/>
                          </a:solidFill>
                          <a:latin typeface="Calibri" panose="020F0502020204030204" pitchFamily="34" charset="0"/>
                          <a:ea typeface="+mn-ea"/>
                          <a:cs typeface="+mn-cs"/>
                        </a:rPr>
                        <a:t>Liabilities</a:t>
                      </a:r>
                      <a:endParaRPr lang="en-IN" sz="1600" dirty="0">
                        <a:solidFill>
                          <a:schemeClr val="tx1"/>
                        </a:solidFill>
                        <a:latin typeface="Calibri" panose="020F0502020204030204" pitchFamily="34" charset="0"/>
                      </a:endParaRPr>
                    </a:p>
                  </a:txBody>
                  <a:tcPr/>
                </a:tc>
                <a:tc>
                  <a:txBody>
                    <a:bodyPr/>
                    <a:lstStyle/>
                    <a:p>
                      <a:r>
                        <a:rPr lang="en-IN" sz="500" dirty="0">
                          <a:solidFill>
                            <a:srgbClr val="E84C22"/>
                          </a:solidFill>
                          <a:latin typeface="Calibri" panose="020F0502020204030204" pitchFamily="34" charset="0"/>
                        </a:rPr>
                        <a:t>Blank</a:t>
                      </a:r>
                      <a:endParaRPr lang="en-IN" sz="500" dirty="0">
                        <a:solidFill>
                          <a:schemeClr val="tx1"/>
                        </a:solidFill>
                        <a:latin typeface="Calibri" panose="020F0502020204030204" pitchFamily="34" charset="0"/>
                      </a:endParaRPr>
                    </a:p>
                  </a:txBody>
                  <a:tcPr/>
                </a:tc>
                <a:extLst>
                  <a:ext uri="{0D108BD9-81ED-4DB2-BD59-A6C34878D82A}">
                    <a16:rowId xmlns:a16="http://schemas.microsoft.com/office/drawing/2014/main" val="82080173"/>
                  </a:ext>
                </a:extLst>
              </a:tr>
              <a:tr h="2384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Market value of assets (</a:t>
                      </a:r>
                      <a:r>
                        <a:rPr lang="en-IN" sz="1600" b="0" i="1" u="none" strike="noStrike" kern="1200" baseline="0" dirty="0">
                          <a:solidFill>
                            <a:schemeClr val="dk1"/>
                          </a:solidFill>
                          <a:latin typeface="Calibri" panose="020F0502020204030204" pitchFamily="34" charset="0"/>
                          <a:ea typeface="+mn-ea"/>
                          <a:cs typeface="+mn-cs"/>
                        </a:rPr>
                        <a:t>A</a:t>
                      </a:r>
                      <a:r>
                        <a:rPr lang="en-IN" sz="1600" b="0" i="0" u="none" strike="noStrike" kern="1200" baseline="0" dirty="0">
                          <a:solidFill>
                            <a:schemeClr val="dk1"/>
                          </a:solidFill>
                          <a:latin typeface="Calibri" panose="020F0502020204030204" pitchFamily="34" charset="0"/>
                          <a:ea typeface="+mn-ea"/>
                          <a:cs typeface="+mn-cs"/>
                        </a:rPr>
                        <a:t>)</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Market value of liabilities (</a:t>
                      </a:r>
                      <a:r>
                        <a:rPr lang="en-IN" sz="1600" b="0" i="1" u="none" strike="noStrike" kern="1200" baseline="0" dirty="0">
                          <a:solidFill>
                            <a:schemeClr val="dk1"/>
                          </a:solidFill>
                          <a:latin typeface="Calibri" panose="020F0502020204030204" pitchFamily="34" charset="0"/>
                          <a:ea typeface="+mn-ea"/>
                          <a:cs typeface="+mn-cs"/>
                        </a:rPr>
                        <a:t>L</a:t>
                      </a:r>
                      <a:r>
                        <a:rPr lang="en-IN" sz="1600" b="0" i="0" u="none" strike="noStrike" kern="1200" baseline="0" dirty="0">
                          <a:solidFill>
                            <a:schemeClr val="dk1"/>
                          </a:solidFill>
                          <a:latin typeface="Calibri" panose="020F0502020204030204" pitchFamily="34" charset="0"/>
                          <a:ea typeface="+mn-ea"/>
                          <a:cs typeface="+mn-cs"/>
                        </a:rPr>
                        <a:t>)</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90</a:t>
                      </a:r>
                    </a:p>
                  </a:txBody>
                  <a:tcPr/>
                </a:tc>
                <a:extLst>
                  <a:ext uri="{0D108BD9-81ED-4DB2-BD59-A6C34878D82A}">
                    <a16:rowId xmlns:a16="http://schemas.microsoft.com/office/drawing/2014/main" val="3430119692"/>
                  </a:ext>
                </a:extLst>
              </a:tr>
              <a:tr h="117514">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Net worth (</a:t>
                      </a:r>
                      <a:r>
                        <a:rPr lang="en-IN" sz="1600" b="0" i="1" u="none" strike="noStrike" kern="1200" baseline="0" dirty="0">
                          <a:solidFill>
                            <a:schemeClr val="dk1"/>
                          </a:solidFill>
                          <a:latin typeface="Calibri" panose="020F0502020204030204" pitchFamily="34" charset="0"/>
                          <a:ea typeface="+mn-ea"/>
                          <a:cs typeface="+mn-cs"/>
                        </a:rPr>
                        <a:t>E)</a:t>
                      </a:r>
                      <a:endParaRPr lang="en-IN" sz="16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5</a:t>
                      </a:r>
                    </a:p>
                  </a:txBody>
                  <a:tcPr/>
                </a:tc>
                <a:extLst>
                  <a:ext uri="{0D108BD9-81ED-4DB2-BD59-A6C34878D82A}">
                    <a16:rowId xmlns:a16="http://schemas.microsoft.com/office/drawing/2014/main" val="3647577568"/>
                  </a:ext>
                </a:extLst>
              </a:tr>
              <a:tr h="202978">
                <a:tc>
                  <a:txBody>
                    <a:bodyPr/>
                    <a:lstStyle/>
                    <a:p>
                      <a:r>
                        <a:rPr lang="en-IN" sz="1600" b="0" i="0" u="none" strike="noStrike" kern="1200" baseline="0" dirty="0">
                          <a:solidFill>
                            <a:schemeClr val="dk1"/>
                          </a:solidFill>
                          <a:latin typeface="Calibri" panose="020F0502020204030204" pitchFamily="34" charset="0"/>
                          <a:ea typeface="+mn-ea"/>
                          <a:cs typeface="+mn-cs"/>
                        </a:rPr>
                        <a:t>Market value of contingent assets (</a:t>
                      </a:r>
                      <a:r>
                        <a:rPr lang="en-IN" sz="1600" b="0" i="1" u="none" strike="noStrike" kern="1200" baseline="0" dirty="0">
                          <a:solidFill>
                            <a:schemeClr val="dk1"/>
                          </a:solidFill>
                          <a:latin typeface="Calibri" panose="020F0502020204030204" pitchFamily="34" charset="0"/>
                          <a:ea typeface="+mn-ea"/>
                          <a:cs typeface="+mn-cs"/>
                        </a:rPr>
                        <a:t>CA</a:t>
                      </a:r>
                      <a:r>
                        <a:rPr lang="en-IN" sz="1600" b="0" i="0" u="none" strike="noStrike" kern="1200" baseline="0" dirty="0">
                          <a:solidFill>
                            <a:schemeClr val="dk1"/>
                          </a:solidFill>
                          <a:latin typeface="Calibri" panose="020F0502020204030204" pitchFamily="34" charset="0"/>
                          <a:ea typeface="+mn-ea"/>
                          <a:cs typeface="+mn-cs"/>
                        </a:rPr>
                        <a:t>)</a:t>
                      </a:r>
                      <a:endParaRPr lang="en-IN" sz="1600" dirty="0">
                        <a:latin typeface="Calibri" panose="020F0502020204030204" pitchFamily="34" charset="0"/>
                      </a:endParaRPr>
                    </a:p>
                  </a:txBody>
                  <a:tcPr/>
                </a:tc>
                <a:tc>
                  <a:txBody>
                    <a:bodyPr/>
                    <a:lstStyle/>
                    <a:p>
                      <a:pPr algn="r"/>
                      <a:r>
                        <a:rPr lang="en-IN" sz="1600" b="0" i="0" u="none" strike="noStrike" kern="1200" baseline="0" dirty="0">
                          <a:solidFill>
                            <a:schemeClr val="dk1"/>
                          </a:solidFill>
                          <a:latin typeface="Calibri" panose="020F0502020204030204" pitchFamily="34" charset="0"/>
                          <a:ea typeface="+mn-ea"/>
                          <a:cs typeface="+mn-cs"/>
                        </a:rPr>
                        <a:t>50</a:t>
                      </a:r>
                      <a:endParaRPr lang="en-IN" sz="1600" u="none" dirty="0">
                        <a:latin typeface="Calibri" panose="020F050202020403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IN" sz="1600" b="0" i="0" u="none" strike="noStrike" kern="1200" baseline="0" dirty="0">
                          <a:solidFill>
                            <a:schemeClr val="dk1"/>
                          </a:solidFill>
                          <a:latin typeface="Calibri" panose="020F0502020204030204" pitchFamily="34" charset="0"/>
                          <a:ea typeface="+mn-ea"/>
                          <a:cs typeface="+mn-cs"/>
                        </a:rPr>
                        <a:t>Market value of contingent liabilities (</a:t>
                      </a:r>
                      <a:r>
                        <a:rPr lang="en-IN" sz="1600" b="0" i="1" u="none" strike="noStrike" kern="1200" baseline="0" dirty="0">
                          <a:solidFill>
                            <a:schemeClr val="dk1"/>
                          </a:solidFill>
                          <a:latin typeface="Calibri" panose="020F0502020204030204" pitchFamily="34" charset="0"/>
                          <a:ea typeface="+mn-ea"/>
                          <a:cs typeface="+mn-cs"/>
                        </a:rPr>
                        <a:t>CL</a:t>
                      </a:r>
                      <a:r>
                        <a:rPr lang="en-IN" sz="1600" b="0" i="0" u="none" strike="noStrike" kern="1200" baseline="0" dirty="0">
                          <a:solidFill>
                            <a:schemeClr val="dk1"/>
                          </a:solidFill>
                          <a:latin typeface="Calibri" panose="020F0502020204030204" pitchFamily="34" charset="0"/>
                          <a:ea typeface="+mn-ea"/>
                          <a:cs typeface="+mn-cs"/>
                        </a:rPr>
                        <a:t>) </a:t>
                      </a:r>
                      <a:endParaRPr lang="en-IN" sz="1600" dirty="0">
                        <a:latin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dirty="0">
                          <a:latin typeface="Calibri" panose="020F0502020204030204" pitchFamily="34" charset="0"/>
                        </a:rPr>
                        <a:t>55</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3673167"/>
                  </a:ext>
                </a:extLst>
              </a:tr>
              <a:tr h="117514">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150</a:t>
                      </a:r>
                      <a:endParaRPr lang="en-IN" sz="1600" u="none" dirty="0">
                        <a:latin typeface="Calibri" panose="020F0502020204030204" pitchFamily="34" charset="0"/>
                      </a:endParaRPr>
                    </a:p>
                  </a:txBody>
                  <a:tcPr>
                    <a:lnT w="12700" cap="flat" cmpd="sng" algn="ctr">
                      <a:solidFill>
                        <a:schemeClr val="tx1"/>
                      </a:solidFill>
                      <a:prstDash val="solid"/>
                      <a:round/>
                      <a:headEnd type="none" w="med" len="med"/>
                      <a:tailEnd type="none" w="med" len="med"/>
                    </a:lnT>
                  </a:tcPr>
                </a:tc>
                <a:tc>
                  <a:txBody>
                    <a:bodyPr/>
                    <a:lstStyle/>
                    <a:p>
                      <a:r>
                        <a:rPr lang="en-IN" sz="1600" dirty="0">
                          <a:solidFill>
                            <a:srgbClr val="FBE9E8"/>
                          </a:solidFill>
                          <a:latin typeface="Calibri" panose="020F0502020204030204" pitchFamily="34" charset="0"/>
                        </a:rPr>
                        <a:t>Blank</a:t>
                      </a:r>
                      <a:endParaRPr lang="en-IN" sz="1600" dirty="0">
                        <a:latin typeface="Calibri" panose="020F0502020204030204" pitchFamily="34" charset="0"/>
                      </a:endParaRPr>
                    </a:p>
                  </a:txBody>
                  <a:tcPr/>
                </a:tc>
                <a:tc>
                  <a:txBody>
                    <a:bodyPr/>
                    <a:lstStyle/>
                    <a:p>
                      <a:pPr algn="r"/>
                      <a:r>
                        <a:rPr lang="en-IN" sz="1600" dirty="0">
                          <a:latin typeface="Calibri" panose="020F0502020204030204" pitchFamily="34" charset="0"/>
                        </a:rPr>
                        <a:t>150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31300819"/>
                  </a:ext>
                </a:extLst>
              </a:tr>
            </a:tbl>
          </a:graphicData>
        </a:graphic>
      </p:graphicFrame>
      <p:sp>
        <p:nvSpPr>
          <p:cNvPr id="2" name="Slide Number Placeholder 1"/>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106222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819150"/>
            <a:ext cx="7543800" cy="598488"/>
          </a:xfrm>
        </p:spPr>
        <p:txBody>
          <a:bodyPr/>
          <a:lstStyle/>
          <a:p>
            <a:r>
              <a:rPr lang="en-US" altLang="en-US" sz="4000" dirty="0"/>
              <a:t>Risks at Financial Institutions</a:t>
            </a:r>
            <a:endParaRPr lang="en-IN" dirty="0"/>
          </a:p>
        </p:txBody>
      </p:sp>
      <p:sp>
        <p:nvSpPr>
          <p:cNvPr id="23" name="Content Placeholder 22"/>
          <p:cNvSpPr>
            <a:spLocks noGrp="1"/>
          </p:cNvSpPr>
          <p:nvPr>
            <p:ph idx="1"/>
          </p:nvPr>
        </p:nvSpPr>
        <p:spPr>
          <a:xfrm>
            <a:off x="457200" y="1719263"/>
            <a:ext cx="8229600" cy="1485950"/>
          </a:xfrm>
        </p:spPr>
        <p:txBody>
          <a:bodyPr/>
          <a:lstStyle/>
          <a:p>
            <a:pPr marL="0" indent="0" eaLnBrk="1" hangingPunct="1">
              <a:lnSpc>
                <a:spcPct val="90000"/>
              </a:lnSpc>
              <a:buNone/>
            </a:pPr>
            <a:r>
              <a:rPr lang="en-US" altLang="en-US" sz="2400" dirty="0"/>
              <a:t>One of the major objectives of a financial institution’s (FI’s) managers is to increase the FI’s returns for its owners</a:t>
            </a:r>
          </a:p>
          <a:p>
            <a:pPr marL="0" indent="0" eaLnBrk="1" hangingPunct="1">
              <a:lnSpc>
                <a:spcPct val="90000"/>
              </a:lnSpc>
              <a:buNone/>
            </a:pPr>
            <a:r>
              <a:rPr lang="en-US" altLang="en-US" sz="2400" dirty="0"/>
              <a:t>Increased returns typically come at the cost of increased risk, which comes in many forms:</a:t>
            </a:r>
          </a:p>
        </p:txBody>
      </p:sp>
      <p:sp>
        <p:nvSpPr>
          <p:cNvPr id="5" name="Content Placeholder 4"/>
          <p:cNvSpPr>
            <a:spLocks noGrp="1"/>
          </p:cNvSpPr>
          <p:nvPr>
            <p:ph idx="14"/>
          </p:nvPr>
        </p:nvSpPr>
        <p:spPr>
          <a:xfrm>
            <a:off x="457200" y="3285686"/>
            <a:ext cx="3441032" cy="2219764"/>
          </a:xfrm>
        </p:spPr>
        <p:txBody>
          <a:bodyPr/>
          <a:lstStyle/>
          <a:p>
            <a:pPr marL="342900" lvl="1" indent="-342900" eaLnBrk="1" hangingPunct="1">
              <a:lnSpc>
                <a:spcPct val="90000"/>
              </a:lnSpc>
              <a:spcBef>
                <a:spcPts val="1000"/>
              </a:spcBef>
              <a:buClrTx/>
              <a:buSzPct val="100000"/>
            </a:pPr>
            <a:r>
              <a:rPr lang="en-US" altLang="en-US" sz="2400" dirty="0"/>
              <a:t>credit risk.</a:t>
            </a:r>
          </a:p>
          <a:p>
            <a:pPr marL="342900" lvl="1" indent="-342900" eaLnBrk="1" hangingPunct="1">
              <a:lnSpc>
                <a:spcPct val="90000"/>
              </a:lnSpc>
              <a:spcBef>
                <a:spcPts val="1000"/>
              </a:spcBef>
              <a:buClrTx/>
              <a:buSzPct val="100000"/>
            </a:pPr>
            <a:r>
              <a:rPr lang="en-US" altLang="en-US" sz="2400" dirty="0"/>
              <a:t>liquidity risk.</a:t>
            </a:r>
          </a:p>
          <a:p>
            <a:pPr marL="342900" lvl="1" indent="-342900" eaLnBrk="1" hangingPunct="1">
              <a:lnSpc>
                <a:spcPct val="90000"/>
              </a:lnSpc>
              <a:spcBef>
                <a:spcPts val="1000"/>
              </a:spcBef>
              <a:buClrTx/>
              <a:buSzPct val="100000"/>
            </a:pPr>
            <a:r>
              <a:rPr lang="en-US" altLang="en-US" sz="2400" dirty="0"/>
              <a:t>interest rate risk.</a:t>
            </a:r>
          </a:p>
          <a:p>
            <a:pPr marL="342900" lvl="1" indent="-342900" eaLnBrk="1" hangingPunct="1">
              <a:lnSpc>
                <a:spcPct val="90000"/>
              </a:lnSpc>
              <a:spcBef>
                <a:spcPts val="1000"/>
              </a:spcBef>
              <a:buClrTx/>
              <a:buSzPct val="100000"/>
            </a:pPr>
            <a:r>
              <a:rPr lang="en-US" altLang="en-US" sz="2400" dirty="0"/>
              <a:t>market risk.</a:t>
            </a:r>
          </a:p>
          <a:p>
            <a:pPr marL="342900" lvl="1" indent="-342900" eaLnBrk="1" hangingPunct="1">
              <a:lnSpc>
                <a:spcPct val="90000"/>
              </a:lnSpc>
              <a:spcBef>
                <a:spcPts val="1000"/>
              </a:spcBef>
              <a:buClrTx/>
              <a:buSzPct val="100000"/>
            </a:pPr>
            <a:r>
              <a:rPr lang="en-US" altLang="en-US" sz="2400" dirty="0"/>
              <a:t>off-balance-sheet risk.</a:t>
            </a:r>
            <a:endParaRPr lang="en-IN" sz="2400" dirty="0"/>
          </a:p>
        </p:txBody>
      </p:sp>
      <p:sp>
        <p:nvSpPr>
          <p:cNvPr id="4" name="Content Placeholder 3"/>
          <p:cNvSpPr>
            <a:spLocks noGrp="1"/>
          </p:cNvSpPr>
          <p:nvPr>
            <p:ph idx="13"/>
          </p:nvPr>
        </p:nvSpPr>
        <p:spPr>
          <a:xfrm>
            <a:off x="4572000" y="3285686"/>
            <a:ext cx="3930417" cy="2219764"/>
          </a:xfrm>
        </p:spPr>
        <p:txBody>
          <a:bodyPr/>
          <a:lstStyle/>
          <a:p>
            <a:pPr>
              <a:lnSpc>
                <a:spcPct val="90000"/>
              </a:lnSpc>
              <a:buSzPct val="100000"/>
            </a:pPr>
            <a:r>
              <a:rPr lang="en-US" altLang="en-US" sz="2400" dirty="0"/>
              <a:t>foreign exchange risk.</a:t>
            </a:r>
          </a:p>
          <a:p>
            <a:pPr>
              <a:lnSpc>
                <a:spcPct val="90000"/>
              </a:lnSpc>
              <a:buSzPct val="100000"/>
            </a:pPr>
            <a:r>
              <a:rPr lang="en-US" altLang="en-US" sz="2400" dirty="0"/>
              <a:t>country or sovereign risk.</a:t>
            </a:r>
          </a:p>
          <a:p>
            <a:pPr>
              <a:lnSpc>
                <a:spcPct val="90000"/>
              </a:lnSpc>
              <a:buSzPct val="100000"/>
            </a:pPr>
            <a:r>
              <a:rPr lang="en-US" altLang="en-US" sz="2400" dirty="0"/>
              <a:t>technology risk.</a:t>
            </a:r>
          </a:p>
          <a:p>
            <a:pPr>
              <a:lnSpc>
                <a:spcPct val="90000"/>
              </a:lnSpc>
              <a:buSzPct val="100000"/>
            </a:pPr>
            <a:r>
              <a:rPr lang="en-US" altLang="en-US" sz="2400" dirty="0"/>
              <a:t>operational risk.</a:t>
            </a:r>
          </a:p>
          <a:p>
            <a:pPr>
              <a:lnSpc>
                <a:spcPct val="90000"/>
              </a:lnSpc>
              <a:buSzPct val="100000"/>
            </a:pPr>
            <a:r>
              <a:rPr lang="en-US" altLang="en-US" sz="2400" dirty="0"/>
              <a:t>insolvency risk.</a:t>
            </a:r>
          </a:p>
        </p:txBody>
      </p:sp>
      <p:sp>
        <p:nvSpPr>
          <p:cNvPr id="2" name="Slide Number Placeholder 1"/>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a:t>
            </a:fld>
            <a:endParaRPr lang="en-US" alt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1315"/>
            <a:ext cx="7543800" cy="552984"/>
          </a:xfrm>
        </p:spPr>
        <p:txBody>
          <a:bodyPr anchor="ctr"/>
          <a:lstStyle/>
          <a:p>
            <a:r>
              <a:rPr lang="en-US" altLang="en-US" sz="3500" dirty="0"/>
              <a:t>Off-Balance-Sheet Risks </a:t>
            </a:r>
            <a:r>
              <a:rPr lang="en-US" altLang="en-US" sz="1100" dirty="0"/>
              <a:t>2</a:t>
            </a:r>
            <a:endParaRPr lang="en-IN" sz="1100" dirty="0"/>
          </a:p>
        </p:txBody>
      </p:sp>
      <p:sp>
        <p:nvSpPr>
          <p:cNvPr id="11" name="Content Placeholder 10"/>
          <p:cNvSpPr>
            <a:spLocks noGrp="1"/>
          </p:cNvSpPr>
          <p:nvPr>
            <p:ph idx="15"/>
          </p:nvPr>
        </p:nvSpPr>
        <p:spPr>
          <a:xfrm>
            <a:off x="457200" y="1728653"/>
            <a:ext cx="8229600" cy="3255429"/>
          </a:xfrm>
        </p:spPr>
        <p:txBody>
          <a:bodyPr/>
          <a:lstStyle/>
          <a:p>
            <a:pPr marL="0" indent="0" eaLnBrk="1" hangingPunct="1">
              <a:buNone/>
            </a:pPr>
            <a:r>
              <a:rPr lang="en-US" altLang="en-US" sz="2400" b="1" dirty="0"/>
              <a:t>Off-balance-sheet (OBS) risk</a:t>
            </a:r>
            <a:r>
              <a:rPr lang="en-US" altLang="en-US" sz="2400" dirty="0"/>
              <a:t> (continued).</a:t>
            </a:r>
          </a:p>
          <a:p>
            <a:pPr marL="291600" lvl="1" indent="-291600" eaLnBrk="1" hangingPunct="1">
              <a:lnSpc>
                <a:spcPct val="90000"/>
              </a:lnSpc>
              <a:spcBef>
                <a:spcPts val="1000"/>
              </a:spcBef>
              <a:buSzPct val="100000"/>
            </a:pPr>
            <a:r>
              <a:rPr lang="en-US" altLang="en-US" sz="2200" dirty="0"/>
              <a:t>Large commercial banks engage in OBS activity.</a:t>
            </a:r>
          </a:p>
          <a:p>
            <a:pPr marL="291600" lvl="1" indent="-291600" eaLnBrk="1" hangingPunct="1">
              <a:lnSpc>
                <a:spcPct val="90000"/>
              </a:lnSpc>
              <a:spcBef>
                <a:spcPts val="1000"/>
              </a:spcBef>
              <a:buSzPct val="100000"/>
            </a:pPr>
            <a:r>
              <a:rPr lang="en-US" altLang="en-US" sz="2200" dirty="0"/>
              <a:t>The losses on OBS commitments in the financial crisis indicate that banks had excessive risks in their derivatives activities and did not have sufficient capital to back these commitments.</a:t>
            </a:r>
          </a:p>
          <a:p>
            <a:pPr marL="291600" lvl="1" indent="-291600" eaLnBrk="1" hangingPunct="1">
              <a:lnSpc>
                <a:spcPct val="90000"/>
              </a:lnSpc>
              <a:spcBef>
                <a:spcPts val="1000"/>
              </a:spcBef>
              <a:buSzPct val="100000"/>
            </a:pPr>
            <a:r>
              <a:rPr lang="en-US" altLang="en-US" sz="2200" dirty="0"/>
              <a:t>Very complex derivatives sold by banks.</a:t>
            </a:r>
          </a:p>
          <a:p>
            <a:pPr marL="622800" lvl="2" indent="-291600" eaLnBrk="1" hangingPunct="1">
              <a:lnSpc>
                <a:spcPct val="90000"/>
              </a:lnSpc>
              <a:spcBef>
                <a:spcPts val="500"/>
              </a:spcBef>
              <a:buSzPct val="100000"/>
            </a:pPr>
            <a:r>
              <a:rPr lang="en-US" altLang="en-US" sz="2000" dirty="0"/>
              <a:t>In some cases, the securities were so complicated that ratings agencies and regulators had to rely on the bankers’ assessment of the riskiness of the </a:t>
            </a:r>
            <a:r>
              <a:rPr lang="en-US" altLang="en-US" sz="2100" dirty="0"/>
              <a:t>securities.</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884399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5896"/>
            <a:ext cx="7496175" cy="526526"/>
          </a:xfrm>
        </p:spPr>
        <p:txBody>
          <a:bodyPr anchor="ctr"/>
          <a:lstStyle/>
          <a:p>
            <a:r>
              <a:rPr lang="en-US" altLang="en-US" sz="3500" dirty="0"/>
              <a:t>Off-Balance-Sheet Risks Concluded</a:t>
            </a:r>
            <a:endParaRPr lang="en-IN" sz="3500" dirty="0"/>
          </a:p>
        </p:txBody>
      </p:sp>
      <p:sp>
        <p:nvSpPr>
          <p:cNvPr id="3" name="Content Placeholder 2"/>
          <p:cNvSpPr>
            <a:spLocks noGrp="1"/>
          </p:cNvSpPr>
          <p:nvPr>
            <p:ph idx="1"/>
          </p:nvPr>
        </p:nvSpPr>
        <p:spPr>
          <a:xfrm>
            <a:off x="457200" y="1719263"/>
            <a:ext cx="8229600" cy="3957637"/>
          </a:xfrm>
        </p:spPr>
        <p:txBody>
          <a:bodyPr/>
          <a:lstStyle/>
          <a:p>
            <a:pPr marL="0" indent="0" eaLnBrk="1" hangingPunct="1">
              <a:buNone/>
            </a:pPr>
            <a:r>
              <a:rPr lang="en-US" altLang="en-US" sz="2400" dirty="0"/>
              <a:t>OBS activities can affect the future shape of FIs’ balance sheets.</a:t>
            </a:r>
          </a:p>
          <a:p>
            <a:pPr marL="291600" lvl="1" indent="-291600" eaLnBrk="1" hangingPunct="1">
              <a:lnSpc>
                <a:spcPct val="90000"/>
              </a:lnSpc>
              <a:spcBef>
                <a:spcPts val="1000"/>
              </a:spcBef>
              <a:buSzPct val="100000"/>
            </a:pPr>
            <a:r>
              <a:rPr lang="en-US" altLang="en-US" sz="2200" dirty="0"/>
              <a:t>OBS items become on-balance-sheet items only if some future event occurs.</a:t>
            </a:r>
          </a:p>
          <a:p>
            <a:pPr marL="291600" lvl="1" indent="-291600" eaLnBrk="1" hangingPunct="1">
              <a:lnSpc>
                <a:spcPct val="90000"/>
              </a:lnSpc>
              <a:spcBef>
                <a:spcPts val="1000"/>
              </a:spcBef>
              <a:buSzPct val="100000"/>
            </a:pPr>
            <a:r>
              <a:rPr lang="en-US" altLang="en-US" sz="2200" dirty="0"/>
              <a:t>A </a:t>
            </a:r>
            <a:r>
              <a:rPr lang="en-US" altLang="en-US" sz="2200" b="1" dirty="0"/>
              <a:t>letter of credit</a:t>
            </a:r>
            <a:r>
              <a:rPr lang="en-US" altLang="en-US" sz="2200" dirty="0"/>
              <a:t> </a:t>
            </a:r>
            <a:r>
              <a:rPr lang="en-US" altLang="en-US" sz="2200" b="1" dirty="0"/>
              <a:t>(LOC) </a:t>
            </a:r>
            <a:r>
              <a:rPr lang="en-US" altLang="en-US" sz="2200" dirty="0"/>
              <a:t>is a credit guarantee issued by an FI for a fee on which payment is contingent on some future event occurring, most notably default of the agent that purchases the LOC.</a:t>
            </a:r>
          </a:p>
          <a:p>
            <a:pPr marL="291600" lvl="1" indent="-291600" eaLnBrk="1" hangingPunct="1">
              <a:lnSpc>
                <a:spcPct val="90000"/>
              </a:lnSpc>
              <a:spcBef>
                <a:spcPts val="1000"/>
              </a:spcBef>
              <a:buSzPct val="100000"/>
            </a:pPr>
            <a:r>
              <a:rPr lang="en-US" altLang="en-US" sz="2200" dirty="0"/>
              <a:t>Other examples include:</a:t>
            </a:r>
          </a:p>
          <a:p>
            <a:pPr marL="622800" lvl="2" indent="-291600" eaLnBrk="1" hangingPunct="1">
              <a:lnSpc>
                <a:spcPct val="90000"/>
              </a:lnSpc>
              <a:spcBef>
                <a:spcPts val="500"/>
              </a:spcBef>
              <a:buSzPct val="100000"/>
            </a:pPr>
            <a:r>
              <a:rPr lang="en-US" altLang="en-US" sz="1800" dirty="0"/>
              <a:t>Loan commitments by banks.</a:t>
            </a:r>
          </a:p>
          <a:p>
            <a:pPr marL="622800" lvl="2" indent="-291600" eaLnBrk="1" hangingPunct="1">
              <a:lnSpc>
                <a:spcPct val="90000"/>
              </a:lnSpc>
              <a:spcBef>
                <a:spcPts val="500"/>
              </a:spcBef>
              <a:buSzPct val="100000"/>
            </a:pPr>
            <a:r>
              <a:rPr lang="en-US" altLang="en-US" sz="1800" dirty="0"/>
              <a:t>Mortgage servicing contracts by savings institutions.</a:t>
            </a:r>
          </a:p>
          <a:p>
            <a:pPr marL="622800" lvl="2" indent="-291600" eaLnBrk="1" hangingPunct="1">
              <a:lnSpc>
                <a:spcPct val="90000"/>
              </a:lnSpc>
              <a:spcBef>
                <a:spcPts val="500"/>
              </a:spcBef>
              <a:buSzPct val="100000"/>
            </a:pPr>
            <a:r>
              <a:rPr lang="en-US" altLang="en-US" sz="1800" dirty="0"/>
              <a:t>Positions in forwards, futures, swaps, and other derivatives held by almost all large FIs.</a:t>
            </a:r>
          </a:p>
        </p:txBody>
      </p:sp>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1006267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077"/>
            <a:ext cx="7543800" cy="552984"/>
          </a:xfrm>
        </p:spPr>
        <p:txBody>
          <a:bodyPr anchor="ctr"/>
          <a:lstStyle/>
          <a:p>
            <a:r>
              <a:rPr lang="en-US" altLang="en-US" sz="3500" dirty="0"/>
              <a:t>Foreign Exchange Risk </a:t>
            </a:r>
            <a:r>
              <a:rPr lang="en-US" altLang="en-US" sz="1100" dirty="0"/>
              <a:t>1</a:t>
            </a:r>
            <a:endParaRPr lang="en-IN" sz="1100" b="0" dirty="0"/>
          </a:p>
        </p:txBody>
      </p:sp>
      <p:sp>
        <p:nvSpPr>
          <p:cNvPr id="3" name="Content Placeholder 2"/>
          <p:cNvSpPr>
            <a:spLocks noGrp="1"/>
          </p:cNvSpPr>
          <p:nvPr>
            <p:ph idx="1"/>
          </p:nvPr>
        </p:nvSpPr>
        <p:spPr>
          <a:xfrm>
            <a:off x="457200" y="1719262"/>
            <a:ext cx="8077200" cy="4624387"/>
          </a:xfrm>
        </p:spPr>
        <p:txBody>
          <a:bodyPr/>
          <a:lstStyle/>
          <a:p>
            <a:pPr marL="0" indent="0" eaLnBrk="1" hangingPunct="1">
              <a:lnSpc>
                <a:spcPct val="90000"/>
              </a:lnSpc>
              <a:buNone/>
            </a:pPr>
            <a:r>
              <a:rPr lang="en-US" altLang="en-US" sz="2400" b="1" dirty="0"/>
              <a:t>Foreign exchange (FX) risk</a:t>
            </a:r>
            <a:r>
              <a:rPr lang="en-US" altLang="en-US" sz="2400" dirty="0"/>
              <a:t> is the risk that exchange rate changes can affect the value of an FI’s assets and liabilities denominated in foreign currencies.</a:t>
            </a:r>
          </a:p>
          <a:p>
            <a:pPr marL="291600" lvl="1" indent="-291600" eaLnBrk="1" hangingPunct="1">
              <a:lnSpc>
                <a:spcPct val="90000"/>
              </a:lnSpc>
              <a:spcBef>
                <a:spcPts val="1000"/>
              </a:spcBef>
              <a:buSzPct val="100000"/>
            </a:pPr>
            <a:r>
              <a:rPr lang="en-US" altLang="en-US" sz="2200" dirty="0"/>
              <a:t>FIs can reduce risk through domestic-foreign activity/investment diversification.</a:t>
            </a:r>
          </a:p>
          <a:p>
            <a:pPr marL="291600" lvl="1" indent="-291600" eaLnBrk="1" hangingPunct="1">
              <a:lnSpc>
                <a:spcPct val="90000"/>
              </a:lnSpc>
              <a:spcBef>
                <a:spcPts val="1000"/>
              </a:spcBef>
              <a:buSzPct val="100000"/>
            </a:pPr>
            <a:r>
              <a:rPr lang="en-US" altLang="en-US" sz="2200" dirty="0"/>
              <a:t>FIs expand globally through:</a:t>
            </a:r>
          </a:p>
          <a:p>
            <a:pPr marL="622800" lvl="2" indent="-291600" eaLnBrk="1" hangingPunct="1">
              <a:lnSpc>
                <a:spcPct val="90000"/>
              </a:lnSpc>
              <a:spcBef>
                <a:spcPts val="500"/>
              </a:spcBef>
              <a:buSzPct val="100000"/>
            </a:pPr>
            <a:r>
              <a:rPr lang="en-US" altLang="en-US" sz="1900" dirty="0"/>
              <a:t>Acquiring foreign firms or opening new branches in foreign countries.</a:t>
            </a:r>
          </a:p>
          <a:p>
            <a:pPr marL="622800" lvl="2" indent="-291600" eaLnBrk="1" hangingPunct="1">
              <a:lnSpc>
                <a:spcPct val="90000"/>
              </a:lnSpc>
              <a:spcBef>
                <a:spcPts val="500"/>
              </a:spcBef>
              <a:buSzPct val="100000"/>
            </a:pPr>
            <a:r>
              <a:rPr lang="en-US" altLang="en-US" sz="1900" dirty="0"/>
              <a:t>Investing in foreign financial assets.</a:t>
            </a:r>
          </a:p>
          <a:p>
            <a:pPr marL="291600" lvl="1" indent="-291600" eaLnBrk="1" hangingPunct="1">
              <a:lnSpc>
                <a:spcPct val="90000"/>
              </a:lnSpc>
              <a:spcBef>
                <a:spcPts val="1000"/>
              </a:spcBef>
              <a:buSzPct val="100000"/>
            </a:pPr>
            <a:r>
              <a:rPr lang="en-US" altLang="en-US" sz="2200" dirty="0"/>
              <a:t>Returns on domestic and foreign direct investments and portfolio investments are not perfectly correlated.</a:t>
            </a:r>
          </a:p>
          <a:p>
            <a:pPr marL="622800" lvl="2" indent="-291600" eaLnBrk="1" hangingPunct="1">
              <a:lnSpc>
                <a:spcPct val="90000"/>
              </a:lnSpc>
              <a:spcBef>
                <a:spcPts val="500"/>
              </a:spcBef>
              <a:buSzPct val="100000"/>
            </a:pPr>
            <a:r>
              <a:rPr lang="en-US" altLang="en-US" sz="1900" dirty="0"/>
              <a:t>Underlying technologies of various economies differ, as do the firms in those economies.</a:t>
            </a:r>
          </a:p>
          <a:p>
            <a:pPr marL="622800" lvl="2" indent="-291600" eaLnBrk="1" hangingPunct="1">
              <a:lnSpc>
                <a:spcPct val="90000"/>
              </a:lnSpc>
              <a:spcBef>
                <a:spcPts val="500"/>
              </a:spcBef>
              <a:buSzPct val="100000"/>
            </a:pPr>
            <a:r>
              <a:rPr lang="en-US" altLang="en-US" sz="1900" dirty="0"/>
              <a:t>Exchange rate changes are not perfectly correlated across countries.</a:t>
            </a:r>
          </a:p>
        </p:txBody>
      </p:sp>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404075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5536"/>
            <a:ext cx="7543800" cy="602726"/>
          </a:xfrm>
        </p:spPr>
        <p:txBody>
          <a:bodyPr anchor="ctr"/>
          <a:lstStyle/>
          <a:p>
            <a:r>
              <a:rPr lang="en-US" altLang="en-US" sz="3500" dirty="0"/>
              <a:t>Foreign Exchange Risk </a:t>
            </a:r>
            <a:r>
              <a:rPr lang="en-US" altLang="en-US" sz="1100" dirty="0"/>
              <a:t>2</a:t>
            </a:r>
            <a:endParaRPr lang="en-IN" sz="1100" dirty="0"/>
          </a:p>
        </p:txBody>
      </p:sp>
      <p:sp>
        <p:nvSpPr>
          <p:cNvPr id="8" name="Content Placeholder 7"/>
          <p:cNvSpPr>
            <a:spLocks noGrp="1"/>
          </p:cNvSpPr>
          <p:nvPr>
            <p:ph idx="1"/>
          </p:nvPr>
        </p:nvSpPr>
        <p:spPr>
          <a:xfrm>
            <a:off x="457200" y="1719262"/>
            <a:ext cx="8229600" cy="3986213"/>
          </a:xfrm>
        </p:spPr>
        <p:txBody>
          <a:bodyPr/>
          <a:lstStyle/>
          <a:p>
            <a:pPr marL="0" indent="0" eaLnBrk="1" hangingPunct="1">
              <a:lnSpc>
                <a:spcPct val="90000"/>
              </a:lnSpc>
              <a:buNone/>
            </a:pPr>
            <a:r>
              <a:rPr lang="en-US" altLang="en-US" sz="2400" b="1" dirty="0"/>
              <a:t>FX risk </a:t>
            </a:r>
            <a:r>
              <a:rPr lang="en-US" altLang="en-US" sz="2400" dirty="0"/>
              <a:t>(continued).</a:t>
            </a:r>
          </a:p>
          <a:p>
            <a:pPr marL="291600" lvl="1" indent="-291600" eaLnBrk="1" hangingPunct="1">
              <a:lnSpc>
                <a:spcPct val="90000"/>
              </a:lnSpc>
              <a:spcBef>
                <a:spcPts val="1000"/>
              </a:spcBef>
              <a:buSzPct val="100000"/>
            </a:pPr>
            <a:r>
              <a:rPr lang="en-US" altLang="en-US" sz="2200" dirty="0"/>
              <a:t>A </a:t>
            </a:r>
            <a:r>
              <a:rPr lang="en-US" altLang="en-US" sz="2200" b="1" dirty="0"/>
              <a:t>net long position</a:t>
            </a:r>
            <a:r>
              <a:rPr lang="en-US" altLang="en-US" sz="2200" dirty="0"/>
              <a:t> in a foreign currency involves holding more foreign assets than foreign liabilities.</a:t>
            </a:r>
          </a:p>
          <a:p>
            <a:pPr marL="622800" lvl="2" indent="-291600" eaLnBrk="1" hangingPunct="1">
              <a:lnSpc>
                <a:spcPct val="90000"/>
              </a:lnSpc>
              <a:spcBef>
                <a:spcPts val="500"/>
              </a:spcBef>
              <a:buSzPct val="100000"/>
            </a:pPr>
            <a:r>
              <a:rPr lang="en-US" altLang="en-US" sz="2000" dirty="0"/>
              <a:t>FI loses when foreign currency falls relative to the U.S. dollar.</a:t>
            </a:r>
          </a:p>
          <a:p>
            <a:pPr marL="622800" lvl="2" indent="-291600" eaLnBrk="1" hangingPunct="1">
              <a:lnSpc>
                <a:spcPct val="90000"/>
              </a:lnSpc>
              <a:spcBef>
                <a:spcPts val="500"/>
              </a:spcBef>
              <a:buSzPct val="100000"/>
            </a:pPr>
            <a:r>
              <a:rPr lang="en-US" altLang="en-US" sz="2000" dirty="0"/>
              <a:t>FI gains when foreign currency appreciates relative to the U.S. dollar.</a:t>
            </a:r>
          </a:p>
          <a:p>
            <a:pPr marL="291600" lvl="1" indent="-291600" eaLnBrk="1" hangingPunct="1">
              <a:lnSpc>
                <a:spcPct val="90000"/>
              </a:lnSpc>
              <a:spcBef>
                <a:spcPts val="1000"/>
              </a:spcBef>
              <a:buSzPct val="100000"/>
            </a:pPr>
            <a:r>
              <a:rPr lang="en-US" altLang="en-US" sz="2200" dirty="0"/>
              <a:t>A </a:t>
            </a:r>
            <a:r>
              <a:rPr lang="en-US" altLang="en-US" sz="2200" b="1" dirty="0"/>
              <a:t>net short position</a:t>
            </a:r>
            <a:r>
              <a:rPr lang="en-US" altLang="en-US" sz="2200" dirty="0"/>
              <a:t> in a foreign currency involves holding fewer foreign assets than foreign liabilities.</a:t>
            </a:r>
          </a:p>
          <a:p>
            <a:pPr marL="622800" lvl="2" indent="-291600" eaLnBrk="1" hangingPunct="1">
              <a:lnSpc>
                <a:spcPct val="90000"/>
              </a:lnSpc>
              <a:spcBef>
                <a:spcPts val="500"/>
              </a:spcBef>
              <a:buSzPct val="100000"/>
            </a:pPr>
            <a:r>
              <a:rPr lang="en-US" altLang="en-US" sz="2000" dirty="0"/>
              <a:t>FI gains when foreign currency falls relative to the U.S. dollar.</a:t>
            </a:r>
          </a:p>
          <a:p>
            <a:pPr marL="622800" lvl="2" indent="-291600" eaLnBrk="1" hangingPunct="1">
              <a:lnSpc>
                <a:spcPct val="90000"/>
              </a:lnSpc>
              <a:spcBef>
                <a:spcPts val="500"/>
              </a:spcBef>
              <a:buSzPct val="100000"/>
            </a:pPr>
            <a:r>
              <a:rPr lang="en-US" altLang="en-US" sz="2000" dirty="0"/>
              <a:t>FI loses when foreign currency appreciates relative to the U.S. dollar.</a:t>
            </a:r>
          </a:p>
          <a:p>
            <a:pPr marL="291600" lvl="1" indent="-291600" eaLnBrk="1" hangingPunct="1">
              <a:lnSpc>
                <a:spcPct val="90000"/>
              </a:lnSpc>
              <a:spcBef>
                <a:spcPts val="1000"/>
              </a:spcBef>
              <a:buSzPct val="100000"/>
            </a:pPr>
            <a:r>
              <a:rPr lang="en-US" altLang="en-US" sz="2200" dirty="0"/>
              <a:t>An FI is </a:t>
            </a:r>
            <a:r>
              <a:rPr lang="en-US" altLang="en-US" sz="2200" b="1" dirty="0"/>
              <a:t>fully hedged</a:t>
            </a:r>
            <a:r>
              <a:rPr lang="en-US" altLang="en-US" sz="2200" dirty="0"/>
              <a:t> if it holds an equal amount of foreign currency denominated assets and liabilities (that have the same maturities).</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4194743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2474"/>
            <a:ext cx="7543800" cy="665163"/>
          </a:xfrm>
        </p:spPr>
        <p:txBody>
          <a:bodyPr anchor="ctr"/>
          <a:lstStyle/>
          <a:p>
            <a:r>
              <a:rPr lang="en-US" altLang="en-US" sz="3500" dirty="0"/>
              <a:t>Foreign Exchange Risk Concluded</a:t>
            </a:r>
            <a:endParaRPr lang="en-IN" sz="3500" dirty="0"/>
          </a:p>
        </p:txBody>
      </p:sp>
      <p:sp>
        <p:nvSpPr>
          <p:cNvPr id="5" name="Content Placeholder 4"/>
          <p:cNvSpPr>
            <a:spLocks noGrp="1"/>
          </p:cNvSpPr>
          <p:nvPr>
            <p:ph idx="1"/>
          </p:nvPr>
        </p:nvSpPr>
        <p:spPr>
          <a:xfrm>
            <a:off x="457200" y="1677768"/>
            <a:ext cx="8229600" cy="1359102"/>
          </a:xfrm>
        </p:spPr>
        <p:txBody>
          <a:bodyPr/>
          <a:lstStyle/>
          <a:p>
            <a:pPr marL="0" indent="0" eaLnBrk="1" hangingPunct="1">
              <a:buNone/>
            </a:pPr>
            <a:r>
              <a:rPr lang="en-US" altLang="en-US" sz="2000" dirty="0"/>
              <a:t>A U.S. FI lends ¥100 million when the ¥/$ exchange rate is ¥110. The interest rate is fixed at 9% and the loan is for one year. If, in a year, the exchange rate is ¥120 to the dollar, what is the bank’s dollar rate of return on the loan?</a:t>
            </a:r>
          </a:p>
          <a:p>
            <a:pPr marL="0" indent="0" eaLnBrk="1" hangingPunct="1">
              <a:buNone/>
            </a:pPr>
            <a:r>
              <a:rPr lang="en-US" altLang="en-US" sz="2000" dirty="0"/>
              <a:t>The original dollar amount lent by the bank is:</a:t>
            </a:r>
          </a:p>
          <a:p>
            <a:pPr marL="291600" lvl="1" indent="-291600" eaLnBrk="1" hangingPunct="1">
              <a:lnSpc>
                <a:spcPct val="90000"/>
              </a:lnSpc>
              <a:spcBef>
                <a:spcPts val="1000"/>
              </a:spcBef>
              <a:buSzPct val="100000"/>
            </a:pPr>
            <a:r>
              <a:rPr lang="en-US" altLang="en-US" sz="1900" b="1" dirty="0">
                <a:solidFill>
                  <a:srgbClr val="000099"/>
                </a:solidFill>
              </a:rPr>
              <a:t> </a:t>
            </a:r>
            <a:endParaRPr lang="en-IN" dirty="0"/>
          </a:p>
        </p:txBody>
      </p:sp>
      <p:graphicFrame>
        <p:nvGraphicFramePr>
          <p:cNvPr id="6" name="Object 5"/>
          <p:cNvGraphicFramePr>
            <a:graphicFrameLocks noChangeAspect="1"/>
          </p:cNvGraphicFramePr>
          <p:nvPr>
            <p:extLst>
              <p:ext uri="{D42A27DB-BD31-4B8C-83A1-F6EECF244321}">
                <p14:modId xmlns:p14="http://schemas.microsoft.com/office/powerpoint/2010/main" val="645539313"/>
              </p:ext>
            </p:extLst>
          </p:nvPr>
        </p:nvGraphicFramePr>
        <p:xfrm>
          <a:off x="860246" y="3058356"/>
          <a:ext cx="2789671" cy="577273"/>
        </p:xfrm>
        <a:graphic>
          <a:graphicData uri="http://schemas.openxmlformats.org/presentationml/2006/ole">
            <mc:AlternateContent xmlns:mc="http://schemas.openxmlformats.org/markup-compatibility/2006">
              <mc:Choice xmlns:v="urn:schemas-microsoft-com:vml" Requires="v">
                <p:oleObj spid="_x0000_s50229" name="Equation" r:id="rId4" imgW="1904760" imgH="393480" progId="Equation.DSMT4">
                  <p:embed/>
                </p:oleObj>
              </mc:Choice>
              <mc:Fallback>
                <p:oleObj name="Equation" r:id="rId4" imgW="1904760" imgH="393480" progId="Equation.DSMT4">
                  <p:embed/>
                  <p:pic>
                    <p:nvPicPr>
                      <p:cNvPr id="0" name=""/>
                      <p:cNvPicPr/>
                      <p:nvPr/>
                    </p:nvPicPr>
                    <p:blipFill>
                      <a:blip r:embed="rId5"/>
                      <a:stretch>
                        <a:fillRect/>
                      </a:stretch>
                    </p:blipFill>
                    <p:spPr>
                      <a:xfrm>
                        <a:off x="860246" y="3058356"/>
                        <a:ext cx="2789671" cy="577273"/>
                      </a:xfrm>
                      <a:prstGeom prst="rect">
                        <a:avLst/>
                      </a:prstGeom>
                    </p:spPr>
                  </p:pic>
                </p:oleObj>
              </mc:Fallback>
            </mc:AlternateContent>
          </a:graphicData>
        </a:graphic>
      </p:graphicFrame>
      <p:sp>
        <p:nvSpPr>
          <p:cNvPr id="4" name="Content Placeholder 3"/>
          <p:cNvSpPr>
            <a:spLocks noGrp="1"/>
          </p:cNvSpPr>
          <p:nvPr>
            <p:ph idx="13"/>
          </p:nvPr>
        </p:nvSpPr>
        <p:spPr>
          <a:xfrm>
            <a:off x="457200" y="3678720"/>
            <a:ext cx="8229600" cy="773639"/>
          </a:xfrm>
        </p:spPr>
        <p:txBody>
          <a:bodyPr/>
          <a:lstStyle/>
          <a:p>
            <a:pPr marL="0" indent="0" eaLnBrk="1" hangingPunct="1">
              <a:buNone/>
            </a:pPr>
            <a:r>
              <a:rPr lang="en-US" altLang="en-US" sz="2000" dirty="0"/>
              <a:t>In one year the borrower repays:</a:t>
            </a:r>
          </a:p>
          <a:p>
            <a:pPr marL="291600" lvl="1" indent="-291600" eaLnBrk="1" hangingPunct="1">
              <a:lnSpc>
                <a:spcPct val="90000"/>
              </a:lnSpc>
              <a:spcBef>
                <a:spcPts val="1000"/>
              </a:spcBef>
              <a:buSzPct val="100000"/>
            </a:pPr>
            <a:r>
              <a:rPr lang="en-US" altLang="en-US" sz="1900" dirty="0">
                <a:solidFill>
                  <a:srgbClr val="000099"/>
                </a:solidFill>
              </a:rPr>
              <a:t>(¥100,000,000 </a:t>
            </a:r>
            <a:r>
              <a:rPr lang="en-US" altLang="en-US" sz="1900" dirty="0">
                <a:solidFill>
                  <a:srgbClr val="000099"/>
                </a:solidFill>
                <a:sym typeface="Symbol" pitchFamily="18" charset="2"/>
              </a:rPr>
              <a:t></a:t>
            </a:r>
            <a:r>
              <a:rPr lang="en-US" altLang="en-US" sz="1900" dirty="0">
                <a:solidFill>
                  <a:srgbClr val="000099"/>
                </a:solidFill>
              </a:rPr>
              <a:t> 1.09) = ¥109,000,000.</a:t>
            </a:r>
            <a:endParaRPr lang="en-IN" dirty="0"/>
          </a:p>
        </p:txBody>
      </p:sp>
      <p:sp>
        <p:nvSpPr>
          <p:cNvPr id="3" name="Content Placeholder 2"/>
          <p:cNvSpPr>
            <a:spLocks noGrp="1"/>
          </p:cNvSpPr>
          <p:nvPr>
            <p:ph idx="14"/>
          </p:nvPr>
        </p:nvSpPr>
        <p:spPr>
          <a:xfrm>
            <a:off x="457200" y="4555019"/>
            <a:ext cx="3692769" cy="416328"/>
          </a:xfrm>
        </p:spPr>
        <p:txBody>
          <a:bodyPr/>
          <a:lstStyle/>
          <a:p>
            <a:pPr marL="0" indent="0" eaLnBrk="1" hangingPunct="1">
              <a:buNone/>
            </a:pPr>
            <a:r>
              <a:rPr lang="en-US" altLang="en-US" sz="2000" dirty="0"/>
              <a:t>In dollar terms this is now worth:</a:t>
            </a:r>
          </a:p>
          <a:p>
            <a:pPr marL="291600" lvl="1" indent="-291600" eaLnBrk="1" hangingPunct="1">
              <a:lnSpc>
                <a:spcPct val="90000"/>
              </a:lnSpc>
              <a:spcBef>
                <a:spcPts val="1000"/>
              </a:spcBef>
              <a:buSzPct val="100000"/>
            </a:pPr>
            <a:r>
              <a:rPr lang="en-US" altLang="en-US" sz="1900" b="1" dirty="0">
                <a:solidFill>
                  <a:srgbClr val="000099"/>
                </a:solidFill>
              </a:rPr>
              <a:t> </a:t>
            </a:r>
          </a:p>
        </p:txBody>
      </p:sp>
      <p:graphicFrame>
        <p:nvGraphicFramePr>
          <p:cNvPr id="8" name="Object 7"/>
          <p:cNvGraphicFramePr>
            <a:graphicFrameLocks noChangeAspect="1"/>
          </p:cNvGraphicFramePr>
          <p:nvPr>
            <p:extLst>
              <p:ext uri="{D42A27DB-BD31-4B8C-83A1-F6EECF244321}">
                <p14:modId xmlns:p14="http://schemas.microsoft.com/office/powerpoint/2010/main" val="1323971156"/>
              </p:ext>
            </p:extLst>
          </p:nvPr>
        </p:nvGraphicFramePr>
        <p:xfrm>
          <a:off x="829090" y="4971220"/>
          <a:ext cx="2769466" cy="575830"/>
        </p:xfrm>
        <a:graphic>
          <a:graphicData uri="http://schemas.openxmlformats.org/presentationml/2006/ole">
            <mc:AlternateContent xmlns:mc="http://schemas.openxmlformats.org/markup-compatibility/2006">
              <mc:Choice xmlns:v="urn:schemas-microsoft-com:vml" Requires="v">
                <p:oleObj spid="_x0000_s50230" name="Equation" r:id="rId6" imgW="1892160" imgH="393480" progId="Equation.DSMT4">
                  <p:embed/>
                </p:oleObj>
              </mc:Choice>
              <mc:Fallback>
                <p:oleObj name="Equation" r:id="rId6" imgW="1892160" imgH="393480" progId="Equation.DSMT4">
                  <p:embed/>
                  <p:pic>
                    <p:nvPicPr>
                      <p:cNvPr id="6" name="Object 5"/>
                      <p:cNvPicPr/>
                      <p:nvPr/>
                    </p:nvPicPr>
                    <p:blipFill>
                      <a:blip r:embed="rId7"/>
                      <a:stretch>
                        <a:fillRect/>
                      </a:stretch>
                    </p:blipFill>
                    <p:spPr>
                      <a:xfrm>
                        <a:off x="829090" y="4971220"/>
                        <a:ext cx="2769466" cy="57583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64097611"/>
              </p:ext>
            </p:extLst>
          </p:nvPr>
        </p:nvGraphicFramePr>
        <p:xfrm>
          <a:off x="4033208" y="5695320"/>
          <a:ext cx="3728657" cy="949876"/>
        </p:xfrm>
        <a:graphic>
          <a:graphicData uri="http://schemas.openxmlformats.org/presentationml/2006/ole">
            <mc:AlternateContent xmlns:mc="http://schemas.openxmlformats.org/markup-compatibility/2006">
              <mc:Choice xmlns:v="urn:schemas-microsoft-com:vml" Requires="v">
                <p:oleObj spid="_x0000_s50231" name="Equation" r:id="rId8" imgW="2489040" imgH="634680" progId="Equation.DSMT4">
                  <p:embed/>
                </p:oleObj>
              </mc:Choice>
              <mc:Fallback>
                <p:oleObj name="Equation" r:id="rId8" imgW="2489040" imgH="634680" progId="Equation.DSMT4">
                  <p:embed/>
                  <p:pic>
                    <p:nvPicPr>
                      <p:cNvPr id="0" name=""/>
                      <p:cNvPicPr/>
                      <p:nvPr/>
                    </p:nvPicPr>
                    <p:blipFill>
                      <a:blip r:embed="rId9"/>
                      <a:stretch>
                        <a:fillRect/>
                      </a:stretch>
                    </p:blipFill>
                    <p:spPr>
                      <a:xfrm>
                        <a:off x="4033208" y="5695320"/>
                        <a:ext cx="3728657" cy="949876"/>
                      </a:xfrm>
                      <a:prstGeom prst="rect">
                        <a:avLst/>
                      </a:prstGeom>
                    </p:spPr>
                  </p:pic>
                </p:oleObj>
              </mc:Fallback>
            </mc:AlternateContent>
          </a:graphicData>
        </a:graphic>
      </p:graphicFrame>
      <p:sp>
        <p:nvSpPr>
          <p:cNvPr id="9" name="Slide Number Placeholder 8"/>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283634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8175"/>
            <a:ext cx="7543800" cy="574151"/>
          </a:xfrm>
        </p:spPr>
        <p:txBody>
          <a:bodyPr anchor="ctr"/>
          <a:lstStyle/>
          <a:p>
            <a:r>
              <a:rPr lang="en-US" altLang="en-US" sz="3500" dirty="0"/>
              <a:t>Sovereign Risk </a:t>
            </a:r>
            <a:r>
              <a:rPr lang="en-US" altLang="en-US" sz="1100" dirty="0"/>
              <a:t>1</a:t>
            </a:r>
            <a:endParaRPr lang="en-IN" sz="1100" dirty="0"/>
          </a:p>
        </p:txBody>
      </p:sp>
      <p:sp>
        <p:nvSpPr>
          <p:cNvPr id="3" name="Content Placeholder 2"/>
          <p:cNvSpPr>
            <a:spLocks noGrp="1"/>
          </p:cNvSpPr>
          <p:nvPr>
            <p:ph idx="1"/>
          </p:nvPr>
        </p:nvSpPr>
        <p:spPr>
          <a:xfrm>
            <a:off x="457200" y="1719263"/>
            <a:ext cx="8229600" cy="3862387"/>
          </a:xfrm>
        </p:spPr>
        <p:txBody>
          <a:bodyPr/>
          <a:lstStyle/>
          <a:p>
            <a:pPr marL="0" indent="0" eaLnBrk="1" hangingPunct="1">
              <a:buNone/>
            </a:pPr>
            <a:r>
              <a:rPr lang="en-US" altLang="en-US" sz="2400" b="1" dirty="0"/>
              <a:t>Country, or sovereign, risk</a:t>
            </a:r>
            <a:r>
              <a:rPr lang="en-US" altLang="en-US" sz="2400" dirty="0"/>
              <a:t> is the risk that repayments from foreign borrowers may be interrupted because of interference from foreign governments.</a:t>
            </a:r>
          </a:p>
          <a:p>
            <a:pPr marL="291600" lvl="1" indent="-291600" eaLnBrk="1" hangingPunct="1">
              <a:lnSpc>
                <a:spcPct val="90000"/>
              </a:lnSpc>
              <a:spcBef>
                <a:spcPts val="1000"/>
              </a:spcBef>
              <a:buSzPct val="100000"/>
            </a:pPr>
            <a:r>
              <a:rPr lang="en-US" altLang="en-US" sz="2200" dirty="0"/>
              <a:t>Differs from credit risk of FIs’ purchasing domestic assets.</a:t>
            </a:r>
          </a:p>
          <a:p>
            <a:pPr marL="622800" lvl="2" indent="-291600" eaLnBrk="1" hangingPunct="1">
              <a:lnSpc>
                <a:spcPct val="90000"/>
              </a:lnSpc>
              <a:spcBef>
                <a:spcPts val="500"/>
              </a:spcBef>
              <a:buSzPct val="100000"/>
            </a:pPr>
            <a:r>
              <a:rPr lang="en-US" altLang="en-US" sz="2000" dirty="0"/>
              <a:t>With domestic assets, FIs usually have some recourse through bankruptcy courts—that is FIs can recoup some of their losses when defaulted firms are liquidated or restructured.</a:t>
            </a:r>
          </a:p>
          <a:p>
            <a:pPr marL="291600" lvl="1" indent="-291600" eaLnBrk="1" hangingPunct="1">
              <a:lnSpc>
                <a:spcPct val="90000"/>
              </a:lnSpc>
              <a:spcBef>
                <a:spcPts val="1000"/>
              </a:spcBef>
              <a:buSzPct val="100000"/>
            </a:pPr>
            <a:r>
              <a:rPr lang="en-US" altLang="en-US" sz="2200" dirty="0"/>
              <a:t>Foreign corporations may be unable to pay principal and interest even if they desire to do so.</a:t>
            </a:r>
          </a:p>
          <a:p>
            <a:pPr marL="622800" lvl="2" indent="-291600" eaLnBrk="1" hangingPunct="1">
              <a:lnSpc>
                <a:spcPct val="90000"/>
              </a:lnSpc>
              <a:spcBef>
                <a:spcPts val="500"/>
              </a:spcBef>
              <a:buSzPct val="100000"/>
            </a:pPr>
            <a:r>
              <a:rPr lang="en-US" altLang="en-US" sz="2000" dirty="0"/>
              <a:t>Foreign governments may limit or prohibit debt repayment due to foreign currency shortages or adverse political events.</a:t>
            </a:r>
          </a:p>
        </p:txBody>
      </p:sp>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1226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3217"/>
            <a:ext cx="7543800" cy="554523"/>
          </a:xfrm>
        </p:spPr>
        <p:txBody>
          <a:bodyPr anchor="ctr"/>
          <a:lstStyle/>
          <a:p>
            <a:r>
              <a:rPr lang="en-US" altLang="en-US" sz="3500" dirty="0"/>
              <a:t>Sovereign Risk </a:t>
            </a:r>
            <a:r>
              <a:rPr lang="en-US" altLang="en-US" sz="1100" dirty="0"/>
              <a:t>2</a:t>
            </a:r>
            <a:endParaRPr lang="en-IN" sz="1100" dirty="0"/>
          </a:p>
        </p:txBody>
      </p:sp>
      <p:sp>
        <p:nvSpPr>
          <p:cNvPr id="3" name="Content Placeholder 2"/>
          <p:cNvSpPr>
            <a:spLocks noGrp="1"/>
          </p:cNvSpPr>
          <p:nvPr>
            <p:ph idx="1"/>
          </p:nvPr>
        </p:nvSpPr>
        <p:spPr>
          <a:xfrm>
            <a:off x="457200" y="1719263"/>
            <a:ext cx="8229600" cy="4005262"/>
          </a:xfrm>
        </p:spPr>
        <p:txBody>
          <a:bodyPr/>
          <a:lstStyle/>
          <a:p>
            <a:pPr marL="0" indent="0" eaLnBrk="1" hangingPunct="1">
              <a:buNone/>
            </a:pPr>
            <a:r>
              <a:rPr lang="en-US" altLang="en-US" sz="2400" b="1" dirty="0"/>
              <a:t>Country or sovereign risk </a:t>
            </a:r>
            <a:r>
              <a:rPr lang="en-US" altLang="en-US" sz="2400" dirty="0"/>
              <a:t>(continued).</a:t>
            </a:r>
          </a:p>
          <a:p>
            <a:pPr marL="291600" lvl="1" indent="-291600" eaLnBrk="1" hangingPunct="1">
              <a:lnSpc>
                <a:spcPct val="90000"/>
              </a:lnSpc>
              <a:spcBef>
                <a:spcPts val="1000"/>
              </a:spcBef>
              <a:buSzPct val="100000"/>
            </a:pPr>
            <a:r>
              <a:rPr lang="en-US" altLang="en-US" sz="2200" dirty="0"/>
              <a:t>An FI claimholder may have little or no recourse to local bankruptcy courts or to an international claims court.</a:t>
            </a:r>
          </a:p>
          <a:p>
            <a:pPr marL="291600" lvl="1" indent="-291600" eaLnBrk="1" hangingPunct="1">
              <a:lnSpc>
                <a:spcPct val="90000"/>
              </a:lnSpc>
              <a:spcBef>
                <a:spcPts val="1000"/>
              </a:spcBef>
              <a:buSzPct val="100000"/>
            </a:pPr>
            <a:r>
              <a:rPr lang="en-US" altLang="en-US" sz="2200" dirty="0"/>
              <a:t>Measuring sovereign risk includes analyzing:</a:t>
            </a:r>
          </a:p>
          <a:p>
            <a:pPr marL="622800" lvl="2" indent="-291600" eaLnBrk="1" hangingPunct="1">
              <a:lnSpc>
                <a:spcPct val="90000"/>
              </a:lnSpc>
              <a:spcBef>
                <a:spcPts val="500"/>
              </a:spcBef>
              <a:buSzPct val="100000"/>
            </a:pPr>
            <a:r>
              <a:rPr lang="en-US" altLang="en-US" sz="2000" dirty="0"/>
              <a:t>The trade policy of the foreign government.</a:t>
            </a:r>
          </a:p>
          <a:p>
            <a:pPr marL="622800" lvl="2" indent="-291600" eaLnBrk="1" hangingPunct="1">
              <a:lnSpc>
                <a:spcPct val="90000"/>
              </a:lnSpc>
              <a:spcBef>
                <a:spcPts val="500"/>
              </a:spcBef>
              <a:buSzPct val="100000"/>
            </a:pPr>
            <a:r>
              <a:rPr lang="en-US" altLang="en-US" sz="2000" dirty="0"/>
              <a:t>The fiscal stance (deficit or surplus) of the foreign government.</a:t>
            </a:r>
          </a:p>
          <a:p>
            <a:pPr marL="622800" lvl="2" indent="-291600" eaLnBrk="1" hangingPunct="1">
              <a:lnSpc>
                <a:spcPct val="90000"/>
              </a:lnSpc>
              <a:spcBef>
                <a:spcPts val="500"/>
              </a:spcBef>
              <a:buSzPct val="100000"/>
            </a:pPr>
            <a:r>
              <a:rPr lang="en-US" altLang="en-US" sz="2000" dirty="0"/>
              <a:t>Government intervention in the economy.</a:t>
            </a:r>
          </a:p>
          <a:p>
            <a:pPr marL="622800" lvl="2" indent="-291600" eaLnBrk="1" hangingPunct="1">
              <a:lnSpc>
                <a:spcPct val="90000"/>
              </a:lnSpc>
              <a:spcBef>
                <a:spcPts val="500"/>
              </a:spcBef>
              <a:buSzPct val="100000"/>
            </a:pPr>
            <a:r>
              <a:rPr lang="en-US" altLang="en-US" sz="2000" dirty="0"/>
              <a:t>The foreign government’s monetary policy.</a:t>
            </a:r>
          </a:p>
          <a:p>
            <a:pPr marL="622800" lvl="2" indent="-291600" eaLnBrk="1" hangingPunct="1">
              <a:lnSpc>
                <a:spcPct val="90000"/>
              </a:lnSpc>
              <a:spcBef>
                <a:spcPts val="500"/>
              </a:spcBef>
              <a:buSzPct val="100000"/>
            </a:pPr>
            <a:r>
              <a:rPr lang="en-US" altLang="en-US" sz="2000" dirty="0"/>
              <a:t>Capital flows and foreign investment.</a:t>
            </a:r>
          </a:p>
          <a:p>
            <a:pPr marL="622800" lvl="2" indent="-291600" eaLnBrk="1" hangingPunct="1">
              <a:lnSpc>
                <a:spcPct val="90000"/>
              </a:lnSpc>
              <a:spcBef>
                <a:spcPts val="500"/>
              </a:spcBef>
              <a:buSzPct val="100000"/>
            </a:pPr>
            <a:r>
              <a:rPr lang="en-US" altLang="en-US" sz="2000" dirty="0"/>
              <a:t>Inflation.</a:t>
            </a:r>
          </a:p>
          <a:p>
            <a:pPr marL="622800" lvl="2" indent="-291600" eaLnBrk="1" hangingPunct="1">
              <a:lnSpc>
                <a:spcPct val="90000"/>
              </a:lnSpc>
              <a:spcBef>
                <a:spcPts val="500"/>
              </a:spcBef>
              <a:buSzPct val="100000"/>
            </a:pPr>
            <a:r>
              <a:rPr lang="en-US" altLang="en-US" sz="2000" dirty="0"/>
              <a:t>The structure of the foreign country’s financial system.</a:t>
            </a:r>
          </a:p>
        </p:txBody>
      </p:sp>
      <p:sp>
        <p:nvSpPr>
          <p:cNvPr id="4" name="Slide Number Placeholder 3"/>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549160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1975"/>
            <a:ext cx="7543800" cy="610134"/>
          </a:xfrm>
        </p:spPr>
        <p:txBody>
          <a:bodyPr anchor="ctr"/>
          <a:lstStyle/>
          <a:p>
            <a:r>
              <a:rPr lang="en-US" altLang="en-US" sz="3500" dirty="0"/>
              <a:t>Technology and Operational Risk</a:t>
            </a:r>
            <a:endParaRPr lang="en-IN" sz="2400" b="0" dirty="0"/>
          </a:p>
        </p:txBody>
      </p:sp>
      <p:sp>
        <p:nvSpPr>
          <p:cNvPr id="4" name="Content Placeholder 3"/>
          <p:cNvSpPr>
            <a:spLocks noGrp="1"/>
          </p:cNvSpPr>
          <p:nvPr>
            <p:ph idx="1"/>
          </p:nvPr>
        </p:nvSpPr>
        <p:spPr>
          <a:xfrm>
            <a:off x="457200" y="1719263"/>
            <a:ext cx="8229600" cy="4357687"/>
          </a:xfrm>
        </p:spPr>
        <p:txBody>
          <a:bodyPr/>
          <a:lstStyle/>
          <a:p>
            <a:pPr marL="0" indent="0" eaLnBrk="1" hangingPunct="1">
              <a:lnSpc>
                <a:spcPct val="90000"/>
              </a:lnSpc>
              <a:buNone/>
            </a:pPr>
            <a:r>
              <a:rPr lang="en-US" altLang="en-US" sz="2400" b="1" dirty="0"/>
              <a:t>Technology risk</a:t>
            </a:r>
            <a:r>
              <a:rPr lang="en-US" altLang="en-US" sz="2400" dirty="0"/>
              <a:t> and </a:t>
            </a:r>
            <a:r>
              <a:rPr lang="en-US" altLang="en-US" sz="2400" b="1" dirty="0"/>
              <a:t>operational risk</a:t>
            </a:r>
            <a:r>
              <a:rPr lang="en-US" altLang="en-US" sz="2400" dirty="0"/>
              <a:t> are closely related.</a:t>
            </a:r>
          </a:p>
          <a:p>
            <a:pPr marL="291600" lvl="1" indent="-291600" eaLnBrk="1" hangingPunct="1">
              <a:lnSpc>
                <a:spcPct val="90000"/>
              </a:lnSpc>
              <a:spcBef>
                <a:spcPts val="1000"/>
              </a:spcBef>
            </a:pPr>
            <a:r>
              <a:rPr lang="en-US" altLang="en-US" sz="2200" b="1" dirty="0"/>
              <a:t>Technology risk</a:t>
            </a:r>
            <a:r>
              <a:rPr lang="en-US" altLang="en-US" sz="2200" dirty="0"/>
              <a:t> is the risk incurred by an FI when its technological investments do not produce anticipated cost savings.</a:t>
            </a:r>
          </a:p>
          <a:p>
            <a:pPr marL="622800" lvl="2" indent="-291600" eaLnBrk="1" hangingPunct="1">
              <a:lnSpc>
                <a:spcPct val="90000"/>
              </a:lnSpc>
              <a:spcBef>
                <a:spcPts val="500"/>
              </a:spcBef>
            </a:pPr>
            <a:r>
              <a:rPr lang="en-US" altLang="en-US" sz="2000" dirty="0"/>
              <a:t>The major objectives of technological expansion are to allow the FI to exploit potential economies of scale and scope by:</a:t>
            </a:r>
          </a:p>
          <a:p>
            <a:pPr marL="903600" lvl="3" eaLnBrk="1" hangingPunct="1">
              <a:lnSpc>
                <a:spcPct val="90000"/>
              </a:lnSpc>
              <a:spcBef>
                <a:spcPts val="500"/>
              </a:spcBef>
            </a:pPr>
            <a:r>
              <a:rPr lang="en-US" altLang="en-US" sz="1800" dirty="0"/>
              <a:t>Lowering operating costs.</a:t>
            </a:r>
          </a:p>
          <a:p>
            <a:pPr marL="903600" lvl="3" eaLnBrk="1" hangingPunct="1">
              <a:lnSpc>
                <a:spcPct val="90000"/>
              </a:lnSpc>
              <a:spcBef>
                <a:spcPts val="500"/>
              </a:spcBef>
            </a:pPr>
            <a:r>
              <a:rPr lang="en-US" altLang="en-US" sz="1800" dirty="0"/>
              <a:t>Increasing profits.</a:t>
            </a:r>
          </a:p>
          <a:p>
            <a:pPr marL="903600" lvl="3" eaLnBrk="1" hangingPunct="1">
              <a:lnSpc>
                <a:spcPct val="90000"/>
              </a:lnSpc>
              <a:spcBef>
                <a:spcPts val="500"/>
              </a:spcBef>
            </a:pPr>
            <a:r>
              <a:rPr lang="en-US" altLang="en-US" sz="1800" dirty="0"/>
              <a:t>Capturing new markets.</a:t>
            </a:r>
          </a:p>
          <a:p>
            <a:pPr marL="291600" lvl="1" indent="-291600" eaLnBrk="1" hangingPunct="1">
              <a:lnSpc>
                <a:spcPct val="90000"/>
              </a:lnSpc>
              <a:spcBef>
                <a:spcPts val="1000"/>
              </a:spcBef>
            </a:pPr>
            <a:r>
              <a:rPr lang="en-US" altLang="en-US" sz="2200" b="1" dirty="0"/>
              <a:t>Operational risk</a:t>
            </a:r>
            <a:r>
              <a:rPr lang="en-US" altLang="en-US" sz="2200" dirty="0"/>
              <a:t> is the risk that existing technology or support systems may malfunction or break down.</a:t>
            </a:r>
          </a:p>
          <a:p>
            <a:pPr marL="622800" lvl="2" indent="-291600" eaLnBrk="1" hangingPunct="1">
              <a:lnSpc>
                <a:spcPct val="90000"/>
              </a:lnSpc>
              <a:spcBef>
                <a:spcPts val="500"/>
              </a:spcBef>
            </a:pPr>
            <a:r>
              <a:rPr lang="en-US" altLang="en-US" sz="1900" dirty="0"/>
              <a:t>indirect costs, and opportunity costs that reduce an FI’s profitability and </a:t>
            </a:r>
            <a:r>
              <a:rPr lang="en-US" altLang="en-US" sz="2000" dirty="0"/>
              <a:t>Operational risk could be the result of technological failure, but other sources of operational risk can result in direct costs, </a:t>
            </a:r>
            <a:r>
              <a:rPr lang="en-US" altLang="en-US" sz="1900" dirty="0"/>
              <a:t>market value.</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13973083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9390"/>
            <a:ext cx="7543800" cy="888248"/>
          </a:xfrm>
        </p:spPr>
        <p:txBody>
          <a:bodyPr anchor="ctr"/>
          <a:lstStyle/>
          <a:p>
            <a:r>
              <a:rPr lang="en-US" altLang="en-US" sz="3500" dirty="0"/>
              <a:t>Insolvency Risk</a:t>
            </a:r>
            <a:endParaRPr lang="en-IN" sz="3500" dirty="0"/>
          </a:p>
        </p:txBody>
      </p:sp>
      <p:sp>
        <p:nvSpPr>
          <p:cNvPr id="4" name="Content Placeholder 3"/>
          <p:cNvSpPr>
            <a:spLocks noGrp="1"/>
          </p:cNvSpPr>
          <p:nvPr>
            <p:ph idx="1"/>
          </p:nvPr>
        </p:nvSpPr>
        <p:spPr>
          <a:xfrm>
            <a:off x="457200" y="1752600"/>
            <a:ext cx="8229600" cy="3981450"/>
          </a:xfrm>
        </p:spPr>
        <p:txBody>
          <a:bodyPr anchor="ctr"/>
          <a:lstStyle/>
          <a:p>
            <a:pPr marL="0" indent="0" eaLnBrk="1" hangingPunct="1">
              <a:spcBef>
                <a:spcPts val="0"/>
              </a:spcBef>
              <a:buNone/>
            </a:pPr>
            <a:r>
              <a:rPr lang="en-US" altLang="en-US" sz="2400" b="1" dirty="0"/>
              <a:t>Insolvency risk</a:t>
            </a:r>
            <a:r>
              <a:rPr lang="en-US" altLang="en-US" sz="2400" dirty="0"/>
              <a:t> is the risk that an FI may not have enough capital to offset a sudden decline in the value of its assets relative to its liabilities.</a:t>
            </a:r>
          </a:p>
          <a:p>
            <a:pPr marL="291600" lvl="1" indent="-291600" eaLnBrk="1" hangingPunct="1">
              <a:lnSpc>
                <a:spcPct val="90000"/>
              </a:lnSpc>
              <a:spcBef>
                <a:spcPts val="1000"/>
              </a:spcBef>
              <a:buSzPct val="100000"/>
            </a:pPr>
            <a:r>
              <a:rPr lang="en-US" altLang="en-US" sz="2200" dirty="0"/>
              <a:t>Insolvency risk is a consequence or an outcome of one or more of the risks previously described:</a:t>
            </a:r>
          </a:p>
          <a:p>
            <a:pPr marL="622800" lvl="2" indent="-291600" eaLnBrk="1" hangingPunct="1">
              <a:lnSpc>
                <a:spcPct val="90000"/>
              </a:lnSpc>
              <a:spcBef>
                <a:spcPts val="500"/>
              </a:spcBef>
              <a:buSzPct val="100000"/>
            </a:pPr>
            <a:r>
              <a:rPr lang="en-US" altLang="en-US" sz="2000" dirty="0"/>
              <a:t>Interest rate, market, credit, OBS, technological, foreign exchange, sovereign, and/or liquidity risk.</a:t>
            </a:r>
          </a:p>
          <a:p>
            <a:pPr marL="291600" lvl="1" indent="-291600" eaLnBrk="1" hangingPunct="1">
              <a:lnSpc>
                <a:spcPct val="90000"/>
              </a:lnSpc>
              <a:spcBef>
                <a:spcPts val="1000"/>
              </a:spcBef>
              <a:buSzPct val="100000"/>
            </a:pPr>
            <a:r>
              <a:rPr lang="en-US" altLang="en-US" sz="2200" dirty="0"/>
              <a:t>Generally, the more equity capital to borrowed funds an FI has (that is the lower its leverage), the less insolvency risk it is exposed to.</a:t>
            </a:r>
          </a:p>
          <a:p>
            <a:pPr marL="291600" lvl="1" indent="-291600" eaLnBrk="1" hangingPunct="1">
              <a:lnSpc>
                <a:spcPct val="90000"/>
              </a:lnSpc>
              <a:spcBef>
                <a:spcPts val="1000"/>
              </a:spcBef>
              <a:buSzPct val="100000"/>
            </a:pPr>
            <a:r>
              <a:rPr lang="en-US" altLang="en-US" sz="2200" dirty="0"/>
              <a:t>Both regulators and managers focus on capital adequacy as a measure of an FI’s ability to remain solvent.</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4502584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7543800" cy="552450"/>
          </a:xfrm>
        </p:spPr>
        <p:txBody>
          <a:bodyPr anchor="ctr"/>
          <a:lstStyle/>
          <a:p>
            <a:r>
              <a:rPr lang="en-US" altLang="en-US" sz="3500" dirty="0"/>
              <a:t>Other Risks and Interactions</a:t>
            </a:r>
            <a:endParaRPr lang="en-IN" sz="3500" dirty="0"/>
          </a:p>
        </p:txBody>
      </p:sp>
      <p:sp>
        <p:nvSpPr>
          <p:cNvPr id="5" name="Content Placeholder 4"/>
          <p:cNvSpPr>
            <a:spLocks noGrp="1"/>
          </p:cNvSpPr>
          <p:nvPr>
            <p:ph idx="1"/>
          </p:nvPr>
        </p:nvSpPr>
        <p:spPr>
          <a:xfrm>
            <a:off x="457200" y="1709638"/>
            <a:ext cx="8229600" cy="4738787"/>
          </a:xfrm>
        </p:spPr>
        <p:txBody>
          <a:bodyPr anchor="t"/>
          <a:lstStyle/>
          <a:p>
            <a:pPr marL="0" indent="0" eaLnBrk="1" hangingPunct="1">
              <a:lnSpc>
                <a:spcPct val="90000"/>
              </a:lnSpc>
              <a:buNone/>
            </a:pPr>
            <a:r>
              <a:rPr lang="en-US" altLang="en-US" sz="2400" b="1" dirty="0"/>
              <a:t>Other risks</a:t>
            </a:r>
            <a:r>
              <a:rPr lang="en-US" altLang="en-US" sz="2400" dirty="0"/>
              <a:t> and </a:t>
            </a:r>
            <a:r>
              <a:rPr lang="en-US" altLang="en-US" sz="2400" b="1" dirty="0"/>
              <a:t>interactions among risks.</a:t>
            </a:r>
            <a:endParaRPr lang="en-US" altLang="en-US" sz="2400" dirty="0"/>
          </a:p>
          <a:p>
            <a:pPr marL="291600" lvl="1" indent="-291600" eaLnBrk="1" hangingPunct="1">
              <a:lnSpc>
                <a:spcPct val="90000"/>
              </a:lnSpc>
              <a:spcBef>
                <a:spcPts val="1000"/>
              </a:spcBef>
              <a:buSzPct val="100000"/>
            </a:pPr>
            <a:r>
              <a:rPr lang="en-US" altLang="en-US" sz="2200" dirty="0"/>
              <a:t>In reality, all of the previously defined risks are interdependent.</a:t>
            </a:r>
          </a:p>
          <a:p>
            <a:pPr marL="622800" lvl="2" indent="-291600" eaLnBrk="1" hangingPunct="1">
              <a:lnSpc>
                <a:spcPct val="90000"/>
              </a:lnSpc>
              <a:spcBef>
                <a:spcPts val="500"/>
              </a:spcBef>
              <a:buSzPct val="100000"/>
            </a:pPr>
            <a:r>
              <a:rPr lang="en-US" altLang="en-US" sz="2000" dirty="0"/>
              <a:t>Example: liquidity risk is correlated with interest rate and credit risks.</a:t>
            </a:r>
          </a:p>
          <a:p>
            <a:pPr marL="291600" lvl="1" indent="-291600" eaLnBrk="1" hangingPunct="1">
              <a:lnSpc>
                <a:spcPct val="90000"/>
              </a:lnSpc>
              <a:spcBef>
                <a:spcPts val="1000"/>
              </a:spcBef>
              <a:buSzPct val="100000"/>
            </a:pPr>
            <a:r>
              <a:rPr lang="en-US" altLang="en-US" sz="2200" dirty="0"/>
              <a:t>When managers take actions to mitigate one type of risk, they must consider effects on other risks.</a:t>
            </a:r>
          </a:p>
          <a:p>
            <a:pPr marL="291600" lvl="1" indent="-291600" eaLnBrk="1" hangingPunct="1">
              <a:lnSpc>
                <a:spcPct val="90000"/>
              </a:lnSpc>
              <a:spcBef>
                <a:spcPts val="1000"/>
              </a:spcBef>
              <a:buSzPct val="100000"/>
            </a:pPr>
            <a:r>
              <a:rPr lang="en-US" altLang="en-US" sz="2200" dirty="0"/>
              <a:t>Changes in regulatory policy constitute another type of </a:t>
            </a:r>
            <a:r>
              <a:rPr lang="en-US" altLang="en-US" sz="2200" b="1" dirty="0"/>
              <a:t>discrete </a:t>
            </a:r>
            <a:r>
              <a:rPr lang="en-US" altLang="en-US" sz="2200" dirty="0"/>
              <a:t>or </a:t>
            </a:r>
            <a:r>
              <a:rPr lang="en-US" altLang="en-US" sz="2200" b="1" dirty="0"/>
              <a:t>event-type risk.</a:t>
            </a:r>
          </a:p>
          <a:p>
            <a:pPr marL="291600" lvl="1" indent="-291600" eaLnBrk="1" hangingPunct="1">
              <a:lnSpc>
                <a:spcPct val="90000"/>
              </a:lnSpc>
              <a:spcBef>
                <a:spcPts val="1000"/>
              </a:spcBef>
              <a:buSzPct val="100000"/>
            </a:pPr>
            <a:r>
              <a:rPr lang="en-US" altLang="en-US" sz="2200" dirty="0"/>
              <a:t>Other </a:t>
            </a:r>
            <a:r>
              <a:rPr lang="en-US" altLang="en-US" sz="2200" b="1" dirty="0"/>
              <a:t>event risks.</a:t>
            </a:r>
            <a:endParaRPr lang="en-US" altLang="en-US" sz="2200" dirty="0"/>
          </a:p>
          <a:p>
            <a:pPr marL="622800" lvl="2" indent="-291600" eaLnBrk="1" hangingPunct="1">
              <a:lnSpc>
                <a:spcPct val="90000"/>
              </a:lnSpc>
              <a:spcBef>
                <a:spcPts val="500"/>
              </a:spcBef>
              <a:buSzPct val="100000"/>
            </a:pPr>
            <a:r>
              <a:rPr lang="en-US" altLang="en-US" sz="2000" dirty="0"/>
              <a:t>Sudden and unexpected changes in financial market conditions due to war, revolutions, and sudden market collapses.</a:t>
            </a:r>
          </a:p>
          <a:p>
            <a:pPr marL="622800" lvl="2" indent="-291600" eaLnBrk="1" hangingPunct="1">
              <a:lnSpc>
                <a:spcPct val="90000"/>
              </a:lnSpc>
              <a:spcBef>
                <a:spcPts val="500"/>
              </a:spcBef>
              <a:buSzPct val="100000"/>
            </a:pPr>
            <a:r>
              <a:rPr lang="en-US" altLang="en-US" sz="2000" dirty="0"/>
              <a:t>Theft, malfeasance, and breach of fiduciary trust.</a:t>
            </a:r>
          </a:p>
          <a:p>
            <a:pPr marL="291600" lvl="1" indent="-291600" eaLnBrk="1" hangingPunct="1">
              <a:lnSpc>
                <a:spcPct val="90000"/>
              </a:lnSpc>
              <a:spcBef>
                <a:spcPts val="1000"/>
              </a:spcBef>
              <a:buSzPct val="100000"/>
            </a:pPr>
            <a:r>
              <a:rPr lang="en-US" altLang="en-US" sz="2200" b="1" dirty="0"/>
              <a:t>Macroeconomic risks </a:t>
            </a:r>
            <a:r>
              <a:rPr lang="en-US" altLang="en-US" sz="2200" dirty="0"/>
              <a:t>include increased inflation, inflation volatility, and unemployment.</a:t>
            </a:r>
            <a:endParaRPr lang="en-US" altLang="en-US" sz="2200" b="1" dirty="0"/>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3266067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3996"/>
            <a:ext cx="7543800" cy="561975"/>
          </a:xfrm>
        </p:spPr>
        <p:txBody>
          <a:bodyPr/>
          <a:lstStyle/>
          <a:p>
            <a:r>
              <a:rPr lang="en-US" altLang="en-US" sz="3500" dirty="0"/>
              <a:t>Credit Risk at FIs </a:t>
            </a:r>
            <a:r>
              <a:rPr lang="en-US" altLang="en-US" sz="1200" dirty="0"/>
              <a:t>1</a:t>
            </a:r>
            <a:endParaRPr lang="en-IN" dirty="0"/>
          </a:p>
        </p:txBody>
      </p:sp>
      <p:sp>
        <p:nvSpPr>
          <p:cNvPr id="24" name="Content Placeholder 23"/>
          <p:cNvSpPr>
            <a:spLocks noGrp="1"/>
          </p:cNvSpPr>
          <p:nvPr>
            <p:ph idx="1"/>
          </p:nvPr>
        </p:nvSpPr>
        <p:spPr>
          <a:xfrm>
            <a:off x="457200" y="1719263"/>
            <a:ext cx="8157411" cy="4538662"/>
          </a:xfrm>
        </p:spPr>
        <p:txBody>
          <a:bodyPr/>
          <a:lstStyle/>
          <a:p>
            <a:pPr marL="0" indent="0" eaLnBrk="1" hangingPunct="1">
              <a:lnSpc>
                <a:spcPct val="90000"/>
              </a:lnSpc>
              <a:buNone/>
            </a:pPr>
            <a:r>
              <a:rPr lang="en-US" altLang="en-US" sz="2400" b="1" dirty="0"/>
              <a:t>Credit risk</a:t>
            </a:r>
            <a:r>
              <a:rPr lang="en-US" altLang="en-US" sz="2400" dirty="0"/>
              <a:t> is the risk that the promised cash flows from loans and securities held by FIs may not be paid in full.</a:t>
            </a:r>
          </a:p>
          <a:p>
            <a:pPr marL="291600" lvl="1" indent="-291600" eaLnBrk="1" hangingPunct="1">
              <a:lnSpc>
                <a:spcPct val="90000"/>
              </a:lnSpc>
              <a:spcBef>
                <a:spcPts val="1000"/>
              </a:spcBef>
              <a:buSzPct val="100000"/>
            </a:pPr>
            <a:r>
              <a:rPr lang="en-US" altLang="en-US" sz="2200" dirty="0"/>
              <a:t>FIs make loans or buy bonds backed by a small percentage of capital.</a:t>
            </a:r>
          </a:p>
          <a:p>
            <a:pPr marL="622800" lvl="2" indent="-291600" eaLnBrk="1" hangingPunct="1">
              <a:lnSpc>
                <a:spcPct val="90000"/>
              </a:lnSpc>
              <a:spcBef>
                <a:spcPts val="500"/>
              </a:spcBef>
              <a:buSzPct val="100000"/>
            </a:pPr>
            <a:r>
              <a:rPr lang="en-US" altLang="en-US" sz="2000" dirty="0"/>
              <a:t>Thus, banks, thrifts, and insurance companies can be significantly hurt by even minor amounts of loan losses.</a:t>
            </a:r>
          </a:p>
          <a:p>
            <a:pPr marL="291600" lvl="1" indent="-291600" eaLnBrk="1" hangingPunct="1">
              <a:lnSpc>
                <a:spcPct val="90000"/>
              </a:lnSpc>
              <a:spcBef>
                <a:spcPts val="1000"/>
              </a:spcBef>
              <a:buSzPct val="100000"/>
            </a:pPr>
            <a:r>
              <a:rPr lang="en-US" altLang="en-US" sz="2200" dirty="0"/>
              <a:t>Many financial claims issued by individuals or corporations have:</a:t>
            </a:r>
          </a:p>
          <a:p>
            <a:pPr marL="622800" lvl="2" indent="-291600" eaLnBrk="1" hangingPunct="1">
              <a:lnSpc>
                <a:spcPct val="90000"/>
              </a:lnSpc>
              <a:spcBef>
                <a:spcPts val="500"/>
              </a:spcBef>
              <a:buSzPct val="100000"/>
            </a:pPr>
            <a:r>
              <a:rPr lang="en-US" altLang="en-US" sz="2000" dirty="0"/>
              <a:t>Limited upside return (with a high probability).</a:t>
            </a:r>
          </a:p>
          <a:p>
            <a:pPr marL="622800" lvl="2" indent="-291600" eaLnBrk="1" hangingPunct="1">
              <a:lnSpc>
                <a:spcPct val="90000"/>
              </a:lnSpc>
              <a:spcBef>
                <a:spcPts val="500"/>
              </a:spcBef>
              <a:buSzPct val="100000"/>
            </a:pPr>
            <a:r>
              <a:rPr lang="en-US" altLang="en-US" sz="2000" dirty="0"/>
              <a:t>Large downside risk (with a low probability).</a:t>
            </a:r>
          </a:p>
          <a:p>
            <a:pPr marL="291600" lvl="1" indent="-291600" eaLnBrk="1" hangingPunct="1">
              <a:lnSpc>
                <a:spcPct val="90000"/>
              </a:lnSpc>
              <a:spcBef>
                <a:spcPts val="1000"/>
              </a:spcBef>
              <a:buSzPct val="100000"/>
            </a:pPr>
            <a:r>
              <a:rPr lang="en-US" altLang="en-US" sz="2200" dirty="0"/>
              <a:t>A key role of FIs involves screening and monitoring loan applicants to ensure only the creditworthy receive loans.</a:t>
            </a:r>
          </a:p>
          <a:p>
            <a:pPr marL="622800" lvl="2" indent="-291600" eaLnBrk="1" hangingPunct="1">
              <a:lnSpc>
                <a:spcPct val="90000"/>
              </a:lnSpc>
              <a:spcBef>
                <a:spcPts val="500"/>
              </a:spcBef>
              <a:buSzPct val="100000"/>
            </a:pPr>
            <a:r>
              <a:rPr lang="en-US" altLang="en-US" sz="2000" dirty="0"/>
              <a:t>FIs also charge interest rates commensurate with the riskiness of the borrower.</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3</a:t>
            </a:fld>
            <a:endParaRPr lang="en-US" alt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IN" altLang="en-US" sz="3500" dirty="0"/>
              <a:t>Commercial Bank Charge-off Rates for Lending Activities Long Description</a:t>
            </a:r>
            <a:endParaRPr lang="en-IN" sz="3500" dirty="0"/>
          </a:p>
        </p:txBody>
      </p:sp>
      <p:sp>
        <p:nvSpPr>
          <p:cNvPr id="5" name="Content Placeholder 4"/>
          <p:cNvSpPr>
            <a:spLocks noGrp="1"/>
          </p:cNvSpPr>
          <p:nvPr>
            <p:ph idx="1"/>
          </p:nvPr>
        </p:nvSpPr>
        <p:spPr>
          <a:xfrm>
            <a:off x="457200" y="1719263"/>
            <a:ext cx="8229600" cy="3177590"/>
          </a:xfrm>
        </p:spPr>
        <p:txBody>
          <a:bodyPr anchor="t"/>
          <a:lstStyle/>
          <a:p>
            <a:pPr marL="0" indent="0" eaLnBrk="1" hangingPunct="1">
              <a:lnSpc>
                <a:spcPct val="90000"/>
              </a:lnSpc>
              <a:buNone/>
            </a:pPr>
            <a:r>
              <a:rPr lang="en-IN" sz="2400" dirty="0"/>
              <a:t>The net charge-off rate (%) for C&amp;I Loans, Real Estate Loans, and Credit Card loans followed the same general trends over time with the most noticeable spike around the year 2009. The charge-off rates were greatest for credit card loans, which typically varies around 5%, but spiked to about 14% in 2009. The net charge-off rates for C&amp;I Loans and Real Estate Loans both varied around 1% with a spike of about 2% in 2009. </a:t>
            </a:r>
            <a:endParaRPr lang="en-US" altLang="en-US" sz="2400" b="1" dirty="0"/>
          </a:p>
        </p:txBody>
      </p:sp>
      <p:sp>
        <p:nvSpPr>
          <p:cNvPr id="10" name="Content Placeholder 9"/>
          <p:cNvSpPr>
            <a:spLocks noGrp="1"/>
          </p:cNvSpPr>
          <p:nvPr>
            <p:ph idx="15"/>
          </p:nvPr>
        </p:nvSpPr>
        <p:spPr>
          <a:xfrm>
            <a:off x="3544590" y="6439301"/>
            <a:ext cx="2365322" cy="221381"/>
          </a:xfrm>
        </p:spPr>
        <p:txBody>
          <a:bodyPr/>
          <a:lstStyle/>
          <a:p>
            <a:pPr marL="0" indent="0">
              <a:buNone/>
            </a:pPr>
            <a:r>
              <a:rPr lang="en-IN" sz="10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33162975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Credit Card Loss Rates and Personal Bankruptcy Filings </a:t>
            </a:r>
            <a:r>
              <a:rPr lang="en-IN" altLang="en-US" sz="3500" dirty="0"/>
              <a:t>Long Description</a:t>
            </a:r>
            <a:endParaRPr lang="en-IN" sz="3500" dirty="0"/>
          </a:p>
        </p:txBody>
      </p:sp>
      <p:sp>
        <p:nvSpPr>
          <p:cNvPr id="5" name="Content Placeholder 4"/>
          <p:cNvSpPr>
            <a:spLocks noGrp="1"/>
          </p:cNvSpPr>
          <p:nvPr>
            <p:ph idx="1"/>
          </p:nvPr>
        </p:nvSpPr>
        <p:spPr>
          <a:xfrm>
            <a:off x="457200" y="1719262"/>
            <a:ext cx="8229600" cy="4296527"/>
          </a:xfrm>
        </p:spPr>
        <p:txBody>
          <a:bodyPr anchor="t"/>
          <a:lstStyle/>
          <a:p>
            <a:pPr marL="0" indent="0" eaLnBrk="1" hangingPunct="1">
              <a:lnSpc>
                <a:spcPct val="90000"/>
              </a:lnSpc>
              <a:buNone/>
            </a:pPr>
            <a:r>
              <a:rPr lang="en-IN" sz="2400" dirty="0"/>
              <a:t>The vertical axis on the left side of the graph displays the net charge-off rate (%), and the vertical axis on the right displays the number of bankruptcy filings (in thousands). The net charge-off rate is displayed as a series of thin bars, appearing that the data is presented for each month of the year for the years 19</a:t>
            </a:r>
            <a:r>
              <a:rPr lang="en-IN" sz="100" dirty="0"/>
              <a:t> </a:t>
            </a:r>
            <a:r>
              <a:rPr lang="en-IN" sz="2400" dirty="0"/>
              <a:t>84 through 2016, but the trend is identical to that described in the previous image. The number of bankruptcy filings (in thousands) increased steadily from about 100 in 19</a:t>
            </a:r>
            <a:r>
              <a:rPr lang="en-IN" sz="100" dirty="0"/>
              <a:t> </a:t>
            </a:r>
            <a:r>
              <a:rPr lang="en-IN" sz="2400" dirty="0"/>
              <a:t>84 to about 400 in 2004. There was a large spike followed by an even more dramatic drop in the year 2005. The number of bankruptcy filings peaked to about 650 and then dropped by 2006 to about 150. The last noteworthy peak occurred in 2010 with about 400 bankruptcy filings.</a:t>
            </a:r>
            <a:endParaRPr lang="en-US" altLang="en-US" sz="2400" b="1" dirty="0"/>
          </a:p>
        </p:txBody>
      </p:sp>
      <p:sp>
        <p:nvSpPr>
          <p:cNvPr id="10" name="Content Placeholder 9"/>
          <p:cNvSpPr>
            <a:spLocks noGrp="1"/>
          </p:cNvSpPr>
          <p:nvPr>
            <p:ph idx="15"/>
          </p:nvPr>
        </p:nvSpPr>
        <p:spPr>
          <a:xfrm>
            <a:off x="3544590" y="6439301"/>
            <a:ext cx="2365322" cy="221381"/>
          </a:xfrm>
        </p:spPr>
        <p:txBody>
          <a:bodyPr/>
          <a:lstStyle/>
          <a:p>
            <a:pPr marL="0" indent="0">
              <a:buNone/>
            </a:pPr>
            <a:r>
              <a:rPr lang="en-IN" sz="10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2676598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2177"/>
            <a:ext cx="7543800" cy="564048"/>
          </a:xfrm>
        </p:spPr>
        <p:txBody>
          <a:bodyPr anchor="ctr"/>
          <a:lstStyle/>
          <a:p>
            <a:r>
              <a:rPr lang="en-US" altLang="en-US" sz="3500" dirty="0"/>
              <a:t>Credit Risk at FIs </a:t>
            </a:r>
            <a:r>
              <a:rPr lang="en-US" altLang="en-US" sz="1100" dirty="0"/>
              <a:t>2</a:t>
            </a:r>
            <a:endParaRPr lang="en-IN" sz="1100" dirty="0"/>
          </a:p>
        </p:txBody>
      </p:sp>
      <p:sp>
        <p:nvSpPr>
          <p:cNvPr id="7" name="Content Placeholder 6"/>
          <p:cNvSpPr>
            <a:spLocks noGrp="1"/>
          </p:cNvSpPr>
          <p:nvPr>
            <p:ph idx="1"/>
          </p:nvPr>
        </p:nvSpPr>
        <p:spPr>
          <a:xfrm>
            <a:off x="457200" y="1689119"/>
            <a:ext cx="8229600" cy="3731042"/>
          </a:xfrm>
        </p:spPr>
        <p:txBody>
          <a:bodyPr/>
          <a:lstStyle/>
          <a:p>
            <a:pPr marL="0" indent="0" eaLnBrk="1" hangingPunct="1">
              <a:buNone/>
            </a:pPr>
            <a:r>
              <a:rPr lang="en-US" altLang="en-US" sz="2400" b="1" dirty="0"/>
              <a:t>Credit risk </a:t>
            </a:r>
            <a:r>
              <a:rPr lang="en-US" altLang="en-US" sz="2400" dirty="0"/>
              <a:t>(continued).</a:t>
            </a:r>
          </a:p>
          <a:p>
            <a:pPr marL="291600" lvl="1" indent="-291600" eaLnBrk="1" hangingPunct="1">
              <a:lnSpc>
                <a:spcPct val="90000"/>
              </a:lnSpc>
              <a:spcBef>
                <a:spcPts val="1000"/>
              </a:spcBef>
              <a:buSzPct val="100000"/>
            </a:pPr>
            <a:r>
              <a:rPr lang="en-US" altLang="en-US" sz="2200" dirty="0"/>
              <a:t>The effects of credit risk are evidenced by </a:t>
            </a:r>
            <a:r>
              <a:rPr lang="en-US" altLang="en-US" sz="2200" b="1" dirty="0"/>
              <a:t>net charge-offs.</a:t>
            </a:r>
          </a:p>
          <a:p>
            <a:pPr marL="622800" lvl="2" indent="-291600" eaLnBrk="1" hangingPunct="1">
              <a:lnSpc>
                <a:spcPct val="90000"/>
              </a:lnSpc>
              <a:spcBef>
                <a:spcPts val="500"/>
              </a:spcBef>
              <a:buSzPct val="100000"/>
            </a:pPr>
            <a:r>
              <a:rPr lang="en-US" altLang="en-US" sz="2000" dirty="0"/>
              <a:t>The </a:t>
            </a:r>
            <a:r>
              <a:rPr lang="en-US" altLang="en-US" sz="2000" b="1" dirty="0"/>
              <a:t>Bankruptcy Reform Act of 2005</a:t>
            </a:r>
            <a:r>
              <a:rPr lang="en-US" altLang="en-US" sz="2000" dirty="0"/>
              <a:t> makes it more difficult for consumers to declare bankruptcy.</a:t>
            </a:r>
          </a:p>
          <a:p>
            <a:pPr marL="291600" lvl="1" indent="-291600" eaLnBrk="1" hangingPunct="1">
              <a:lnSpc>
                <a:spcPct val="90000"/>
              </a:lnSpc>
              <a:spcBef>
                <a:spcPts val="1000"/>
              </a:spcBef>
              <a:buSzPct val="100000"/>
            </a:pPr>
            <a:r>
              <a:rPr lang="en-US" altLang="en-US" sz="2200" dirty="0"/>
              <a:t>FIs can diversify away some individual firm-specific credit risk, but not systematic credit risk.</a:t>
            </a:r>
          </a:p>
          <a:p>
            <a:pPr marL="622800" lvl="2" indent="-291600" eaLnBrk="1" hangingPunct="1">
              <a:lnSpc>
                <a:spcPct val="90000"/>
              </a:lnSpc>
              <a:spcBef>
                <a:spcPts val="500"/>
              </a:spcBef>
              <a:buSzPct val="100000"/>
            </a:pPr>
            <a:r>
              <a:rPr lang="en-US" altLang="en-US" sz="2000" b="1" dirty="0"/>
              <a:t>Firm-specific credit risk</a:t>
            </a:r>
            <a:r>
              <a:rPr lang="en-US" altLang="en-US" sz="2000" dirty="0"/>
              <a:t> is the risk of default for the borrowing firm associated with the specific types of project risk taken by that firm.</a:t>
            </a:r>
          </a:p>
          <a:p>
            <a:pPr marL="622800" lvl="2" indent="-291600" eaLnBrk="1" hangingPunct="1">
              <a:lnSpc>
                <a:spcPct val="90000"/>
              </a:lnSpc>
              <a:spcBef>
                <a:spcPts val="500"/>
              </a:spcBef>
              <a:buSzPct val="100000"/>
            </a:pPr>
            <a:r>
              <a:rPr lang="en-US" altLang="en-US" sz="2000" b="1" dirty="0"/>
              <a:t>Systematic credit risk</a:t>
            </a:r>
            <a:r>
              <a:rPr lang="en-US" altLang="en-US" sz="2000" dirty="0"/>
              <a:t> is the risk of default associated with general economy wide or macroeconomic conditions affecting all borrowers.</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826"/>
            <a:ext cx="7543800" cy="1090379"/>
          </a:xfrm>
        </p:spPr>
        <p:txBody>
          <a:bodyPr anchor="ctr"/>
          <a:lstStyle/>
          <a:p>
            <a:r>
              <a:rPr lang="en-US" altLang="en-US" sz="3500" dirty="0"/>
              <a:t>Commercial Bank Charge-off Rates for Lending Activities</a:t>
            </a:r>
            <a:endParaRPr lang="en-IN" sz="3500" dirty="0"/>
          </a:p>
        </p:txBody>
      </p:sp>
      <p:sp>
        <p:nvSpPr>
          <p:cNvPr id="6" name="Content Placeholder 5"/>
          <p:cNvSpPr>
            <a:spLocks noGrp="1"/>
          </p:cNvSpPr>
          <p:nvPr>
            <p:ph idx="15"/>
          </p:nvPr>
        </p:nvSpPr>
        <p:spPr>
          <a:xfrm>
            <a:off x="457200" y="1749810"/>
            <a:ext cx="8229600" cy="350646"/>
          </a:xfrm>
        </p:spPr>
        <p:txBody>
          <a:bodyPr/>
          <a:lstStyle/>
          <a:p>
            <a:pPr marL="0" indent="0">
              <a:buNone/>
            </a:pPr>
            <a:r>
              <a:rPr lang="en-IN" sz="1800" b="1" dirty="0"/>
              <a:t>Figure 19–1 </a:t>
            </a:r>
            <a:r>
              <a:rPr lang="en-IN" sz="1800" b="1" dirty="0">
                <a:solidFill>
                  <a:srgbClr val="0070C0"/>
                </a:solidFill>
              </a:rPr>
              <a:t>Charge-Off Rates for Commercial Bank Lending Activities </a:t>
            </a:r>
            <a:endParaRPr lang="en-IN" sz="1800" dirty="0">
              <a:solidFill>
                <a:srgbClr val="0070C0"/>
              </a:solidFill>
            </a:endParaRPr>
          </a:p>
        </p:txBody>
      </p:sp>
      <p:pic>
        <p:nvPicPr>
          <p:cNvPr id="11" name="Picture 10" descr="Time plot displaying the net charge-off rates for commercial bank lending activities from 1984 to 2016.&#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18" y="2233168"/>
            <a:ext cx="4210012" cy="3369610"/>
          </a:xfrm>
          <a:prstGeom prst="rect">
            <a:avLst/>
          </a:prstGeom>
        </p:spPr>
      </p:pic>
      <p:sp>
        <p:nvSpPr>
          <p:cNvPr id="7" name="Content Placeholder 6"/>
          <p:cNvSpPr>
            <a:spLocks noGrp="1"/>
          </p:cNvSpPr>
          <p:nvPr>
            <p:ph idx="16"/>
          </p:nvPr>
        </p:nvSpPr>
        <p:spPr>
          <a:xfrm>
            <a:off x="457200" y="5843779"/>
            <a:ext cx="8229600" cy="338050"/>
          </a:xfrm>
        </p:spPr>
        <p:txBody>
          <a:bodyPr/>
          <a:lstStyle/>
          <a:p>
            <a:pPr marL="0" indent="0">
              <a:buNone/>
            </a:pPr>
            <a:r>
              <a:rPr lang="en-IN" sz="1800" b="1" dirty="0"/>
              <a:t>Sources: </a:t>
            </a:r>
            <a:r>
              <a:rPr lang="en-IN" sz="1800" dirty="0"/>
              <a:t>FDIC, Quarterly Banking Profile, various issues. www.fdic.gov </a:t>
            </a:r>
          </a:p>
        </p:txBody>
      </p:sp>
      <p:sp>
        <p:nvSpPr>
          <p:cNvPr id="9" name="Content Placeholder 8"/>
          <p:cNvSpPr>
            <a:spLocks noGrp="1"/>
          </p:cNvSpPr>
          <p:nvPr>
            <p:ph idx="18"/>
          </p:nvPr>
        </p:nvSpPr>
        <p:spPr>
          <a:xfrm>
            <a:off x="3487854" y="6342361"/>
            <a:ext cx="1958741" cy="270196"/>
          </a:xfrm>
        </p:spPr>
        <p:txBody>
          <a:bodyPr/>
          <a:lstStyle/>
          <a:p>
            <a:pPr marL="0" indent="0">
              <a:buNone/>
            </a:pPr>
            <a:r>
              <a:rPr lang="en-IN" sz="1000" dirty="0">
                <a:hlinkClick r:id="rId3"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Credit Card Loss Rates and Personal Bankruptcy Filings</a:t>
            </a:r>
            <a:endParaRPr lang="en-IN" sz="1000" b="0" dirty="0"/>
          </a:p>
        </p:txBody>
      </p:sp>
      <p:sp>
        <p:nvSpPr>
          <p:cNvPr id="3" name="Content Placeholder 2"/>
          <p:cNvSpPr>
            <a:spLocks noGrp="1"/>
          </p:cNvSpPr>
          <p:nvPr>
            <p:ph idx="1"/>
          </p:nvPr>
        </p:nvSpPr>
        <p:spPr>
          <a:xfrm>
            <a:off x="457200" y="1652763"/>
            <a:ext cx="8229600" cy="321293"/>
          </a:xfrm>
        </p:spPr>
        <p:txBody>
          <a:bodyPr/>
          <a:lstStyle/>
          <a:p>
            <a:pPr marL="0" indent="0">
              <a:buNone/>
            </a:pPr>
            <a:r>
              <a:rPr lang="en-IN" sz="1800" b="1" dirty="0"/>
              <a:t>Figure 19–2 </a:t>
            </a:r>
            <a:r>
              <a:rPr lang="en-IN" sz="1800" b="1" dirty="0">
                <a:solidFill>
                  <a:srgbClr val="0070C0"/>
                </a:solidFill>
              </a:rPr>
              <a:t>Credit Card Loss Rates and Personal Bankruptcy Filings </a:t>
            </a:r>
            <a:endParaRPr lang="en-IN" sz="1800" dirty="0">
              <a:solidFill>
                <a:srgbClr val="0070C0"/>
              </a:solidFill>
            </a:endParaRPr>
          </a:p>
        </p:txBody>
      </p:sp>
      <p:pic>
        <p:nvPicPr>
          <p:cNvPr id="6" name="Picture 5" descr="Time plot displaying the credit card loss rates and personal bankruptcy filings for the years 1984 through 2016.&#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306" y="2152715"/>
            <a:ext cx="4721628" cy="3479476"/>
          </a:xfrm>
          <a:prstGeom prst="rect">
            <a:avLst/>
          </a:prstGeom>
        </p:spPr>
      </p:pic>
      <p:sp>
        <p:nvSpPr>
          <p:cNvPr id="4" name="Content Placeholder 3"/>
          <p:cNvSpPr>
            <a:spLocks noGrp="1"/>
          </p:cNvSpPr>
          <p:nvPr>
            <p:ph idx="13"/>
          </p:nvPr>
        </p:nvSpPr>
        <p:spPr>
          <a:xfrm>
            <a:off x="581164" y="5768878"/>
            <a:ext cx="8229600" cy="337914"/>
          </a:xfrm>
        </p:spPr>
        <p:txBody>
          <a:bodyPr/>
          <a:lstStyle/>
          <a:p>
            <a:pPr marL="0" indent="0">
              <a:buNone/>
            </a:pPr>
            <a:r>
              <a:rPr lang="en-IN" sz="1800" b="1" dirty="0"/>
              <a:t>Sources: </a:t>
            </a:r>
            <a:r>
              <a:rPr lang="en-IN" sz="1800" dirty="0"/>
              <a:t>FDIC, Quarterly Banking Profile, various issues. www.fdic.gov </a:t>
            </a:r>
          </a:p>
        </p:txBody>
      </p:sp>
      <p:sp>
        <p:nvSpPr>
          <p:cNvPr id="12" name="Content Placeholder 11"/>
          <p:cNvSpPr>
            <a:spLocks noGrp="1"/>
          </p:cNvSpPr>
          <p:nvPr>
            <p:ph idx="18"/>
          </p:nvPr>
        </p:nvSpPr>
        <p:spPr>
          <a:xfrm>
            <a:off x="3888606" y="6249645"/>
            <a:ext cx="1886551" cy="228157"/>
          </a:xfrm>
        </p:spPr>
        <p:txBody>
          <a:bodyPr/>
          <a:lstStyle/>
          <a:p>
            <a:pPr marL="0" indent="0">
              <a:buNone/>
            </a:pPr>
            <a:r>
              <a:rPr lang="en-IN" sz="1000" dirty="0">
                <a:hlinkClick r:id="rId3" action="ppaction://hlinksldjump"/>
              </a:rPr>
              <a:t>Access the long description slide.</a:t>
            </a:r>
          </a:p>
        </p:txBody>
      </p:sp>
      <p:sp>
        <p:nvSpPr>
          <p:cNvPr id="5" name="Slide Number Placeholder 4"/>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7543800" cy="1017588"/>
          </a:xfrm>
        </p:spPr>
        <p:txBody>
          <a:bodyPr anchor="ctr"/>
          <a:lstStyle/>
          <a:p>
            <a:r>
              <a:rPr lang="en-US" altLang="en-US" sz="3500" dirty="0"/>
              <a:t>Impact of Credit Risk on an FI’s Equity Value </a:t>
            </a:r>
            <a:r>
              <a:rPr lang="en-US" altLang="en-US" sz="1100" dirty="0"/>
              <a:t>1</a:t>
            </a:r>
            <a:endParaRPr lang="en-IN" sz="1100" dirty="0"/>
          </a:p>
        </p:txBody>
      </p:sp>
      <p:sp>
        <p:nvSpPr>
          <p:cNvPr id="5" name="Content Placeholder 4"/>
          <p:cNvSpPr>
            <a:spLocks noGrp="1"/>
          </p:cNvSpPr>
          <p:nvPr>
            <p:ph idx="1"/>
          </p:nvPr>
        </p:nvSpPr>
        <p:spPr>
          <a:xfrm>
            <a:off x="457200" y="1719262"/>
            <a:ext cx="7991475" cy="719137"/>
          </a:xfrm>
        </p:spPr>
        <p:txBody>
          <a:bodyPr/>
          <a:lstStyle/>
          <a:p>
            <a:pPr marL="0" indent="0">
              <a:buNone/>
            </a:pPr>
            <a:r>
              <a:rPr lang="en-IN" sz="2000" b="1" dirty="0"/>
              <a:t>Example 19–1 Impact of Credit Risk on an FI’s Equity Value. </a:t>
            </a:r>
            <a:endParaRPr lang="en-IN" sz="2000" dirty="0"/>
          </a:p>
          <a:p>
            <a:pPr marL="0" indent="0">
              <a:buNone/>
            </a:pPr>
            <a:r>
              <a:rPr lang="en-IN" sz="2000" dirty="0"/>
              <a:t>Consider an FI with the following balance sheet: </a:t>
            </a:r>
          </a:p>
        </p:txBody>
      </p:sp>
      <p:graphicFrame>
        <p:nvGraphicFramePr>
          <p:cNvPr id="8" name="Table 7"/>
          <p:cNvGraphicFramePr>
            <a:graphicFrameLocks noGrp="1"/>
          </p:cNvGraphicFramePr>
          <p:nvPr>
            <p:extLst>
              <p:ext uri="{D42A27DB-BD31-4B8C-83A1-F6EECF244321}">
                <p14:modId xmlns:p14="http://schemas.microsoft.com/office/powerpoint/2010/main" val="2819540106"/>
              </p:ext>
            </p:extLst>
          </p:nvPr>
        </p:nvGraphicFramePr>
        <p:xfrm>
          <a:off x="457200" y="2515121"/>
          <a:ext cx="7705724" cy="1112520"/>
        </p:xfrm>
        <a:graphic>
          <a:graphicData uri="http://schemas.openxmlformats.org/drawingml/2006/table">
            <a:tbl>
              <a:tblPr firstRow="1" bandRow="1">
                <a:tableStyleId>{5C22544A-7EE6-4342-B048-85BDC9FD1C3A}</a:tableStyleId>
              </a:tblPr>
              <a:tblGrid>
                <a:gridCol w="2781300">
                  <a:extLst>
                    <a:ext uri="{9D8B030D-6E8A-4147-A177-3AD203B41FA5}">
                      <a16:colId xmlns:a16="http://schemas.microsoft.com/office/drawing/2014/main" val="3131547771"/>
                    </a:ext>
                  </a:extLst>
                </a:gridCol>
                <a:gridCol w="1581150">
                  <a:extLst>
                    <a:ext uri="{9D8B030D-6E8A-4147-A177-3AD203B41FA5}">
                      <a16:colId xmlns:a16="http://schemas.microsoft.com/office/drawing/2014/main" val="395801869"/>
                    </a:ext>
                  </a:extLst>
                </a:gridCol>
                <a:gridCol w="2000250">
                  <a:extLst>
                    <a:ext uri="{9D8B030D-6E8A-4147-A177-3AD203B41FA5}">
                      <a16:colId xmlns:a16="http://schemas.microsoft.com/office/drawing/2014/main" val="3931077503"/>
                    </a:ext>
                  </a:extLst>
                </a:gridCol>
                <a:gridCol w="1343024">
                  <a:extLst>
                    <a:ext uri="{9D8B030D-6E8A-4147-A177-3AD203B41FA5}">
                      <a16:colId xmlns:a16="http://schemas.microsoft.com/office/drawing/2014/main" val="856392139"/>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Cash</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$ 20m</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Deposits</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$ 90m</a:t>
                      </a:r>
                    </a:p>
                  </a:txBody>
                  <a:tcPr>
                    <a:solidFill>
                      <a:schemeClr val="bg1"/>
                    </a:solidFill>
                  </a:tcPr>
                </a:tc>
                <a:extLst>
                  <a:ext uri="{0D108BD9-81ED-4DB2-BD59-A6C34878D82A}">
                    <a16:rowId xmlns:a16="http://schemas.microsoft.com/office/drawing/2014/main" val="387556826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Gross loans</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80m</a:t>
                      </a: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Equity (net worth)</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10m</a:t>
                      </a: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8097569"/>
                  </a:ext>
                </a:extLst>
              </a:tr>
              <a:tr h="370840">
                <a:tc>
                  <a:txBody>
                    <a:bodyPr/>
                    <a:lstStyle/>
                    <a:p>
                      <a:endParaRPr lang="en-IN" sz="1800" dirty="0">
                        <a:latin typeface="Calibri" panose="020F0502020204030204" pitchFamily="34" charset="0"/>
                      </a:endParaRP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$100m</a:t>
                      </a:r>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IN" sz="1800" dirty="0">
                        <a:latin typeface="Calibri" panose="020F0502020204030204" pitchFamily="34" charset="0"/>
                      </a:endParaRP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 $100m</a:t>
                      </a:r>
                    </a:p>
                  </a:txBody>
                  <a:tcP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1614111"/>
                  </a:ext>
                </a:extLst>
              </a:tr>
            </a:tbl>
          </a:graphicData>
        </a:graphic>
      </p:graphicFrame>
      <p:sp>
        <p:nvSpPr>
          <p:cNvPr id="6" name="Content Placeholder 5"/>
          <p:cNvSpPr>
            <a:spLocks noGrp="1"/>
          </p:cNvSpPr>
          <p:nvPr>
            <p:ph idx="13"/>
          </p:nvPr>
        </p:nvSpPr>
        <p:spPr>
          <a:xfrm>
            <a:off x="457200" y="3684267"/>
            <a:ext cx="8229600" cy="2497455"/>
          </a:xfrm>
        </p:spPr>
        <p:txBody>
          <a:bodyPr/>
          <a:lstStyle/>
          <a:p>
            <a:pPr marL="0" indent="0">
              <a:buNone/>
            </a:pPr>
            <a:r>
              <a:rPr lang="en-IN" sz="2000" dirty="0"/>
              <a:t>Suppose that the managers of the FI recognize that $5 million of its $80 million in loans is unlikely to be repaid due to an increase in credit repayment difficulties of its borrowers. Eventually, the FI’s managers must respond by charging off or writing down the value of these loans on the FI’s balance sheet. This means that the value of loans falls from $80 million to $75 million, an economic loss that must be charged off against the stockholder’s equity capital or net worth (that is equity capital falls from $10 million to $5 million). Thus, both sides of the balance sheet shrink by the amount of the loss: </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7543800" cy="1017588"/>
          </a:xfrm>
        </p:spPr>
        <p:txBody>
          <a:bodyPr anchor="ctr"/>
          <a:lstStyle/>
          <a:p>
            <a:r>
              <a:rPr lang="en-US" altLang="en-US" sz="3500" dirty="0"/>
              <a:t>Impact of Credit Risk on an FI’s Equity Value </a:t>
            </a:r>
            <a:r>
              <a:rPr lang="en-US" altLang="en-US" sz="1100" dirty="0"/>
              <a:t>2</a:t>
            </a:r>
            <a:endParaRPr lang="en-IN" sz="1100" dirty="0"/>
          </a:p>
        </p:txBody>
      </p:sp>
      <p:graphicFrame>
        <p:nvGraphicFramePr>
          <p:cNvPr id="7" name="Table 6"/>
          <p:cNvGraphicFramePr>
            <a:graphicFrameLocks noGrp="1"/>
          </p:cNvGraphicFramePr>
          <p:nvPr>
            <p:extLst>
              <p:ext uri="{D42A27DB-BD31-4B8C-83A1-F6EECF244321}">
                <p14:modId xmlns:p14="http://schemas.microsoft.com/office/powerpoint/2010/main" val="3070268401"/>
              </p:ext>
            </p:extLst>
          </p:nvPr>
        </p:nvGraphicFramePr>
        <p:xfrm>
          <a:off x="457199" y="2181680"/>
          <a:ext cx="8048625" cy="1854200"/>
        </p:xfrm>
        <a:graphic>
          <a:graphicData uri="http://schemas.openxmlformats.org/drawingml/2006/table">
            <a:tbl>
              <a:tblPr firstRow="1" bandRow="1">
                <a:tableStyleId>{5C22544A-7EE6-4342-B048-85BDC9FD1C3A}</a:tableStyleId>
              </a:tblPr>
              <a:tblGrid>
                <a:gridCol w="2695576">
                  <a:extLst>
                    <a:ext uri="{9D8B030D-6E8A-4147-A177-3AD203B41FA5}">
                      <a16:colId xmlns:a16="http://schemas.microsoft.com/office/drawing/2014/main" val="825808057"/>
                    </a:ext>
                  </a:extLst>
                </a:gridCol>
                <a:gridCol w="1047750">
                  <a:extLst>
                    <a:ext uri="{9D8B030D-6E8A-4147-A177-3AD203B41FA5}">
                      <a16:colId xmlns:a16="http://schemas.microsoft.com/office/drawing/2014/main" val="758147413"/>
                    </a:ext>
                  </a:extLst>
                </a:gridCol>
                <a:gridCol w="923925">
                  <a:extLst>
                    <a:ext uri="{9D8B030D-6E8A-4147-A177-3AD203B41FA5}">
                      <a16:colId xmlns:a16="http://schemas.microsoft.com/office/drawing/2014/main" val="1859037428"/>
                    </a:ext>
                  </a:extLst>
                </a:gridCol>
                <a:gridCol w="2486025">
                  <a:extLst>
                    <a:ext uri="{9D8B030D-6E8A-4147-A177-3AD203B41FA5}">
                      <a16:colId xmlns:a16="http://schemas.microsoft.com/office/drawing/2014/main" val="981092884"/>
                    </a:ext>
                  </a:extLst>
                </a:gridCol>
                <a:gridCol w="895349">
                  <a:extLst>
                    <a:ext uri="{9D8B030D-6E8A-4147-A177-3AD203B41FA5}">
                      <a16:colId xmlns:a16="http://schemas.microsoft.com/office/drawing/2014/main" val="3993045496"/>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Cash</a:t>
                      </a:r>
                    </a:p>
                  </a:txBody>
                  <a:tcPr>
                    <a:solidFill>
                      <a:schemeClr val="bg1"/>
                    </a:solidFill>
                  </a:tcPr>
                </a:tc>
                <a:tc>
                  <a:txBody>
                    <a:bodyPr/>
                    <a:lstStyle/>
                    <a:p>
                      <a:pPr algn="r"/>
                      <a:r>
                        <a:rPr lang="en-IN" dirty="0">
                          <a:solidFill>
                            <a:schemeClr val="bg1"/>
                          </a:solidFill>
                          <a:latin typeface="Calibri" panose="020F0502020204030204" pitchFamily="34" charset="0"/>
                        </a:rPr>
                        <a:t>Blank</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$20m</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Deposits</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tx1"/>
                          </a:solidFill>
                          <a:latin typeface="Calibri" panose="020F0502020204030204" pitchFamily="34" charset="0"/>
                          <a:ea typeface="+mn-ea"/>
                          <a:cs typeface="+mn-cs"/>
                        </a:rPr>
                        <a:t>$90m</a:t>
                      </a:r>
                    </a:p>
                  </a:txBody>
                  <a:tcPr>
                    <a:solidFill>
                      <a:schemeClr val="bg1"/>
                    </a:solidFill>
                  </a:tcPr>
                </a:tc>
                <a:extLst>
                  <a:ext uri="{0D108BD9-81ED-4DB2-BD59-A6C34878D82A}">
                    <a16:rowId xmlns:a16="http://schemas.microsoft.com/office/drawing/2014/main" val="428962326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Gross loans</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80m</a:t>
                      </a:r>
                    </a:p>
                  </a:txBody>
                  <a:tcPr>
                    <a:solidFill>
                      <a:schemeClr val="bg1"/>
                    </a:solidFill>
                  </a:tcPr>
                </a:tc>
                <a:tc>
                  <a:txBody>
                    <a:bodyPr/>
                    <a:lstStyle/>
                    <a:p>
                      <a:pPr algn="r"/>
                      <a:r>
                        <a:rPr lang="en-IN" dirty="0">
                          <a:solidFill>
                            <a:schemeClr val="bg1"/>
                          </a:solidFill>
                          <a:latin typeface="Calibri" panose="020F0502020204030204" pitchFamily="34" charset="0"/>
                        </a:rPr>
                        <a:t>Blank</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Equity after charge-off</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5m</a:t>
                      </a: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0262789"/>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Less: Loan loss</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 5m</a:t>
                      </a:r>
                    </a:p>
                  </a:txBody>
                  <a:tcPr>
                    <a:lnB w="12700" cap="flat" cmpd="sng" algn="ctr">
                      <a:solidFill>
                        <a:schemeClr val="tx1"/>
                      </a:solidFill>
                      <a:prstDash val="solid"/>
                      <a:round/>
                      <a:headEnd type="none" w="med" len="med"/>
                      <a:tailEnd type="none" w="med" len="med"/>
                    </a:lnB>
                    <a:solidFill>
                      <a:schemeClr val="bg1"/>
                    </a:solidFill>
                  </a:tcPr>
                </a:tc>
                <a:tc>
                  <a:txBody>
                    <a:bodyPr/>
                    <a:lstStyle/>
                    <a:p>
                      <a:pPr algn="r"/>
                      <a:r>
                        <a:rPr lang="en-IN" dirty="0">
                          <a:solidFill>
                            <a:schemeClr val="bg1"/>
                          </a:solidFill>
                          <a:latin typeface="Calibri" panose="020F0502020204030204" pitchFamily="34" charset="0"/>
                        </a:rPr>
                        <a:t>Blank</a:t>
                      </a:r>
                    </a:p>
                  </a:txBody>
                  <a:tcPr>
                    <a:solidFill>
                      <a:schemeClr val="bg1"/>
                    </a:solidFill>
                  </a:tcPr>
                </a:tc>
                <a:tc>
                  <a:txBody>
                    <a:bodyPr/>
                    <a:lstStyle/>
                    <a:p>
                      <a:r>
                        <a:rPr lang="en-IN" dirty="0">
                          <a:solidFill>
                            <a:schemeClr val="bg1"/>
                          </a:solidFill>
                          <a:latin typeface="Calibri" panose="020F0502020204030204" pitchFamily="34" charset="0"/>
                        </a:rPr>
                        <a:t>Blank</a:t>
                      </a:r>
                    </a:p>
                  </a:txBody>
                  <a:tcPr>
                    <a:solidFill>
                      <a:schemeClr val="bg1"/>
                    </a:solidFill>
                  </a:tcPr>
                </a:tc>
                <a:tc>
                  <a:txBody>
                    <a:bodyPr/>
                    <a:lstStyle/>
                    <a:p>
                      <a:pPr algn="r"/>
                      <a:r>
                        <a:rPr lang="en-IN" dirty="0">
                          <a:solidFill>
                            <a:schemeClr val="bg1"/>
                          </a:solidFill>
                          <a:latin typeface="Calibri" panose="020F0502020204030204" pitchFamily="34" charset="0"/>
                        </a:rPr>
                        <a:t>Blank</a:t>
                      </a:r>
                    </a:p>
                  </a:txBody>
                  <a:tcP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268181863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Loans after charge-off</a:t>
                      </a:r>
                    </a:p>
                  </a:txBody>
                  <a:tcPr>
                    <a:solidFill>
                      <a:schemeClr val="bg1"/>
                    </a:solidFill>
                  </a:tcPr>
                </a:tc>
                <a:tc>
                  <a:txBody>
                    <a:bodyPr/>
                    <a:lstStyle/>
                    <a:p>
                      <a:pPr algn="r"/>
                      <a:r>
                        <a:rPr lang="en-IN" dirty="0">
                          <a:solidFill>
                            <a:schemeClr val="bg1"/>
                          </a:solidFill>
                          <a:latin typeface="Calibri" panose="020F0502020204030204" pitchFamily="34" charset="0"/>
                        </a:rPr>
                        <a:t>Blank</a:t>
                      </a:r>
                    </a:p>
                  </a:txBody>
                  <a:tcPr>
                    <a:lnT w="12700" cap="flat" cmpd="sng" algn="ctr">
                      <a:solidFill>
                        <a:schemeClr val="tx1"/>
                      </a:solidFill>
                      <a:prstDash val="solid"/>
                      <a:round/>
                      <a:headEnd type="none" w="med" len="med"/>
                      <a:tailEnd type="none" w="med" len="med"/>
                    </a:lnT>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75m</a:t>
                      </a:r>
                    </a:p>
                  </a:txBody>
                  <a:tcPr>
                    <a:lnB w="12700" cap="flat" cmpd="sng" algn="ctr">
                      <a:solidFill>
                        <a:schemeClr val="tx1"/>
                      </a:solidFill>
                      <a:prstDash val="solid"/>
                      <a:round/>
                      <a:headEnd type="none" w="med" len="med"/>
                      <a:tailEnd type="none" w="med" len="med"/>
                    </a:lnB>
                    <a:solidFill>
                      <a:schemeClr val="bg1"/>
                    </a:solidFill>
                  </a:tcPr>
                </a:tc>
                <a:tc>
                  <a:txBody>
                    <a:bodyPr/>
                    <a:lstStyle/>
                    <a:p>
                      <a:r>
                        <a:rPr lang="en-IN" dirty="0">
                          <a:solidFill>
                            <a:schemeClr val="bg1"/>
                          </a:solidFill>
                          <a:latin typeface="Calibri" panose="020F0502020204030204" pitchFamily="34" charset="0"/>
                        </a:rPr>
                        <a:t>Blank</a:t>
                      </a:r>
                    </a:p>
                  </a:txBody>
                  <a:tcPr>
                    <a:solidFill>
                      <a:schemeClr val="bg1"/>
                    </a:solidFill>
                  </a:tcPr>
                </a:tc>
                <a:tc>
                  <a:txBody>
                    <a:bodyPr/>
                    <a:lstStyle/>
                    <a:p>
                      <a:pPr algn="r"/>
                      <a:r>
                        <a:rPr lang="en-IN" dirty="0">
                          <a:solidFill>
                            <a:schemeClr val="bg1"/>
                          </a:solidFill>
                          <a:latin typeface="Calibri" panose="020F0502020204030204" pitchFamily="34" charset="0"/>
                        </a:rPr>
                        <a:t>Blank</a:t>
                      </a:r>
                    </a:p>
                  </a:txBody>
                  <a:tcPr>
                    <a:solidFill>
                      <a:schemeClr val="bg1"/>
                    </a:solidFill>
                  </a:tcPr>
                </a:tc>
                <a:extLst>
                  <a:ext uri="{0D108BD9-81ED-4DB2-BD59-A6C34878D82A}">
                    <a16:rowId xmlns:a16="http://schemas.microsoft.com/office/drawing/2014/main" val="2767369569"/>
                  </a:ext>
                </a:extLst>
              </a:tr>
              <a:tr h="370840">
                <a:tc>
                  <a:txBody>
                    <a:bodyPr/>
                    <a:lstStyle/>
                    <a:p>
                      <a:r>
                        <a:rPr lang="en-IN" dirty="0">
                          <a:solidFill>
                            <a:schemeClr val="bg1"/>
                          </a:solidFill>
                          <a:latin typeface="Calibri" panose="020F0502020204030204" pitchFamily="34" charset="0"/>
                        </a:rPr>
                        <a:t>Blank</a:t>
                      </a:r>
                    </a:p>
                  </a:txBody>
                  <a:tcPr>
                    <a:solidFill>
                      <a:schemeClr val="bg1"/>
                    </a:solidFill>
                  </a:tcPr>
                </a:tc>
                <a:tc>
                  <a:txBody>
                    <a:bodyPr/>
                    <a:lstStyle/>
                    <a:p>
                      <a:pPr algn="r"/>
                      <a:r>
                        <a:rPr lang="en-IN" dirty="0">
                          <a:solidFill>
                            <a:schemeClr val="bg1"/>
                          </a:solidFill>
                          <a:latin typeface="Calibri" panose="020F0502020204030204" pitchFamily="34" charset="0"/>
                        </a:rPr>
                        <a:t>Blank</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$95m</a:t>
                      </a:r>
                    </a:p>
                  </a:txBody>
                  <a:tcPr>
                    <a:lnT w="12700" cap="flat" cmpd="sng" algn="ctr">
                      <a:solidFill>
                        <a:schemeClr val="tx1"/>
                      </a:solidFill>
                      <a:prstDash val="solid"/>
                      <a:round/>
                      <a:headEnd type="none" w="med" len="med"/>
                      <a:tailEnd type="none" w="med" len="med"/>
                    </a:lnT>
                    <a:solidFill>
                      <a:schemeClr val="bg1"/>
                    </a:solidFill>
                  </a:tcPr>
                </a:tc>
                <a:tc>
                  <a:txBody>
                    <a:bodyPr/>
                    <a:lstStyle/>
                    <a:p>
                      <a:r>
                        <a:rPr lang="en-IN" dirty="0">
                          <a:solidFill>
                            <a:schemeClr val="bg1"/>
                          </a:solidFill>
                          <a:latin typeface="Calibri" panose="020F0502020204030204" pitchFamily="34" charset="0"/>
                        </a:rPr>
                        <a:t>Blank</a:t>
                      </a:r>
                    </a:p>
                  </a:txBody>
                  <a:tcP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$95m</a:t>
                      </a:r>
                    </a:p>
                  </a:txBody>
                  <a:tcPr>
                    <a:solidFill>
                      <a:schemeClr val="bg1"/>
                    </a:solidFill>
                  </a:tcPr>
                </a:tc>
                <a:extLst>
                  <a:ext uri="{0D108BD9-81ED-4DB2-BD59-A6C34878D82A}">
                    <a16:rowId xmlns:a16="http://schemas.microsoft.com/office/drawing/2014/main" val="494749997"/>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225331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0076"/>
            <a:ext cx="6779623" cy="590550"/>
          </a:xfrm>
        </p:spPr>
        <p:txBody>
          <a:bodyPr anchor="ctr"/>
          <a:lstStyle/>
          <a:p>
            <a:r>
              <a:rPr lang="en-US" altLang="en-US" sz="3500" dirty="0"/>
              <a:t>Liquidity Risk </a:t>
            </a:r>
            <a:r>
              <a:rPr lang="en-US" altLang="en-US" sz="1100" dirty="0"/>
              <a:t>1</a:t>
            </a:r>
            <a:endParaRPr lang="en-IN" sz="1100" dirty="0"/>
          </a:p>
        </p:txBody>
      </p:sp>
      <p:sp>
        <p:nvSpPr>
          <p:cNvPr id="4" name="Content Placeholder 3"/>
          <p:cNvSpPr>
            <a:spLocks noGrp="1"/>
          </p:cNvSpPr>
          <p:nvPr>
            <p:ph idx="1"/>
          </p:nvPr>
        </p:nvSpPr>
        <p:spPr>
          <a:xfrm>
            <a:off x="457200" y="1719263"/>
            <a:ext cx="8229600" cy="2967037"/>
          </a:xfrm>
        </p:spPr>
        <p:txBody>
          <a:bodyPr/>
          <a:lstStyle/>
          <a:p>
            <a:pPr marL="0" indent="0" eaLnBrk="1" hangingPunct="1">
              <a:buNone/>
            </a:pPr>
            <a:r>
              <a:rPr lang="en-US" altLang="en-US" sz="2400" b="1" dirty="0"/>
              <a:t>Liquidity risk</a:t>
            </a:r>
            <a:r>
              <a:rPr lang="en-US" altLang="en-US" sz="2400" dirty="0"/>
              <a:t> is the risk that a sudden and unexpected increase in liability withdrawals may require an FI to liquidate assets in a very short period of time and at low prices.</a:t>
            </a:r>
          </a:p>
          <a:p>
            <a:pPr marL="291600" lvl="1" indent="-291600" eaLnBrk="1" hangingPunct="1">
              <a:lnSpc>
                <a:spcPct val="90000"/>
              </a:lnSpc>
              <a:spcBef>
                <a:spcPts val="1000"/>
              </a:spcBef>
              <a:buSzPct val="100000"/>
            </a:pPr>
            <a:r>
              <a:rPr lang="en-US" altLang="en-US" sz="2200" dirty="0"/>
              <a:t>Day-to-day withdrawals and loan demand are generally predictable.</a:t>
            </a:r>
          </a:p>
          <a:p>
            <a:pPr marL="291600" lvl="1" indent="-291600" eaLnBrk="1" hangingPunct="1">
              <a:lnSpc>
                <a:spcPct val="90000"/>
              </a:lnSpc>
              <a:spcBef>
                <a:spcPts val="1000"/>
              </a:spcBef>
              <a:buSzPct val="100000"/>
            </a:pPr>
            <a:r>
              <a:rPr lang="en-US" altLang="en-US" sz="2200" dirty="0"/>
              <a:t>To meet the demand for cash by liability holders, FIs must either liquidate assets or borrow additional funds.</a:t>
            </a:r>
          </a:p>
          <a:p>
            <a:pPr marL="622800" lvl="2" indent="-291600" eaLnBrk="1" hangingPunct="1">
              <a:lnSpc>
                <a:spcPct val="90000"/>
              </a:lnSpc>
              <a:spcBef>
                <a:spcPts val="500"/>
              </a:spcBef>
              <a:buSzPct val="100000"/>
            </a:pPr>
            <a:r>
              <a:rPr lang="en-US" altLang="en-US" sz="2000" dirty="0"/>
              <a:t>Purchased funds include short-term borrowings, such as federal funds loans and brokered deposits.</a:t>
            </a:r>
          </a:p>
        </p:txBody>
      </p:sp>
      <p:sp>
        <p:nvSpPr>
          <p:cNvPr id="3" name="Slide Number Placeholder 2"/>
          <p:cNvSpPr>
            <a:spLocks noGrp="1"/>
          </p:cNvSpPr>
          <p:nvPr>
            <p:ph type="sldNum" sz="quarter" idx="12"/>
          </p:nvPr>
        </p:nvSpPr>
        <p:spPr/>
        <p:txBody>
          <a:bodyPr/>
          <a:lstStyle/>
          <a:p>
            <a:pPr>
              <a:defRPr/>
            </a:pPr>
            <a:r>
              <a:rPr lang="en-US" altLang="en-US" dirty="0"/>
              <a:t>19-</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4525112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4e952e3536a92d9a55fa08359513fca5ca6a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5525</TotalTime>
  <Words>3294</Words>
  <Application>Microsoft Office PowerPoint</Application>
  <PresentationFormat>On-screen Show (4:3)</PresentationFormat>
  <Paragraphs>379</Paragraphs>
  <Slides>31</Slides>
  <Notes>17</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31</vt:i4>
      </vt:variant>
    </vt:vector>
  </HeadingPairs>
  <TitlesOfParts>
    <vt:vector size="39" baseType="lpstr">
      <vt:lpstr>Arial</vt:lpstr>
      <vt:lpstr>Calibri</vt:lpstr>
      <vt:lpstr>Symbol</vt:lpstr>
      <vt:lpstr>Times New Roman</vt:lpstr>
      <vt:lpstr>Wingdings</vt:lpstr>
      <vt:lpstr>Network</vt:lpstr>
      <vt:lpstr>1_Network</vt:lpstr>
      <vt:lpstr>Equation</vt:lpstr>
      <vt:lpstr>Chapter Nineteen</vt:lpstr>
      <vt:lpstr>Risks at Financial Institutions</vt:lpstr>
      <vt:lpstr>Credit Risk at FIs 1</vt:lpstr>
      <vt:lpstr>Credit Risk at FIs 2</vt:lpstr>
      <vt:lpstr>Commercial Bank Charge-off Rates for Lending Activities</vt:lpstr>
      <vt:lpstr>Credit Card Loss Rates and Personal Bankruptcy Filings</vt:lpstr>
      <vt:lpstr>Impact of Credit Risk on an FI’s Equity Value 1</vt:lpstr>
      <vt:lpstr>Impact of Credit Risk on an FI’s Equity Value 2</vt:lpstr>
      <vt:lpstr>Liquidity Risk 1</vt:lpstr>
      <vt:lpstr>Liquidity Risk 2</vt:lpstr>
      <vt:lpstr>Effect of Unexpected Deposit Withdrawal</vt:lpstr>
      <vt:lpstr>Interest Rate Risk 1</vt:lpstr>
      <vt:lpstr>Interest Rate Risk 2</vt:lpstr>
      <vt:lpstr>Interest Rate Risk Concluded</vt:lpstr>
      <vt:lpstr>Market Risk 1</vt:lpstr>
      <vt:lpstr>Banking Book and Trading Book of a Commercial Bank</vt:lpstr>
      <vt:lpstr>Market Risk 2</vt:lpstr>
      <vt:lpstr>Off-Balance-Sheet Risks 1</vt:lpstr>
      <vt:lpstr>Valuation with vs. without OBS Activities</vt:lpstr>
      <vt:lpstr>Off-Balance-Sheet Risks 2</vt:lpstr>
      <vt:lpstr>Off-Balance-Sheet Risks Concluded</vt:lpstr>
      <vt:lpstr>Foreign Exchange Risk 1</vt:lpstr>
      <vt:lpstr>Foreign Exchange Risk 2</vt:lpstr>
      <vt:lpstr>Foreign Exchange Risk Concluded</vt:lpstr>
      <vt:lpstr>Sovereign Risk 1</vt:lpstr>
      <vt:lpstr>Sovereign Risk 2</vt:lpstr>
      <vt:lpstr>Technology and Operational Risk</vt:lpstr>
      <vt:lpstr>Insolvency Risk</vt:lpstr>
      <vt:lpstr>Other Risks and Interactions</vt:lpstr>
      <vt:lpstr>Commercial Bank Charge-off Rates for Lending Activities Long Description</vt:lpstr>
      <vt:lpstr>Credit Card Loss Rates and Personal Bankruptcy Filings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CE</cp:lastModifiedBy>
  <cp:revision>493</cp:revision>
  <dcterms:created xsi:type="dcterms:W3CDTF">2000-07-01T19:33:32Z</dcterms:created>
  <dcterms:modified xsi:type="dcterms:W3CDTF">2018-09-07T01:16:19Z</dcterms:modified>
</cp:coreProperties>
</file>