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40"/>
  </p:notesMasterIdLst>
  <p:handoutMasterIdLst>
    <p:handoutMasterId r:id="rId41"/>
  </p:handoutMasterIdLst>
  <p:sldIdLst>
    <p:sldId id="365" r:id="rId3"/>
    <p:sldId id="304" r:id="rId4"/>
    <p:sldId id="366" r:id="rId5"/>
    <p:sldId id="367" r:id="rId6"/>
    <p:sldId id="368" r:id="rId7"/>
    <p:sldId id="369" r:id="rId8"/>
    <p:sldId id="370" r:id="rId9"/>
    <p:sldId id="371" r:id="rId10"/>
    <p:sldId id="372" r:id="rId11"/>
    <p:sldId id="373" r:id="rId12"/>
    <p:sldId id="374" r:id="rId13"/>
    <p:sldId id="375" r:id="rId14"/>
    <p:sldId id="376" r:id="rId15"/>
    <p:sldId id="377" r:id="rId16"/>
    <p:sldId id="378" r:id="rId17"/>
    <p:sldId id="379" r:id="rId18"/>
    <p:sldId id="380" r:id="rId19"/>
    <p:sldId id="381" r:id="rId20"/>
    <p:sldId id="382" r:id="rId21"/>
    <p:sldId id="383" r:id="rId22"/>
    <p:sldId id="384" r:id="rId23"/>
    <p:sldId id="385" r:id="rId24"/>
    <p:sldId id="386" r:id="rId25"/>
    <p:sldId id="387" r:id="rId26"/>
    <p:sldId id="388" r:id="rId27"/>
    <p:sldId id="389" r:id="rId28"/>
    <p:sldId id="390" r:id="rId29"/>
    <p:sldId id="391" r:id="rId30"/>
    <p:sldId id="392" r:id="rId31"/>
    <p:sldId id="393" r:id="rId32"/>
    <p:sldId id="394" r:id="rId33"/>
    <p:sldId id="395" r:id="rId34"/>
    <p:sldId id="398" r:id="rId35"/>
    <p:sldId id="399" r:id="rId36"/>
    <p:sldId id="400" r:id="rId37"/>
    <p:sldId id="396" r:id="rId38"/>
    <p:sldId id="397" r:id="rId39"/>
  </p:sldIdLst>
  <p:sldSz cx="9144000" cy="6858000" type="screen4x3"/>
  <p:notesSz cx="9144000" cy="6858000"/>
  <p:custDataLst>
    <p:tags r:id="rId42"/>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E9E8"/>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88530" autoAdjust="0"/>
  </p:normalViewPr>
  <p:slideViewPr>
    <p:cSldViewPr snapToGrid="0">
      <p:cViewPr varScale="1">
        <p:scale>
          <a:sx n="93" d="100"/>
          <a:sy n="93" d="100"/>
        </p:scale>
        <p:origin x="90" y="138"/>
      </p:cViewPr>
      <p:guideLst>
        <p:guide orient="horz" pos="2160"/>
        <p:guide pos="2880"/>
      </p:guideLst>
    </p:cSldViewPr>
  </p:slideViewPr>
  <p:outlineViewPr>
    <p:cViewPr>
      <p:scale>
        <a:sx n="33" d="100"/>
        <a:sy n="33" d="100"/>
      </p:scale>
      <p:origin x="0" y="-16488"/>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In 2003, Alan Greenspan (former Fed Reserve Board Chairman) credited the derivative securities markets with helping the banking system maintain its strength through the economic recession in the early 2000s.</a:t>
            </a:r>
          </a:p>
        </p:txBody>
      </p:sp>
    </p:spTree>
    <p:extLst>
      <p:ext uri="{BB962C8B-B14F-4D97-AF65-F5344CB8AC3E}">
        <p14:creationId xmlns:p14="http://schemas.microsoft.com/office/powerpoint/2010/main" val="4119532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An investor would not exercise the May call because that would be throwing away the $51 time value. </a:t>
            </a:r>
          </a:p>
          <a:p>
            <a:endParaRPr lang="en-US" altLang="en-US" dirty="0"/>
          </a:p>
          <a:p>
            <a:r>
              <a:rPr lang="en-US" altLang="en-US" dirty="0"/>
              <a:t>Notice that the closer to the money option has much higher open interest. </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20</a:t>
            </a:fld>
            <a:endParaRPr lang="en-US"/>
          </a:p>
        </p:txBody>
      </p:sp>
    </p:spTree>
    <p:extLst>
      <p:ext uri="{BB962C8B-B14F-4D97-AF65-F5344CB8AC3E}">
        <p14:creationId xmlns:p14="http://schemas.microsoft.com/office/powerpoint/2010/main" val="4092050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7202FBD9-746B-4B14-99D5-736489D80EDE}"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a:t>1-</a:t>
            </a:r>
            <a:fld id="{CB4170C2-2BCD-4EE9-940C-15A2525D2C19}" type="slidenum">
              <a:rPr lang="en-US" altLang="en-US"/>
              <a:pPr>
                <a:defRPr/>
              </a:pPr>
              <a:t>‹#›</a:t>
            </a:fld>
            <a:endParaRPr lang="en-US" altLang="en-US"/>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DB077881-6649-443B-BA33-C8A5F0C3C8DA}"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8AFCB86D-3766-4E6A-ADD5-6B9BA095C57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9AD0227B-8902-4B2E-BC26-81BBB69C4E6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5473134-64B3-44F7-AF57-27E6A5217C07}"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534F317-6378-4A00-BAE4-0C1B4F699AE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F0D5D0CE-CFC2-4BE5-9F77-06BB5C5A4CF9}"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2458530-D757-428A-9666-550BF570A43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D22B9D6-68F2-4B3A-B395-5CE1661F0F52}"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182CB0D2-DD6C-4767-ACE0-2CDACF5061FD}"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0188AD5C-0F6F-4995-942F-29557C33708A}"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CD0BA6A3-93C2-42D9-A918-6006D9C87CA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1CCB04E-D181-4944-819F-17485A173C4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8C4D9BD8-8850-430A-AD9A-CF6F5E5183C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5742D07B-9E5E-4235-B8FD-5A8C1E0BD9E5}"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1B02C0AE-0D7A-4429-BF07-38BC2C5633C1}"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23BF3016-E636-427B-8770-8A2BA2C6867B}"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C48DE3E-1D1A-48F3-9501-32D7624250C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0AFEC75C-AA81-4619-88F1-036FACA931AC}"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03E6ACE5-1625-43AA-A2EE-C17629C0C2AE}"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6E79D7C-3C9E-45DB-A249-D06B4519CDD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F1A62DD4-C498-4DCB-AEBF-CC0EF692E23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8779EF25-9063-4771-A5C7-DDDF22E42DB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371282E9-7115-473D-9E28-FF1C63272377}"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649D09CF-FA6B-453A-8735-7BC55620415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95F38495-6D95-4DEF-918D-0E02354DCDF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4C5B041F-8BB5-4380-A82C-281E2AFE8FB0}"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16814804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88A13974-A7FF-4E64-BC86-40481782B58B}"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AB82B76C-611E-474D-952C-EF71295ACAB7}"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a:t>1-</a:t>
            </a:r>
            <a:fld id="{CB4170C2-2BCD-4EE9-940C-15A2525D2C19}"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768D3347-CDD4-4000-86C3-202925C932A9}"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a:t>
            </a:r>
            <a:fld id="{CB4170C2-2BCD-4EE9-940C-15A2525D2C19}" type="slidenum">
              <a:rPr lang="en-US" altLang="en-US"/>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slide" Target="slide36.xml"/></Relationships>
</file>

<file path=ppt/slides/_rels/slide17.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slide" Target="slide34.xml"/><Relationship Id="rId4" Type="http://schemas.openxmlformats.org/officeDocument/2006/relationships/slide" Target="slide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33.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cs typeface="Calibri" panose="020F0502020204030204" pitchFamily="34" charset="0"/>
              </a:rPr>
              <a:t>Chapter Ten</a:t>
            </a:r>
          </a:p>
        </p:txBody>
      </p:sp>
      <p:sp>
        <p:nvSpPr>
          <p:cNvPr id="3075" name="Rectangle 5"/>
          <p:cNvSpPr>
            <a:spLocks noGrp="1" noChangeArrowheads="1"/>
          </p:cNvSpPr>
          <p:nvPr>
            <p:ph type="subTitle" idx="1"/>
          </p:nvPr>
        </p:nvSpPr>
        <p:spPr>
          <a:xfrm>
            <a:off x="1058779" y="3049588"/>
            <a:ext cx="6038934" cy="1743793"/>
          </a:xfrm>
        </p:spPr>
        <p:txBody>
          <a:bodyPr/>
          <a:lstStyle/>
          <a:p>
            <a:pPr eaLnBrk="1" hangingPunct="1"/>
            <a:r>
              <a:rPr lang="en-US" altLang="en-US" sz="5500" dirty="0">
                <a:latin typeface="Calibri" panose="020F0502020204030204" pitchFamily="34" charset="0"/>
                <a:cs typeface="Calibri" panose="020F0502020204030204" pitchFamily="34" charset="0"/>
              </a:rPr>
              <a:t>Derivative Securities Markets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6974"/>
            <a:ext cx="7425891" cy="670663"/>
          </a:xfrm>
        </p:spPr>
        <p:txBody>
          <a:bodyPr/>
          <a:lstStyle/>
          <a:p>
            <a:r>
              <a:rPr lang="en-US" sz="3500" dirty="0"/>
              <a:t>Futures Contracts </a:t>
            </a:r>
            <a:r>
              <a:rPr lang="en-US" sz="1000" b="0" dirty="0"/>
              <a:t>1</a:t>
            </a:r>
          </a:p>
        </p:txBody>
      </p:sp>
      <p:sp>
        <p:nvSpPr>
          <p:cNvPr id="3" name="Content Placeholder 2"/>
          <p:cNvSpPr>
            <a:spLocks noGrp="1"/>
          </p:cNvSpPr>
          <p:nvPr>
            <p:ph idx="1"/>
          </p:nvPr>
        </p:nvSpPr>
        <p:spPr>
          <a:xfrm>
            <a:off x="457200" y="1719263"/>
            <a:ext cx="8145887" cy="3355014"/>
          </a:xfrm>
        </p:spPr>
        <p:txBody>
          <a:bodyPr/>
          <a:lstStyle/>
          <a:p>
            <a:pPr marL="292608" indent="-292608" eaLnBrk="1" hangingPunct="1">
              <a:spcBef>
                <a:spcPts val="1000"/>
              </a:spcBef>
              <a:buSzPct val="100000"/>
            </a:pPr>
            <a:r>
              <a:rPr lang="en-US" altLang="en-US" sz="2600" dirty="0"/>
              <a:t>A </a:t>
            </a:r>
            <a:r>
              <a:rPr lang="en-US" altLang="en-US" sz="2600" b="1" dirty="0"/>
              <a:t>long position </a:t>
            </a:r>
            <a:r>
              <a:rPr lang="en-US" altLang="en-US" sz="2600" dirty="0"/>
              <a:t>is the purchase of a futures contract.</a:t>
            </a:r>
          </a:p>
          <a:p>
            <a:pPr marL="292608" indent="-292608" eaLnBrk="1" hangingPunct="1">
              <a:spcBef>
                <a:spcPts val="1000"/>
              </a:spcBef>
              <a:buSzPct val="100000"/>
            </a:pPr>
            <a:r>
              <a:rPr lang="en-US" altLang="en-US" sz="2600" dirty="0"/>
              <a:t>A </a:t>
            </a:r>
            <a:r>
              <a:rPr lang="en-US" altLang="en-US" sz="2600" b="1" dirty="0"/>
              <a:t>short position </a:t>
            </a:r>
            <a:r>
              <a:rPr lang="en-US" altLang="en-US" sz="2600" dirty="0"/>
              <a:t>is the sale of a futures contract.</a:t>
            </a:r>
          </a:p>
          <a:p>
            <a:pPr marL="292608" indent="-292608" eaLnBrk="1" hangingPunct="1">
              <a:spcBef>
                <a:spcPts val="1000"/>
              </a:spcBef>
              <a:buSzPct val="100000"/>
            </a:pPr>
            <a:r>
              <a:rPr lang="en-US" altLang="en-US" sz="2600" dirty="0"/>
              <a:t>A </a:t>
            </a:r>
            <a:r>
              <a:rPr lang="en-US" altLang="en-US" sz="2600" b="1" dirty="0"/>
              <a:t>clearinghouse </a:t>
            </a:r>
            <a:r>
              <a:rPr lang="en-US" altLang="en-US" sz="2600" dirty="0"/>
              <a:t>is the unit that oversees trading on the exchange and guarantees all trades made by the exchange traders.</a:t>
            </a:r>
          </a:p>
          <a:p>
            <a:pPr marL="292608" indent="-292608" eaLnBrk="1" hangingPunct="1">
              <a:spcBef>
                <a:spcPts val="1000"/>
              </a:spcBef>
              <a:buSzPct val="100000"/>
            </a:pPr>
            <a:r>
              <a:rPr lang="en-US" altLang="en-US" sz="2600" b="1" dirty="0"/>
              <a:t>Open interest </a:t>
            </a:r>
            <a:r>
              <a:rPr lang="en-US" altLang="en-US" sz="2600" dirty="0"/>
              <a:t>is the total number of the futures or option contracts outstanding at the beginning of the day.</a:t>
            </a:r>
            <a:endParaRPr lang="en-US" sz="2600" dirty="0"/>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10</a:t>
            </a:fld>
            <a:endParaRPr lang="en-US" altLang="en-US" dirty="0">
              <a:latin typeface="Calibri" panose="020F0502020204030204" pitchFamily="34" charset="0"/>
            </a:endParaRPr>
          </a:p>
        </p:txBody>
      </p:sp>
    </p:spTree>
    <p:extLst>
      <p:ext uri="{BB962C8B-B14F-4D97-AF65-F5344CB8AC3E}">
        <p14:creationId xmlns:p14="http://schemas.microsoft.com/office/powerpoint/2010/main" val="16043587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2580"/>
            <a:ext cx="7543800" cy="735058"/>
          </a:xfrm>
        </p:spPr>
        <p:txBody>
          <a:bodyPr/>
          <a:lstStyle/>
          <a:p>
            <a:r>
              <a:rPr lang="en-US" sz="3500" dirty="0"/>
              <a:t>Futures Contracts </a:t>
            </a:r>
            <a:r>
              <a:rPr lang="en-US" sz="1000" b="0" dirty="0"/>
              <a:t>2</a:t>
            </a:r>
          </a:p>
        </p:txBody>
      </p:sp>
      <p:sp>
        <p:nvSpPr>
          <p:cNvPr id="3" name="Content Placeholder 2"/>
          <p:cNvSpPr>
            <a:spLocks noGrp="1"/>
          </p:cNvSpPr>
          <p:nvPr>
            <p:ph idx="1"/>
          </p:nvPr>
        </p:nvSpPr>
        <p:spPr>
          <a:xfrm>
            <a:off x="457200" y="1719263"/>
            <a:ext cx="8229600" cy="1838946"/>
          </a:xfrm>
        </p:spPr>
        <p:txBody>
          <a:bodyPr/>
          <a:lstStyle/>
          <a:p>
            <a:pPr marL="0" indent="0" eaLnBrk="1" hangingPunct="1">
              <a:buNone/>
            </a:pPr>
            <a:r>
              <a:rPr lang="en-US" altLang="en-US" sz="2200" dirty="0"/>
              <a:t>An </a:t>
            </a:r>
            <a:r>
              <a:rPr lang="en-US" altLang="en-US" sz="2200" b="1" dirty="0"/>
              <a:t>initial margin </a:t>
            </a:r>
            <a:r>
              <a:rPr lang="en-US" altLang="en-US" sz="2200" dirty="0"/>
              <a:t>is a deposit required on futures trades to ensure that the terms of the contracts will be met.</a:t>
            </a:r>
          </a:p>
          <a:p>
            <a:pPr marL="291600" lvl="1" indent="-291600" eaLnBrk="1" hangingPunct="1">
              <a:spcBef>
                <a:spcPts val="1000"/>
              </a:spcBef>
              <a:buSzPct val="100000"/>
            </a:pPr>
            <a:r>
              <a:rPr lang="en-US" altLang="en-US" sz="1800" dirty="0"/>
              <a:t>Amount of the margin varies according to the type of contract traded and the quantity of futures contracts traded.</a:t>
            </a:r>
          </a:p>
          <a:p>
            <a:pPr marL="291600" lvl="1" indent="-291600" eaLnBrk="1" hangingPunct="1">
              <a:spcBef>
                <a:spcPts val="1000"/>
              </a:spcBef>
              <a:buSzPct val="100000"/>
            </a:pPr>
            <a:r>
              <a:rPr lang="en-US" altLang="en-US" sz="1800" dirty="0"/>
              <a:t>Minimum margin levels are set by each exchange.</a:t>
            </a:r>
            <a:endParaRPr lang="en-US" dirty="0"/>
          </a:p>
        </p:txBody>
      </p:sp>
      <p:sp>
        <p:nvSpPr>
          <p:cNvPr id="4" name="Content Placeholder 3"/>
          <p:cNvSpPr>
            <a:spLocks noGrp="1"/>
          </p:cNvSpPr>
          <p:nvPr>
            <p:ph idx="13"/>
          </p:nvPr>
        </p:nvSpPr>
        <p:spPr>
          <a:xfrm>
            <a:off x="465661" y="3685007"/>
            <a:ext cx="8229600" cy="1876926"/>
          </a:xfrm>
        </p:spPr>
        <p:txBody>
          <a:bodyPr/>
          <a:lstStyle/>
          <a:p>
            <a:pPr marL="0" indent="0" eaLnBrk="1" hangingPunct="1">
              <a:buNone/>
            </a:pPr>
            <a:r>
              <a:rPr lang="en-US" altLang="en-US" sz="2200" dirty="0"/>
              <a:t>The </a:t>
            </a:r>
            <a:r>
              <a:rPr lang="en-US" altLang="en-US" sz="2200" b="1" dirty="0"/>
              <a:t>maintenance margin </a:t>
            </a:r>
            <a:r>
              <a:rPr lang="en-US" altLang="en-US" sz="2200" dirty="0"/>
              <a:t>is the margin a futures trader must maintain once a futures position is taken.</a:t>
            </a:r>
          </a:p>
          <a:p>
            <a:pPr marL="291600" lvl="1" indent="-291600" eaLnBrk="1" hangingPunct="1">
              <a:spcBef>
                <a:spcPts val="1000"/>
              </a:spcBef>
              <a:buSzPct val="100000"/>
            </a:pPr>
            <a:r>
              <a:rPr lang="en-US" altLang="en-US" sz="2000" dirty="0"/>
              <a:t>If losses occur such that margin account funds fall below the maintenance margin, the customer is required to deposit additional funds in the margin account to keep the position open.</a:t>
            </a:r>
            <a:endParaRPr lang="en-US" dirty="0"/>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11</a:t>
            </a:fld>
            <a:endParaRPr lang="en-US" altLang="en-US" dirty="0">
              <a:latin typeface="Calibri" panose="020F0502020204030204" pitchFamily="34" charset="0"/>
            </a:endParaRPr>
          </a:p>
        </p:txBody>
      </p:sp>
    </p:spTree>
    <p:extLst>
      <p:ext uri="{BB962C8B-B14F-4D97-AF65-F5344CB8AC3E}">
        <p14:creationId xmlns:p14="http://schemas.microsoft.com/office/powerpoint/2010/main" val="1629795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8385"/>
            <a:ext cx="7543800" cy="1109627"/>
          </a:xfrm>
        </p:spPr>
        <p:txBody>
          <a:bodyPr/>
          <a:lstStyle/>
          <a:p>
            <a:r>
              <a:rPr lang="en-US" sz="3500" dirty="0"/>
              <a:t>Characteristics of Actively Traded Futures Contracts </a:t>
            </a:r>
            <a:r>
              <a:rPr lang="en-US" sz="1000" dirty="0"/>
              <a:t>1</a:t>
            </a:r>
          </a:p>
        </p:txBody>
      </p:sp>
      <p:sp>
        <p:nvSpPr>
          <p:cNvPr id="3" name="Content Placeholder 2"/>
          <p:cNvSpPr>
            <a:spLocks noGrp="1"/>
          </p:cNvSpPr>
          <p:nvPr>
            <p:ph idx="1"/>
          </p:nvPr>
        </p:nvSpPr>
        <p:spPr>
          <a:xfrm>
            <a:off x="457200" y="1719264"/>
            <a:ext cx="5016321" cy="311668"/>
          </a:xfrm>
        </p:spPr>
        <p:txBody>
          <a:bodyPr/>
          <a:lstStyle/>
          <a:p>
            <a:pPr marL="0" indent="0">
              <a:buNone/>
            </a:pPr>
            <a:r>
              <a:rPr lang="en-US" sz="1400" b="1" dirty="0"/>
              <a:t>Table 10–2 </a:t>
            </a:r>
            <a:r>
              <a:rPr lang="en-US" sz="1400" b="1" dirty="0">
                <a:solidFill>
                  <a:srgbClr val="0070C0"/>
                </a:solidFill>
              </a:rPr>
              <a:t>Characteristics of Actively Traded Futures Contracts</a:t>
            </a:r>
            <a:endParaRPr lang="en-US" sz="1400" dirty="0">
              <a:solidFill>
                <a:srgbClr val="0070C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17639064"/>
              </p:ext>
            </p:extLst>
          </p:nvPr>
        </p:nvGraphicFramePr>
        <p:xfrm>
          <a:off x="1514375" y="2156058"/>
          <a:ext cx="6128084" cy="4132620"/>
        </p:xfrm>
        <a:graphic>
          <a:graphicData uri="http://schemas.openxmlformats.org/drawingml/2006/table">
            <a:tbl>
              <a:tblPr firstRow="1" bandRow="1">
                <a:tableStyleId>{5C22544A-7EE6-4342-B048-85BDC9FD1C3A}</a:tableStyleId>
              </a:tblPr>
              <a:tblGrid>
                <a:gridCol w="2056598">
                  <a:extLst>
                    <a:ext uri="{9D8B030D-6E8A-4147-A177-3AD203B41FA5}">
                      <a16:colId xmlns:a16="http://schemas.microsoft.com/office/drawing/2014/main" val="20000"/>
                    </a:ext>
                  </a:extLst>
                </a:gridCol>
                <a:gridCol w="1357162">
                  <a:extLst>
                    <a:ext uri="{9D8B030D-6E8A-4147-A177-3AD203B41FA5}">
                      <a16:colId xmlns:a16="http://schemas.microsoft.com/office/drawing/2014/main" val="20001"/>
                    </a:ext>
                  </a:extLst>
                </a:gridCol>
                <a:gridCol w="1174282">
                  <a:extLst>
                    <a:ext uri="{9D8B030D-6E8A-4147-A177-3AD203B41FA5}">
                      <a16:colId xmlns:a16="http://schemas.microsoft.com/office/drawing/2014/main" val="20002"/>
                    </a:ext>
                  </a:extLst>
                </a:gridCol>
                <a:gridCol w="1540042">
                  <a:extLst>
                    <a:ext uri="{9D8B030D-6E8A-4147-A177-3AD203B41FA5}">
                      <a16:colId xmlns:a16="http://schemas.microsoft.com/office/drawing/2014/main" val="20003"/>
                    </a:ext>
                  </a:extLst>
                </a:gridCol>
              </a:tblGrid>
              <a:tr h="385010">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Type of Futures</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Contract Size</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Exchange*</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Open Interest</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0"/>
                  </a:ext>
                </a:extLst>
              </a:tr>
              <a:tr h="344281">
                <a:tc>
                  <a:txBody>
                    <a:bodyPr/>
                    <a:lstStyle/>
                    <a:p>
                      <a:r>
                        <a:rPr lang="en-US" sz="1400" b="1" i="0" u="none" strike="noStrike" kern="1200" baseline="0" dirty="0">
                          <a:solidFill>
                            <a:schemeClr val="dk1"/>
                          </a:solidFill>
                          <a:latin typeface="Calibri" panose="020F0502020204030204" pitchFamily="34" charset="0"/>
                          <a:ea typeface="+mn-ea"/>
                          <a:cs typeface="Calibri" panose="020F0502020204030204" pitchFamily="34" charset="0"/>
                        </a:rPr>
                        <a:t>Interest Rates</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r>
                        <a:rPr lang="en-US" sz="1400" dirty="0">
                          <a:solidFill>
                            <a:srgbClr val="F6D0CC"/>
                          </a:solidFill>
                          <a:latin typeface="Calibri" panose="020F0502020204030204" pitchFamily="34" charset="0"/>
                        </a:rPr>
                        <a:t>Blank</a:t>
                      </a:r>
                    </a:p>
                  </a:txBody>
                  <a:tcPr/>
                </a:tc>
                <a:tc>
                  <a:txBody>
                    <a:bodyPr/>
                    <a:lstStyle/>
                    <a:p>
                      <a:r>
                        <a:rPr lang="en-US" sz="1400" dirty="0">
                          <a:solidFill>
                            <a:srgbClr val="F6D0CC"/>
                          </a:solidFill>
                          <a:latin typeface="Calibri" panose="020F0502020204030204" pitchFamily="34" charset="0"/>
                        </a:rPr>
                        <a:t>Blank</a:t>
                      </a:r>
                    </a:p>
                  </a:txBody>
                  <a:tcPr/>
                </a:tc>
                <a:tc>
                  <a:txBody>
                    <a:bodyPr/>
                    <a:lstStyle/>
                    <a:p>
                      <a:r>
                        <a:rPr lang="en-US" sz="1400" dirty="0">
                          <a:solidFill>
                            <a:srgbClr val="F6D0CC"/>
                          </a:solidFill>
                          <a:latin typeface="Calibri" panose="020F0502020204030204" pitchFamily="34" charset="0"/>
                        </a:rPr>
                        <a:t>Blank</a:t>
                      </a:r>
                    </a:p>
                  </a:txBody>
                  <a:tcPr/>
                </a:tc>
                <a:extLst>
                  <a:ext uri="{0D108BD9-81ED-4DB2-BD59-A6C34878D82A}">
                    <a16:rowId xmlns:a16="http://schemas.microsoft.com/office/drawing/2014/main" val="10001"/>
                  </a:ext>
                </a:extLst>
              </a:tr>
              <a:tr h="282970">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Treasury bonds</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565,872</a:t>
                      </a:r>
                    </a:p>
                  </a:txBody>
                  <a:tcPr/>
                </a:tc>
                <a:extLst>
                  <a:ext uri="{0D108BD9-81ED-4DB2-BD59-A6C34878D82A}">
                    <a16:rowId xmlns:a16="http://schemas.microsoft.com/office/drawing/2014/main" val="10002"/>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Treasury notes</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2,803,617</a:t>
                      </a:r>
                    </a:p>
                  </a:txBody>
                  <a:tcPr/>
                </a:tc>
                <a:extLst>
                  <a:ext uri="{0D108BD9-81ED-4DB2-BD59-A6C34878D82A}">
                    <a16:rowId xmlns:a16="http://schemas.microsoft.com/office/drawing/2014/main" val="10003"/>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Treasury notes—5 year</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2,774,435</a:t>
                      </a:r>
                    </a:p>
                  </a:txBody>
                  <a:tcPr/>
                </a:tc>
                <a:extLst>
                  <a:ext uri="{0D108BD9-81ED-4DB2-BD59-A6C34878D82A}">
                    <a16:rowId xmlns:a16="http://schemas.microsoft.com/office/drawing/2014/main" val="10004"/>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Treasury notes—2 year</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1,096,652</a:t>
                      </a:r>
                    </a:p>
                  </a:txBody>
                  <a:tcPr/>
                </a:tc>
                <a:extLst>
                  <a:ext uri="{0D108BD9-81ED-4DB2-BD59-A6C34878D82A}">
                    <a16:rowId xmlns:a16="http://schemas.microsoft.com/office/drawing/2014/main" val="10005"/>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Federal funds—30 days</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$5,000,000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798,818</a:t>
                      </a:r>
                    </a:p>
                  </a:txBody>
                  <a:tcPr/>
                </a:tc>
                <a:extLst>
                  <a:ext uri="{0D108BD9-81ED-4DB2-BD59-A6C34878D82A}">
                    <a16:rowId xmlns:a16="http://schemas.microsoft.com/office/drawing/2014/main" val="10006"/>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Eurodollars</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10,774,413</a:t>
                      </a:r>
                    </a:p>
                  </a:txBody>
                  <a:tcPr/>
                </a:tc>
                <a:extLst>
                  <a:ext uri="{0D108BD9-81ED-4DB2-BD59-A6C34878D82A}">
                    <a16:rowId xmlns:a16="http://schemas.microsoft.com/office/drawing/2014/main" val="10007"/>
                  </a:ext>
                </a:extLst>
              </a:tr>
              <a:tr h="344281">
                <a:tc>
                  <a:txBody>
                    <a:bodyPr/>
                    <a:lstStyle/>
                    <a:p>
                      <a:r>
                        <a:rPr lang="en-US" sz="1400" b="1" i="0" u="none" strike="noStrike" kern="1200" baseline="0" dirty="0">
                          <a:solidFill>
                            <a:schemeClr val="dk1"/>
                          </a:solidFill>
                          <a:latin typeface="Calibri" panose="020F0502020204030204" pitchFamily="34" charset="0"/>
                          <a:ea typeface="+mn-ea"/>
                          <a:cs typeface="Calibri" panose="020F0502020204030204" pitchFamily="34" charset="0"/>
                        </a:rPr>
                        <a:t>Currency</a:t>
                      </a:r>
                      <a:endParaRPr lang="en-US" sz="1400" b="0" i="0" u="none" strike="noStrike" kern="1200" baseline="0" dirty="0">
                        <a:solidFill>
                          <a:schemeClr val="dk1"/>
                        </a:solidFill>
                        <a:latin typeface="Calibri" panose="020F0502020204030204" pitchFamily="34" charset="0"/>
                        <a:ea typeface="+mn-ea"/>
                        <a:cs typeface="+mn-cs"/>
                      </a:endParaRPr>
                    </a:p>
                  </a:txBody>
                  <a:tcPr/>
                </a:tc>
                <a:tc>
                  <a:txBody>
                    <a:bodyPr/>
                    <a:lstStyle/>
                    <a:p>
                      <a:endParaRPr lang="en-US" sz="1400" dirty="0">
                        <a:latin typeface="Calibri" panose="020F0502020204030204" pitchFamily="34" charset="0"/>
                      </a:endParaRPr>
                    </a:p>
                  </a:txBody>
                  <a:tcPr/>
                </a:tc>
                <a:tc>
                  <a:txBody>
                    <a:bodyPr/>
                    <a:lstStyle/>
                    <a:p>
                      <a:pPr algn="ctr"/>
                      <a:endParaRPr lang="en-US" sz="1400" dirty="0">
                        <a:latin typeface="Calibri" panose="020F0502020204030204" pitchFamily="34" charset="0"/>
                      </a:endParaRPr>
                    </a:p>
                  </a:txBody>
                  <a:tcPr/>
                </a:tc>
                <a:tc>
                  <a:txBody>
                    <a:bodyPr/>
                    <a:lstStyle/>
                    <a:p>
                      <a:pPr algn="r"/>
                      <a:endParaRPr lang="en-US" sz="1400" dirty="0">
                        <a:latin typeface="Calibri" panose="020F0502020204030204" pitchFamily="34" charset="0"/>
                      </a:endParaRPr>
                    </a:p>
                  </a:txBody>
                  <a:tcPr/>
                </a:tc>
                <a:extLst>
                  <a:ext uri="{0D108BD9-81ED-4DB2-BD59-A6C34878D82A}">
                    <a16:rowId xmlns:a16="http://schemas.microsoft.com/office/drawing/2014/main" val="10008"/>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Japanese yen</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¥12,500,000	</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159,811</a:t>
                      </a:r>
                    </a:p>
                  </a:txBody>
                  <a:tcPr/>
                </a:tc>
                <a:extLst>
                  <a:ext uri="{0D108BD9-81ED-4DB2-BD59-A6C34878D82A}">
                    <a16:rowId xmlns:a16="http://schemas.microsoft.com/office/drawing/2014/main" val="10009"/>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Canadian dollar</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C$100,000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115,675</a:t>
                      </a:r>
                    </a:p>
                  </a:txBody>
                  <a:tcPr/>
                </a:tc>
                <a:extLst>
                  <a:ext uri="{0D108BD9-81ED-4DB2-BD59-A6C34878D82A}">
                    <a16:rowId xmlns:a16="http://schemas.microsoft.com/office/drawing/2014/main" val="10010"/>
                  </a:ext>
                </a:extLst>
              </a:tr>
              <a:tr h="344281">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British pound</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£62,500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244,578</a:t>
                      </a:r>
                    </a:p>
                  </a:txBody>
                  <a:tcPr/>
                </a:tc>
                <a:extLst>
                  <a:ext uri="{0D108BD9-81ED-4DB2-BD59-A6C34878D82A}">
                    <a16:rowId xmlns:a16="http://schemas.microsoft.com/office/drawing/2014/main" val="10011"/>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12</a:t>
            </a:fld>
            <a:endParaRPr lang="en-US" altLang="en-US" dirty="0">
              <a:latin typeface="Calibri" panose="020F0502020204030204" pitchFamily="34" charset="0"/>
            </a:endParaRPr>
          </a:p>
        </p:txBody>
      </p:sp>
    </p:spTree>
    <p:extLst>
      <p:ext uri="{BB962C8B-B14F-4D97-AF65-F5344CB8AC3E}">
        <p14:creationId xmlns:p14="http://schemas.microsoft.com/office/powerpoint/2010/main" val="79701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9507"/>
            <a:ext cx="7543800" cy="1138505"/>
          </a:xfrm>
        </p:spPr>
        <p:txBody>
          <a:bodyPr/>
          <a:lstStyle/>
          <a:p>
            <a:r>
              <a:rPr lang="en-US" sz="3500" dirty="0"/>
              <a:t>Characteristics of Actively Traded Futures Contracts </a:t>
            </a:r>
            <a:r>
              <a:rPr lang="en-US" sz="1000" dirty="0"/>
              <a:t>2</a:t>
            </a:r>
          </a:p>
        </p:txBody>
      </p:sp>
      <p:graphicFrame>
        <p:nvGraphicFramePr>
          <p:cNvPr id="4" name="Table 3"/>
          <p:cNvGraphicFramePr>
            <a:graphicFrameLocks noGrp="1"/>
          </p:cNvGraphicFramePr>
          <p:nvPr>
            <p:extLst>
              <p:ext uri="{D42A27DB-BD31-4B8C-83A1-F6EECF244321}">
                <p14:modId xmlns:p14="http://schemas.microsoft.com/office/powerpoint/2010/main" val="3172201233"/>
              </p:ext>
            </p:extLst>
          </p:nvPr>
        </p:nvGraphicFramePr>
        <p:xfrm>
          <a:off x="1511171" y="1973178"/>
          <a:ext cx="6121663" cy="3495577"/>
        </p:xfrm>
        <a:graphic>
          <a:graphicData uri="http://schemas.openxmlformats.org/drawingml/2006/table">
            <a:tbl>
              <a:tblPr firstRow="1" bandRow="1">
                <a:tableStyleId>{5C22544A-7EE6-4342-B048-85BDC9FD1C3A}</a:tableStyleId>
              </a:tblPr>
              <a:tblGrid>
                <a:gridCol w="1732543">
                  <a:extLst>
                    <a:ext uri="{9D8B030D-6E8A-4147-A177-3AD203B41FA5}">
                      <a16:colId xmlns:a16="http://schemas.microsoft.com/office/drawing/2014/main" val="20000"/>
                    </a:ext>
                  </a:extLst>
                </a:gridCol>
                <a:gridCol w="1674795">
                  <a:extLst>
                    <a:ext uri="{9D8B030D-6E8A-4147-A177-3AD203B41FA5}">
                      <a16:colId xmlns:a16="http://schemas.microsoft.com/office/drawing/2014/main" val="20001"/>
                    </a:ext>
                  </a:extLst>
                </a:gridCol>
                <a:gridCol w="1174283">
                  <a:extLst>
                    <a:ext uri="{9D8B030D-6E8A-4147-A177-3AD203B41FA5}">
                      <a16:colId xmlns:a16="http://schemas.microsoft.com/office/drawing/2014/main" val="20002"/>
                    </a:ext>
                  </a:extLst>
                </a:gridCol>
                <a:gridCol w="1540042">
                  <a:extLst>
                    <a:ext uri="{9D8B030D-6E8A-4147-A177-3AD203B41FA5}">
                      <a16:colId xmlns:a16="http://schemas.microsoft.com/office/drawing/2014/main" val="20003"/>
                    </a:ext>
                  </a:extLst>
                </a:gridCol>
              </a:tblGrid>
              <a:tr h="365762">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Type of Futures</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Contract Size</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Exchange</a:t>
                      </a:r>
                      <a:r>
                        <a:rPr lang="en-US" sz="1000" b="1" i="0" u="none" strike="noStrike" kern="1200" baseline="30000" dirty="0">
                          <a:solidFill>
                            <a:schemeClr val="tx1"/>
                          </a:solidFill>
                          <a:latin typeface="Calibri" panose="020F0502020204030204" pitchFamily="34" charset="0"/>
                          <a:ea typeface="+mn-ea"/>
                          <a:cs typeface="Calibri" panose="020F0502020204030204" pitchFamily="34" charset="0"/>
                        </a:rPr>
                        <a:t>*</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Open Interest</a:t>
                      </a:r>
                      <a:endParaRPr lang="en-US" sz="1400" b="0" i="0" u="none" strike="noStrike" kern="1200" baseline="0" dirty="0">
                        <a:solidFill>
                          <a:schemeClr val="tx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0"/>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Swiss franc</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Sfr 125,000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45,224</a:t>
                      </a:r>
                    </a:p>
                  </a:txBody>
                  <a:tcPr/>
                </a:tc>
                <a:extLst>
                  <a:ext uri="{0D108BD9-81ED-4DB2-BD59-A6C34878D82A}">
                    <a16:rowId xmlns:a16="http://schemas.microsoft.com/office/drawing/2014/main" val="10001"/>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Australian dollar</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A$ 100,000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100,183</a:t>
                      </a:r>
                    </a:p>
                  </a:txBody>
                  <a:tcPr/>
                </a:tc>
                <a:extLst>
                  <a:ext uri="{0D108BD9-81ED-4DB2-BD59-A6C34878D82A}">
                    <a16:rowId xmlns:a16="http://schemas.microsoft.com/office/drawing/2014/main" val="10002"/>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Euro FX</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Euro 125,000</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367,157</a:t>
                      </a:r>
                    </a:p>
                  </a:txBody>
                  <a:tcPr/>
                </a:tc>
                <a:extLst>
                  <a:ext uri="{0D108BD9-81ED-4DB2-BD59-A6C34878D82A}">
                    <a16:rowId xmlns:a16="http://schemas.microsoft.com/office/drawing/2014/main" val="10003"/>
                  </a:ext>
                </a:extLst>
              </a:tr>
              <a:tr h="301229">
                <a:tc>
                  <a:txBody>
                    <a:bodyPr/>
                    <a:lstStyle/>
                    <a:p>
                      <a:r>
                        <a:rPr lang="en-US" sz="1400" b="1" i="0" u="none" strike="noStrike" kern="1200" baseline="0" dirty="0">
                          <a:solidFill>
                            <a:schemeClr val="dk1"/>
                          </a:solidFill>
                          <a:latin typeface="Calibri" panose="020F0502020204030204" pitchFamily="34" charset="0"/>
                          <a:ea typeface="+mn-ea"/>
                          <a:cs typeface="Calibri" panose="020F0502020204030204" pitchFamily="34" charset="0"/>
                        </a:rPr>
                        <a:t>Index</a:t>
                      </a:r>
                      <a:endParaRPr lang="en-US" sz="18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endParaRPr lang="en-US" dirty="0">
                        <a:latin typeface="Calibri" panose="020F0502020204030204" pitchFamily="34" charset="0"/>
                      </a:endParaRPr>
                    </a:p>
                  </a:txBody>
                  <a:tcPr/>
                </a:tc>
                <a:tc>
                  <a:txBody>
                    <a:bodyPr/>
                    <a:lstStyle/>
                    <a:p>
                      <a:pPr algn="ctr"/>
                      <a:endParaRPr lang="en-US" dirty="0">
                        <a:latin typeface="Calibri" panose="020F0502020204030204" pitchFamily="34" charset="0"/>
                      </a:endParaRPr>
                    </a:p>
                  </a:txBody>
                  <a:tcPr/>
                </a:tc>
                <a:tc>
                  <a:txBody>
                    <a:bodyPr/>
                    <a:lstStyle/>
                    <a:p>
                      <a:pPr algn="r"/>
                      <a:endParaRPr lang="en-US" dirty="0">
                        <a:latin typeface="Calibri" panose="020F0502020204030204" pitchFamily="34" charset="0"/>
                      </a:endParaRPr>
                    </a:p>
                  </a:txBody>
                  <a:tcPr/>
                </a:tc>
                <a:extLst>
                  <a:ext uri="{0D108BD9-81ED-4DB2-BD59-A6C34878D82A}">
                    <a16:rowId xmlns:a16="http://schemas.microsoft.com/office/drawing/2014/main" val="10004"/>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Mini DJIA</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$5 times average</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142,984</a:t>
                      </a:r>
                    </a:p>
                  </a:txBody>
                  <a:tcPr/>
                </a:tc>
                <a:extLst>
                  <a:ext uri="{0D108BD9-81ED-4DB2-BD59-A6C34878D82A}">
                    <a16:rowId xmlns:a16="http://schemas.microsoft.com/office/drawing/2014/main" val="10005"/>
                  </a:ext>
                </a:extLst>
              </a:tr>
              <a:tr h="298868">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S&amp;P 500 index</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$250 times index</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92,766</a:t>
                      </a:r>
                    </a:p>
                  </a:txBody>
                  <a:tcPr/>
                </a:tc>
                <a:extLst>
                  <a:ext uri="{0D108BD9-81ED-4DB2-BD59-A6C34878D82A}">
                    <a16:rowId xmlns:a16="http://schemas.microsoft.com/office/drawing/2014/main" val="10006"/>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Mini S&amp;P index</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$50 times index</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2,014,809</a:t>
                      </a:r>
                    </a:p>
                  </a:txBody>
                  <a:tcPr/>
                </a:tc>
                <a:extLst>
                  <a:ext uri="{0D108BD9-81ED-4DB2-BD59-A6C34878D82A}">
                    <a16:rowId xmlns:a16="http://schemas.microsoft.com/office/drawing/2014/main" val="10007"/>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Mini Nasdaq 100</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$20 times index</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287,132</a:t>
                      </a:r>
                    </a:p>
                  </a:txBody>
                  <a:tcPr/>
                </a:tc>
                <a:extLst>
                  <a:ext uri="{0D108BD9-81ED-4DB2-BD59-A6C34878D82A}">
                    <a16:rowId xmlns:a16="http://schemas.microsoft.com/office/drawing/2014/main" val="10008"/>
                  </a:ext>
                </a:extLst>
              </a:tr>
              <a:tr h="29120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Mini Russell 1000</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$100 times index</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ICE-US</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940</a:t>
                      </a:r>
                    </a:p>
                  </a:txBody>
                  <a:tcPr/>
                </a:tc>
                <a:extLst>
                  <a:ext uri="{0D108BD9-81ED-4DB2-BD59-A6C34878D82A}">
                    <a16:rowId xmlns:a16="http://schemas.microsoft.com/office/drawing/2014/main" val="10009"/>
                  </a:ext>
                </a:extLst>
              </a:tr>
              <a:tr h="325655">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Mini FTSE 100 index</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£10 times index</a:t>
                      </a:r>
                    </a:p>
                  </a:txBody>
                  <a:tcPr/>
                </a:tc>
                <a:tc>
                  <a:txBody>
                    <a:bodyPr/>
                    <a:lstStyle/>
                    <a:p>
                      <a:pPr algn="ct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ENXT</a:t>
                      </a:r>
                    </a:p>
                  </a:txBody>
                  <a:tcPr/>
                </a:tc>
                <a:tc>
                  <a:txBody>
                    <a:bodyPr/>
                    <a:lstStyle/>
                    <a:p>
                      <a:pPr algn="r"/>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51</a:t>
                      </a:r>
                    </a:p>
                  </a:txBody>
                  <a:tcPr/>
                </a:tc>
                <a:extLst>
                  <a:ext uri="{0D108BD9-81ED-4DB2-BD59-A6C34878D82A}">
                    <a16:rowId xmlns:a16="http://schemas.microsoft.com/office/drawing/2014/main" val="10010"/>
                  </a:ext>
                </a:extLst>
              </a:tr>
            </a:tbl>
          </a:graphicData>
        </a:graphic>
      </p:graphicFrame>
      <p:sp>
        <p:nvSpPr>
          <p:cNvPr id="5" name="Content Placeholder 4"/>
          <p:cNvSpPr>
            <a:spLocks noGrp="1"/>
          </p:cNvSpPr>
          <p:nvPr>
            <p:ph idx="14"/>
          </p:nvPr>
        </p:nvSpPr>
        <p:spPr>
          <a:xfrm>
            <a:off x="457200" y="5670818"/>
            <a:ext cx="7666522" cy="656268"/>
          </a:xfrm>
        </p:spPr>
        <p:txBody>
          <a:bodyPr/>
          <a:lstStyle/>
          <a:p>
            <a:pPr marL="0" indent="0">
              <a:buNone/>
            </a:pPr>
            <a:r>
              <a:rPr lang="en-US" sz="1000" baseline="30000" dirty="0"/>
              <a:t>*</a:t>
            </a:r>
            <a:r>
              <a:rPr lang="en-US" sz="1200" dirty="0"/>
              <a:t>CBOT = Chicago Board of Trade; CME = Chicago Mercantile Exchange; ICE-U.S. = Intercontinental Exchange Futures U.S.; ENXT = Euronext.liffe.</a:t>
            </a:r>
          </a:p>
          <a:p>
            <a:pPr marL="0" indent="0">
              <a:buNone/>
            </a:pPr>
            <a:r>
              <a:rPr lang="en-US" sz="1200" b="1" dirty="0"/>
              <a:t>Source: </a:t>
            </a:r>
            <a:r>
              <a:rPr lang="en-US" sz="1200" dirty="0"/>
              <a:t>CME Group website, August 3, 2016. www.cmegroup.com</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13</a:t>
            </a:fld>
            <a:endParaRPr lang="en-US" altLang="en-US" dirty="0">
              <a:latin typeface="Calibri" panose="020F0502020204030204" pitchFamily="34" charset="0"/>
            </a:endParaRPr>
          </a:p>
        </p:txBody>
      </p:sp>
    </p:spTree>
    <p:extLst>
      <p:ext uri="{BB962C8B-B14F-4D97-AF65-F5344CB8AC3E}">
        <p14:creationId xmlns:p14="http://schemas.microsoft.com/office/powerpoint/2010/main" val="35771503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028"/>
            <a:ext cx="6664817" cy="1295400"/>
          </a:xfrm>
        </p:spPr>
        <p:txBody>
          <a:bodyPr/>
          <a:lstStyle/>
          <a:p>
            <a:r>
              <a:rPr lang="en-US" dirty="0"/>
              <a:t>Marking to Market and Margin Requirements Example</a:t>
            </a:r>
          </a:p>
        </p:txBody>
      </p:sp>
      <p:sp>
        <p:nvSpPr>
          <p:cNvPr id="3" name="Content Placeholder 2"/>
          <p:cNvSpPr>
            <a:spLocks noGrp="1"/>
          </p:cNvSpPr>
          <p:nvPr>
            <p:ph idx="1"/>
          </p:nvPr>
        </p:nvSpPr>
        <p:spPr/>
        <p:txBody>
          <a:bodyPr/>
          <a:lstStyle/>
          <a:p>
            <a:pPr marL="292608" indent="-292608">
              <a:spcBef>
                <a:spcPts val="1000"/>
              </a:spcBef>
              <a:buSzPct val="100000"/>
            </a:pPr>
            <a:r>
              <a:rPr lang="en-US" sz="2200" dirty="0"/>
              <a:t>An investor has a $1 million long position in T-bond futures. The investor’s broker requires a maintenance margin of 4%, or $40,000 ($1m </a:t>
            </a:r>
            <a:r>
              <a:rPr lang="en-US" altLang="en-US" sz="2200" dirty="0">
                <a:cs typeface="Calibri" panose="020F0502020204030204" pitchFamily="34" charset="0"/>
              </a:rPr>
              <a:t>×</a:t>
            </a:r>
            <a:r>
              <a:rPr lang="en-US" sz="2200" dirty="0"/>
              <a:t> 0.04), which is the amount currently in the investor’s account.</a:t>
            </a:r>
          </a:p>
          <a:p>
            <a:pPr marL="292608" indent="-292608">
              <a:spcBef>
                <a:spcPts val="1000"/>
              </a:spcBef>
              <a:buSzPct val="100000"/>
            </a:pPr>
            <a:r>
              <a:rPr lang="en-US" sz="2200" dirty="0"/>
              <a:t>Suppose the value of the futures contracts drops by $50,000 to $950,000. The investor will now be required to hold $38,000 ($950,000 </a:t>
            </a:r>
            <a:r>
              <a:rPr lang="en-US" altLang="en-US" sz="2200" dirty="0">
                <a:cs typeface="Calibri" panose="020F0502020204030204" pitchFamily="34" charset="0"/>
              </a:rPr>
              <a:t>×</a:t>
            </a:r>
            <a:r>
              <a:rPr lang="en-US" sz="2200" dirty="0"/>
              <a:t> 0.04) in his account (or, he has a $2,000 surplus).</a:t>
            </a:r>
          </a:p>
          <a:p>
            <a:pPr marL="292608" indent="-292608">
              <a:spcBef>
                <a:spcPts val="1000"/>
              </a:spcBef>
              <a:buSzPct val="100000"/>
            </a:pPr>
            <a:r>
              <a:rPr lang="en-US" sz="2200" dirty="0"/>
              <a:t>Further, because futures contracts are marked to market, the investor’s broker will make a margin call to the investor requiring him to immediately send a check for $50,000 − $2,000, or $48,000, leaving him with an account balance of $38,000 at his broker for the $950,000 T-bond futures position.</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14</a:t>
            </a:fld>
            <a:endParaRPr lang="en-US" altLang="en-US" dirty="0">
              <a:latin typeface="Calibri" panose="020F0502020204030204" pitchFamily="34" charset="0"/>
            </a:endParaRPr>
          </a:p>
        </p:txBody>
      </p:sp>
    </p:spTree>
    <p:extLst>
      <p:ext uri="{BB962C8B-B14F-4D97-AF65-F5344CB8AC3E}">
        <p14:creationId xmlns:p14="http://schemas.microsoft.com/office/powerpoint/2010/main" val="25289449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548"/>
            <a:ext cx="7543800" cy="838089"/>
          </a:xfrm>
        </p:spPr>
        <p:txBody>
          <a:bodyPr/>
          <a:lstStyle/>
          <a:p>
            <a:r>
              <a:rPr lang="en-US" sz="3500" dirty="0"/>
              <a:t>Options</a:t>
            </a:r>
            <a:r>
              <a:rPr lang="en-US" sz="4000" dirty="0"/>
              <a:t> </a:t>
            </a:r>
            <a:r>
              <a:rPr lang="en-US" sz="1000" dirty="0"/>
              <a:t>1</a:t>
            </a:r>
          </a:p>
        </p:txBody>
      </p:sp>
      <p:sp>
        <p:nvSpPr>
          <p:cNvPr id="3" name="Content Placeholder 2"/>
          <p:cNvSpPr>
            <a:spLocks noGrp="1"/>
          </p:cNvSpPr>
          <p:nvPr>
            <p:ph idx="1"/>
          </p:nvPr>
        </p:nvSpPr>
        <p:spPr>
          <a:xfrm>
            <a:off x="457200" y="1719262"/>
            <a:ext cx="8229600" cy="3429207"/>
          </a:xfrm>
        </p:spPr>
        <p:txBody>
          <a:bodyPr/>
          <a:lstStyle/>
          <a:p>
            <a:pPr marL="292608" indent="-292608" eaLnBrk="1" hangingPunct="1">
              <a:spcBef>
                <a:spcPts val="1000"/>
              </a:spcBef>
              <a:buSzPct val="100000"/>
            </a:pPr>
            <a:r>
              <a:rPr lang="en-US" altLang="en-US" sz="2200" dirty="0"/>
              <a:t>An </a:t>
            </a:r>
            <a:r>
              <a:rPr lang="en-US" altLang="en-US" sz="2200" b="1" dirty="0"/>
              <a:t>option </a:t>
            </a:r>
            <a:r>
              <a:rPr lang="en-US" altLang="en-US" sz="2200" dirty="0"/>
              <a:t>is a contract that gives the holder the right, but not the obligation, to buy or sell an underlying asset at a prespecified price for a specified time period.</a:t>
            </a:r>
          </a:p>
          <a:p>
            <a:pPr marL="292608" indent="-292608" eaLnBrk="1" hangingPunct="1">
              <a:spcBef>
                <a:spcPts val="1000"/>
              </a:spcBef>
              <a:buSzPct val="100000"/>
            </a:pPr>
            <a:r>
              <a:rPr lang="en-US" altLang="en-US" sz="2200" dirty="0"/>
              <a:t>A </a:t>
            </a:r>
            <a:r>
              <a:rPr lang="en-US" altLang="en-US" sz="2200" b="1" dirty="0"/>
              <a:t>call option </a:t>
            </a:r>
            <a:r>
              <a:rPr lang="en-US" altLang="en-US" sz="2200" dirty="0"/>
              <a:t>is an option that gives the purchaser the right, but not the obligation, to </a:t>
            </a:r>
            <a:r>
              <a:rPr lang="en-US" altLang="en-US" sz="2200" b="1" dirty="0"/>
              <a:t>buy </a:t>
            </a:r>
            <a:r>
              <a:rPr lang="en-US" altLang="en-US" sz="2200" dirty="0"/>
              <a:t>the underlying security from the writer of the option at a prespecified price on or before a prespecified date.</a:t>
            </a:r>
          </a:p>
          <a:p>
            <a:pPr marL="292608" indent="-292608" eaLnBrk="1" hangingPunct="1">
              <a:spcBef>
                <a:spcPts val="1000"/>
              </a:spcBef>
              <a:buSzPct val="100000"/>
            </a:pPr>
            <a:r>
              <a:rPr lang="en-US" altLang="en-US" sz="2200" dirty="0"/>
              <a:t>A </a:t>
            </a:r>
            <a:r>
              <a:rPr lang="en-US" altLang="en-US" sz="2200" b="1" dirty="0"/>
              <a:t>put option </a:t>
            </a:r>
            <a:r>
              <a:rPr lang="en-US" altLang="en-US" sz="2200" dirty="0"/>
              <a:t>is an option that gives the purchaser the right, but not the obligation, to </a:t>
            </a:r>
            <a:r>
              <a:rPr lang="en-US" altLang="en-US" sz="2200" b="1" dirty="0"/>
              <a:t>sell </a:t>
            </a:r>
            <a:r>
              <a:rPr lang="en-US" altLang="en-US" sz="2200" dirty="0"/>
              <a:t>the underlying security to the writer of the option at a prespecified price on or before a prespecified date.</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15</a:t>
            </a:fld>
            <a:endParaRPr lang="en-US" altLang="en-US" dirty="0">
              <a:latin typeface="Calibri" panose="020F0502020204030204" pitchFamily="34" charset="0"/>
            </a:endParaRPr>
          </a:p>
        </p:txBody>
      </p:sp>
    </p:spTree>
    <p:extLst>
      <p:ext uri="{BB962C8B-B14F-4D97-AF65-F5344CB8AC3E}">
        <p14:creationId xmlns:p14="http://schemas.microsoft.com/office/powerpoint/2010/main" val="813872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2580"/>
            <a:ext cx="6677696" cy="735058"/>
          </a:xfrm>
        </p:spPr>
        <p:txBody>
          <a:bodyPr/>
          <a:lstStyle/>
          <a:p>
            <a:r>
              <a:rPr lang="en-US" sz="3500" dirty="0"/>
              <a:t>Profit Diagrams for Call Options</a:t>
            </a:r>
          </a:p>
        </p:txBody>
      </p:sp>
      <p:pic>
        <p:nvPicPr>
          <p:cNvPr id="4" name="Picture 3" descr="Diagram showing the payout profit or loss for call options.&#10;&#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682" y="1951913"/>
            <a:ext cx="7654636" cy="4147705"/>
          </a:xfrm>
          <a:prstGeom prst="rect">
            <a:avLst/>
          </a:prstGeom>
        </p:spPr>
      </p:pic>
      <p:sp>
        <p:nvSpPr>
          <p:cNvPr id="6" name="Content Placeholder 4"/>
          <p:cNvSpPr>
            <a:spLocks noGrp="1"/>
          </p:cNvSpPr>
          <p:nvPr>
            <p:ph idx="1"/>
          </p:nvPr>
        </p:nvSpPr>
        <p:spPr>
          <a:xfrm>
            <a:off x="3763478" y="6307651"/>
            <a:ext cx="1771049" cy="212864"/>
          </a:xfrm>
        </p:spPr>
        <p:txBody>
          <a:bodyPr/>
          <a:lstStyle/>
          <a:p>
            <a:pPr marL="0" indent="0">
              <a:buNone/>
            </a:pPr>
            <a:r>
              <a:rPr lang="en-IN" sz="900" dirty="0">
                <a:hlinkClick r:id="rId3" action="ppaction://hlinksldjump"/>
              </a:rPr>
              <a:t>Access the long description slide.</a:t>
            </a:r>
            <a:endParaRPr lang="en-IN" sz="900" dirty="0">
              <a:hlinkClick r:id="rId4" action="ppaction://hlinksldjump"/>
            </a:endParaRP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16</a:t>
            </a:fld>
            <a:endParaRPr lang="en-US" altLang="en-US" dirty="0">
              <a:latin typeface="Calibri" panose="020F0502020204030204" pitchFamily="34" charset="0"/>
            </a:endParaRPr>
          </a:p>
        </p:txBody>
      </p:sp>
    </p:spTree>
    <p:extLst>
      <p:ext uri="{BB962C8B-B14F-4D97-AF65-F5344CB8AC3E}">
        <p14:creationId xmlns:p14="http://schemas.microsoft.com/office/powerpoint/2010/main" val="1945194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5458"/>
            <a:ext cx="7543800" cy="722179"/>
          </a:xfrm>
        </p:spPr>
        <p:txBody>
          <a:bodyPr/>
          <a:lstStyle/>
          <a:p>
            <a:r>
              <a:rPr lang="en-US" sz="3500" dirty="0"/>
              <a:t>Profit Diagrams for Put Options</a:t>
            </a:r>
          </a:p>
        </p:txBody>
      </p:sp>
      <p:pic>
        <p:nvPicPr>
          <p:cNvPr id="3" name="Picture 2" descr="Diagram showing the payout profit or loss for put options.&#10;&#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682" y="1951913"/>
            <a:ext cx="7654636" cy="4147705"/>
          </a:xfrm>
          <a:prstGeom prst="rect">
            <a:avLst/>
          </a:prstGeom>
        </p:spPr>
      </p:pic>
      <p:sp>
        <p:nvSpPr>
          <p:cNvPr id="5" name="Content Placeholder 4"/>
          <p:cNvSpPr>
            <a:spLocks noGrp="1"/>
          </p:cNvSpPr>
          <p:nvPr>
            <p:ph idx="1"/>
          </p:nvPr>
        </p:nvSpPr>
        <p:spPr>
          <a:xfrm>
            <a:off x="3763478" y="6307651"/>
            <a:ext cx="1771049" cy="212864"/>
          </a:xfrm>
        </p:spPr>
        <p:txBody>
          <a:bodyPr/>
          <a:lstStyle/>
          <a:p>
            <a:pPr marL="0" indent="0">
              <a:buNone/>
            </a:pPr>
            <a:r>
              <a:rPr lang="en-IN" sz="900" dirty="0">
                <a:hlinkClick r:id="rId3" action="ppaction://hlinksldjump"/>
              </a:rPr>
              <a:t>Access the long description </a:t>
            </a:r>
            <a:r>
              <a:rPr lang="en-IN" sz="900" dirty="0" smtClean="0">
                <a:hlinkClick r:id="rId3" action="ppaction://hlinksldjump"/>
              </a:rPr>
              <a:t>slide. </a:t>
            </a:r>
            <a:endParaRPr lang="en-IN" sz="900" dirty="0">
              <a:hlinkClick r:id="rId3" action="ppaction://hlinksldjump"/>
            </a:endParaRP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17</a:t>
            </a:fld>
            <a:endParaRPr lang="en-US" altLang="en-US" dirty="0">
              <a:latin typeface="Calibri" panose="020F0502020204030204" pitchFamily="34" charset="0"/>
            </a:endParaRPr>
          </a:p>
        </p:txBody>
      </p:sp>
    </p:spTree>
    <p:extLst>
      <p:ext uri="{BB962C8B-B14F-4D97-AF65-F5344CB8AC3E}">
        <p14:creationId xmlns:p14="http://schemas.microsoft.com/office/powerpoint/2010/main" val="28123066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514"/>
            <a:ext cx="7543800" cy="859373"/>
          </a:xfrm>
        </p:spPr>
        <p:txBody>
          <a:bodyPr/>
          <a:lstStyle/>
          <a:p>
            <a:r>
              <a:rPr lang="en-US" sz="3500" dirty="0"/>
              <a:t>Options</a:t>
            </a:r>
            <a:r>
              <a:rPr lang="en-US" sz="4000" dirty="0"/>
              <a:t> </a:t>
            </a:r>
            <a:r>
              <a:rPr lang="en-US" sz="1000" dirty="0"/>
              <a:t>2</a:t>
            </a:r>
          </a:p>
        </p:txBody>
      </p:sp>
      <p:sp>
        <p:nvSpPr>
          <p:cNvPr id="3" name="Content Placeholder 2"/>
          <p:cNvSpPr>
            <a:spLocks noGrp="1"/>
          </p:cNvSpPr>
          <p:nvPr>
            <p:ph idx="1"/>
          </p:nvPr>
        </p:nvSpPr>
        <p:spPr>
          <a:xfrm>
            <a:off x="457200" y="1719262"/>
            <a:ext cx="8229600" cy="2592856"/>
          </a:xfrm>
        </p:spPr>
        <p:txBody>
          <a:bodyPr/>
          <a:lstStyle/>
          <a:p>
            <a:pPr marL="0" indent="0" eaLnBrk="1" hangingPunct="1">
              <a:buNone/>
            </a:pPr>
            <a:r>
              <a:rPr lang="en-US" altLang="en-US" sz="2100" dirty="0"/>
              <a:t>The </a:t>
            </a:r>
            <a:r>
              <a:rPr lang="en-US" altLang="en-US" sz="2100" b="1" dirty="0"/>
              <a:t>Black-Scholes option pricing model </a:t>
            </a:r>
            <a:r>
              <a:rPr lang="en-US" altLang="en-US" sz="2100" dirty="0"/>
              <a:t>(the model most commonly used to price and value options) is a function of:</a:t>
            </a:r>
          </a:p>
          <a:p>
            <a:pPr marL="292608" lvl="1" indent="-292608" eaLnBrk="1" hangingPunct="1">
              <a:buSzPct val="100000"/>
            </a:pPr>
            <a:r>
              <a:rPr lang="en-US" altLang="en-US" sz="2000" dirty="0"/>
              <a:t>the spot price of the underlying asset.</a:t>
            </a:r>
          </a:p>
          <a:p>
            <a:pPr marL="292608" lvl="1" indent="-292608" eaLnBrk="1" hangingPunct="1">
              <a:buSzPct val="100000"/>
            </a:pPr>
            <a:r>
              <a:rPr lang="en-US" altLang="en-US" sz="2000" dirty="0"/>
              <a:t>the exercise price on the option.</a:t>
            </a:r>
          </a:p>
          <a:p>
            <a:pPr marL="292608" lvl="1" indent="-292608" eaLnBrk="1" hangingPunct="1">
              <a:buSzPct val="100000"/>
            </a:pPr>
            <a:r>
              <a:rPr lang="en-US" altLang="en-US" sz="2000" dirty="0"/>
              <a:t>the option’s exercise date.</a:t>
            </a:r>
          </a:p>
          <a:p>
            <a:pPr marL="292608" lvl="1" indent="-292608" eaLnBrk="1" hangingPunct="1">
              <a:buSzPct val="100000"/>
            </a:pPr>
            <a:r>
              <a:rPr lang="en-US" altLang="en-US" sz="2000" dirty="0"/>
              <a:t>the price volatility of the underlying asset.</a:t>
            </a:r>
          </a:p>
          <a:p>
            <a:pPr marL="292608" lvl="1" indent="-292608" eaLnBrk="1" hangingPunct="1">
              <a:buSzPct val="100000"/>
            </a:pPr>
            <a:r>
              <a:rPr lang="en-US" altLang="en-US" sz="2000" dirty="0"/>
              <a:t>the risk-free rate of interest.</a:t>
            </a:r>
            <a:endParaRPr lang="en-US" dirty="0"/>
          </a:p>
        </p:txBody>
      </p:sp>
      <p:sp>
        <p:nvSpPr>
          <p:cNvPr id="4" name="Content Placeholder 3"/>
          <p:cNvSpPr>
            <a:spLocks noGrp="1"/>
          </p:cNvSpPr>
          <p:nvPr>
            <p:ph idx="13"/>
          </p:nvPr>
        </p:nvSpPr>
        <p:spPr>
          <a:xfrm>
            <a:off x="465661" y="4427621"/>
            <a:ext cx="8229600" cy="1617044"/>
          </a:xfrm>
        </p:spPr>
        <p:txBody>
          <a:bodyPr/>
          <a:lstStyle/>
          <a:p>
            <a:pPr marL="0" indent="0" eaLnBrk="1" hangingPunct="1">
              <a:buNone/>
            </a:pPr>
            <a:r>
              <a:rPr lang="en-US" altLang="en-US" sz="2100" dirty="0"/>
              <a:t>The </a:t>
            </a:r>
            <a:r>
              <a:rPr lang="en-US" altLang="en-US" sz="2100" b="1" dirty="0"/>
              <a:t>intrinsic value </a:t>
            </a:r>
            <a:r>
              <a:rPr lang="en-US" altLang="en-US" sz="2100" dirty="0"/>
              <a:t>of an option is the difference between an option’s exercise price and the underlying asset price.</a:t>
            </a:r>
          </a:p>
          <a:p>
            <a:pPr marL="292608" lvl="1" indent="-292608" eaLnBrk="1" hangingPunct="1">
              <a:buSzPct val="100000"/>
            </a:pPr>
            <a:r>
              <a:rPr lang="en-US" altLang="en-US" sz="2000" dirty="0"/>
              <a:t>the intrinsic value of a call option = max{S − X, 0}.</a:t>
            </a:r>
          </a:p>
          <a:p>
            <a:pPr marL="292608" lvl="1" indent="-292608" eaLnBrk="1" hangingPunct="1">
              <a:buSzPct val="100000"/>
            </a:pPr>
            <a:r>
              <a:rPr lang="en-US" altLang="en-US" sz="2000" dirty="0"/>
              <a:t>the intrinsic value of a put option = max{X − S, 0}.</a:t>
            </a:r>
            <a:endParaRPr lang="en-US" dirty="0"/>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18</a:t>
            </a:fld>
            <a:endParaRPr lang="en-US" altLang="en-US" dirty="0">
              <a:latin typeface="Calibri" panose="020F0502020204030204" pitchFamily="34" charset="0"/>
            </a:endParaRPr>
          </a:p>
        </p:txBody>
      </p:sp>
    </p:spTree>
    <p:extLst>
      <p:ext uri="{BB962C8B-B14F-4D97-AF65-F5344CB8AC3E}">
        <p14:creationId xmlns:p14="http://schemas.microsoft.com/office/powerpoint/2010/main" val="2858171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03316"/>
            <a:ext cx="7543800" cy="611068"/>
          </a:xfrm>
        </p:spPr>
        <p:txBody>
          <a:bodyPr/>
          <a:lstStyle/>
          <a:p>
            <a:r>
              <a:rPr lang="en-US" sz="3500" dirty="0"/>
              <a:t>Option Intrinsic Value and Time Value</a:t>
            </a:r>
          </a:p>
        </p:txBody>
      </p:sp>
      <p:sp>
        <p:nvSpPr>
          <p:cNvPr id="8" name="Content Placeholder 7"/>
          <p:cNvSpPr>
            <a:spLocks noGrp="1"/>
          </p:cNvSpPr>
          <p:nvPr>
            <p:ph idx="14"/>
          </p:nvPr>
        </p:nvSpPr>
        <p:spPr>
          <a:xfrm>
            <a:off x="474131" y="1781298"/>
            <a:ext cx="7851722" cy="395232"/>
          </a:xfrm>
        </p:spPr>
        <p:txBody>
          <a:bodyPr/>
          <a:lstStyle/>
          <a:p>
            <a:pPr marL="0" indent="0">
              <a:buNone/>
            </a:pPr>
            <a:r>
              <a:rPr lang="en-US" sz="1800" b="1" dirty="0"/>
              <a:t>Figure 10–9 </a:t>
            </a:r>
            <a:r>
              <a:rPr lang="en-US" sz="1800" b="1" dirty="0">
                <a:solidFill>
                  <a:srgbClr val="0070C0"/>
                </a:solidFill>
              </a:rPr>
              <a:t>The Intrinsic Value versus the Before-Exercise Value of a Call Option</a:t>
            </a:r>
            <a:endParaRPr lang="en-US" sz="1800" dirty="0">
              <a:solidFill>
                <a:srgbClr val="0070C0"/>
              </a:solidFill>
            </a:endParaRPr>
          </a:p>
        </p:txBody>
      </p:sp>
      <p:pic>
        <p:nvPicPr>
          <p:cNvPr id="3" name="Picture 2" descr="Graph displaying the intrinsic value versus the before exercise value of a call op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6180" y="2691292"/>
            <a:ext cx="6224130" cy="2646893"/>
          </a:xfrm>
          <a:prstGeom prst="rect">
            <a:avLst/>
          </a:prstGeom>
        </p:spPr>
      </p:pic>
      <p:sp>
        <p:nvSpPr>
          <p:cNvPr id="5" name="Content Placeholder 4"/>
          <p:cNvSpPr>
            <a:spLocks noGrp="1"/>
          </p:cNvSpPr>
          <p:nvPr>
            <p:ph idx="1"/>
          </p:nvPr>
        </p:nvSpPr>
        <p:spPr>
          <a:xfrm>
            <a:off x="3763478" y="6307651"/>
            <a:ext cx="1771049" cy="212864"/>
          </a:xfrm>
        </p:spPr>
        <p:txBody>
          <a:bodyPr/>
          <a:lstStyle/>
          <a:p>
            <a:pPr marL="0" indent="0">
              <a:buNone/>
            </a:pPr>
            <a:r>
              <a:rPr lang="en-IN" sz="900" dirty="0">
                <a:hlinkClick r:id="rId3" action="ppaction://hlinksldjump"/>
              </a:rPr>
              <a:t>Access the long description slide.</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19</a:t>
            </a:fld>
            <a:endParaRPr lang="en-US" altLang="en-US" dirty="0">
              <a:latin typeface="Calibri" panose="020F0502020204030204" pitchFamily="34" charset="0"/>
            </a:endParaRPr>
          </a:p>
        </p:txBody>
      </p:sp>
    </p:spTree>
    <p:extLst>
      <p:ext uri="{BB962C8B-B14F-4D97-AF65-F5344CB8AC3E}">
        <p14:creationId xmlns:p14="http://schemas.microsoft.com/office/powerpoint/2010/main" val="2037842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noChangeArrowheads="1"/>
          </p:cNvSpPr>
          <p:nvPr>
            <p:ph type="title"/>
          </p:nvPr>
        </p:nvSpPr>
        <p:spPr>
          <a:xfrm>
            <a:off x="457200" y="702622"/>
            <a:ext cx="7543800" cy="804341"/>
          </a:xfrm>
        </p:spPr>
        <p:txBody>
          <a:bodyPr anchor="ctr"/>
          <a:lstStyle/>
          <a:p>
            <a:pPr eaLnBrk="1" hangingPunct="1"/>
            <a:r>
              <a:rPr lang="en-US" sz="3500" dirty="0"/>
              <a:t>Derivatives</a:t>
            </a:r>
            <a:endParaRPr lang="en-US" altLang="en-US" sz="3500" dirty="0"/>
          </a:p>
        </p:txBody>
      </p:sp>
      <p:sp>
        <p:nvSpPr>
          <p:cNvPr id="23" name="Content Placeholder 22"/>
          <p:cNvSpPr>
            <a:spLocks noGrp="1"/>
          </p:cNvSpPr>
          <p:nvPr>
            <p:ph idx="1"/>
          </p:nvPr>
        </p:nvSpPr>
        <p:spPr>
          <a:xfrm>
            <a:off x="457200" y="1719262"/>
            <a:ext cx="8229600" cy="1206567"/>
          </a:xfrm>
        </p:spPr>
        <p:txBody>
          <a:bodyPr/>
          <a:lstStyle/>
          <a:p>
            <a:pPr marL="0" indent="0" eaLnBrk="1" hangingPunct="1">
              <a:buNone/>
            </a:pPr>
            <a:r>
              <a:rPr lang="en-US" altLang="en-US" sz="2200" dirty="0"/>
              <a:t>A </a:t>
            </a:r>
            <a:r>
              <a:rPr lang="en-US" altLang="en-US" sz="2200" b="1" dirty="0"/>
              <a:t>derivative </a:t>
            </a:r>
            <a:r>
              <a:rPr lang="en-US" altLang="en-US" sz="2200" dirty="0"/>
              <a:t>is a financial security whose payoff is linked to another, previously issued security.</a:t>
            </a:r>
          </a:p>
          <a:p>
            <a:pPr marL="292608" lvl="1" indent="-292608" eaLnBrk="1" hangingPunct="1">
              <a:spcBef>
                <a:spcPts val="1000"/>
              </a:spcBef>
              <a:buSzPct val="100000"/>
            </a:pPr>
            <a:r>
              <a:rPr lang="en-US" altLang="en-US" sz="1800" dirty="0"/>
              <a:t>Derivatives involve the buying and selling, or transference, of risk.</a:t>
            </a:r>
            <a:endParaRPr lang="en-IN" dirty="0"/>
          </a:p>
        </p:txBody>
      </p:sp>
      <p:sp>
        <p:nvSpPr>
          <p:cNvPr id="24" name="Content Placeholder 23"/>
          <p:cNvSpPr>
            <a:spLocks noGrp="1"/>
          </p:cNvSpPr>
          <p:nvPr>
            <p:ph idx="13"/>
          </p:nvPr>
        </p:nvSpPr>
        <p:spPr>
          <a:xfrm>
            <a:off x="465661" y="3098625"/>
            <a:ext cx="8229600" cy="2759563"/>
          </a:xfrm>
        </p:spPr>
        <p:txBody>
          <a:bodyPr/>
          <a:lstStyle/>
          <a:p>
            <a:pPr marL="0" indent="0" eaLnBrk="1" hangingPunct="1">
              <a:spcBef>
                <a:spcPts val="1000"/>
              </a:spcBef>
              <a:spcAft>
                <a:spcPts val="0"/>
              </a:spcAft>
              <a:buSzPct val="100000"/>
              <a:buNone/>
            </a:pPr>
            <a:r>
              <a:rPr lang="en-US" altLang="en-US" sz="2200" dirty="0"/>
              <a:t>In many derivatives, two parties agree to exchange a standard quantity of an asset at a predetermined price at a specific date in the future.</a:t>
            </a:r>
          </a:p>
          <a:p>
            <a:pPr marL="0" indent="0" eaLnBrk="1" hangingPunct="1">
              <a:spcBef>
                <a:spcPts val="1000"/>
              </a:spcBef>
              <a:spcAft>
                <a:spcPts val="0"/>
              </a:spcAft>
              <a:buSzPct val="100000"/>
              <a:buNone/>
            </a:pPr>
            <a:r>
              <a:rPr lang="en-US" altLang="en-US" sz="2200" dirty="0"/>
              <a:t>In theory, derivative trading should not adversely affect the economic system because it allows individuals who want to bear risk to take more risk, while allowing individuals who want to avoid risk to transfer that risk elsewhere.</a:t>
            </a:r>
            <a:endParaRPr lang="en-IN" sz="2200" dirty="0"/>
          </a:p>
        </p:txBody>
      </p:sp>
      <p:sp>
        <p:nvSpPr>
          <p:cNvPr id="2" name="Slide Number Placeholder 1"/>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a:t>
            </a:fld>
            <a:endParaRPr lang="en-US" altLang="en-US" dirty="0">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7890"/>
            <a:ext cx="7543800" cy="849747"/>
          </a:xfrm>
        </p:spPr>
        <p:txBody>
          <a:bodyPr/>
          <a:lstStyle/>
          <a:p>
            <a:r>
              <a:rPr lang="en-US" sz="3500" dirty="0"/>
              <a:t>Option Price Quote Example</a:t>
            </a:r>
          </a:p>
        </p:txBody>
      </p:sp>
      <p:pic>
        <p:nvPicPr>
          <p:cNvPr id="3" name="Picture 2" descr="Option price quote for AMR.&#1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637" y="1939432"/>
            <a:ext cx="8312727" cy="1316590"/>
          </a:xfrm>
          <a:prstGeom prst="rect">
            <a:avLst/>
          </a:prstGeom>
        </p:spPr>
      </p:pic>
      <p:sp>
        <p:nvSpPr>
          <p:cNvPr id="4" name="Content Placeholder 3"/>
          <p:cNvSpPr>
            <a:spLocks noGrp="1"/>
          </p:cNvSpPr>
          <p:nvPr>
            <p:ph idx="13"/>
          </p:nvPr>
        </p:nvSpPr>
        <p:spPr>
          <a:xfrm>
            <a:off x="465661" y="3430508"/>
            <a:ext cx="8495459" cy="2765755"/>
          </a:xfrm>
        </p:spPr>
        <p:txBody>
          <a:bodyPr/>
          <a:lstStyle/>
          <a:p>
            <a:pPr marL="292608" indent="-292608">
              <a:spcBef>
                <a:spcPts val="1000"/>
              </a:spcBef>
              <a:buSzPct val="100000"/>
            </a:pPr>
            <a:r>
              <a:rPr lang="en-US" altLang="en-US" sz="2200" dirty="0">
                <a:cs typeface="Calibri" panose="020F0502020204030204" pitchFamily="34" charset="0"/>
              </a:rPr>
              <a:t>The May call is in the money (positive intrinsic value) and the call premium is $3.30 × 100 = $330 (contracts are for 100 shares).</a:t>
            </a:r>
          </a:p>
          <a:p>
            <a:pPr marL="292608" indent="-292608">
              <a:spcBef>
                <a:spcPts val="1000"/>
              </a:spcBef>
              <a:buSzPct val="100000"/>
            </a:pPr>
            <a:r>
              <a:rPr lang="en-US" altLang="en-US" sz="2200" dirty="0">
                <a:cs typeface="Calibri" panose="020F0502020204030204" pitchFamily="34" charset="0"/>
              </a:rPr>
              <a:t>The intrinsic value of the call (S-X) is ($8.79 </a:t>
            </a:r>
            <a:r>
              <a:rPr lang="en-US" altLang="en-US" sz="2400" dirty="0"/>
              <a:t>−</a:t>
            </a:r>
            <a:r>
              <a:rPr lang="en-US" altLang="en-US" sz="2200" dirty="0">
                <a:cs typeface="Calibri" panose="020F0502020204030204" pitchFamily="34" charset="0"/>
              </a:rPr>
              <a:t> $6.00) × 100 = $279.</a:t>
            </a:r>
          </a:p>
          <a:p>
            <a:pPr marL="292608" indent="-292608">
              <a:spcBef>
                <a:spcPts val="1000"/>
              </a:spcBef>
              <a:buSzPct val="100000"/>
            </a:pPr>
            <a:r>
              <a:rPr lang="en-US" altLang="en-US" sz="2200" dirty="0">
                <a:cs typeface="Calibri" panose="020F0502020204030204" pitchFamily="34" charset="0"/>
              </a:rPr>
              <a:t>The time value of the call is $330 </a:t>
            </a:r>
            <a:r>
              <a:rPr lang="en-US" altLang="en-US" sz="2400" dirty="0"/>
              <a:t>−</a:t>
            </a:r>
            <a:r>
              <a:rPr lang="en-US" altLang="en-US" sz="2200" dirty="0">
                <a:cs typeface="Calibri" panose="020F0502020204030204" pitchFamily="34" charset="0"/>
              </a:rPr>
              <a:t> $279 = $51. </a:t>
            </a:r>
          </a:p>
          <a:p>
            <a:pPr marL="292608" indent="-292608">
              <a:spcBef>
                <a:spcPts val="1000"/>
              </a:spcBef>
              <a:buSzPct val="100000"/>
            </a:pPr>
            <a:r>
              <a:rPr lang="en-US" altLang="en-US" sz="2200" dirty="0">
                <a:cs typeface="Calibri" panose="020F0502020204030204" pitchFamily="34" charset="0"/>
              </a:rPr>
              <a:t>The May put is out of the money and the put’s intrinsic value (X-S) is 0.</a:t>
            </a:r>
          </a:p>
          <a:p>
            <a:pPr marL="292608" indent="-292608">
              <a:spcBef>
                <a:spcPts val="1000"/>
              </a:spcBef>
              <a:buSzPct val="100000"/>
            </a:pPr>
            <a:r>
              <a:rPr lang="en-US" altLang="en-US" sz="2200" dirty="0">
                <a:cs typeface="Calibri" panose="020F0502020204030204" pitchFamily="34" charset="0"/>
              </a:rPr>
              <a:t>The put still has time value, however, equal to $0.45 × 100 = $45.</a:t>
            </a:r>
            <a:endParaRPr lang="en-US" sz="2200" dirty="0">
              <a:cs typeface="Calibri" panose="020F0502020204030204" pitchFamily="34" charset="0"/>
            </a:endParaRPr>
          </a:p>
        </p:txBody>
      </p:sp>
      <p:sp>
        <p:nvSpPr>
          <p:cNvPr id="6" name="Content Placeholder 4"/>
          <p:cNvSpPr>
            <a:spLocks noGrp="1"/>
          </p:cNvSpPr>
          <p:nvPr>
            <p:ph idx="1"/>
          </p:nvPr>
        </p:nvSpPr>
        <p:spPr>
          <a:xfrm>
            <a:off x="3763478" y="6307651"/>
            <a:ext cx="1771049" cy="212864"/>
          </a:xfrm>
        </p:spPr>
        <p:txBody>
          <a:bodyPr/>
          <a:lstStyle/>
          <a:p>
            <a:pPr marL="0" indent="0">
              <a:buNone/>
            </a:pPr>
            <a:r>
              <a:rPr lang="en-IN" sz="900" dirty="0">
                <a:hlinkClick r:id="rId4" action="ppaction://hlinksldjump"/>
              </a:rPr>
              <a:t>Access the long description </a:t>
            </a:r>
            <a:r>
              <a:rPr lang="en-IN" sz="900" dirty="0" smtClean="0">
                <a:hlinkClick r:id="rId4" action="ppaction://hlinksldjump"/>
              </a:rPr>
              <a:t>slide. </a:t>
            </a:r>
            <a:endParaRPr lang="en-IN" sz="900" dirty="0">
              <a:hlinkClick r:id="rId5" action="ppaction://hlinksldjump"/>
            </a:endParaRP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20</a:t>
            </a:fld>
            <a:endParaRPr lang="en-US" altLang="en-US" dirty="0">
              <a:latin typeface="Calibri" panose="020F0502020204030204" pitchFamily="34" charset="0"/>
            </a:endParaRPr>
          </a:p>
        </p:txBody>
      </p:sp>
    </p:spTree>
    <p:extLst>
      <p:ext uri="{BB962C8B-B14F-4D97-AF65-F5344CB8AC3E}">
        <p14:creationId xmlns:p14="http://schemas.microsoft.com/office/powerpoint/2010/main" val="3731073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5308"/>
            <a:ext cx="7543800" cy="812330"/>
          </a:xfrm>
        </p:spPr>
        <p:txBody>
          <a:bodyPr/>
          <a:lstStyle/>
          <a:p>
            <a:r>
              <a:rPr lang="en-US" sz="3500" dirty="0"/>
              <a:t>Option Markets</a:t>
            </a:r>
          </a:p>
        </p:txBody>
      </p:sp>
      <p:sp>
        <p:nvSpPr>
          <p:cNvPr id="3" name="Content Placeholder 2"/>
          <p:cNvSpPr>
            <a:spLocks noGrp="1"/>
          </p:cNvSpPr>
          <p:nvPr>
            <p:ph idx="1"/>
          </p:nvPr>
        </p:nvSpPr>
        <p:spPr>
          <a:xfrm>
            <a:off x="457200" y="1719263"/>
            <a:ext cx="8229600" cy="3391752"/>
          </a:xfrm>
        </p:spPr>
        <p:txBody>
          <a:bodyPr/>
          <a:lstStyle/>
          <a:p>
            <a:pPr marL="292608" indent="-292608" eaLnBrk="1" hangingPunct="1">
              <a:spcBef>
                <a:spcPts val="1000"/>
              </a:spcBef>
              <a:buSzPct val="100000"/>
            </a:pPr>
            <a:r>
              <a:rPr lang="en-US" altLang="en-US" sz="2200" dirty="0"/>
              <a:t>The </a:t>
            </a:r>
            <a:r>
              <a:rPr lang="en-US" altLang="en-US" sz="2200" b="1" dirty="0"/>
              <a:t>Chicago Board of Options Exchange (CBOE) </a:t>
            </a:r>
            <a:r>
              <a:rPr lang="en-US" altLang="en-US" sz="2200" dirty="0"/>
              <a:t>opened in 19</a:t>
            </a:r>
            <a:r>
              <a:rPr lang="en-US" altLang="en-US" sz="100" dirty="0"/>
              <a:t> </a:t>
            </a:r>
            <a:r>
              <a:rPr lang="en-US" altLang="en-US" sz="2200" dirty="0"/>
              <a:t>73 as the first exchange devoted solely to the trading of stock options.</a:t>
            </a:r>
          </a:p>
          <a:p>
            <a:pPr marL="292608" indent="-292608" eaLnBrk="1" hangingPunct="1">
              <a:spcBef>
                <a:spcPts val="1000"/>
              </a:spcBef>
              <a:buSzPct val="100000"/>
            </a:pPr>
            <a:r>
              <a:rPr lang="en-US" altLang="en-US" sz="2200" dirty="0"/>
              <a:t>Options on futures contracts began trading in 19</a:t>
            </a:r>
            <a:r>
              <a:rPr lang="en-US" altLang="en-US" sz="100" dirty="0"/>
              <a:t> </a:t>
            </a:r>
            <a:r>
              <a:rPr lang="en-US" altLang="en-US" sz="2200" dirty="0"/>
              <a:t>82.</a:t>
            </a:r>
          </a:p>
          <a:p>
            <a:pPr marL="292608" indent="-292608" eaLnBrk="1" hangingPunct="1">
              <a:spcBef>
                <a:spcPts val="1000"/>
              </a:spcBef>
              <a:buSzPct val="100000"/>
            </a:pPr>
            <a:r>
              <a:rPr lang="en-US" altLang="en-US" sz="2200" dirty="0"/>
              <a:t>An </a:t>
            </a:r>
            <a:r>
              <a:rPr lang="en-US" altLang="en-US" sz="2200" b="1" dirty="0"/>
              <a:t>American option </a:t>
            </a:r>
            <a:r>
              <a:rPr lang="en-US" altLang="en-US" sz="2200" dirty="0"/>
              <a:t>can be exercised at any time before (and on) the expiration date.</a:t>
            </a:r>
          </a:p>
          <a:p>
            <a:pPr marL="292608" indent="-292608" eaLnBrk="1" hangingPunct="1">
              <a:spcBef>
                <a:spcPts val="1000"/>
              </a:spcBef>
              <a:buSzPct val="100000"/>
            </a:pPr>
            <a:r>
              <a:rPr lang="en-US" altLang="en-US" sz="2200" dirty="0"/>
              <a:t>A </a:t>
            </a:r>
            <a:r>
              <a:rPr lang="en-US" altLang="en-US" sz="2200" b="1" dirty="0"/>
              <a:t>European option </a:t>
            </a:r>
            <a:r>
              <a:rPr lang="en-US" altLang="en-US" sz="2200" dirty="0"/>
              <a:t>can be exercised only on the expiration date.</a:t>
            </a:r>
          </a:p>
          <a:p>
            <a:pPr marL="292608" indent="-292608" eaLnBrk="1" hangingPunct="1">
              <a:spcBef>
                <a:spcPts val="1000"/>
              </a:spcBef>
              <a:buSzPct val="100000"/>
            </a:pPr>
            <a:r>
              <a:rPr lang="en-US" altLang="en-US" sz="2200" dirty="0"/>
              <a:t>The trading process for options is similar to that for futures contracts.</a:t>
            </a:r>
            <a:endParaRPr lang="en-US" sz="2200" dirty="0"/>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21</a:t>
            </a:fld>
            <a:endParaRPr lang="en-US" altLang="en-US" dirty="0">
              <a:latin typeface="Calibri" panose="020F0502020204030204" pitchFamily="34" charset="0"/>
            </a:endParaRPr>
          </a:p>
        </p:txBody>
      </p:sp>
    </p:spTree>
    <p:extLst>
      <p:ext uri="{BB962C8B-B14F-4D97-AF65-F5344CB8AC3E}">
        <p14:creationId xmlns:p14="http://schemas.microsoft.com/office/powerpoint/2010/main" val="270612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8383"/>
            <a:ext cx="7435516" cy="1109630"/>
          </a:xfrm>
        </p:spPr>
        <p:txBody>
          <a:bodyPr/>
          <a:lstStyle/>
          <a:p>
            <a:r>
              <a:rPr lang="en-US" sz="3500" dirty="0"/>
              <a:t>Characteristics of Actively Traded Options </a:t>
            </a:r>
            <a:r>
              <a:rPr lang="en-US" sz="1000" dirty="0"/>
              <a:t>1</a:t>
            </a:r>
          </a:p>
        </p:txBody>
      </p:sp>
      <p:sp>
        <p:nvSpPr>
          <p:cNvPr id="3" name="Content Placeholder 2"/>
          <p:cNvSpPr>
            <a:spLocks noGrp="1"/>
          </p:cNvSpPr>
          <p:nvPr>
            <p:ph idx="1"/>
          </p:nvPr>
        </p:nvSpPr>
        <p:spPr>
          <a:xfrm>
            <a:off x="457200" y="1719263"/>
            <a:ext cx="4230303" cy="302042"/>
          </a:xfrm>
        </p:spPr>
        <p:txBody>
          <a:bodyPr/>
          <a:lstStyle/>
          <a:p>
            <a:pPr marL="0" indent="0">
              <a:buNone/>
            </a:pPr>
            <a:r>
              <a:rPr lang="en-US" sz="1400" b="1" dirty="0"/>
              <a:t>Table 10–5 </a:t>
            </a:r>
            <a:r>
              <a:rPr lang="en-US" sz="1400" b="1" dirty="0">
                <a:solidFill>
                  <a:srgbClr val="0070C0"/>
                </a:solidFill>
              </a:rPr>
              <a:t>Characteristics of Actively Traded Options</a:t>
            </a:r>
            <a:endParaRPr lang="en-US" sz="1400" dirty="0">
              <a:solidFill>
                <a:srgbClr val="0070C0"/>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165002314"/>
              </p:ext>
            </p:extLst>
          </p:nvPr>
        </p:nvGraphicFramePr>
        <p:xfrm>
          <a:off x="1524000" y="2175305"/>
          <a:ext cx="6096000" cy="3994484"/>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07268">
                <a:tc>
                  <a:txBody>
                    <a:bodyPr/>
                    <a:lstStyle/>
                    <a:p>
                      <a:pPr algn="l"/>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Type of Option</a:t>
                      </a:r>
                      <a:r>
                        <a:rPr lang="en-US" sz="1400" b="0" i="0" u="none" strike="noStrike" kern="1200" baseline="0" dirty="0">
                          <a:solidFill>
                            <a:schemeClr val="tx1"/>
                          </a:solidFill>
                          <a:latin typeface="Calibri" panose="020F0502020204030204" pitchFamily="34" charset="0"/>
                          <a:ea typeface="+mn-ea"/>
                          <a:cs typeface="Calibri" panose="020F0502020204030204" pitchFamily="34" charset="0"/>
                        </a:rPr>
                        <a:t>	</a:t>
                      </a:r>
                    </a:p>
                  </a:txBody>
                  <a:tcPr/>
                </a:tc>
                <a:tc>
                  <a:txBody>
                    <a:bodyPr/>
                    <a:lstStyle/>
                    <a:p>
                      <a:pPr algn="l"/>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Exchange</a:t>
                      </a:r>
                      <a:r>
                        <a:rPr lang="en-US" sz="1000" b="1" i="0" u="none" strike="noStrike" kern="1200" baseline="30000" dirty="0">
                          <a:solidFill>
                            <a:schemeClr val="tx1"/>
                          </a:solidFill>
                          <a:latin typeface="Calibri" panose="020F0502020204030204" pitchFamily="34" charset="0"/>
                          <a:ea typeface="+mn-ea"/>
                          <a:cs typeface="Calibri" panose="020F0502020204030204" pitchFamily="34" charset="0"/>
                        </a:rPr>
                        <a:t>*</a:t>
                      </a:r>
                      <a:r>
                        <a:rPr lang="en-US" sz="1400" b="0" i="0" u="none" strike="noStrike" kern="1200" baseline="0" dirty="0">
                          <a:solidFill>
                            <a:schemeClr val="tx1"/>
                          </a:solidFill>
                          <a:latin typeface="Calibri" panose="020F0502020204030204" pitchFamily="34" charset="0"/>
                          <a:ea typeface="+mn-ea"/>
                          <a:cs typeface="Calibri" panose="020F0502020204030204" pitchFamily="34" charset="0"/>
                        </a:rPr>
                        <a:t>	</a:t>
                      </a:r>
                    </a:p>
                  </a:txBody>
                  <a:tcPr/>
                </a:tc>
                <a:tc>
                  <a:txBody>
                    <a:bodyPr/>
                    <a:lstStyle/>
                    <a:p>
                      <a:pPr algn="l"/>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Contract Traded</a:t>
                      </a:r>
                      <a:r>
                        <a:rPr lang="en-US" sz="1400" b="0" i="0" u="none" strike="noStrike" kern="1200" baseline="0" dirty="0">
                          <a:solidFill>
                            <a:schemeClr val="tx1"/>
                          </a:solidFill>
                          <a:latin typeface="Calibri" panose="020F0502020204030204" pitchFamily="34" charset="0"/>
                          <a:ea typeface="+mn-ea"/>
                          <a:cs typeface="Calibri" panose="020F0502020204030204" pitchFamily="34" charset="0"/>
                        </a:rPr>
                        <a:t>	</a:t>
                      </a:r>
                    </a:p>
                  </a:txBody>
                  <a:tcPr/>
                </a:tc>
                <a:extLst>
                  <a:ext uri="{0D108BD9-81ED-4DB2-BD59-A6C34878D82A}">
                    <a16:rowId xmlns:a16="http://schemas.microsoft.com/office/drawing/2014/main" val="10000"/>
                  </a:ext>
                </a:extLst>
              </a:tr>
              <a:tr h="307268">
                <a:tc>
                  <a:txBody>
                    <a:bodyPr/>
                    <a:lstStyle/>
                    <a:p>
                      <a:pPr algn="l"/>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extLst>
                  <a:ext uri="{0D108BD9-81ED-4DB2-BD59-A6C34878D82A}">
                    <a16:rowId xmlns:a16="http://schemas.microsoft.com/office/drawing/2014/main" val="10001"/>
                  </a:ext>
                </a:extLst>
              </a:tr>
              <a:tr h="307268">
                <a:tc>
                  <a:txBody>
                    <a:bodyPr/>
                    <a:lstStyle/>
                    <a:p>
                      <a:pPr algn="l"/>
                      <a:r>
                        <a:rPr lang="en-US" sz="12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AM</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extLst>
                  <a:ext uri="{0D108BD9-81ED-4DB2-BD59-A6C34878D82A}">
                    <a16:rowId xmlns:a16="http://schemas.microsoft.com/office/drawing/2014/main" val="10002"/>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NASDAQ OMX PHLX</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extLst>
                  <a:ext uri="{0D108BD9-81ED-4DB2-BD59-A6C34878D82A}">
                    <a16:rowId xmlns:a16="http://schemas.microsoft.com/office/drawing/2014/main" val="10003"/>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NASDAQ OMX BX</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extLst>
                  <a:ext uri="{0D108BD9-81ED-4DB2-BD59-A6C34878D82A}">
                    <a16:rowId xmlns:a16="http://schemas.microsoft.com/office/drawing/2014/main" val="10004"/>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NY</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options</a:t>
                      </a:r>
                    </a:p>
                  </a:txBody>
                  <a:tcPr/>
                </a:tc>
                <a:extLst>
                  <a:ext uri="{0D108BD9-81ED-4DB2-BD59-A6C34878D82A}">
                    <a16:rowId xmlns:a16="http://schemas.microsoft.com/office/drawing/2014/main" val="10005"/>
                  </a:ext>
                </a:extLst>
              </a:tr>
              <a:tr h="307268">
                <a:tc>
                  <a:txBody>
                    <a:bodyPr/>
                    <a:lstStyle/>
                    <a:p>
                      <a:pPr algn="l"/>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Stock index options	</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Dow Jones Industrial Average	</a:t>
                      </a:r>
                    </a:p>
                  </a:txBody>
                  <a:tcPr/>
                </a:tc>
                <a:extLst>
                  <a:ext uri="{0D108BD9-81ED-4DB2-BD59-A6C34878D82A}">
                    <a16:rowId xmlns:a16="http://schemas.microsoft.com/office/drawing/2014/main" val="10006"/>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Nasdaq 100</a:t>
                      </a:r>
                    </a:p>
                  </a:txBody>
                  <a:tcPr/>
                </a:tc>
                <a:extLst>
                  <a:ext uri="{0D108BD9-81ED-4DB2-BD59-A6C34878D82A}">
                    <a16:rowId xmlns:a16="http://schemas.microsoft.com/office/drawing/2014/main" val="10007"/>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Russell 2000</a:t>
                      </a:r>
                    </a:p>
                  </a:txBody>
                  <a:tcPr/>
                </a:tc>
                <a:extLst>
                  <a:ext uri="{0D108BD9-81ED-4DB2-BD59-A6C34878D82A}">
                    <a16:rowId xmlns:a16="http://schemas.microsoft.com/office/drawing/2014/main" val="10008"/>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S&amp;P 100 Index	</a:t>
                      </a:r>
                    </a:p>
                  </a:txBody>
                  <a:tcPr/>
                </a:tc>
                <a:extLst>
                  <a:ext uri="{0D108BD9-81ED-4DB2-BD59-A6C34878D82A}">
                    <a16:rowId xmlns:a16="http://schemas.microsoft.com/office/drawing/2014/main" val="10009"/>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CBOE</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S&amp;P 500 Index	</a:t>
                      </a:r>
                    </a:p>
                  </a:txBody>
                  <a:tcPr/>
                </a:tc>
                <a:extLst>
                  <a:ext uri="{0D108BD9-81ED-4DB2-BD59-A6C34878D82A}">
                    <a16:rowId xmlns:a16="http://schemas.microsoft.com/office/drawing/2014/main" val="10010"/>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AM</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S&amp;P Midcap</a:t>
                      </a:r>
                    </a:p>
                  </a:txBody>
                  <a:tcPr/>
                </a:tc>
                <a:extLst>
                  <a:ext uri="{0D108BD9-81ED-4DB2-BD59-A6C34878D82A}">
                    <a16:rowId xmlns:a16="http://schemas.microsoft.com/office/drawing/2014/main" val="10011"/>
                  </a:ext>
                </a:extLst>
              </a:tr>
              <a:tr h="3072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NASDAQ OMX PHLX</a:t>
                      </a:r>
                    </a:p>
                  </a:txBody>
                  <a:tcPr/>
                </a:tc>
                <a:tc>
                  <a:txBody>
                    <a:bodyPr/>
                    <a:lstStyle/>
                    <a:p>
                      <a:r>
                        <a:rPr lang="en-US" sz="1200" b="0" i="0" u="none" strike="noStrike" kern="1200" baseline="0" dirty="0">
                          <a:solidFill>
                            <a:schemeClr val="dk1"/>
                          </a:solidFill>
                          <a:latin typeface="Calibri" panose="020F0502020204030204" pitchFamily="34" charset="0"/>
                          <a:ea typeface="+mn-ea"/>
                          <a:cs typeface="Calibri" panose="020F0502020204030204" pitchFamily="34" charset="0"/>
                        </a:rPr>
                        <a:t>Gold/Silver</a:t>
                      </a:r>
                    </a:p>
                  </a:txBody>
                  <a:tcPr/>
                </a:tc>
                <a:extLst>
                  <a:ext uri="{0D108BD9-81ED-4DB2-BD59-A6C34878D82A}">
                    <a16:rowId xmlns:a16="http://schemas.microsoft.com/office/drawing/2014/main" val="10012"/>
                  </a:ext>
                </a:extLst>
              </a:tr>
            </a:tbl>
          </a:graphicData>
        </a:graphic>
      </p:graphicFrame>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22</a:t>
            </a:fld>
            <a:endParaRPr lang="en-US" altLang="en-US" dirty="0">
              <a:latin typeface="Calibri" panose="020F0502020204030204" pitchFamily="34" charset="0"/>
            </a:endParaRPr>
          </a:p>
        </p:txBody>
      </p:sp>
    </p:spTree>
    <p:extLst>
      <p:ext uri="{BB962C8B-B14F-4D97-AF65-F5344CB8AC3E}">
        <p14:creationId xmlns:p14="http://schemas.microsoft.com/office/powerpoint/2010/main" val="3668982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1005"/>
            <a:ext cx="7543800" cy="1177007"/>
          </a:xfrm>
        </p:spPr>
        <p:txBody>
          <a:bodyPr/>
          <a:lstStyle/>
          <a:p>
            <a:r>
              <a:rPr lang="en-US" sz="3500" dirty="0"/>
              <a:t>Characteristics of Actively Traded Options </a:t>
            </a:r>
            <a:r>
              <a:rPr lang="en-US" sz="900" dirty="0"/>
              <a:t>2</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09385919"/>
              </p:ext>
            </p:extLst>
          </p:nvPr>
        </p:nvGraphicFramePr>
        <p:xfrm>
          <a:off x="1524000" y="1617046"/>
          <a:ext cx="6096000" cy="3870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275122">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Type of Option</a:t>
                      </a:r>
                      <a:endParaRPr lang="en-US" sz="1400" dirty="0">
                        <a:solidFill>
                          <a:schemeClr val="tx1"/>
                        </a:solidFill>
                        <a:latin typeface="Calibri" panose="020F0502020204030204" pitchFamily="34" charset="0"/>
                        <a:cs typeface="Calibri" panose="020F0502020204030204" pitchFamily="34" charset="0"/>
                      </a:endParaRP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Exchange</a:t>
                      </a:r>
                      <a:r>
                        <a:rPr lang="en-US" sz="1000" b="1" i="0" u="none" strike="noStrike" kern="1200" baseline="30000" dirty="0">
                          <a:solidFill>
                            <a:schemeClr val="tx1"/>
                          </a:solidFill>
                          <a:latin typeface="Calibri" panose="020F0502020204030204" pitchFamily="34" charset="0"/>
                          <a:ea typeface="+mn-ea"/>
                          <a:cs typeface="Calibri" panose="020F0502020204030204" pitchFamily="34" charset="0"/>
                        </a:rPr>
                        <a:t>*</a:t>
                      </a:r>
                      <a:r>
                        <a:rPr lang="en-US" sz="1400" b="0" i="0" u="none" strike="noStrike" kern="1200" baseline="0" dirty="0">
                          <a:solidFill>
                            <a:schemeClr val="tx1"/>
                          </a:solidFill>
                          <a:latin typeface="Calibri" panose="020F0502020204030204" pitchFamily="34" charset="0"/>
                          <a:ea typeface="+mn-ea"/>
                          <a:cs typeface="Calibri" panose="020F0502020204030204" pitchFamily="34" charset="0"/>
                        </a:rPr>
                        <a:t>	</a:t>
                      </a:r>
                    </a:p>
                  </a:txBody>
                  <a:tcPr/>
                </a:tc>
                <a:tc>
                  <a:txBody>
                    <a:bodyPr/>
                    <a:lstStyle/>
                    <a:p>
                      <a:r>
                        <a:rPr lang="en-US" sz="1400" b="1" i="0" u="none" strike="noStrike" kern="1200" baseline="0" dirty="0">
                          <a:solidFill>
                            <a:schemeClr val="tx1"/>
                          </a:solidFill>
                          <a:latin typeface="Calibri" panose="020F0502020204030204" pitchFamily="34" charset="0"/>
                          <a:ea typeface="+mn-ea"/>
                          <a:cs typeface="Calibri" panose="020F0502020204030204" pitchFamily="34" charset="0"/>
                        </a:rPr>
                        <a:t>Contract Traded</a:t>
                      </a:r>
                      <a:r>
                        <a:rPr lang="en-US" sz="1400" b="0" i="0" u="none" strike="noStrike" kern="1200" baseline="0" dirty="0">
                          <a:solidFill>
                            <a:schemeClr val="tx1"/>
                          </a:solidFill>
                          <a:latin typeface="Calibri" panose="020F0502020204030204" pitchFamily="34" charset="0"/>
                          <a:ea typeface="+mn-ea"/>
                          <a:cs typeface="Calibri" panose="020F0502020204030204" pitchFamily="34" charset="0"/>
                        </a:rPr>
                        <a:t>	</a:t>
                      </a:r>
                    </a:p>
                  </a:txBody>
                  <a:tcPr/>
                </a:tc>
                <a:extLst>
                  <a:ext uri="{0D108BD9-81ED-4DB2-BD59-A6C34878D82A}">
                    <a16:rowId xmlns:a16="http://schemas.microsoft.com/office/drawing/2014/main" val="10000"/>
                  </a:ext>
                </a:extLst>
              </a:tr>
              <a:tr h="275122">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Financial futures options:</a:t>
                      </a:r>
                    </a:p>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Interest rate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T-bonds</a:t>
                      </a:r>
                    </a:p>
                  </a:txBody>
                  <a:tcPr/>
                </a:tc>
                <a:extLst>
                  <a:ext uri="{0D108BD9-81ED-4DB2-BD59-A6C34878D82A}">
                    <a16:rowId xmlns:a16="http://schemas.microsoft.com/office/drawing/2014/main" val="10001"/>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T-notes</a:t>
                      </a:r>
                    </a:p>
                  </a:txBody>
                  <a:tcPr/>
                </a:tc>
                <a:extLst>
                  <a:ext uri="{0D108BD9-81ED-4DB2-BD59-A6C34878D82A}">
                    <a16:rowId xmlns:a16="http://schemas.microsoft.com/office/drawing/2014/main" val="10002"/>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T-notes—5 year</a:t>
                      </a:r>
                    </a:p>
                  </a:txBody>
                  <a:tcPr/>
                </a:tc>
                <a:extLst>
                  <a:ext uri="{0D108BD9-81ED-4DB2-BD59-A6C34878D82A}">
                    <a16:rowId xmlns:a16="http://schemas.microsoft.com/office/drawing/2014/main" val="10003"/>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Eurodollar</a:t>
                      </a:r>
                    </a:p>
                  </a:txBody>
                  <a:tcPr/>
                </a:tc>
                <a:extLst>
                  <a:ext uri="{0D108BD9-81ED-4DB2-BD59-A6C34878D82A}">
                    <a16:rowId xmlns:a16="http://schemas.microsoft.com/office/drawing/2014/main" val="10004"/>
                  </a:ext>
                </a:extLst>
              </a:tr>
              <a:tr h="275122">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Currency</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Japanese yen</a:t>
                      </a:r>
                    </a:p>
                  </a:txBody>
                  <a:tcPr/>
                </a:tc>
                <a:extLst>
                  <a:ext uri="{0D108BD9-81ED-4DB2-BD59-A6C34878D82A}">
                    <a16:rowId xmlns:a16="http://schemas.microsoft.com/office/drawing/2014/main" val="10005"/>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Canadian dollar</a:t>
                      </a:r>
                    </a:p>
                  </a:txBody>
                  <a:tcPr/>
                </a:tc>
                <a:extLst>
                  <a:ext uri="{0D108BD9-81ED-4DB2-BD59-A6C34878D82A}">
                    <a16:rowId xmlns:a16="http://schemas.microsoft.com/office/drawing/2014/main" val="10006"/>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British pound</a:t>
                      </a:r>
                    </a:p>
                  </a:txBody>
                  <a:tcPr/>
                </a:tc>
                <a:extLst>
                  <a:ext uri="{0D108BD9-81ED-4DB2-BD59-A6C34878D82A}">
                    <a16:rowId xmlns:a16="http://schemas.microsoft.com/office/drawing/2014/main" val="10007"/>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BE9E8"/>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Swiss franc</a:t>
                      </a:r>
                    </a:p>
                  </a:txBody>
                  <a:tcPr/>
                </a:tc>
                <a:extLst>
                  <a:ext uri="{0D108BD9-81ED-4DB2-BD59-A6C34878D82A}">
                    <a16:rowId xmlns:a16="http://schemas.microsoft.com/office/drawing/2014/main" val="10008"/>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Euro FX</a:t>
                      </a:r>
                    </a:p>
                  </a:txBody>
                  <a:tcPr/>
                </a:tc>
                <a:extLst>
                  <a:ext uri="{0D108BD9-81ED-4DB2-BD59-A6C34878D82A}">
                    <a16:rowId xmlns:a16="http://schemas.microsoft.com/office/drawing/2014/main" val="10009"/>
                  </a:ext>
                </a:extLst>
              </a:tr>
              <a:tr h="275122">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Stock index</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CBOT</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DJIA</a:t>
                      </a:r>
                    </a:p>
                  </a:txBody>
                  <a:tcPr/>
                </a:tc>
                <a:extLst>
                  <a:ext uri="{0D108BD9-81ED-4DB2-BD59-A6C34878D82A}">
                    <a16:rowId xmlns:a16="http://schemas.microsoft.com/office/drawing/2014/main" val="10010"/>
                  </a:ext>
                </a:extLst>
              </a:tr>
              <a:tr h="275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rgbClr val="F6D0CC"/>
                          </a:solidFill>
                          <a:latin typeface="Calibri" panose="020F0502020204030204" pitchFamily="34" charset="0"/>
                          <a:ea typeface="+mn-ea"/>
                          <a:cs typeface="Calibri" panose="020F0502020204030204" pitchFamily="34" charset="0"/>
                        </a:rPr>
                        <a:t>Blank</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CME</a:t>
                      </a:r>
                    </a:p>
                  </a:txBody>
                  <a:tcPr/>
                </a:tc>
                <a:tc>
                  <a:txBody>
                    <a:bodyPr/>
                    <a:lstStyle/>
                    <a:p>
                      <a:r>
                        <a:rPr lang="en-US" sz="1400" b="0" i="0" u="none" strike="noStrike" kern="1200" baseline="0" dirty="0">
                          <a:solidFill>
                            <a:schemeClr val="dk1"/>
                          </a:solidFill>
                          <a:latin typeface="Calibri" panose="020F0502020204030204" pitchFamily="34" charset="0"/>
                          <a:ea typeface="+mn-ea"/>
                          <a:cs typeface="Calibri" panose="020F0502020204030204" pitchFamily="34" charset="0"/>
                        </a:rPr>
                        <a:t>S&amp;P 500 Index</a:t>
                      </a:r>
                    </a:p>
                  </a:txBody>
                  <a:tcPr/>
                </a:tc>
                <a:extLst>
                  <a:ext uri="{0D108BD9-81ED-4DB2-BD59-A6C34878D82A}">
                    <a16:rowId xmlns:a16="http://schemas.microsoft.com/office/drawing/2014/main" val="10011"/>
                  </a:ext>
                </a:extLst>
              </a:tr>
            </a:tbl>
          </a:graphicData>
        </a:graphic>
      </p:graphicFrame>
      <p:sp>
        <p:nvSpPr>
          <p:cNvPr id="4" name="Content Placeholder 3"/>
          <p:cNvSpPr>
            <a:spLocks noGrp="1"/>
          </p:cNvSpPr>
          <p:nvPr>
            <p:ph idx="13"/>
          </p:nvPr>
        </p:nvSpPr>
        <p:spPr>
          <a:xfrm>
            <a:off x="404261" y="5580823"/>
            <a:ext cx="8252500" cy="715928"/>
          </a:xfrm>
        </p:spPr>
        <p:txBody>
          <a:bodyPr/>
          <a:lstStyle/>
          <a:p>
            <a:pPr marL="0" indent="0">
              <a:buNone/>
            </a:pPr>
            <a:r>
              <a:rPr lang="en-US" sz="1400" baseline="30000" dirty="0"/>
              <a:t>*</a:t>
            </a:r>
            <a:r>
              <a:rPr lang="en-US" sz="1400" dirty="0"/>
              <a:t>CBOE = Chicago Board Options Exchange; AM = American Exchange; NASDAQ OMX PHLX = Philadelphia Stock Exchange; NASDAQ OMX BX = Boston Stock Exchange; NY = NYSE Archipelago Exchange; CBOT = Chicago Board of Trade; CME = Chicago Mercantile Exchange.</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23</a:t>
            </a:fld>
            <a:endParaRPr lang="en-US" altLang="en-US" dirty="0">
              <a:latin typeface="Calibri" panose="020F0502020204030204" pitchFamily="34" charset="0"/>
            </a:endParaRPr>
          </a:p>
        </p:txBody>
      </p:sp>
    </p:spTree>
    <p:extLst>
      <p:ext uri="{BB962C8B-B14F-4D97-AF65-F5344CB8AC3E}">
        <p14:creationId xmlns:p14="http://schemas.microsoft.com/office/powerpoint/2010/main" val="17262677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2428"/>
            <a:ext cx="7543800" cy="825210"/>
          </a:xfrm>
        </p:spPr>
        <p:txBody>
          <a:bodyPr/>
          <a:lstStyle/>
          <a:p>
            <a:r>
              <a:rPr lang="en-US" sz="3500" dirty="0"/>
              <a:t>Options Concluded</a:t>
            </a:r>
          </a:p>
        </p:txBody>
      </p:sp>
      <p:sp>
        <p:nvSpPr>
          <p:cNvPr id="3" name="Content Placeholder 2"/>
          <p:cNvSpPr>
            <a:spLocks noGrp="1"/>
          </p:cNvSpPr>
          <p:nvPr>
            <p:ph idx="1"/>
          </p:nvPr>
        </p:nvSpPr>
        <p:spPr>
          <a:xfrm>
            <a:off x="457200" y="1719263"/>
            <a:ext cx="8229600" cy="4050472"/>
          </a:xfrm>
        </p:spPr>
        <p:txBody>
          <a:bodyPr/>
          <a:lstStyle/>
          <a:p>
            <a:pPr marL="0" indent="0" eaLnBrk="1" hangingPunct="1">
              <a:buNone/>
            </a:pPr>
            <a:r>
              <a:rPr lang="en-US" altLang="en-US" sz="2100" dirty="0"/>
              <a:t>The underlying asset on a </a:t>
            </a:r>
            <a:r>
              <a:rPr lang="en-US" altLang="en-US" sz="2100" b="1" dirty="0"/>
              <a:t>stock option </a:t>
            </a:r>
            <a:r>
              <a:rPr lang="en-US" altLang="en-US" sz="2100" dirty="0"/>
              <a:t>is the stock of a publicly traded company.</a:t>
            </a:r>
          </a:p>
          <a:p>
            <a:pPr marL="0" indent="0" eaLnBrk="1" hangingPunct="1">
              <a:buNone/>
            </a:pPr>
            <a:r>
              <a:rPr lang="en-US" altLang="en-US" sz="2100" dirty="0"/>
              <a:t>The underlying asset on a </a:t>
            </a:r>
            <a:r>
              <a:rPr lang="en-US" altLang="en-US" sz="2100" b="1" dirty="0"/>
              <a:t>stock index option </a:t>
            </a:r>
            <a:r>
              <a:rPr lang="en-US" altLang="en-US" sz="2100" dirty="0"/>
              <a:t>is the value of a major stock market index (Example: DJIA or S&amp;P 500).</a:t>
            </a:r>
          </a:p>
          <a:p>
            <a:pPr marL="0" indent="0" eaLnBrk="1" hangingPunct="1">
              <a:buNone/>
            </a:pPr>
            <a:r>
              <a:rPr lang="en-US" altLang="en-US" sz="2100" dirty="0"/>
              <a:t>The underlying asset on a </a:t>
            </a:r>
            <a:r>
              <a:rPr lang="en-US" altLang="en-US" sz="2100" b="1" dirty="0"/>
              <a:t>futures option </a:t>
            </a:r>
            <a:r>
              <a:rPr lang="en-US" altLang="en-US" sz="2100" dirty="0"/>
              <a:t>is a futures contract.</a:t>
            </a:r>
          </a:p>
          <a:p>
            <a:pPr marL="0" indent="0" eaLnBrk="1" hangingPunct="1">
              <a:buNone/>
            </a:pPr>
            <a:r>
              <a:rPr lang="en-US" altLang="en-US" sz="2100" b="1" dirty="0"/>
              <a:t>Credit spread call options.</a:t>
            </a:r>
          </a:p>
          <a:p>
            <a:pPr marL="292608" lvl="1" indent="-292608" eaLnBrk="1" hangingPunct="1">
              <a:buSzPct val="100000"/>
            </a:pPr>
            <a:r>
              <a:rPr lang="en-US" altLang="en-US" sz="2000" dirty="0"/>
              <a:t>The value of a </a:t>
            </a:r>
            <a:r>
              <a:rPr lang="en-US" altLang="en-US" sz="2000" b="1" dirty="0"/>
              <a:t>credit spread call option </a:t>
            </a:r>
            <a:r>
              <a:rPr lang="en-US" altLang="en-US" sz="2000" dirty="0"/>
              <a:t>increases as the default (risk) premium or yield spread on a specified benchmark bond of the borrower increases above some exercise spread.</a:t>
            </a:r>
          </a:p>
          <a:p>
            <a:pPr marL="292608" lvl="1" indent="-292608" eaLnBrk="1" hangingPunct="1">
              <a:buSzPct val="100000"/>
            </a:pPr>
            <a:r>
              <a:rPr lang="en-US" altLang="en-US" sz="2000" dirty="0"/>
              <a:t>A </a:t>
            </a:r>
            <a:r>
              <a:rPr lang="en-US" altLang="en-US" sz="2000" b="1" dirty="0"/>
              <a:t>digital default option </a:t>
            </a:r>
            <a:r>
              <a:rPr lang="en-US" altLang="en-US" sz="2000" dirty="0"/>
              <a:t>pays a stated amount in the event of a loan default.</a:t>
            </a:r>
            <a:endParaRPr lang="en-US" dirty="0"/>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24</a:t>
            </a:fld>
            <a:endParaRPr lang="en-US" altLang="en-US" dirty="0">
              <a:latin typeface="Calibri" panose="020F0502020204030204" pitchFamily="34" charset="0"/>
            </a:endParaRPr>
          </a:p>
        </p:txBody>
      </p:sp>
    </p:spTree>
    <p:extLst>
      <p:ext uri="{BB962C8B-B14F-4D97-AF65-F5344CB8AC3E}">
        <p14:creationId xmlns:p14="http://schemas.microsoft.com/office/powerpoint/2010/main" val="24570785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5307"/>
            <a:ext cx="7543800" cy="825210"/>
          </a:xfrm>
        </p:spPr>
        <p:txBody>
          <a:bodyPr/>
          <a:lstStyle/>
          <a:p>
            <a:r>
              <a:rPr lang="en-US" sz="3500" dirty="0"/>
              <a:t>Swaps </a:t>
            </a:r>
            <a:r>
              <a:rPr lang="en-US" sz="1000" dirty="0"/>
              <a:t>1</a:t>
            </a:r>
          </a:p>
        </p:txBody>
      </p:sp>
      <p:sp>
        <p:nvSpPr>
          <p:cNvPr id="3" name="Content Placeholder 2"/>
          <p:cNvSpPr>
            <a:spLocks noGrp="1"/>
          </p:cNvSpPr>
          <p:nvPr>
            <p:ph idx="1"/>
          </p:nvPr>
        </p:nvSpPr>
        <p:spPr>
          <a:xfrm>
            <a:off x="457200" y="1719263"/>
            <a:ext cx="8229600" cy="3496681"/>
          </a:xfrm>
        </p:spPr>
        <p:txBody>
          <a:bodyPr/>
          <a:lstStyle/>
          <a:p>
            <a:pPr marL="0" indent="0" eaLnBrk="1" hangingPunct="1">
              <a:spcBef>
                <a:spcPts val="1000"/>
              </a:spcBef>
              <a:buNone/>
            </a:pPr>
            <a:r>
              <a:rPr lang="en-US" altLang="en-US" sz="2100" dirty="0"/>
              <a:t>A </a:t>
            </a:r>
            <a:r>
              <a:rPr lang="en-US" altLang="en-US" sz="2100" b="1" dirty="0"/>
              <a:t>swap </a:t>
            </a:r>
            <a:r>
              <a:rPr lang="en-US" altLang="en-US" sz="2100" dirty="0"/>
              <a:t>is an agreement between two parties to exchange a series of cash flows for a specific period of time at a specified interval.</a:t>
            </a:r>
          </a:p>
          <a:p>
            <a:pPr marL="0" indent="0" eaLnBrk="1" hangingPunct="1">
              <a:spcBef>
                <a:spcPts val="1000"/>
              </a:spcBef>
              <a:buNone/>
            </a:pPr>
            <a:r>
              <a:rPr lang="en-US" altLang="en-US" sz="2100" dirty="0"/>
              <a:t>A plain vanilla </a:t>
            </a:r>
            <a:r>
              <a:rPr lang="en-US" altLang="en-US" sz="2100" b="1" dirty="0"/>
              <a:t>interest rate swap </a:t>
            </a:r>
            <a:r>
              <a:rPr lang="en-US" altLang="en-US" sz="2100" dirty="0"/>
              <a:t>is an exchange of fixed-interest payments for floating-interest payments by two counterparties.</a:t>
            </a:r>
          </a:p>
          <a:p>
            <a:pPr marL="292608" lvl="1" indent="-292608" eaLnBrk="1" hangingPunct="1">
              <a:spcBef>
                <a:spcPts val="1000"/>
              </a:spcBef>
              <a:buSzPct val="100000"/>
            </a:pPr>
            <a:r>
              <a:rPr lang="en-US" altLang="en-US" sz="2000" dirty="0"/>
              <a:t>The </a:t>
            </a:r>
            <a:r>
              <a:rPr lang="en-US" altLang="en-US" sz="2000" b="1" dirty="0"/>
              <a:t>swap buyer </a:t>
            </a:r>
            <a:r>
              <a:rPr lang="en-US" altLang="en-US" sz="2000" dirty="0"/>
              <a:t>makes the fixed-rate payments in an interest rate swap transaction.</a:t>
            </a:r>
          </a:p>
          <a:p>
            <a:pPr marL="292608" lvl="1" indent="-292608" eaLnBrk="1" hangingPunct="1">
              <a:spcBef>
                <a:spcPts val="1000"/>
              </a:spcBef>
              <a:buSzPct val="100000"/>
            </a:pPr>
            <a:r>
              <a:rPr lang="en-US" altLang="en-US" sz="2000" dirty="0"/>
              <a:t>The </a:t>
            </a:r>
            <a:r>
              <a:rPr lang="en-US" altLang="en-US" sz="2000" b="1" dirty="0"/>
              <a:t>swap seller </a:t>
            </a:r>
            <a:r>
              <a:rPr lang="en-US" altLang="en-US" sz="2000" dirty="0"/>
              <a:t>makes the floating-rate payments in an interest rate swap transaction.</a:t>
            </a:r>
          </a:p>
          <a:p>
            <a:pPr marL="292608" lvl="1" indent="-292608" eaLnBrk="1" hangingPunct="1">
              <a:spcBef>
                <a:spcPts val="1000"/>
              </a:spcBef>
              <a:buSzPct val="100000"/>
            </a:pPr>
            <a:r>
              <a:rPr lang="en-US" altLang="en-US" sz="2000" dirty="0"/>
              <a:t>No principal is exchanged.</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25</a:t>
            </a:fld>
            <a:endParaRPr lang="en-US" altLang="en-US" dirty="0">
              <a:latin typeface="Calibri" panose="020F0502020204030204" pitchFamily="34" charset="0"/>
            </a:endParaRPr>
          </a:p>
        </p:txBody>
      </p:sp>
    </p:spTree>
    <p:extLst>
      <p:ext uri="{BB962C8B-B14F-4D97-AF65-F5344CB8AC3E}">
        <p14:creationId xmlns:p14="http://schemas.microsoft.com/office/powerpoint/2010/main" val="3721755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6975"/>
            <a:ext cx="7543800" cy="683542"/>
          </a:xfrm>
        </p:spPr>
        <p:txBody>
          <a:bodyPr/>
          <a:lstStyle/>
          <a:p>
            <a:r>
              <a:rPr lang="en-US" sz="3500" dirty="0"/>
              <a:t>Swaps</a:t>
            </a:r>
            <a:r>
              <a:rPr lang="en-US" sz="3600" dirty="0"/>
              <a:t> </a:t>
            </a:r>
            <a:r>
              <a:rPr lang="en-US" sz="900" dirty="0"/>
              <a:t>2</a:t>
            </a:r>
            <a:endParaRPr lang="en-US" dirty="0"/>
          </a:p>
        </p:txBody>
      </p:sp>
      <p:sp>
        <p:nvSpPr>
          <p:cNvPr id="3" name="Content Placeholder 2"/>
          <p:cNvSpPr>
            <a:spLocks noGrp="1"/>
          </p:cNvSpPr>
          <p:nvPr>
            <p:ph idx="1"/>
          </p:nvPr>
        </p:nvSpPr>
        <p:spPr>
          <a:xfrm>
            <a:off x="457200" y="1719263"/>
            <a:ext cx="8229600" cy="3033041"/>
          </a:xfrm>
        </p:spPr>
        <p:txBody>
          <a:bodyPr/>
          <a:lstStyle/>
          <a:p>
            <a:pPr marL="0" indent="0" eaLnBrk="1" hangingPunct="1">
              <a:spcBef>
                <a:spcPts val="1000"/>
              </a:spcBef>
              <a:buNone/>
            </a:pPr>
            <a:r>
              <a:rPr lang="en-US" altLang="en-US" sz="2100" dirty="0"/>
              <a:t>A </a:t>
            </a:r>
            <a:r>
              <a:rPr lang="en-US" altLang="en-US" sz="2100" b="1" dirty="0"/>
              <a:t>currency swap </a:t>
            </a:r>
            <a:r>
              <a:rPr lang="en-US" altLang="en-US" sz="2100" dirty="0"/>
              <a:t>is a swap used to hedge against exchange rate risk from mismatched currencies on assets and liabilities.</a:t>
            </a:r>
          </a:p>
          <a:p>
            <a:pPr marL="292608" lvl="1" indent="-292608" eaLnBrk="1" hangingPunct="1">
              <a:spcBef>
                <a:spcPts val="1000"/>
              </a:spcBef>
              <a:buSzPct val="100000"/>
            </a:pPr>
            <a:r>
              <a:rPr lang="en-US" altLang="en-US" sz="2000" dirty="0"/>
              <a:t>Usually associated with borrowing money.</a:t>
            </a:r>
          </a:p>
          <a:p>
            <a:pPr marL="292608" lvl="1" indent="-292608" eaLnBrk="1" hangingPunct="1">
              <a:spcBef>
                <a:spcPts val="1000"/>
              </a:spcBef>
              <a:buSzPct val="100000"/>
            </a:pPr>
            <a:r>
              <a:rPr lang="en-US" altLang="en-US" sz="2000" dirty="0"/>
              <a:t>The exchanges can be at a fixed or a variable rate of interest as negotiated in the contract, but the exchanges occur at a known currency exchange rate.</a:t>
            </a:r>
          </a:p>
          <a:p>
            <a:pPr marL="292608" lvl="1" indent="-292608" eaLnBrk="1" hangingPunct="1">
              <a:spcBef>
                <a:spcPts val="1000"/>
              </a:spcBef>
              <a:buSzPct val="100000"/>
            </a:pPr>
            <a:r>
              <a:rPr lang="en-US" altLang="en-US" sz="2000" dirty="0"/>
              <a:t>Used to hedge exchange rate risk from mismatched currencies of assets and liabilities.</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26</a:t>
            </a:fld>
            <a:endParaRPr lang="en-US" altLang="en-US" dirty="0">
              <a:latin typeface="Calibri" panose="020F0502020204030204" pitchFamily="34" charset="0"/>
            </a:endParaRPr>
          </a:p>
        </p:txBody>
      </p:sp>
    </p:spTree>
    <p:extLst>
      <p:ext uri="{BB962C8B-B14F-4D97-AF65-F5344CB8AC3E}">
        <p14:creationId xmlns:p14="http://schemas.microsoft.com/office/powerpoint/2010/main" val="8903849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Fixed-Fixed Pound/Dollar Currency Swap</a:t>
            </a:r>
          </a:p>
        </p:txBody>
      </p:sp>
      <p:pic>
        <p:nvPicPr>
          <p:cNvPr id="4" name="Picture 3" descr="Diagram showing a fixed-fixed pound/dollar currency swap between a U.S. financial institution and a U.K. financial institutio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796" y="2733071"/>
            <a:ext cx="7694598" cy="2089692"/>
          </a:xfrm>
          <a:prstGeom prst="rect">
            <a:avLst/>
          </a:prstGeom>
        </p:spPr>
      </p:pic>
      <p:sp>
        <p:nvSpPr>
          <p:cNvPr id="6" name="Content Placeholder 5"/>
          <p:cNvSpPr>
            <a:spLocks noGrp="1"/>
          </p:cNvSpPr>
          <p:nvPr>
            <p:ph idx="14"/>
          </p:nvPr>
        </p:nvSpPr>
        <p:spPr>
          <a:xfrm>
            <a:off x="3455469" y="6304552"/>
            <a:ext cx="1867302" cy="254793"/>
          </a:xfrm>
        </p:spPr>
        <p:txBody>
          <a:bodyPr/>
          <a:lstStyle/>
          <a:p>
            <a:pPr marL="0" indent="0" algn="ctr">
              <a:buNone/>
            </a:pPr>
            <a:r>
              <a:rPr lang="en-IN" sz="900" dirty="0">
                <a:hlinkClick r:id="rId3" action="ppaction://hlinksldjump"/>
              </a:rPr>
              <a:t>Access the long description slide.</a:t>
            </a:r>
            <a:endParaRPr lang="en-IN" sz="900" dirty="0"/>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27</a:t>
            </a:fld>
            <a:endParaRPr lang="en-US" altLang="en-US" dirty="0">
              <a:latin typeface="Calibri" panose="020F0502020204030204" pitchFamily="34" charset="0"/>
            </a:endParaRPr>
          </a:p>
        </p:txBody>
      </p:sp>
    </p:spTree>
    <p:extLst>
      <p:ext uri="{BB962C8B-B14F-4D97-AF65-F5344CB8AC3E}">
        <p14:creationId xmlns:p14="http://schemas.microsoft.com/office/powerpoint/2010/main" val="3815271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3086"/>
            <a:ext cx="7543800" cy="731219"/>
          </a:xfrm>
        </p:spPr>
        <p:txBody>
          <a:bodyPr/>
          <a:lstStyle/>
          <a:p>
            <a:r>
              <a:rPr lang="en-US" sz="3500" dirty="0"/>
              <a:t>Swaps Concluded</a:t>
            </a:r>
          </a:p>
        </p:txBody>
      </p:sp>
      <p:sp>
        <p:nvSpPr>
          <p:cNvPr id="3" name="Content Placeholder 2"/>
          <p:cNvSpPr>
            <a:spLocks noGrp="1"/>
          </p:cNvSpPr>
          <p:nvPr>
            <p:ph idx="1"/>
          </p:nvPr>
        </p:nvSpPr>
        <p:spPr>
          <a:xfrm>
            <a:off x="457200" y="1719263"/>
            <a:ext cx="8229600" cy="2451686"/>
          </a:xfrm>
        </p:spPr>
        <p:txBody>
          <a:bodyPr/>
          <a:lstStyle/>
          <a:p>
            <a:pPr marL="0" indent="0" eaLnBrk="1" hangingPunct="1">
              <a:spcBef>
                <a:spcPts val="1000"/>
              </a:spcBef>
              <a:buNone/>
            </a:pPr>
            <a:r>
              <a:rPr lang="en-US" altLang="en-US" sz="2200" b="1" dirty="0"/>
              <a:t>Credit default swaps (CDS) </a:t>
            </a:r>
            <a:r>
              <a:rPr lang="en-US" altLang="en-US" sz="2200" dirty="0"/>
              <a:t>allow financial institutions to hedge credit risk.</a:t>
            </a:r>
          </a:p>
          <a:p>
            <a:pPr marL="292608" lvl="1" indent="-292608" eaLnBrk="1" hangingPunct="1">
              <a:spcBef>
                <a:spcPts val="1000"/>
              </a:spcBef>
              <a:buSzPct val="100000"/>
            </a:pPr>
            <a:r>
              <a:rPr lang="en-US" altLang="en-US" sz="2000" b="1" dirty="0"/>
              <a:t>Total return swaps </a:t>
            </a:r>
            <a:r>
              <a:rPr lang="en-US" altLang="en-US" sz="2000" dirty="0"/>
              <a:t>involve swapping an obligation to pay interest at a specified fixed or floating rate for payments representing the total return on a loan (interest and principal value changes) of a specified amount.</a:t>
            </a:r>
          </a:p>
          <a:p>
            <a:pPr marL="740664" lvl="2" indent="-228600" eaLnBrk="1" hangingPunct="1">
              <a:spcBef>
                <a:spcPts val="1000"/>
              </a:spcBef>
              <a:buSzPct val="100000"/>
            </a:pPr>
            <a:r>
              <a:rPr lang="en-US" altLang="en-US" sz="1700" dirty="0"/>
              <a:t>Can be used to hedge credit exposure, but contain an element of interest rate risk as well as credit risk.</a:t>
            </a:r>
          </a:p>
        </p:txBody>
      </p:sp>
      <p:sp>
        <p:nvSpPr>
          <p:cNvPr id="4" name="Content Placeholder 3"/>
          <p:cNvSpPr>
            <a:spLocks noGrp="1"/>
          </p:cNvSpPr>
          <p:nvPr>
            <p:ph idx="13"/>
          </p:nvPr>
        </p:nvSpPr>
        <p:spPr>
          <a:xfrm>
            <a:off x="465661" y="4261102"/>
            <a:ext cx="8229600" cy="1972276"/>
          </a:xfrm>
        </p:spPr>
        <p:txBody>
          <a:bodyPr/>
          <a:lstStyle/>
          <a:p>
            <a:pPr marL="292608" lvl="1" indent="-292608" eaLnBrk="1" hangingPunct="1">
              <a:spcBef>
                <a:spcPts val="1000"/>
              </a:spcBef>
              <a:buSzPct val="100000"/>
            </a:pPr>
            <a:r>
              <a:rPr lang="en-US" altLang="en-US" sz="2000" dirty="0"/>
              <a:t>In a </a:t>
            </a:r>
            <a:r>
              <a:rPr lang="en-US" altLang="en-US" sz="2000" b="1" dirty="0"/>
              <a:t>pure credit swap</a:t>
            </a:r>
            <a:r>
              <a:rPr lang="en-US" altLang="en-US" sz="2000" dirty="0"/>
              <a:t>, the financial institution lender will send (each swap period) a fixed fee or payment (like an insurance premium) to the counterparty, but if the FI lender’s loan or loans do not default, it receives nothing back from the counterparty.</a:t>
            </a:r>
          </a:p>
          <a:p>
            <a:pPr marL="740664" lvl="2" indent="-228600" eaLnBrk="1" hangingPunct="1">
              <a:spcBef>
                <a:spcPts val="1000"/>
              </a:spcBef>
              <a:buSzPct val="100000"/>
            </a:pPr>
            <a:r>
              <a:rPr lang="en-US" altLang="en-US" sz="1700" dirty="0"/>
              <a:t>A pure credit swap is similar to buying credit insurance and/or a multiperiod credit option.</a:t>
            </a: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28</a:t>
            </a:fld>
            <a:endParaRPr lang="en-US" altLang="en-US" dirty="0">
              <a:latin typeface="Calibri" panose="020F0502020204030204" pitchFamily="34" charset="0"/>
            </a:endParaRPr>
          </a:p>
        </p:txBody>
      </p:sp>
    </p:spTree>
    <p:extLst>
      <p:ext uri="{BB962C8B-B14F-4D97-AF65-F5344CB8AC3E}">
        <p14:creationId xmlns:p14="http://schemas.microsoft.com/office/powerpoint/2010/main" val="2504730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9479"/>
            <a:ext cx="7543800" cy="657784"/>
          </a:xfrm>
        </p:spPr>
        <p:txBody>
          <a:bodyPr/>
          <a:lstStyle/>
          <a:p>
            <a:r>
              <a:rPr lang="en-US" sz="3500" dirty="0"/>
              <a:t>Swap Markets</a:t>
            </a:r>
          </a:p>
        </p:txBody>
      </p:sp>
      <p:sp>
        <p:nvSpPr>
          <p:cNvPr id="3" name="Content Placeholder 2"/>
          <p:cNvSpPr>
            <a:spLocks noGrp="1"/>
          </p:cNvSpPr>
          <p:nvPr>
            <p:ph idx="1"/>
          </p:nvPr>
        </p:nvSpPr>
        <p:spPr>
          <a:xfrm>
            <a:off x="457200" y="1719263"/>
            <a:ext cx="8229600" cy="3295499"/>
          </a:xfrm>
        </p:spPr>
        <p:txBody>
          <a:bodyPr/>
          <a:lstStyle/>
          <a:p>
            <a:pPr marL="291600" indent="-291600" eaLnBrk="1" hangingPunct="1">
              <a:spcBef>
                <a:spcPts val="1000"/>
              </a:spcBef>
              <a:buSzPct val="100000"/>
            </a:pPr>
            <a:r>
              <a:rPr lang="en-US" altLang="en-US" sz="2200" dirty="0"/>
              <a:t>Swaps are </a:t>
            </a:r>
            <a:r>
              <a:rPr lang="en-US" altLang="en-US" sz="2200" b="1" dirty="0"/>
              <a:t>not standardized </a:t>
            </a:r>
            <a:r>
              <a:rPr lang="en-US" altLang="en-US" sz="2200" dirty="0"/>
              <a:t>contracts.</a:t>
            </a:r>
          </a:p>
          <a:p>
            <a:pPr marL="291600" indent="-291600" eaLnBrk="1" hangingPunct="1">
              <a:spcBef>
                <a:spcPts val="1000"/>
              </a:spcBef>
              <a:buSzPct val="100000"/>
            </a:pPr>
            <a:r>
              <a:rPr lang="en-US" altLang="en-US" sz="2200" b="1" dirty="0"/>
              <a:t>Swap dealers </a:t>
            </a:r>
            <a:r>
              <a:rPr lang="en-US" altLang="en-US" sz="2200" dirty="0"/>
              <a:t>(usually financial institutions) keep markets liquid by matching counterparties or by taking positions themselves.</a:t>
            </a:r>
          </a:p>
          <a:p>
            <a:pPr marL="291600" indent="-291600" eaLnBrk="1" hangingPunct="1">
              <a:spcBef>
                <a:spcPts val="1000"/>
              </a:spcBef>
              <a:buSzPct val="100000"/>
            </a:pPr>
            <a:r>
              <a:rPr lang="en-US" altLang="en-US" sz="2200" dirty="0"/>
              <a:t>Unlike futures and options markets, swap markets were historically governed by very little regulation.</a:t>
            </a:r>
          </a:p>
          <a:p>
            <a:pPr marL="291600" indent="-291600" eaLnBrk="1" hangingPunct="1">
              <a:spcBef>
                <a:spcPts val="1000"/>
              </a:spcBef>
              <a:buSzPct val="100000"/>
            </a:pPr>
            <a:r>
              <a:rPr lang="en-US" altLang="en-US" sz="2200" dirty="0"/>
              <a:t>The </a:t>
            </a:r>
            <a:r>
              <a:rPr lang="en-US" altLang="en-US" sz="2200" b="1" dirty="0"/>
              <a:t>International Swaps and Derivatives Association (I</a:t>
            </a:r>
            <a:r>
              <a:rPr lang="en-US" altLang="en-US" sz="100" b="1" dirty="0"/>
              <a:t> </a:t>
            </a:r>
            <a:r>
              <a:rPr lang="en-US" altLang="en-US" sz="2200" b="1" dirty="0"/>
              <a:t>S</a:t>
            </a:r>
            <a:r>
              <a:rPr lang="en-US" altLang="en-US" sz="100" b="1" dirty="0"/>
              <a:t> </a:t>
            </a:r>
            <a:r>
              <a:rPr lang="en-US" altLang="en-US" sz="2200" b="1" dirty="0"/>
              <a:t>D</a:t>
            </a:r>
            <a:r>
              <a:rPr lang="en-US" altLang="en-US" sz="100" b="1" dirty="0"/>
              <a:t> </a:t>
            </a:r>
            <a:r>
              <a:rPr lang="en-US" altLang="en-US" sz="2200" b="1" dirty="0"/>
              <a:t>A) </a:t>
            </a:r>
            <a:r>
              <a:rPr lang="en-US" altLang="en-US" sz="2200" dirty="0"/>
              <a:t>is an association among 56 countries that sets codes of standards for swap documentation.</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29</a:t>
            </a:fld>
            <a:endParaRPr lang="en-US" altLang="en-US" dirty="0">
              <a:latin typeface="Calibri" panose="020F0502020204030204" pitchFamily="34" charset="0"/>
            </a:endParaRPr>
          </a:p>
        </p:txBody>
      </p:sp>
    </p:spTree>
    <p:extLst>
      <p:ext uri="{BB962C8B-B14F-4D97-AF65-F5344CB8AC3E}">
        <p14:creationId xmlns:p14="http://schemas.microsoft.com/office/powerpoint/2010/main" val="5940886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2732"/>
            <a:ext cx="7543800" cy="644906"/>
          </a:xfrm>
        </p:spPr>
        <p:txBody>
          <a:bodyPr/>
          <a:lstStyle/>
          <a:p>
            <a:r>
              <a:rPr lang="en-US" sz="3500" dirty="0"/>
              <a:t>Derivatives’ Uses</a:t>
            </a:r>
          </a:p>
        </p:txBody>
      </p:sp>
      <p:sp>
        <p:nvSpPr>
          <p:cNvPr id="3" name="Content Placeholder 2"/>
          <p:cNvSpPr>
            <a:spLocks noGrp="1"/>
          </p:cNvSpPr>
          <p:nvPr>
            <p:ph idx="1"/>
          </p:nvPr>
        </p:nvSpPr>
        <p:spPr>
          <a:xfrm>
            <a:off x="457200" y="1719263"/>
            <a:ext cx="8042856" cy="3870168"/>
          </a:xfrm>
        </p:spPr>
        <p:txBody>
          <a:bodyPr/>
          <a:lstStyle/>
          <a:p>
            <a:pPr marL="0" indent="0">
              <a:spcBef>
                <a:spcPts val="1000"/>
              </a:spcBef>
              <a:buNone/>
            </a:pPr>
            <a:r>
              <a:rPr lang="en-US" altLang="en-US" sz="2200" dirty="0"/>
              <a:t>Derivatives are </a:t>
            </a:r>
            <a:r>
              <a:rPr lang="en-US" altLang="en-US" sz="2200" b="1" dirty="0"/>
              <a:t>leveraged instruments </a:t>
            </a:r>
            <a:r>
              <a:rPr lang="en-US" altLang="en-US" sz="2200" dirty="0"/>
              <a:t>where participants put up a small amount of money and obtain the gain or loss on a much larger position.</a:t>
            </a:r>
          </a:p>
          <a:p>
            <a:pPr marL="0" indent="0" eaLnBrk="1" hangingPunct="1">
              <a:spcBef>
                <a:spcPts val="1000"/>
              </a:spcBef>
              <a:buNone/>
            </a:pPr>
            <a:r>
              <a:rPr lang="en-US" altLang="en-US" sz="2200" dirty="0"/>
              <a:t>Derivatives are used for </a:t>
            </a:r>
            <a:r>
              <a:rPr lang="en-US" altLang="en-US" sz="2200" b="1" dirty="0"/>
              <a:t>speculation </a:t>
            </a:r>
            <a:r>
              <a:rPr lang="en-US" altLang="en-US" sz="2200" dirty="0"/>
              <a:t>and for </a:t>
            </a:r>
            <a:r>
              <a:rPr lang="en-US" altLang="en-US" sz="2200" b="1" dirty="0"/>
              <a:t>hedging.</a:t>
            </a:r>
          </a:p>
          <a:p>
            <a:pPr marL="292608" lvl="1" indent="-292608" eaLnBrk="1" hangingPunct="1">
              <a:spcBef>
                <a:spcPts val="1000"/>
              </a:spcBef>
              <a:buSzPct val="100000"/>
            </a:pPr>
            <a:r>
              <a:rPr lang="en-US" altLang="en-US" sz="2200" b="1" dirty="0"/>
              <a:t>Speculation:</a:t>
            </a:r>
          </a:p>
          <a:p>
            <a:pPr marL="740664" lvl="2" indent="-228600" eaLnBrk="1" hangingPunct="1">
              <a:spcBef>
                <a:spcPts val="500"/>
              </a:spcBef>
              <a:buSzPct val="100000"/>
            </a:pPr>
            <a:r>
              <a:rPr lang="en-US" altLang="en-US" sz="1900" dirty="0"/>
              <a:t>Buying or selling a derivative contract in order to earn a leveraged rate of return.</a:t>
            </a:r>
          </a:p>
          <a:p>
            <a:pPr marL="292608" lvl="1" indent="-292608" eaLnBrk="1" hangingPunct="1">
              <a:spcBef>
                <a:spcPts val="1000"/>
              </a:spcBef>
              <a:buSzPct val="100000"/>
            </a:pPr>
            <a:r>
              <a:rPr lang="en-US" altLang="en-US" sz="2200" b="1" dirty="0"/>
              <a:t>Hedging:</a:t>
            </a:r>
          </a:p>
          <a:p>
            <a:pPr marL="740664" lvl="2" indent="-228600" eaLnBrk="1" hangingPunct="1">
              <a:spcBef>
                <a:spcPts val="500"/>
              </a:spcBef>
              <a:buSzPct val="100000"/>
            </a:pPr>
            <a:r>
              <a:rPr lang="en-US" altLang="en-US" sz="1900" dirty="0"/>
              <a:t>Entering into a derivatives contract to reduce the risk associated with positions or commitments in their line of business.</a:t>
            </a:r>
            <a:endParaRPr lang="en-US" dirty="0"/>
          </a:p>
        </p:txBody>
      </p:sp>
      <p:sp>
        <p:nvSpPr>
          <p:cNvPr id="9" name="Slide Number Placeholder 8"/>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a:t>
            </a:fld>
            <a:endParaRPr lang="en-US" altLang="en-US" dirty="0">
              <a:latin typeface="Calibri" panose="020F0502020204030204" pitchFamily="34" charset="0"/>
            </a:endParaRPr>
          </a:p>
        </p:txBody>
      </p:sp>
    </p:spTree>
    <p:extLst>
      <p:ext uri="{BB962C8B-B14F-4D97-AF65-F5344CB8AC3E}">
        <p14:creationId xmlns:p14="http://schemas.microsoft.com/office/powerpoint/2010/main" val="37042956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9700"/>
            <a:ext cx="7543800" cy="747937"/>
          </a:xfrm>
        </p:spPr>
        <p:txBody>
          <a:bodyPr/>
          <a:lstStyle/>
          <a:p>
            <a:r>
              <a:rPr lang="en-US" sz="3500" dirty="0"/>
              <a:t>Caps, Floors, and Collars</a:t>
            </a:r>
          </a:p>
        </p:txBody>
      </p:sp>
      <p:sp>
        <p:nvSpPr>
          <p:cNvPr id="3" name="Content Placeholder 2"/>
          <p:cNvSpPr>
            <a:spLocks noGrp="1"/>
          </p:cNvSpPr>
          <p:nvPr>
            <p:ph idx="1"/>
          </p:nvPr>
        </p:nvSpPr>
        <p:spPr>
          <a:xfrm>
            <a:off x="457200" y="1719263"/>
            <a:ext cx="8229600" cy="3372501"/>
          </a:xfrm>
        </p:spPr>
        <p:txBody>
          <a:bodyPr/>
          <a:lstStyle/>
          <a:p>
            <a:pPr marL="0" indent="0" eaLnBrk="1" hangingPunct="1">
              <a:spcBef>
                <a:spcPts val="1000"/>
              </a:spcBef>
              <a:buNone/>
            </a:pPr>
            <a:r>
              <a:rPr lang="en-US" altLang="en-US" sz="2600" dirty="0"/>
              <a:t>Financial institutions use options on interest rates to hedge interest rate risk.</a:t>
            </a:r>
          </a:p>
          <a:p>
            <a:pPr marL="292608" lvl="1" indent="-292608" eaLnBrk="1" hangingPunct="1">
              <a:spcBef>
                <a:spcPts val="1000"/>
              </a:spcBef>
              <a:buSzPct val="100000"/>
            </a:pPr>
            <a:r>
              <a:rPr lang="en-US" altLang="en-US" sz="2200" dirty="0"/>
              <a:t>A </a:t>
            </a:r>
            <a:r>
              <a:rPr lang="en-US" altLang="en-US" sz="2200" b="1" dirty="0"/>
              <a:t>cap </a:t>
            </a:r>
            <a:r>
              <a:rPr lang="en-US" altLang="en-US" sz="2200" dirty="0"/>
              <a:t>is a call option on interest rates, often with multiple exercise dates.</a:t>
            </a:r>
          </a:p>
          <a:p>
            <a:pPr marL="292608" lvl="1" indent="-292608" eaLnBrk="1" hangingPunct="1">
              <a:spcBef>
                <a:spcPts val="1000"/>
              </a:spcBef>
              <a:buSzPct val="100000"/>
            </a:pPr>
            <a:r>
              <a:rPr lang="en-US" altLang="en-US" sz="2200" dirty="0"/>
              <a:t>A </a:t>
            </a:r>
            <a:r>
              <a:rPr lang="en-US" altLang="en-US" sz="2200" b="1" dirty="0"/>
              <a:t>floor</a:t>
            </a:r>
            <a:r>
              <a:rPr lang="en-US" altLang="en-US" sz="2200" dirty="0"/>
              <a:t> is a put option on interest rates, often with multiple exercise dates.</a:t>
            </a:r>
          </a:p>
          <a:p>
            <a:pPr marL="292608" lvl="1" indent="-292608" eaLnBrk="1" hangingPunct="1">
              <a:spcBef>
                <a:spcPts val="1000"/>
              </a:spcBef>
              <a:buSzPct val="100000"/>
            </a:pPr>
            <a:r>
              <a:rPr lang="en-US" altLang="en-US" sz="2200" dirty="0"/>
              <a:t>A </a:t>
            </a:r>
            <a:r>
              <a:rPr lang="en-US" altLang="en-US" sz="2200" b="1" dirty="0"/>
              <a:t>collar </a:t>
            </a:r>
            <a:r>
              <a:rPr lang="en-US" altLang="en-US" sz="2200" dirty="0"/>
              <a:t>is a position taken simultaneously in a cap and a floor (usually buying a cap and selling a floor).</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30</a:t>
            </a:fld>
            <a:endParaRPr lang="en-US" altLang="en-US" dirty="0">
              <a:latin typeface="Calibri" panose="020F0502020204030204" pitchFamily="34" charset="0"/>
            </a:endParaRPr>
          </a:p>
        </p:txBody>
      </p:sp>
    </p:spTree>
    <p:extLst>
      <p:ext uri="{BB962C8B-B14F-4D97-AF65-F5344CB8AC3E}">
        <p14:creationId xmlns:p14="http://schemas.microsoft.com/office/powerpoint/2010/main" val="39087339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International Aspects of Derivative Securities Markets</a:t>
            </a:r>
          </a:p>
        </p:txBody>
      </p:sp>
      <p:sp>
        <p:nvSpPr>
          <p:cNvPr id="3" name="Content Placeholder 2"/>
          <p:cNvSpPr>
            <a:spLocks noGrp="1"/>
          </p:cNvSpPr>
          <p:nvPr>
            <p:ph idx="1"/>
          </p:nvPr>
        </p:nvSpPr>
        <p:spPr>
          <a:xfrm>
            <a:off x="457200" y="1515518"/>
            <a:ext cx="7454766" cy="259565"/>
          </a:xfrm>
        </p:spPr>
        <p:txBody>
          <a:bodyPr/>
          <a:lstStyle/>
          <a:p>
            <a:pPr marL="0" indent="0">
              <a:buNone/>
            </a:pPr>
            <a:r>
              <a:rPr lang="en-US" sz="1400" b="1" dirty="0"/>
              <a:t>Table 10–12 </a:t>
            </a:r>
            <a:r>
              <a:rPr lang="en-US" sz="1400" b="1" dirty="0">
                <a:solidFill>
                  <a:srgbClr val="0070C0"/>
                </a:solidFill>
              </a:rPr>
              <a:t>Derivative Financial Instruments Traded on Organized Exchanges </a:t>
            </a:r>
            <a:r>
              <a:rPr lang="en-US" sz="1400" i="1" dirty="0">
                <a:solidFill>
                  <a:srgbClr val="0070C0"/>
                </a:solidFill>
              </a:rPr>
              <a:t>(in billions of dollars)</a:t>
            </a:r>
            <a:endParaRPr lang="en-US" sz="1400" dirty="0">
              <a:solidFill>
                <a:srgbClr val="0070C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455438579"/>
              </p:ext>
            </p:extLst>
          </p:nvPr>
        </p:nvGraphicFramePr>
        <p:xfrm>
          <a:off x="659334" y="1840639"/>
          <a:ext cx="8070780" cy="4357728"/>
        </p:xfrm>
        <a:graphic>
          <a:graphicData uri="http://schemas.openxmlformats.org/drawingml/2006/table">
            <a:tbl>
              <a:tblPr firstRow="1" bandRow="1">
                <a:tableStyleId>{5C22544A-7EE6-4342-B048-85BDC9FD1C3A}</a:tableStyleId>
              </a:tblPr>
              <a:tblGrid>
                <a:gridCol w="1150216">
                  <a:extLst>
                    <a:ext uri="{9D8B030D-6E8A-4147-A177-3AD203B41FA5}">
                      <a16:colId xmlns:a16="http://schemas.microsoft.com/office/drawing/2014/main" val="20000"/>
                    </a:ext>
                  </a:extLst>
                </a:gridCol>
                <a:gridCol w="731520">
                  <a:extLst>
                    <a:ext uri="{9D8B030D-6E8A-4147-A177-3AD203B41FA5}">
                      <a16:colId xmlns:a16="http://schemas.microsoft.com/office/drawing/2014/main" val="20001"/>
                    </a:ext>
                  </a:extLst>
                </a:gridCol>
                <a:gridCol w="741145">
                  <a:extLst>
                    <a:ext uri="{9D8B030D-6E8A-4147-A177-3AD203B41FA5}">
                      <a16:colId xmlns:a16="http://schemas.microsoft.com/office/drawing/2014/main" val="20002"/>
                    </a:ext>
                  </a:extLst>
                </a:gridCol>
                <a:gridCol w="750771">
                  <a:extLst>
                    <a:ext uri="{9D8B030D-6E8A-4147-A177-3AD203B41FA5}">
                      <a16:colId xmlns:a16="http://schemas.microsoft.com/office/drawing/2014/main" val="20003"/>
                    </a:ext>
                  </a:extLst>
                </a:gridCol>
                <a:gridCol w="895149">
                  <a:extLst>
                    <a:ext uri="{9D8B030D-6E8A-4147-A177-3AD203B41FA5}">
                      <a16:colId xmlns:a16="http://schemas.microsoft.com/office/drawing/2014/main" val="20004"/>
                    </a:ext>
                  </a:extLst>
                </a:gridCol>
                <a:gridCol w="991402">
                  <a:extLst>
                    <a:ext uri="{9D8B030D-6E8A-4147-A177-3AD203B41FA5}">
                      <a16:colId xmlns:a16="http://schemas.microsoft.com/office/drawing/2014/main" val="20005"/>
                    </a:ext>
                  </a:extLst>
                </a:gridCol>
                <a:gridCol w="991402">
                  <a:extLst>
                    <a:ext uri="{9D8B030D-6E8A-4147-A177-3AD203B41FA5}">
                      <a16:colId xmlns:a16="http://schemas.microsoft.com/office/drawing/2014/main" val="20006"/>
                    </a:ext>
                  </a:extLst>
                </a:gridCol>
                <a:gridCol w="1001028">
                  <a:extLst>
                    <a:ext uri="{9D8B030D-6E8A-4147-A177-3AD203B41FA5}">
                      <a16:colId xmlns:a16="http://schemas.microsoft.com/office/drawing/2014/main" val="20007"/>
                    </a:ext>
                  </a:extLst>
                </a:gridCol>
                <a:gridCol w="818147">
                  <a:extLst>
                    <a:ext uri="{9D8B030D-6E8A-4147-A177-3AD203B41FA5}">
                      <a16:colId xmlns:a16="http://schemas.microsoft.com/office/drawing/2014/main" val="20008"/>
                    </a:ext>
                  </a:extLst>
                </a:gridCol>
              </a:tblGrid>
              <a:tr h="286548">
                <a:tc>
                  <a:txBody>
                    <a:bodyPr/>
                    <a:lstStyle/>
                    <a:p>
                      <a:pPr algn="l" fontAlgn="b"/>
                      <a:r>
                        <a:rPr lang="en-US" sz="1100" u="none" strike="noStrike" dirty="0">
                          <a:solidFill>
                            <a:schemeClr val="tx1"/>
                          </a:solidFill>
                          <a:effectLst/>
                          <a:latin typeface="Calibri" panose="020F0502020204030204" pitchFamily="34" charset="0"/>
                        </a:rPr>
                        <a:t>Contract</a:t>
                      </a:r>
                      <a:endParaRPr lang="en-US" sz="1100" b="0" i="0" u="none" strike="noStrike" dirty="0">
                        <a:solidFill>
                          <a:schemeClr val="tx1"/>
                        </a:solidFill>
                        <a:effectLst/>
                        <a:latin typeface="Calibri" panose="020F0502020204030204" pitchFamily="34" charset="0"/>
                      </a:endParaRPr>
                    </a:p>
                  </a:txBody>
                  <a:tcPr marL="36000" marR="9525" marT="72000" marB="36000" anchor="b"/>
                </a:tc>
                <a:tc>
                  <a:txBody>
                    <a:bodyPr/>
                    <a:lstStyle/>
                    <a:p>
                      <a:pPr algn="ctr" fontAlgn="b"/>
                      <a:r>
                        <a:rPr lang="en-US" sz="1100" u="none" strike="noStrike" dirty="0">
                          <a:solidFill>
                            <a:schemeClr val="tx1"/>
                          </a:solidFill>
                          <a:effectLst/>
                          <a:latin typeface="Calibri" panose="020F0502020204030204" pitchFamily="34" charset="0"/>
                        </a:rPr>
                        <a:t>1999</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2001</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2004</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June</a:t>
                      </a:r>
                      <a:r>
                        <a:rPr lang="en-US" sz="1100" u="none" strike="noStrike" baseline="0" dirty="0">
                          <a:solidFill>
                            <a:schemeClr val="tx1"/>
                          </a:solidFill>
                          <a:effectLst/>
                          <a:latin typeface="Calibri" panose="020F0502020204030204" pitchFamily="34" charset="0"/>
                        </a:rPr>
                        <a:t> </a:t>
                      </a:r>
                      <a:r>
                        <a:rPr lang="en-US" sz="1100" u="none" strike="noStrike" dirty="0">
                          <a:solidFill>
                            <a:schemeClr val="tx1"/>
                          </a:solidFill>
                          <a:effectLst/>
                          <a:latin typeface="Calibri" panose="020F0502020204030204" pitchFamily="34" charset="0"/>
                        </a:rPr>
                        <a:t>2008</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December 2008</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December 2010</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December 2013</a:t>
                      </a:r>
                      <a:endParaRPr lang="en-US" sz="1100" b="0" i="0" u="none" strike="noStrike" dirty="0">
                        <a:solidFill>
                          <a:schemeClr val="tx1"/>
                        </a:solidFill>
                        <a:effectLst/>
                        <a:latin typeface="Calibri" panose="020F0502020204030204" pitchFamily="34" charset="0"/>
                      </a:endParaRPr>
                    </a:p>
                  </a:txBody>
                  <a:tcPr marL="36000" marR="9525" marT="9525" marB="36000" anchor="b"/>
                </a:tc>
                <a:tc>
                  <a:txBody>
                    <a:bodyPr/>
                    <a:lstStyle/>
                    <a:p>
                      <a:pPr algn="ctr" fontAlgn="b"/>
                      <a:r>
                        <a:rPr lang="en-US" sz="1100" u="none" strike="noStrike" dirty="0">
                          <a:solidFill>
                            <a:schemeClr val="tx1"/>
                          </a:solidFill>
                          <a:effectLst/>
                          <a:latin typeface="Calibri" panose="020F0502020204030204" pitchFamily="34" charset="0"/>
                        </a:rPr>
                        <a:t>March</a:t>
                      </a:r>
                      <a:r>
                        <a:rPr lang="en-US" sz="1100" u="none" strike="noStrike" baseline="0" dirty="0">
                          <a:solidFill>
                            <a:schemeClr val="tx1"/>
                          </a:solidFill>
                          <a:effectLst/>
                          <a:latin typeface="Calibri" panose="020F0502020204030204" pitchFamily="34" charset="0"/>
                        </a:rPr>
                        <a:t> 20</a:t>
                      </a:r>
                      <a:r>
                        <a:rPr lang="en-US" sz="1100" u="none" strike="noStrike" dirty="0">
                          <a:solidFill>
                            <a:schemeClr val="tx1"/>
                          </a:solidFill>
                          <a:effectLst/>
                          <a:latin typeface="Calibri" panose="020F0502020204030204" pitchFamily="34" charset="0"/>
                        </a:rPr>
                        <a:t>16</a:t>
                      </a:r>
                      <a:endParaRPr lang="en-US" sz="1100" b="0" i="0" u="none" strike="noStrike" dirty="0">
                        <a:solidFill>
                          <a:schemeClr val="tx1"/>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0"/>
                  </a:ext>
                </a:extLst>
              </a:tr>
              <a:tr h="182470">
                <a:tc>
                  <a:txBody>
                    <a:bodyPr/>
                    <a:lstStyle/>
                    <a:p>
                      <a:pPr algn="l" fontAlgn="b"/>
                      <a:r>
                        <a:rPr lang="en-US" sz="1100" u="none" strike="noStrike" dirty="0">
                          <a:effectLst/>
                          <a:latin typeface="Calibri" panose="020F0502020204030204" pitchFamily="34" charset="0"/>
                        </a:rPr>
                        <a:t>Futures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 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tc>
                  <a:txBody>
                    <a:bodyPr/>
                    <a:lstStyle/>
                    <a:p>
                      <a:pPr algn="l" fontAlgn="b"/>
                      <a:r>
                        <a:rPr lang="en-US" sz="1100" u="none" strike="noStrike" dirty="0">
                          <a:solidFill>
                            <a:srgbClr val="F6D0CC"/>
                          </a:solidFill>
                          <a:effectLst/>
                          <a:latin typeface="Calibri" panose="020F0502020204030204" pitchFamily="34" charset="0"/>
                        </a:rPr>
                        <a:t>Blank</a:t>
                      </a:r>
                      <a:endParaRPr lang="en-US" sz="1100" b="0" i="0" u="none" strike="noStrike" dirty="0">
                        <a:solidFill>
                          <a:srgbClr val="F6D0CC"/>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1"/>
                  </a:ext>
                </a:extLst>
              </a:tr>
              <a:tr h="330270">
                <a:tc>
                  <a:txBody>
                    <a:bodyPr/>
                    <a:lstStyle/>
                    <a:p>
                      <a:pPr marL="0" indent="180975" algn="l" fontAlgn="b"/>
                      <a:r>
                        <a:rPr lang="en-US" sz="1100" u="none" strike="noStrike" dirty="0">
                          <a:effectLst/>
                          <a:latin typeface="Calibri" panose="020F0502020204030204" pitchFamily="34" charset="0"/>
                        </a:rPr>
                        <a:t>All markets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$ 8,294.20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$ 9,633.5 </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$ 17,661.8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$ 28,631.7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$ 19,478.0 </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$ 22,312.0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$ 26,012.7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$ 25,443 </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2"/>
                  </a:ext>
                </a:extLst>
              </a:tr>
              <a:tr h="182470">
                <a:tc>
                  <a:txBody>
                    <a:bodyPr/>
                    <a:lstStyle/>
                    <a:p>
                      <a:pPr marL="0" indent="180975" algn="l" fontAlgn="b"/>
                      <a:r>
                        <a:rPr lang="en-US" sz="1100" u="none" strike="noStrike" dirty="0">
                          <a:effectLst/>
                          <a:latin typeface="Calibri" panose="020F0502020204030204" pitchFamily="34" charset="0"/>
                        </a:rPr>
                        <a:t>Interest rate</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7,913.90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9,234.0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17,024.8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26,892.1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18,732.3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21,013.4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24,577.4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25,213</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3"/>
                  </a:ext>
                </a:extLst>
              </a:tr>
              <a:tr h="182470">
                <a:tc>
                  <a:txBody>
                    <a:bodyPr/>
                    <a:lstStyle/>
                    <a:p>
                      <a:pPr marL="0" indent="180975" algn="l" fontAlgn="b"/>
                      <a:r>
                        <a:rPr lang="en-US" sz="1100" u="none" strike="noStrike" dirty="0">
                          <a:effectLst/>
                          <a:latin typeface="Calibri" panose="020F0502020204030204" pitchFamily="34" charset="0"/>
                        </a:rPr>
                        <a:t>Currency</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36.7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65.6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84.1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176.0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95.2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170.2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230.3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230</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4"/>
                  </a:ext>
                </a:extLst>
              </a:tr>
              <a:tr h="182470">
                <a:tc>
                  <a:txBody>
                    <a:bodyPr/>
                    <a:lstStyle/>
                    <a:p>
                      <a:pPr marL="0" indent="180975" algn="l" fontAlgn="b"/>
                      <a:r>
                        <a:rPr lang="en-US" sz="1100" u="none" strike="noStrike" dirty="0">
                          <a:effectLst/>
                          <a:latin typeface="Calibri" panose="020F0502020204030204" pitchFamily="34" charset="0"/>
                        </a:rPr>
                        <a:t>Equity index</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343.2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334.0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552.9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1,563.5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650.5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1,128.4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1,205.0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5"/>
                  </a:ext>
                </a:extLst>
              </a:tr>
              <a:tr h="182470">
                <a:tc>
                  <a:txBody>
                    <a:bodyPr/>
                    <a:lstStyle/>
                    <a:p>
                      <a:pPr marL="0" indent="90488" algn="l" fontAlgn="b"/>
                      <a:r>
                        <a:rPr lang="en-US" sz="1100" u="none" strike="noStrike" dirty="0">
                          <a:effectLst/>
                          <a:latin typeface="Calibri" panose="020F0502020204030204" pitchFamily="34" charset="0"/>
                        </a:rPr>
                        <a:t>North America</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3,553.20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5,906.4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9,777.9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14,975.6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10,137.0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11,863.5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13,686.0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15,784</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6"/>
                  </a:ext>
                </a:extLst>
              </a:tr>
              <a:tr h="182470">
                <a:tc>
                  <a:txBody>
                    <a:bodyPr/>
                    <a:lstStyle/>
                    <a:p>
                      <a:pPr marL="0" indent="90488" algn="l" fontAlgn="b"/>
                      <a:r>
                        <a:rPr lang="en-US" sz="1100" u="none" strike="noStrike" dirty="0">
                          <a:effectLst/>
                          <a:latin typeface="Calibri" panose="020F0502020204030204" pitchFamily="34" charset="0"/>
                        </a:rPr>
                        <a:t>Europe</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2,379.20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2,444.5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5,533.8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9,430.5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6,506.3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6,345.3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8,860.2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7,083</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7"/>
                  </a:ext>
                </a:extLst>
              </a:tr>
              <a:tr h="182470">
                <a:tc>
                  <a:txBody>
                    <a:bodyPr/>
                    <a:lstStyle/>
                    <a:p>
                      <a:pPr marL="0" indent="90488" algn="l" fontAlgn="b"/>
                      <a:r>
                        <a:rPr lang="en-US" sz="1100" u="none" strike="noStrike" dirty="0">
                          <a:effectLst/>
                          <a:latin typeface="Calibri" panose="020F0502020204030204" pitchFamily="34" charset="0"/>
                        </a:rPr>
                        <a:t>Asia and Pacific</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2,149.80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1,202.0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2,200.7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3,581.7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2,466.5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3,168.6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2,432.3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1,762</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8"/>
                  </a:ext>
                </a:extLst>
              </a:tr>
              <a:tr h="182470">
                <a:tc>
                  <a:txBody>
                    <a:bodyPr/>
                    <a:lstStyle/>
                    <a:p>
                      <a:pPr marL="0" indent="90488" algn="l" fontAlgn="b"/>
                      <a:r>
                        <a:rPr lang="en-US" sz="1100" u="none" strike="noStrike" dirty="0">
                          <a:effectLst/>
                          <a:latin typeface="Calibri" panose="020F0502020204030204" pitchFamily="34" charset="0"/>
                        </a:rPr>
                        <a:t>Other markets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211.9</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80.4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149.4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643.9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368.1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934.7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1,033.8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814</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09"/>
                  </a:ext>
                </a:extLst>
              </a:tr>
              <a:tr h="182470">
                <a:tc>
                  <a:txBody>
                    <a:bodyPr/>
                    <a:lstStyle/>
                    <a:p>
                      <a:pPr algn="l" fontAlgn="b"/>
                      <a:r>
                        <a:rPr lang="en-US" sz="1100" u="none" strike="noStrike" dirty="0">
                          <a:effectLst/>
                          <a:latin typeface="Calibri" panose="020F0502020204030204" pitchFamily="34" charset="0"/>
                        </a:rPr>
                        <a:t>Options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 </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solidFill>
                            <a:srgbClr val="FBE9E8"/>
                          </a:solidFill>
                          <a:effectLst/>
                          <a:latin typeface="Calibri" panose="020F0502020204030204" pitchFamily="34" charset="0"/>
                        </a:rPr>
                        <a:t>Blank</a:t>
                      </a:r>
                      <a:endParaRPr lang="en-US" sz="1100" b="0" i="0" u="none" strike="noStrike" dirty="0">
                        <a:solidFill>
                          <a:srgbClr val="FBE9E8"/>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0"/>
                  </a:ext>
                </a:extLst>
              </a:tr>
              <a:tr h="330270">
                <a:tc>
                  <a:txBody>
                    <a:bodyPr/>
                    <a:lstStyle/>
                    <a:p>
                      <a:pPr marL="0" indent="90488" algn="l" fontAlgn="b"/>
                      <a:r>
                        <a:rPr lang="en-US" sz="1100" u="none" strike="noStrike" dirty="0">
                          <a:effectLst/>
                          <a:latin typeface="Calibri" panose="020F0502020204030204" pitchFamily="34" charset="0"/>
                        </a:rPr>
                        <a:t>All markets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$ 5,258.70 </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$14,083.7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$ 31,330.3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$ 55,655.</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$ 38,237.3 </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$ 45,634.6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$ 33,796.2 </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$ 47,564 </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1"/>
                  </a:ext>
                </a:extLst>
              </a:tr>
              <a:tr h="182470">
                <a:tc>
                  <a:txBody>
                    <a:bodyPr/>
                    <a:lstStyle/>
                    <a:p>
                      <a:pPr marL="0" indent="180975" algn="l" fontAlgn="b"/>
                      <a:r>
                        <a:rPr lang="en-US" sz="1100" u="none" strike="noStrike" dirty="0">
                          <a:effectLst/>
                          <a:latin typeface="Calibri" panose="020F0502020204030204" pitchFamily="34" charset="0"/>
                        </a:rPr>
                        <a:t>Interest rate</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3,755.50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12,492.6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28,335.00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46,898.2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33,978.8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40,930.0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31,019.9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47,410</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2"/>
                  </a:ext>
                </a:extLst>
              </a:tr>
              <a:tr h="182470">
                <a:tc>
                  <a:txBody>
                    <a:bodyPr/>
                    <a:lstStyle/>
                    <a:p>
                      <a:pPr marL="0" indent="180975" algn="l" fontAlgn="b"/>
                      <a:r>
                        <a:rPr lang="en-US" sz="1100" u="none" strike="noStrike" dirty="0">
                          <a:effectLst/>
                          <a:latin typeface="Calibri" panose="020F0502020204030204" pitchFamily="34" charset="0"/>
                        </a:rPr>
                        <a:t>Currency</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22.4</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27.4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37.2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190.8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129.3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144.2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113.9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153</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3"/>
                  </a:ext>
                </a:extLst>
              </a:tr>
              <a:tr h="182470">
                <a:tc>
                  <a:txBody>
                    <a:bodyPr/>
                    <a:lstStyle/>
                    <a:p>
                      <a:pPr marL="0" indent="180975" algn="l" fontAlgn="b"/>
                      <a:r>
                        <a:rPr lang="en-US" sz="1100" u="none" strike="noStrike" dirty="0">
                          <a:effectLst/>
                          <a:latin typeface="Calibri" panose="020F0502020204030204" pitchFamily="34" charset="0"/>
                        </a:rPr>
                        <a:t>Equity index</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1,480.80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1,563.7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2,958.1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8,566.1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4,129.1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4,560.4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2,662.4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4"/>
                  </a:ext>
                </a:extLst>
              </a:tr>
              <a:tr h="182470">
                <a:tc>
                  <a:txBody>
                    <a:bodyPr/>
                    <a:lstStyle/>
                    <a:p>
                      <a:pPr marL="0" indent="90488" algn="l" fontAlgn="b"/>
                      <a:r>
                        <a:rPr lang="en-US" sz="1100" u="none" strike="noStrike" dirty="0">
                          <a:effectLst/>
                          <a:latin typeface="Calibri" panose="020F0502020204030204" pitchFamily="34" charset="0"/>
                        </a:rPr>
                        <a:t>North America</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3,377.10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10,292.2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18,119.7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27,838.7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19,533.4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24,353.4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11,557.1</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35,621</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5"/>
                  </a:ext>
                </a:extLst>
              </a:tr>
              <a:tr h="182470">
                <a:tc>
                  <a:txBody>
                    <a:bodyPr/>
                    <a:lstStyle/>
                    <a:p>
                      <a:pPr marL="0" indent="90488" algn="l" fontAlgn="b"/>
                      <a:r>
                        <a:rPr lang="en-US" sz="1100" u="none" strike="noStrike" dirty="0">
                          <a:effectLst/>
                          <a:latin typeface="Calibri" panose="020F0502020204030204" pitchFamily="34" charset="0"/>
                        </a:rPr>
                        <a:t>Europe</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1,603.20</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3,698.0</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12,975.4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26,720.3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18,115.7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19,247.2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20,640.3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11,636</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6"/>
                  </a:ext>
                </a:extLst>
              </a:tr>
              <a:tr h="182470">
                <a:tc>
                  <a:txBody>
                    <a:bodyPr/>
                    <a:lstStyle/>
                    <a:p>
                      <a:pPr marL="0" indent="90488" algn="l" fontAlgn="b"/>
                      <a:r>
                        <a:rPr lang="en-US" sz="1100" u="none" strike="noStrike" dirty="0">
                          <a:effectLst/>
                          <a:latin typeface="Calibri" panose="020F0502020204030204" pitchFamily="34" charset="0"/>
                        </a:rPr>
                        <a:t>Asia and Pacific</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240.7</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62.8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169.6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463.2</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219.4</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383.3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657.6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13</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7"/>
                  </a:ext>
                </a:extLst>
              </a:tr>
              <a:tr h="182470">
                <a:tc>
                  <a:txBody>
                    <a:bodyPr/>
                    <a:lstStyle/>
                    <a:p>
                      <a:pPr marL="0" indent="90488" algn="l" fontAlgn="b"/>
                      <a:r>
                        <a:rPr lang="en-US" sz="1100" u="none" strike="noStrike" dirty="0">
                          <a:effectLst/>
                          <a:latin typeface="Calibri" panose="020F0502020204030204" pitchFamily="34" charset="0"/>
                        </a:rPr>
                        <a:t>Other markets</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a:effectLst/>
                          <a:latin typeface="Calibri" panose="020F0502020204030204" pitchFamily="34" charset="0"/>
                        </a:rPr>
                        <a:t>37.7</a:t>
                      </a:r>
                      <a:endParaRPr lang="en-US" sz="1100" b="0" i="0" u="none" strike="noStrike">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30.8</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65.6</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632.9</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368.7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1,650.7</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941.3</a:t>
                      </a:r>
                      <a:endParaRPr lang="en-US" sz="1100" b="0" i="0" u="none" strike="noStrike" dirty="0">
                        <a:solidFill>
                          <a:srgbClr val="000000"/>
                        </a:solidFill>
                        <a:effectLst/>
                        <a:latin typeface="Calibri" panose="020F0502020204030204" pitchFamily="34" charset="0"/>
                      </a:endParaRPr>
                    </a:p>
                  </a:txBody>
                  <a:tcPr marL="36000" marR="9525" marT="9525" marB="36000" anchor="b"/>
                </a:tc>
                <a:tc>
                  <a:txBody>
                    <a:bodyPr/>
                    <a:lstStyle/>
                    <a:p>
                      <a:pPr algn="r" fontAlgn="b"/>
                      <a:r>
                        <a:rPr lang="en-US" sz="1100" u="none" strike="noStrike" dirty="0">
                          <a:effectLst/>
                          <a:latin typeface="Calibri" panose="020F0502020204030204" pitchFamily="34" charset="0"/>
                        </a:rPr>
                        <a:t>294</a:t>
                      </a:r>
                      <a:endParaRPr lang="en-US" sz="1100" b="0" i="0" u="none" strike="noStrike" dirty="0">
                        <a:solidFill>
                          <a:srgbClr val="000000"/>
                        </a:solidFill>
                        <a:effectLst/>
                        <a:latin typeface="Calibri" panose="020F0502020204030204" pitchFamily="34" charset="0"/>
                      </a:endParaRPr>
                    </a:p>
                  </a:txBody>
                  <a:tcPr marL="36000" marR="9525" marT="9525" marB="36000" anchor="b"/>
                </a:tc>
                <a:extLst>
                  <a:ext uri="{0D108BD9-81ED-4DB2-BD59-A6C34878D82A}">
                    <a16:rowId xmlns:a16="http://schemas.microsoft.com/office/drawing/2014/main" val="10018"/>
                  </a:ext>
                </a:extLst>
              </a:tr>
            </a:tbl>
          </a:graphicData>
        </a:graphic>
      </p:graphicFrame>
      <p:sp>
        <p:nvSpPr>
          <p:cNvPr id="5" name="Content Placeholder 4"/>
          <p:cNvSpPr>
            <a:spLocks noGrp="1"/>
          </p:cNvSpPr>
          <p:nvPr>
            <p:ph idx="14"/>
          </p:nvPr>
        </p:nvSpPr>
        <p:spPr>
          <a:xfrm>
            <a:off x="474131" y="6232162"/>
            <a:ext cx="6869945" cy="268035"/>
          </a:xfrm>
        </p:spPr>
        <p:txBody>
          <a:bodyPr/>
          <a:lstStyle/>
          <a:p>
            <a:pPr marL="0" indent="0">
              <a:buNone/>
            </a:pPr>
            <a:r>
              <a:rPr lang="en-US" sz="1400" b="1" dirty="0"/>
              <a:t>Sources: </a:t>
            </a:r>
            <a:r>
              <a:rPr lang="en-US" sz="1400" dirty="0"/>
              <a:t>Bank for International Settlements, </a:t>
            </a:r>
            <a:r>
              <a:rPr lang="en-US" sz="1400" i="1" dirty="0"/>
              <a:t>Quarterly Review, </a:t>
            </a:r>
            <a:r>
              <a:rPr lang="en-US" sz="1400" dirty="0"/>
              <a:t>various dates. www.bis.org</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31</a:t>
            </a:fld>
            <a:endParaRPr lang="en-US" altLang="en-US" dirty="0">
              <a:latin typeface="Calibri" panose="020F0502020204030204" pitchFamily="34" charset="0"/>
            </a:endParaRPr>
          </a:p>
        </p:txBody>
      </p:sp>
    </p:spTree>
    <p:extLst>
      <p:ext uri="{BB962C8B-B14F-4D97-AF65-F5344CB8AC3E}">
        <p14:creationId xmlns:p14="http://schemas.microsoft.com/office/powerpoint/2010/main" val="15269644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5306"/>
            <a:ext cx="7543800" cy="812331"/>
          </a:xfrm>
        </p:spPr>
        <p:txBody>
          <a:bodyPr/>
          <a:lstStyle/>
          <a:p>
            <a:r>
              <a:rPr lang="en-US" sz="3500" dirty="0"/>
              <a:t>Black-Scholes Option Pricing Model</a:t>
            </a:r>
          </a:p>
        </p:txBody>
      </p:sp>
      <p:graphicFrame>
        <p:nvGraphicFramePr>
          <p:cNvPr id="4" name="Object 3"/>
          <p:cNvGraphicFramePr>
            <a:graphicFrameLocks noChangeAspect="1"/>
          </p:cNvGraphicFramePr>
          <p:nvPr>
            <p:extLst>
              <p:ext uri="{D42A27DB-BD31-4B8C-83A1-F6EECF244321}">
                <p14:modId xmlns:p14="http://schemas.microsoft.com/office/powerpoint/2010/main" val="176636656"/>
              </p:ext>
            </p:extLst>
          </p:nvPr>
        </p:nvGraphicFramePr>
        <p:xfrm>
          <a:off x="2138363" y="2349500"/>
          <a:ext cx="4505325" cy="3000375"/>
        </p:xfrm>
        <a:graphic>
          <a:graphicData uri="http://schemas.openxmlformats.org/presentationml/2006/ole">
            <mc:AlternateContent xmlns:mc="http://schemas.openxmlformats.org/markup-compatibility/2006">
              <mc:Choice xmlns:v="urn:schemas-microsoft-com:vml" Requires="v">
                <p:oleObj spid="_x0000_s2340" name="Equation" r:id="rId3" imgW="1714320" imgH="1143000" progId="Equation.DSMT4">
                  <p:embed/>
                </p:oleObj>
              </mc:Choice>
              <mc:Fallback>
                <p:oleObj name="Equation" r:id="rId3" imgW="1714320" imgH="1143000" progId="Equation.DSMT4">
                  <p:embed/>
                  <p:pic>
                    <p:nvPicPr>
                      <p:cNvPr id="0" name=""/>
                      <p:cNvPicPr>
                        <a:picLocks noChangeAspect="1" noChangeArrowheads="1"/>
                      </p:cNvPicPr>
                      <p:nvPr/>
                    </p:nvPicPr>
                    <p:blipFill>
                      <a:blip r:embed="rId4"/>
                      <a:srcRect/>
                      <a:stretch>
                        <a:fillRect/>
                      </a:stretch>
                    </p:blipFill>
                    <p:spPr bwMode="auto">
                      <a:xfrm>
                        <a:off x="2138363" y="2349500"/>
                        <a:ext cx="4505325"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32</a:t>
            </a:fld>
            <a:endParaRPr lang="en-US" altLang="en-US" dirty="0">
              <a:latin typeface="Calibri" panose="020F0502020204030204" pitchFamily="34" charset="0"/>
            </a:endParaRPr>
          </a:p>
        </p:txBody>
      </p:sp>
    </p:spTree>
    <p:extLst>
      <p:ext uri="{BB962C8B-B14F-4D97-AF65-F5344CB8AC3E}">
        <p14:creationId xmlns:p14="http://schemas.microsoft.com/office/powerpoint/2010/main" val="35916318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dirty="0"/>
              <a:t>Profit Diagrams for Call </a:t>
            </a:r>
            <a:r>
              <a:rPr lang="en-US" sz="4000" dirty="0" smtClean="0"/>
              <a:t>Options Long Description</a:t>
            </a:r>
            <a:endParaRPr lang="en-IN" dirty="0"/>
          </a:p>
        </p:txBody>
      </p:sp>
      <p:sp>
        <p:nvSpPr>
          <p:cNvPr id="3" name="Content Placeholder 2"/>
          <p:cNvSpPr>
            <a:spLocks noGrp="1"/>
          </p:cNvSpPr>
          <p:nvPr>
            <p:ph idx="1"/>
          </p:nvPr>
        </p:nvSpPr>
        <p:spPr>
          <a:xfrm>
            <a:off x="457200" y="1719263"/>
            <a:ext cx="8229600" cy="2651770"/>
          </a:xfrm>
        </p:spPr>
        <p:txBody>
          <a:bodyPr/>
          <a:lstStyle/>
          <a:p>
            <a:pPr marL="0" indent="0">
              <a:buNone/>
            </a:pPr>
            <a:r>
              <a:rPr lang="en-IN" sz="2400" dirty="0" smtClean="0"/>
              <a:t>The </a:t>
            </a:r>
            <a:r>
              <a:rPr lang="en-IN" sz="2400" dirty="0"/>
              <a:t>horizontal axis is </a:t>
            </a:r>
            <a:r>
              <a:rPr lang="en-IN" sz="2400" dirty="0" err="1"/>
              <a:t>unitless</a:t>
            </a:r>
            <a:r>
              <a:rPr lang="en-IN" sz="2400" dirty="0"/>
              <a:t> and displays the stock price at expiration. The vertical axis is </a:t>
            </a:r>
            <a:r>
              <a:rPr lang="en-IN" sz="2400" dirty="0" err="1"/>
              <a:t>unitless</a:t>
            </a:r>
            <a:r>
              <a:rPr lang="en-IN" sz="2400" dirty="0"/>
              <a:t> and displays the profit </a:t>
            </a:r>
            <a:r>
              <a:rPr lang="en-IN" sz="2400" dirty="0" err="1"/>
              <a:t>payout</a:t>
            </a:r>
            <a:r>
              <a:rPr lang="en-IN" sz="2400" dirty="0"/>
              <a:t> or loss. The payoff for the call writer is positive and horizontal until a price of X, then decreases. The payoff for the call buyer is negative and horizontal until a price of X, then increases.</a:t>
            </a:r>
          </a:p>
        </p:txBody>
      </p:sp>
      <p:sp>
        <p:nvSpPr>
          <p:cNvPr id="5" name="Content Placeholder 4"/>
          <p:cNvSpPr>
            <a:spLocks noGrp="1"/>
          </p:cNvSpPr>
          <p:nvPr>
            <p:ph idx="13"/>
          </p:nvPr>
        </p:nvSpPr>
        <p:spPr>
          <a:xfrm>
            <a:off x="3496905" y="6311380"/>
            <a:ext cx="2167112" cy="226525"/>
          </a:xfrm>
        </p:spPr>
        <p:txBody>
          <a:bodyPr/>
          <a:lstStyle/>
          <a:p>
            <a:pPr marL="0" indent="0" algn="ctr">
              <a:buNone/>
            </a:pPr>
            <a:r>
              <a:rPr lang="en-IN" sz="900" dirty="0">
                <a:hlinkClick r:id="rId2" action="ppaction://hlinksldjump"/>
              </a:rPr>
              <a:t>Return to slide containing original image.</a:t>
            </a:r>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33</a:t>
            </a:fld>
            <a:endParaRPr lang="en-US" altLang="en-US" dirty="0">
              <a:latin typeface="Calibri" panose="020F0502020204030204" pitchFamily="34" charset="0"/>
            </a:endParaRPr>
          </a:p>
        </p:txBody>
      </p:sp>
    </p:spTree>
    <p:extLst>
      <p:ext uri="{BB962C8B-B14F-4D97-AF65-F5344CB8AC3E}">
        <p14:creationId xmlns:p14="http://schemas.microsoft.com/office/powerpoint/2010/main" val="33150242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dirty="0"/>
              <a:t>Profit Diagrams for Put </a:t>
            </a:r>
            <a:r>
              <a:rPr lang="en-US" sz="4000" dirty="0" smtClean="0"/>
              <a:t>Options Long Description</a:t>
            </a:r>
            <a:endParaRPr lang="en-IN" dirty="0"/>
          </a:p>
        </p:txBody>
      </p:sp>
      <p:sp>
        <p:nvSpPr>
          <p:cNvPr id="3" name="Content Placeholder 2"/>
          <p:cNvSpPr>
            <a:spLocks noGrp="1"/>
          </p:cNvSpPr>
          <p:nvPr>
            <p:ph idx="1"/>
          </p:nvPr>
        </p:nvSpPr>
        <p:spPr>
          <a:xfrm>
            <a:off x="457200" y="1719262"/>
            <a:ext cx="8229600" cy="2440755"/>
          </a:xfrm>
        </p:spPr>
        <p:txBody>
          <a:bodyPr/>
          <a:lstStyle/>
          <a:p>
            <a:pPr marL="0" indent="0">
              <a:buNone/>
            </a:pPr>
            <a:r>
              <a:rPr lang="en-IN" sz="2400" dirty="0" smtClean="0"/>
              <a:t>The </a:t>
            </a:r>
            <a:r>
              <a:rPr lang="en-IN" sz="2400" dirty="0"/>
              <a:t>horizontal axis is </a:t>
            </a:r>
            <a:r>
              <a:rPr lang="en-IN" sz="2400" dirty="0" err="1"/>
              <a:t>unitless</a:t>
            </a:r>
            <a:r>
              <a:rPr lang="en-IN" sz="2400" dirty="0"/>
              <a:t> and displays the stock price at expiration. The vertical axis is </a:t>
            </a:r>
            <a:r>
              <a:rPr lang="en-IN" sz="2400" dirty="0" err="1"/>
              <a:t>unitless</a:t>
            </a:r>
            <a:r>
              <a:rPr lang="en-IN" sz="2400" dirty="0"/>
              <a:t> and displays the profit </a:t>
            </a:r>
            <a:r>
              <a:rPr lang="en-IN" sz="2400" dirty="0" err="1"/>
              <a:t>payout</a:t>
            </a:r>
            <a:r>
              <a:rPr lang="en-IN" sz="2400" dirty="0"/>
              <a:t> or loss. The payoff for the call writer is positive and decreases until a price of X, then remains horizontal and negative The payoff for the call buyer is negative and increases until a price of X, then remains horizontal and positive.</a:t>
            </a:r>
          </a:p>
        </p:txBody>
      </p:sp>
      <p:sp>
        <p:nvSpPr>
          <p:cNvPr id="5" name="Content Placeholder 4"/>
          <p:cNvSpPr>
            <a:spLocks noGrp="1"/>
          </p:cNvSpPr>
          <p:nvPr>
            <p:ph idx="13"/>
          </p:nvPr>
        </p:nvSpPr>
        <p:spPr>
          <a:xfrm>
            <a:off x="3496905" y="6311380"/>
            <a:ext cx="2167112" cy="226525"/>
          </a:xfrm>
        </p:spPr>
        <p:txBody>
          <a:bodyPr/>
          <a:lstStyle/>
          <a:p>
            <a:pPr marL="0" indent="0" algn="ctr">
              <a:buNone/>
            </a:pPr>
            <a:r>
              <a:rPr lang="en-IN" sz="900" dirty="0">
                <a:hlinkClick r:id="rId2" action="ppaction://hlinksldjump"/>
              </a:rPr>
              <a:t>Return to slide containing original image.</a:t>
            </a:r>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34</a:t>
            </a:fld>
            <a:endParaRPr lang="en-US" altLang="en-US" dirty="0">
              <a:latin typeface="Calibri" panose="020F0502020204030204" pitchFamily="34" charset="0"/>
            </a:endParaRPr>
          </a:p>
        </p:txBody>
      </p:sp>
    </p:spTree>
    <p:extLst>
      <p:ext uri="{BB962C8B-B14F-4D97-AF65-F5344CB8AC3E}">
        <p14:creationId xmlns:p14="http://schemas.microsoft.com/office/powerpoint/2010/main" val="11269326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Option Price Quote </a:t>
            </a:r>
            <a:r>
              <a:rPr lang="en-US" sz="4000" dirty="0" smtClean="0"/>
              <a:t>Example Long Description</a:t>
            </a:r>
            <a:endParaRPr lang="en-IN" dirty="0"/>
          </a:p>
        </p:txBody>
      </p:sp>
      <p:sp>
        <p:nvSpPr>
          <p:cNvPr id="2" name="Content Placeholder 1"/>
          <p:cNvSpPr>
            <a:spLocks noGrp="1"/>
          </p:cNvSpPr>
          <p:nvPr>
            <p:ph idx="1"/>
          </p:nvPr>
        </p:nvSpPr>
        <p:spPr>
          <a:xfrm>
            <a:off x="457200" y="1719262"/>
            <a:ext cx="8229600" cy="2440755"/>
          </a:xfrm>
        </p:spPr>
        <p:txBody>
          <a:bodyPr/>
          <a:lstStyle/>
          <a:p>
            <a:pPr marL="0" indent="0">
              <a:buNone/>
            </a:pPr>
            <a:r>
              <a:rPr lang="en-IN" sz="2400" dirty="0"/>
              <a:t>The underlying stock price is $8.79. The expiration of May has a strike of 6.00. The expiration of January has a strike price of 7.50. The call information provides the last, volume, and open interest figures. The put information provides the same information.</a:t>
            </a:r>
          </a:p>
        </p:txBody>
      </p:sp>
      <p:sp>
        <p:nvSpPr>
          <p:cNvPr id="5" name="Content Placeholder 4"/>
          <p:cNvSpPr>
            <a:spLocks noGrp="1"/>
          </p:cNvSpPr>
          <p:nvPr>
            <p:ph idx="13"/>
          </p:nvPr>
        </p:nvSpPr>
        <p:spPr>
          <a:xfrm>
            <a:off x="3496905" y="6311380"/>
            <a:ext cx="2167112" cy="226525"/>
          </a:xfrm>
        </p:spPr>
        <p:txBody>
          <a:bodyPr/>
          <a:lstStyle/>
          <a:p>
            <a:pPr marL="0" indent="0" algn="ctr">
              <a:buNone/>
            </a:pPr>
            <a:r>
              <a:rPr lang="en-IN" sz="900" dirty="0">
                <a:hlinkClick r:id="rId2" action="ppaction://hlinksldjump"/>
              </a:rPr>
              <a:t>Return to slide containing original image.</a:t>
            </a:r>
            <a:endParaRPr lang="en-IN" sz="900" dirty="0">
              <a:hlinkClick r:id="rId3" action="ppaction://hlinksldjump"/>
            </a:endParaRPr>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35</a:t>
            </a:fld>
            <a:endParaRPr lang="en-US" altLang="en-US" dirty="0">
              <a:latin typeface="Calibri" panose="020F0502020204030204" pitchFamily="34" charset="0"/>
            </a:endParaRPr>
          </a:p>
        </p:txBody>
      </p:sp>
    </p:spTree>
    <p:extLst>
      <p:ext uri="{BB962C8B-B14F-4D97-AF65-F5344CB8AC3E}">
        <p14:creationId xmlns:p14="http://schemas.microsoft.com/office/powerpoint/2010/main" val="20249488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Option Intrinsic Value and Time Value Long Description</a:t>
            </a:r>
          </a:p>
        </p:txBody>
      </p:sp>
      <p:sp>
        <p:nvSpPr>
          <p:cNvPr id="4" name="Content Placeholder 3"/>
          <p:cNvSpPr>
            <a:spLocks noGrp="1"/>
          </p:cNvSpPr>
          <p:nvPr>
            <p:ph idx="1"/>
          </p:nvPr>
        </p:nvSpPr>
        <p:spPr>
          <a:xfrm>
            <a:off x="457200" y="1719263"/>
            <a:ext cx="8229600" cy="2871988"/>
          </a:xfrm>
        </p:spPr>
        <p:txBody>
          <a:bodyPr/>
          <a:lstStyle/>
          <a:p>
            <a:pPr marL="0" indent="0">
              <a:spcBef>
                <a:spcPts val="1000"/>
              </a:spcBef>
              <a:buNone/>
            </a:pPr>
            <a:r>
              <a:rPr lang="en-US" sz="2200" dirty="0"/>
              <a:t>The horizontal axis displays the stock price and the vertical axis displays the value (option premium). A blue dashed line that increases in a concave up manner shows the before exercise price and a solid blue line with a positive slope passes through the point ($50, 0) and remains vertically lower than the exercise price. The intrinsic value is the difference between the stock price and the exercise price. The graph displays that at a stock price of $60 the intrinsic value is $10, the additional time value is $2.50, bringing the value to $12.50.</a:t>
            </a:r>
          </a:p>
        </p:txBody>
      </p:sp>
      <p:sp>
        <p:nvSpPr>
          <p:cNvPr id="5" name="Content Placeholder 4"/>
          <p:cNvSpPr>
            <a:spLocks noGrp="1"/>
          </p:cNvSpPr>
          <p:nvPr>
            <p:ph idx="13"/>
          </p:nvPr>
        </p:nvSpPr>
        <p:spPr>
          <a:xfrm>
            <a:off x="3496905" y="6311380"/>
            <a:ext cx="2167112" cy="226525"/>
          </a:xfrm>
        </p:spPr>
        <p:txBody>
          <a:bodyPr/>
          <a:lstStyle/>
          <a:p>
            <a:pPr marL="0" indent="0" algn="ctr">
              <a:buNone/>
            </a:pPr>
            <a:r>
              <a:rPr lang="en-IN" sz="900" dirty="0">
                <a:hlinkClick r:id="rId2" action="ppaction://hlinksldjump"/>
              </a:rPr>
              <a:t>Return to slide containing original image.</a:t>
            </a:r>
            <a:endParaRPr lang="en-IN" sz="900" dirty="0"/>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36</a:t>
            </a:fld>
            <a:endParaRPr lang="en-US" altLang="en-US" dirty="0">
              <a:latin typeface="Calibri" panose="020F0502020204030204" pitchFamily="34" charset="0"/>
            </a:endParaRPr>
          </a:p>
        </p:txBody>
      </p:sp>
    </p:spTree>
    <p:extLst>
      <p:ext uri="{BB962C8B-B14F-4D97-AF65-F5344CB8AC3E}">
        <p14:creationId xmlns:p14="http://schemas.microsoft.com/office/powerpoint/2010/main" val="40067606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Fixed-Fixed Pound/Dollar Currency Swap Long Description</a:t>
            </a:r>
          </a:p>
        </p:txBody>
      </p:sp>
      <p:sp>
        <p:nvSpPr>
          <p:cNvPr id="4" name="Content Placeholder 3"/>
          <p:cNvSpPr>
            <a:spLocks noGrp="1"/>
          </p:cNvSpPr>
          <p:nvPr>
            <p:ph idx="1"/>
          </p:nvPr>
        </p:nvSpPr>
        <p:spPr>
          <a:xfrm>
            <a:off x="457200" y="1719263"/>
            <a:ext cx="8229600" cy="1245318"/>
          </a:xfrm>
        </p:spPr>
        <p:txBody>
          <a:bodyPr/>
          <a:lstStyle/>
          <a:p>
            <a:pPr marL="0" indent="0">
              <a:buNone/>
            </a:pPr>
            <a:r>
              <a:rPr lang="en-US" sz="2200" dirty="0"/>
              <a:t>The U.S. financial institution swaps a fixed-rate dollar asset of $200 million, 6% coupon for a fixed rate pound liability, 100 million pounds, 6% coupon.</a:t>
            </a:r>
          </a:p>
        </p:txBody>
      </p:sp>
      <p:sp>
        <p:nvSpPr>
          <p:cNvPr id="5" name="Content Placeholder 4"/>
          <p:cNvSpPr>
            <a:spLocks noGrp="1"/>
          </p:cNvSpPr>
          <p:nvPr>
            <p:ph idx="13"/>
          </p:nvPr>
        </p:nvSpPr>
        <p:spPr>
          <a:xfrm>
            <a:off x="3496905" y="6311380"/>
            <a:ext cx="2167112" cy="226525"/>
          </a:xfrm>
        </p:spPr>
        <p:txBody>
          <a:bodyPr/>
          <a:lstStyle/>
          <a:p>
            <a:pPr marL="0" indent="0" algn="ctr">
              <a:buNone/>
            </a:pPr>
            <a:r>
              <a:rPr lang="en-IN" sz="900" dirty="0">
                <a:hlinkClick r:id="rId2" action="ppaction://hlinksldjump"/>
              </a:rPr>
              <a:t>Return to slide containing original image.</a:t>
            </a:r>
            <a:endParaRPr lang="en-IN" sz="900" dirty="0"/>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37</a:t>
            </a:fld>
            <a:endParaRPr lang="en-US" altLang="en-US" dirty="0">
              <a:latin typeface="Calibri" panose="020F0502020204030204" pitchFamily="34" charset="0"/>
            </a:endParaRPr>
          </a:p>
        </p:txBody>
      </p:sp>
    </p:spTree>
    <p:extLst>
      <p:ext uri="{BB962C8B-B14F-4D97-AF65-F5344CB8AC3E}">
        <p14:creationId xmlns:p14="http://schemas.microsoft.com/office/powerpoint/2010/main" val="19711647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9700"/>
            <a:ext cx="7543800" cy="747937"/>
          </a:xfrm>
        </p:spPr>
        <p:txBody>
          <a:bodyPr/>
          <a:lstStyle/>
          <a:p>
            <a:r>
              <a:rPr lang="en-US" sz="3500" dirty="0"/>
              <a:t>Derivatives Markets</a:t>
            </a:r>
          </a:p>
        </p:txBody>
      </p:sp>
      <p:sp>
        <p:nvSpPr>
          <p:cNvPr id="3" name="Content Placeholder 2"/>
          <p:cNvSpPr>
            <a:spLocks noGrp="1"/>
          </p:cNvSpPr>
          <p:nvPr>
            <p:ph idx="1"/>
          </p:nvPr>
        </p:nvSpPr>
        <p:spPr>
          <a:xfrm>
            <a:off x="457200" y="1719263"/>
            <a:ext cx="7964905" cy="1073633"/>
          </a:xfrm>
        </p:spPr>
        <p:txBody>
          <a:bodyPr/>
          <a:lstStyle/>
          <a:p>
            <a:pPr marL="0" indent="0" eaLnBrk="1" hangingPunct="1">
              <a:buNone/>
            </a:pPr>
            <a:r>
              <a:rPr lang="en-US" altLang="en-US" sz="2200" dirty="0"/>
              <a:t>The first wave of modern derivatives were </a:t>
            </a:r>
            <a:r>
              <a:rPr lang="en-US" altLang="en-US" sz="2200" b="1" dirty="0"/>
              <a:t>foreign currency futures.</a:t>
            </a:r>
          </a:p>
          <a:p>
            <a:pPr marL="292608" lvl="1" indent="-292608" eaLnBrk="1" hangingPunct="1">
              <a:spcBef>
                <a:spcPts val="1000"/>
              </a:spcBef>
              <a:buSzPct val="100000"/>
            </a:pPr>
            <a:r>
              <a:rPr lang="en-US" altLang="en-US" sz="1800" dirty="0"/>
              <a:t>In response to the introduction of floating exchange rates between currencies of different countries (result of the Smithsonian Agreements of 19</a:t>
            </a:r>
            <a:r>
              <a:rPr lang="en-US" altLang="en-US" sz="100" dirty="0"/>
              <a:t> </a:t>
            </a:r>
            <a:r>
              <a:rPr lang="en-US" altLang="en-US" sz="1800" dirty="0"/>
              <a:t>71 and 19</a:t>
            </a:r>
            <a:r>
              <a:rPr lang="en-US" altLang="en-US" sz="100" dirty="0"/>
              <a:t> </a:t>
            </a:r>
            <a:r>
              <a:rPr lang="en-US" altLang="en-US" sz="1800" dirty="0"/>
              <a:t>73).</a:t>
            </a:r>
            <a:endParaRPr lang="en-US" dirty="0"/>
          </a:p>
        </p:txBody>
      </p:sp>
      <p:sp>
        <p:nvSpPr>
          <p:cNvPr id="4" name="Content Placeholder 3"/>
          <p:cNvSpPr>
            <a:spLocks noGrp="1"/>
          </p:cNvSpPr>
          <p:nvPr>
            <p:ph idx="13"/>
          </p:nvPr>
        </p:nvSpPr>
        <p:spPr>
          <a:xfrm>
            <a:off x="465661" y="2939618"/>
            <a:ext cx="8229600" cy="1682078"/>
          </a:xfrm>
        </p:spPr>
        <p:txBody>
          <a:bodyPr/>
          <a:lstStyle/>
          <a:p>
            <a:pPr marL="0" indent="0" eaLnBrk="1" hangingPunct="1">
              <a:buNone/>
            </a:pPr>
            <a:r>
              <a:rPr lang="en-US" altLang="en-US" sz="2200" dirty="0"/>
              <a:t>The second wave of modern derivatives were </a:t>
            </a:r>
            <a:r>
              <a:rPr lang="en-US" altLang="en-US" sz="2200" b="1" dirty="0"/>
              <a:t>interest rate derivative securities.</a:t>
            </a:r>
            <a:endParaRPr lang="en-US" altLang="en-US" sz="2200" dirty="0"/>
          </a:p>
          <a:p>
            <a:pPr marL="292608" lvl="1" indent="-292608" eaLnBrk="1" hangingPunct="1">
              <a:spcBef>
                <a:spcPts val="1000"/>
              </a:spcBef>
              <a:buSzPct val="100000"/>
            </a:pPr>
            <a:r>
              <a:rPr lang="en-US" altLang="en-US" sz="1800" dirty="0"/>
              <a:t>In response to increases in the volatility of interest rates in the late 19</a:t>
            </a:r>
            <a:r>
              <a:rPr lang="en-US" altLang="en-US" sz="100" dirty="0"/>
              <a:t> </a:t>
            </a:r>
            <a:r>
              <a:rPr lang="en-US" altLang="en-US" sz="1800" dirty="0"/>
              <a:t>70s and after, as the Federal Reserve started to target nonborrowed reserves rather than interest rates.</a:t>
            </a:r>
            <a:endParaRPr lang="en-US" dirty="0"/>
          </a:p>
        </p:txBody>
      </p:sp>
      <p:sp>
        <p:nvSpPr>
          <p:cNvPr id="5" name="Content Placeholder 4"/>
          <p:cNvSpPr>
            <a:spLocks noGrp="1"/>
          </p:cNvSpPr>
          <p:nvPr>
            <p:ph idx="14"/>
          </p:nvPr>
        </p:nvSpPr>
        <p:spPr>
          <a:xfrm>
            <a:off x="457200" y="4712102"/>
            <a:ext cx="8246531" cy="1284437"/>
          </a:xfrm>
        </p:spPr>
        <p:txBody>
          <a:bodyPr/>
          <a:lstStyle/>
          <a:p>
            <a:pPr marL="0" indent="0" eaLnBrk="1" hangingPunct="1">
              <a:buNone/>
            </a:pPr>
            <a:r>
              <a:rPr lang="en-US" altLang="en-US" sz="2200" dirty="0"/>
              <a:t>The third wave of modern derivatives occurred in the 19</a:t>
            </a:r>
            <a:r>
              <a:rPr lang="en-US" altLang="en-US" sz="100" dirty="0"/>
              <a:t> </a:t>
            </a:r>
            <a:r>
              <a:rPr lang="en-US" altLang="en-US" sz="2200" dirty="0"/>
              <a:t>90s and 2000s with </a:t>
            </a:r>
            <a:r>
              <a:rPr lang="en-US" altLang="en-US" sz="2200" b="1" dirty="0"/>
              <a:t>credit</a:t>
            </a:r>
            <a:r>
              <a:rPr lang="en-US" altLang="en-US" sz="2200" dirty="0"/>
              <a:t> </a:t>
            </a:r>
            <a:r>
              <a:rPr lang="en-US" altLang="en-US" sz="2200" b="1" dirty="0"/>
              <a:t>derivatives.</a:t>
            </a:r>
          </a:p>
          <a:p>
            <a:pPr marL="292608" lvl="1" indent="-292608" eaLnBrk="1" hangingPunct="1">
              <a:spcBef>
                <a:spcPts val="1000"/>
              </a:spcBef>
              <a:buSzPct val="100000"/>
            </a:pPr>
            <a:r>
              <a:rPr lang="en-US" altLang="en-US" sz="1800" dirty="0"/>
              <a:t>Example: credit forwards, credit risk options, and credit swaps.</a:t>
            </a:r>
            <a:endParaRPr lang="en-US" dirty="0"/>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4</a:t>
            </a:fld>
            <a:endParaRPr lang="en-US" altLang="en-US" dirty="0">
              <a:latin typeface="Calibri" panose="020F0502020204030204" pitchFamily="34" charset="0"/>
            </a:endParaRPr>
          </a:p>
        </p:txBody>
      </p:sp>
    </p:spTree>
    <p:extLst>
      <p:ext uri="{BB962C8B-B14F-4D97-AF65-F5344CB8AC3E}">
        <p14:creationId xmlns:p14="http://schemas.microsoft.com/office/powerpoint/2010/main" val="1330141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1216"/>
            <a:ext cx="7543800" cy="696421"/>
          </a:xfrm>
        </p:spPr>
        <p:txBody>
          <a:bodyPr/>
          <a:lstStyle/>
          <a:p>
            <a:r>
              <a:rPr lang="en-US" sz="3500" dirty="0"/>
              <a:t>Forwards and Futures </a:t>
            </a:r>
            <a:r>
              <a:rPr lang="en-US" sz="1000" b="0" dirty="0"/>
              <a:t>1</a:t>
            </a:r>
          </a:p>
        </p:txBody>
      </p:sp>
      <p:sp>
        <p:nvSpPr>
          <p:cNvPr id="3" name="Content Placeholder 2"/>
          <p:cNvSpPr>
            <a:spLocks noGrp="1"/>
          </p:cNvSpPr>
          <p:nvPr>
            <p:ph idx="1"/>
          </p:nvPr>
        </p:nvSpPr>
        <p:spPr>
          <a:xfrm>
            <a:off x="457200" y="1719263"/>
            <a:ext cx="8229600" cy="3715622"/>
          </a:xfrm>
        </p:spPr>
        <p:txBody>
          <a:bodyPr/>
          <a:lstStyle/>
          <a:p>
            <a:pPr marL="0" indent="0" eaLnBrk="1" hangingPunct="1">
              <a:spcBef>
                <a:spcPts val="1000"/>
              </a:spcBef>
              <a:buNone/>
            </a:pPr>
            <a:r>
              <a:rPr lang="en-US" altLang="en-US" sz="2200" dirty="0"/>
              <a:t>A </a:t>
            </a:r>
            <a:r>
              <a:rPr lang="en-US" altLang="en-US" sz="2200" b="1" dirty="0"/>
              <a:t>spot contract </a:t>
            </a:r>
            <a:r>
              <a:rPr lang="en-US" altLang="en-US" sz="2200" dirty="0"/>
              <a:t>is an agreement to transact involving the immediate exchange of assets and funds.</a:t>
            </a:r>
          </a:p>
          <a:p>
            <a:pPr marL="0" indent="0" eaLnBrk="1" hangingPunct="1">
              <a:spcBef>
                <a:spcPts val="1000"/>
              </a:spcBef>
              <a:buNone/>
            </a:pPr>
            <a:r>
              <a:rPr lang="en-US" altLang="en-US" sz="2200" dirty="0"/>
              <a:t>A </a:t>
            </a:r>
            <a:r>
              <a:rPr lang="en-US" altLang="en-US" sz="2200" b="1" dirty="0"/>
              <a:t>forward contract </a:t>
            </a:r>
            <a:r>
              <a:rPr lang="en-US" altLang="en-US" sz="2200" dirty="0"/>
              <a:t>is an agreement to transact involving the future exchange of a set amount of assets at a set price.</a:t>
            </a:r>
          </a:p>
          <a:p>
            <a:pPr marL="0" indent="0" eaLnBrk="1" hangingPunct="1">
              <a:spcBef>
                <a:spcPts val="1000"/>
              </a:spcBef>
              <a:buNone/>
            </a:pPr>
            <a:r>
              <a:rPr lang="en-US" altLang="en-US" sz="2200" dirty="0"/>
              <a:t>Forward contracts:</a:t>
            </a:r>
          </a:p>
          <a:p>
            <a:pPr marL="292608" lvl="1" indent="-292608" eaLnBrk="1" hangingPunct="1">
              <a:spcBef>
                <a:spcPts val="1000"/>
              </a:spcBef>
              <a:buSzPct val="100000"/>
            </a:pPr>
            <a:r>
              <a:rPr lang="en-US" altLang="en-US" sz="2000" dirty="0"/>
              <a:t>Can be based on a specified interest rate (Example: LIBOR) rather than a specified asset.</a:t>
            </a:r>
          </a:p>
          <a:p>
            <a:pPr marL="292608" lvl="1" indent="-292608" eaLnBrk="1" hangingPunct="1">
              <a:spcBef>
                <a:spcPts val="1000"/>
              </a:spcBef>
              <a:buSzPct val="100000"/>
            </a:pPr>
            <a:r>
              <a:rPr lang="en-US" altLang="en-US" sz="2000" dirty="0"/>
              <a:t>Involve underlying assets that are nonstandardized, because the terms to each contract are negotiated individually between the buyer and seller.</a:t>
            </a:r>
            <a:endParaRPr lang="en-US" dirty="0"/>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5</a:t>
            </a:fld>
            <a:endParaRPr lang="en-US" altLang="en-US" dirty="0">
              <a:latin typeface="Calibri" panose="020F0502020204030204" pitchFamily="34" charset="0"/>
            </a:endParaRPr>
          </a:p>
        </p:txBody>
      </p:sp>
    </p:spTree>
    <p:extLst>
      <p:ext uri="{BB962C8B-B14F-4D97-AF65-F5344CB8AC3E}">
        <p14:creationId xmlns:p14="http://schemas.microsoft.com/office/powerpoint/2010/main" val="18339882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7516"/>
            <a:ext cx="7543800" cy="840122"/>
          </a:xfrm>
        </p:spPr>
        <p:txBody>
          <a:bodyPr/>
          <a:lstStyle/>
          <a:p>
            <a:r>
              <a:rPr lang="en-US" sz="3500" dirty="0"/>
              <a:t>Forwards and Futures </a:t>
            </a:r>
            <a:r>
              <a:rPr lang="en-US" sz="1000" b="0" dirty="0"/>
              <a:t>2</a:t>
            </a:r>
          </a:p>
        </p:txBody>
      </p:sp>
      <p:sp>
        <p:nvSpPr>
          <p:cNvPr id="3" name="Content Placeholder 2"/>
          <p:cNvSpPr>
            <a:spLocks noGrp="1"/>
          </p:cNvSpPr>
          <p:nvPr>
            <p:ph idx="1"/>
          </p:nvPr>
        </p:nvSpPr>
        <p:spPr>
          <a:xfrm>
            <a:off x="457200" y="1719263"/>
            <a:ext cx="8229600" cy="2981526"/>
          </a:xfrm>
        </p:spPr>
        <p:txBody>
          <a:bodyPr/>
          <a:lstStyle/>
          <a:p>
            <a:pPr marL="0" indent="0">
              <a:spcBef>
                <a:spcPts val="1000"/>
              </a:spcBef>
              <a:buNone/>
            </a:pPr>
            <a:r>
              <a:rPr lang="en-US" altLang="en-US" sz="2200" dirty="0"/>
              <a:t>A </a:t>
            </a:r>
            <a:r>
              <a:rPr lang="en-US" altLang="en-US" sz="2200" b="1" dirty="0"/>
              <a:t>futures contract </a:t>
            </a:r>
            <a:r>
              <a:rPr lang="en-US" altLang="en-US" sz="2200" dirty="0"/>
              <a:t>is an agreement to transact involving the future exchange of a set amount of assets for a price that is settled daily.</a:t>
            </a:r>
          </a:p>
          <a:p>
            <a:pPr marL="0" indent="0" eaLnBrk="1" hangingPunct="1">
              <a:spcBef>
                <a:spcPts val="1000"/>
              </a:spcBef>
              <a:buNone/>
            </a:pPr>
            <a:r>
              <a:rPr lang="en-US" altLang="en-US" sz="2200" dirty="0"/>
              <a:t>Futures contracts</a:t>
            </a:r>
            <a:r>
              <a:rPr lang="en-US" altLang="en-US" sz="100" dirty="0">
                <a:solidFill>
                  <a:schemeClr val="bg1"/>
                </a:solidFill>
              </a:rPr>
              <a:t> begin underline </a:t>
            </a:r>
            <a:r>
              <a:rPr lang="en-US" altLang="en-US" sz="2200" u="sng" dirty="0"/>
              <a:t>differ</a:t>
            </a:r>
            <a:r>
              <a:rPr lang="en-US" altLang="en-US" sz="100" u="sng" dirty="0">
                <a:solidFill>
                  <a:schemeClr val="bg1"/>
                </a:solidFill>
              </a:rPr>
              <a:t> end underline</a:t>
            </a:r>
            <a:r>
              <a:rPr lang="en-US" altLang="en-US" sz="100" dirty="0">
                <a:solidFill>
                  <a:schemeClr val="bg1"/>
                </a:solidFill>
              </a:rPr>
              <a:t> </a:t>
            </a:r>
            <a:r>
              <a:rPr lang="en-US" altLang="en-US" sz="2200" dirty="0"/>
              <a:t>from forwards in that futures:</a:t>
            </a:r>
          </a:p>
          <a:p>
            <a:pPr marL="292608" lvl="1" indent="-292608" eaLnBrk="1" hangingPunct="1">
              <a:spcBef>
                <a:spcPts val="1000"/>
              </a:spcBef>
              <a:buSzPct val="100000"/>
            </a:pPr>
            <a:r>
              <a:rPr lang="en-US" altLang="en-US" sz="2200" dirty="0"/>
              <a:t>are characterized by significantly less default risk.</a:t>
            </a:r>
          </a:p>
          <a:p>
            <a:pPr marL="292608" lvl="1" indent="-292608" eaLnBrk="1" hangingPunct="1">
              <a:spcBef>
                <a:spcPts val="1000"/>
              </a:spcBef>
              <a:buSzPct val="100000"/>
            </a:pPr>
            <a:r>
              <a:rPr lang="en-US" altLang="en-US" sz="2200" dirty="0"/>
              <a:t>employ margin requirements and daily marking to market.</a:t>
            </a:r>
          </a:p>
          <a:p>
            <a:pPr marL="740664" lvl="2" indent="-228600" eaLnBrk="1" hangingPunct="1">
              <a:spcBef>
                <a:spcPts val="1000"/>
              </a:spcBef>
              <a:buSzPct val="80000"/>
            </a:pPr>
            <a:r>
              <a:rPr lang="en-US" altLang="en-US" sz="1900" dirty="0"/>
              <a:t>margin requirement is a performance bond posted by a buyer and a seller of a futures contract.</a:t>
            </a:r>
            <a:endParaRPr lang="en-US" sz="1900" dirty="0"/>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6</a:t>
            </a:fld>
            <a:endParaRPr lang="en-US" altLang="en-US" dirty="0">
              <a:latin typeface="Calibri" panose="020F0502020204030204" pitchFamily="34" charset="0"/>
            </a:endParaRPr>
          </a:p>
        </p:txBody>
      </p:sp>
    </p:spTree>
    <p:extLst>
      <p:ext uri="{BB962C8B-B14F-4D97-AF65-F5344CB8AC3E}">
        <p14:creationId xmlns:p14="http://schemas.microsoft.com/office/powerpoint/2010/main" val="4013712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1638"/>
            <a:ext cx="7543800" cy="946000"/>
          </a:xfrm>
        </p:spPr>
        <p:txBody>
          <a:bodyPr/>
          <a:lstStyle/>
          <a:p>
            <a:r>
              <a:rPr lang="en-US" sz="3500" dirty="0"/>
              <a:t>Futures Markets </a:t>
            </a:r>
            <a:r>
              <a:rPr lang="en-US" sz="1000" b="0" dirty="0"/>
              <a:t>1</a:t>
            </a:r>
          </a:p>
        </p:txBody>
      </p:sp>
      <p:sp>
        <p:nvSpPr>
          <p:cNvPr id="3" name="Content Placeholder 2"/>
          <p:cNvSpPr>
            <a:spLocks noGrp="1"/>
          </p:cNvSpPr>
          <p:nvPr>
            <p:ph idx="1"/>
          </p:nvPr>
        </p:nvSpPr>
        <p:spPr/>
        <p:txBody>
          <a:bodyPr/>
          <a:lstStyle/>
          <a:p>
            <a:pPr marL="0" indent="0" eaLnBrk="1" hangingPunct="1">
              <a:lnSpc>
                <a:spcPct val="80000"/>
              </a:lnSpc>
              <a:buNone/>
            </a:pPr>
            <a:r>
              <a:rPr lang="en-US" altLang="en-US" sz="2300" dirty="0"/>
              <a:t>Futures contract trading occurs in trading “pits” using an </a:t>
            </a:r>
            <a:r>
              <a:rPr lang="en-US" altLang="en-US" sz="2300" b="1" dirty="0"/>
              <a:t>open-outcry auction </a:t>
            </a:r>
            <a:r>
              <a:rPr lang="en-US" altLang="en-US" sz="2300" dirty="0"/>
              <a:t>among </a:t>
            </a:r>
            <a:r>
              <a:rPr lang="en-US" altLang="en-US" sz="2300" b="1" dirty="0"/>
              <a:t>exchange members.</a:t>
            </a:r>
          </a:p>
          <a:p>
            <a:pPr marL="292608" lvl="1" indent="-292608" eaLnBrk="1" hangingPunct="1">
              <a:spcBef>
                <a:spcPts val="1000"/>
              </a:spcBef>
              <a:buSzPct val="100000"/>
            </a:pPr>
            <a:r>
              <a:rPr lang="en-US" altLang="en-US" sz="2200" b="1" dirty="0"/>
              <a:t>Floor brokers </a:t>
            </a:r>
            <a:r>
              <a:rPr lang="en-US" altLang="en-US" sz="2200" dirty="0"/>
              <a:t>place trades for the public.</a:t>
            </a:r>
          </a:p>
          <a:p>
            <a:pPr marL="292608" lvl="1" indent="-292608" eaLnBrk="1" hangingPunct="1">
              <a:spcBef>
                <a:spcPts val="1000"/>
              </a:spcBef>
              <a:buSzPct val="100000"/>
            </a:pPr>
            <a:r>
              <a:rPr lang="en-US" altLang="en-US" sz="2200" b="1" dirty="0"/>
              <a:t>Professional traders </a:t>
            </a:r>
            <a:r>
              <a:rPr lang="en-US" altLang="en-US" sz="2200" dirty="0"/>
              <a:t>trade for their own accounts.</a:t>
            </a:r>
          </a:p>
          <a:p>
            <a:pPr marL="292608" lvl="1" indent="-292608" eaLnBrk="1" hangingPunct="1">
              <a:spcBef>
                <a:spcPts val="1000"/>
              </a:spcBef>
              <a:buSzPct val="100000"/>
            </a:pPr>
            <a:r>
              <a:rPr lang="en-US" altLang="en-US" sz="2200" b="1" dirty="0"/>
              <a:t>Position traders </a:t>
            </a:r>
            <a:r>
              <a:rPr lang="en-US" altLang="en-US" sz="2200" dirty="0"/>
              <a:t>take a position in the futures market based on their expectations about the future direction of the prices of the underlying assets, and trade for their own account.</a:t>
            </a:r>
          </a:p>
          <a:p>
            <a:pPr marL="292608" lvl="1" indent="-292608" eaLnBrk="1" hangingPunct="1">
              <a:spcBef>
                <a:spcPts val="1000"/>
              </a:spcBef>
              <a:buSzPct val="100000"/>
            </a:pPr>
            <a:r>
              <a:rPr lang="en-US" altLang="en-US" sz="2200" b="1" dirty="0"/>
              <a:t>Day traders </a:t>
            </a:r>
            <a:r>
              <a:rPr lang="en-US" altLang="en-US" sz="2200" dirty="0"/>
              <a:t>take a position within a day and liquidate it before day’s end.</a:t>
            </a:r>
          </a:p>
          <a:p>
            <a:pPr marL="292608" lvl="1" indent="-292608" eaLnBrk="1" hangingPunct="1">
              <a:spcBef>
                <a:spcPts val="1000"/>
              </a:spcBef>
              <a:buSzPct val="100000"/>
            </a:pPr>
            <a:r>
              <a:rPr lang="en-US" altLang="en-US" sz="2200" b="1" dirty="0"/>
              <a:t>Scalpers </a:t>
            </a:r>
            <a:r>
              <a:rPr lang="en-US" altLang="en-US" sz="2200" dirty="0"/>
              <a:t>take positions for very short periods of time, sometimes only minutes, in an attempt to profit from active trading.</a:t>
            </a:r>
            <a:endParaRPr lang="en-US" dirty="0"/>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7</a:t>
            </a:fld>
            <a:endParaRPr lang="en-US" altLang="en-US" dirty="0">
              <a:latin typeface="Calibri" panose="020F0502020204030204" pitchFamily="34" charset="0"/>
            </a:endParaRPr>
          </a:p>
        </p:txBody>
      </p:sp>
    </p:spTree>
    <p:extLst>
      <p:ext uri="{BB962C8B-B14F-4D97-AF65-F5344CB8AC3E}">
        <p14:creationId xmlns:p14="http://schemas.microsoft.com/office/powerpoint/2010/main" val="2146685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5458"/>
            <a:ext cx="7543800" cy="722179"/>
          </a:xfrm>
        </p:spPr>
        <p:txBody>
          <a:bodyPr/>
          <a:lstStyle/>
          <a:p>
            <a:r>
              <a:rPr lang="en-US" sz="3500" dirty="0"/>
              <a:t>Futures Markets </a:t>
            </a:r>
            <a:r>
              <a:rPr lang="en-US" sz="1000" b="0" dirty="0"/>
              <a:t>2</a:t>
            </a:r>
          </a:p>
        </p:txBody>
      </p:sp>
      <p:sp>
        <p:nvSpPr>
          <p:cNvPr id="3" name="Content Placeholder 2"/>
          <p:cNvSpPr>
            <a:spLocks noGrp="1"/>
          </p:cNvSpPr>
          <p:nvPr>
            <p:ph idx="1"/>
          </p:nvPr>
        </p:nvSpPr>
        <p:spPr>
          <a:xfrm>
            <a:off x="457200" y="1719263"/>
            <a:ext cx="8229600" cy="740602"/>
          </a:xfrm>
        </p:spPr>
        <p:txBody>
          <a:bodyPr/>
          <a:lstStyle/>
          <a:p>
            <a:pPr marL="0" indent="0">
              <a:buNone/>
            </a:pPr>
            <a:r>
              <a:rPr lang="en-US" altLang="en-US" sz="2200" dirty="0"/>
              <a:t>Price volatility and trading interest determines which contracts are offered.</a:t>
            </a:r>
            <a:endParaRPr lang="en-US" sz="2200" dirty="0"/>
          </a:p>
        </p:txBody>
      </p:sp>
      <p:sp>
        <p:nvSpPr>
          <p:cNvPr id="4" name="Content Placeholder 3"/>
          <p:cNvSpPr>
            <a:spLocks noGrp="1"/>
          </p:cNvSpPr>
          <p:nvPr>
            <p:ph idx="13"/>
          </p:nvPr>
        </p:nvSpPr>
        <p:spPr>
          <a:xfrm>
            <a:off x="465661" y="2599074"/>
            <a:ext cx="8229600" cy="774173"/>
          </a:xfrm>
        </p:spPr>
        <p:txBody>
          <a:bodyPr/>
          <a:lstStyle/>
          <a:p>
            <a:pPr marL="0" indent="0" eaLnBrk="1" hangingPunct="1">
              <a:lnSpc>
                <a:spcPct val="80000"/>
              </a:lnSpc>
              <a:buNone/>
            </a:pPr>
            <a:r>
              <a:rPr lang="en-US" altLang="en-US" sz="2200" dirty="0"/>
              <a:t>Profit pressures for derivatives exchanges to merge.</a:t>
            </a:r>
          </a:p>
          <a:p>
            <a:pPr marL="292608" lvl="1" indent="-292608" eaLnBrk="1" hangingPunct="1">
              <a:spcBef>
                <a:spcPts val="1000"/>
              </a:spcBef>
              <a:buSzPct val="100000"/>
            </a:pPr>
            <a:r>
              <a:rPr lang="en-US" altLang="en-US" sz="2000" dirty="0"/>
              <a:t>CME Group contains CME Globex, CBOT, NYMEX, and COMEX.</a:t>
            </a:r>
            <a:endParaRPr lang="en-US" dirty="0"/>
          </a:p>
        </p:txBody>
      </p:sp>
      <p:sp>
        <p:nvSpPr>
          <p:cNvPr id="5" name="Content Placeholder 4"/>
          <p:cNvSpPr>
            <a:spLocks noGrp="1"/>
          </p:cNvSpPr>
          <p:nvPr>
            <p:ph idx="14"/>
          </p:nvPr>
        </p:nvSpPr>
        <p:spPr>
          <a:xfrm>
            <a:off x="474131" y="3482362"/>
            <a:ext cx="8229600" cy="1219683"/>
          </a:xfrm>
        </p:spPr>
        <p:txBody>
          <a:bodyPr/>
          <a:lstStyle/>
          <a:p>
            <a:pPr marL="0" indent="0" eaLnBrk="1" hangingPunct="1">
              <a:lnSpc>
                <a:spcPct val="80000"/>
              </a:lnSpc>
              <a:buNone/>
            </a:pPr>
            <a:r>
              <a:rPr lang="en-US" altLang="en-US" sz="2200" b="1" dirty="0"/>
              <a:t>Electronic trading </a:t>
            </a:r>
            <a:r>
              <a:rPr lang="en-US" altLang="en-US" sz="2200" dirty="0"/>
              <a:t>is becoming more popular for derivative trading.</a:t>
            </a:r>
          </a:p>
          <a:p>
            <a:pPr marL="292608" lvl="1" indent="-292608" eaLnBrk="1" hangingPunct="1">
              <a:spcBef>
                <a:spcPts val="1000"/>
              </a:spcBef>
              <a:buSzPct val="100000"/>
            </a:pPr>
            <a:r>
              <a:rPr lang="en-US" altLang="en-US" sz="2000" dirty="0"/>
              <a:t>Example: Eurex, the world’s largest derivatives exchange, launched a fully electronic exchange in the U.S. in 2004.</a:t>
            </a:r>
            <a:endParaRPr lang="en-US" dirty="0"/>
          </a:p>
        </p:txBody>
      </p:sp>
      <p:sp>
        <p:nvSpPr>
          <p:cNvPr id="6" name="Slide Number Placeholder 5"/>
          <p:cNvSpPr>
            <a:spLocks noGrp="1"/>
          </p:cNvSpPr>
          <p:nvPr>
            <p:ph type="sldNum" sz="quarter" idx="12"/>
          </p:nvPr>
        </p:nvSpPr>
        <p:spPr/>
        <p:txBody>
          <a:bodyPr/>
          <a:lstStyle/>
          <a:p>
            <a:pPr>
              <a:defRPr/>
            </a:pPr>
            <a:r>
              <a:rPr lang="en-US" altLang="en-US" dirty="0">
                <a:latin typeface="Calibri" panose="020F0502020204030204" pitchFamily="34" charset="0"/>
              </a:rPr>
              <a:t>10-</a:t>
            </a:r>
            <a:fld id="{4773FF61-F4E9-4123-B6AF-201BC82A0194}" type="slidenum">
              <a:rPr lang="en-US" altLang="en-US" smtClean="0">
                <a:latin typeface="Calibri" panose="020F0502020204030204" pitchFamily="34" charset="0"/>
              </a:rPr>
              <a:pPr>
                <a:defRPr/>
              </a:pPr>
              <a:t>8</a:t>
            </a:fld>
            <a:endParaRPr lang="en-US" altLang="en-US" dirty="0">
              <a:latin typeface="Calibri" panose="020F0502020204030204" pitchFamily="34" charset="0"/>
            </a:endParaRPr>
          </a:p>
        </p:txBody>
      </p:sp>
    </p:spTree>
    <p:extLst>
      <p:ext uri="{BB962C8B-B14F-4D97-AF65-F5344CB8AC3E}">
        <p14:creationId xmlns:p14="http://schemas.microsoft.com/office/powerpoint/2010/main" val="2594122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3944"/>
            <a:ext cx="7474017" cy="773694"/>
          </a:xfrm>
        </p:spPr>
        <p:txBody>
          <a:bodyPr/>
          <a:lstStyle/>
          <a:p>
            <a:r>
              <a:rPr lang="en-US" sz="3500" dirty="0">
                <a:latin typeface="Calibri" panose="020F0502020204030204" pitchFamily="34" charset="0"/>
                <a:cs typeface="Calibri" panose="020F0502020204030204" pitchFamily="34" charset="0"/>
              </a:rPr>
              <a:t>Futures Contract Terms</a:t>
            </a:r>
          </a:p>
        </p:txBody>
      </p:sp>
      <p:sp>
        <p:nvSpPr>
          <p:cNvPr id="4" name="Content Placeholder 3"/>
          <p:cNvSpPr>
            <a:spLocks noGrp="1"/>
          </p:cNvSpPr>
          <p:nvPr>
            <p:ph sz="half" idx="2"/>
          </p:nvPr>
        </p:nvSpPr>
        <p:spPr>
          <a:xfrm>
            <a:off x="457199" y="1943056"/>
            <a:ext cx="3617843" cy="3569942"/>
          </a:xfrm>
        </p:spPr>
        <p:txBody>
          <a:bodyPr/>
          <a:lstStyle/>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Underlying unit.</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Deliverable grades.</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Tick size.</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Price quote.</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Contract months.</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Last trading day.</a:t>
            </a:r>
            <a:endParaRPr lang="en-US" sz="3000" dirty="0">
              <a:latin typeface="Calibri" panose="020F0502020204030204" pitchFamily="34" charset="0"/>
              <a:cs typeface="Calibri" panose="020F0502020204030204" pitchFamily="34" charset="0"/>
            </a:endParaRPr>
          </a:p>
        </p:txBody>
      </p:sp>
      <p:sp>
        <p:nvSpPr>
          <p:cNvPr id="6" name="Content Placeholder 5"/>
          <p:cNvSpPr>
            <a:spLocks noGrp="1"/>
          </p:cNvSpPr>
          <p:nvPr>
            <p:ph sz="quarter" idx="4"/>
          </p:nvPr>
        </p:nvSpPr>
        <p:spPr>
          <a:xfrm>
            <a:off x="4645026" y="1943056"/>
            <a:ext cx="3206888" cy="4037082"/>
          </a:xfrm>
        </p:spPr>
        <p:txBody>
          <a:bodyPr/>
          <a:lstStyle/>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Last delivery day.</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Delivery method.</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Settlement.</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Position limits.</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Trading hours.</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Ticker symbol.</a:t>
            </a:r>
          </a:p>
          <a:p>
            <a:pPr marL="292608" indent="-292608" eaLnBrk="1" hangingPunct="1">
              <a:spcBef>
                <a:spcPts val="1000"/>
              </a:spcBef>
              <a:buClr>
                <a:schemeClr val="tx1"/>
              </a:buClr>
              <a:buSzPct val="100000"/>
              <a:buFont typeface="Arial" panose="020B0604020202020204" pitchFamily="34" charset="0"/>
              <a:buChar char="•"/>
            </a:pPr>
            <a:r>
              <a:rPr lang="en-US" altLang="en-US" sz="3000" dirty="0">
                <a:latin typeface="Calibri" panose="020F0502020204030204" pitchFamily="34" charset="0"/>
                <a:cs typeface="Calibri" panose="020F0502020204030204" pitchFamily="34" charset="0"/>
              </a:rPr>
              <a:t>Exchange rule.</a:t>
            </a:r>
            <a:endParaRPr lang="en-US" sz="3000" dirty="0">
              <a:latin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10-</a:t>
            </a:r>
            <a:fld id="{83911F2D-A79E-49A4-B269-8A3F2982665A}" type="slidenum">
              <a:rPr lang="en-US" altLang="en-US" smtClean="0">
                <a:latin typeface="Calibri" panose="020F0502020204030204" pitchFamily="34" charset="0"/>
              </a:rPr>
              <a:pPr>
                <a:defRPr/>
              </a:pPr>
              <a:t>9</a:t>
            </a:fld>
            <a:endParaRPr lang="en-US" altLang="en-US" dirty="0">
              <a:latin typeface="Calibri" panose="020F0502020204030204" pitchFamily="34" charset="0"/>
            </a:endParaRPr>
          </a:p>
        </p:txBody>
      </p:sp>
    </p:spTree>
    <p:extLst>
      <p:ext uri="{BB962C8B-B14F-4D97-AF65-F5344CB8AC3E}">
        <p14:creationId xmlns:p14="http://schemas.microsoft.com/office/powerpoint/2010/main" val="268825354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e5c7d9cced2aab5c757dd624c1ecc2ac9a595f0"/>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5555</TotalTime>
  <Words>3208</Words>
  <Application>Microsoft Office PowerPoint</Application>
  <PresentationFormat>On-screen Show (4:3)</PresentationFormat>
  <Paragraphs>550</Paragraphs>
  <Slides>37</Slides>
  <Notes>3</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37</vt:i4>
      </vt:variant>
    </vt:vector>
  </HeadingPairs>
  <TitlesOfParts>
    <vt:vector size="44" baseType="lpstr">
      <vt:lpstr>Arial</vt:lpstr>
      <vt:lpstr>Calibri</vt:lpstr>
      <vt:lpstr>Times New Roman</vt:lpstr>
      <vt:lpstr>Wingdings</vt:lpstr>
      <vt:lpstr>Network</vt:lpstr>
      <vt:lpstr>1_Network</vt:lpstr>
      <vt:lpstr>Equation</vt:lpstr>
      <vt:lpstr>Chapter Ten</vt:lpstr>
      <vt:lpstr>Derivatives</vt:lpstr>
      <vt:lpstr>Derivatives’ Uses</vt:lpstr>
      <vt:lpstr>Derivatives Markets</vt:lpstr>
      <vt:lpstr>Forwards and Futures 1</vt:lpstr>
      <vt:lpstr>Forwards and Futures 2</vt:lpstr>
      <vt:lpstr>Futures Markets 1</vt:lpstr>
      <vt:lpstr>Futures Markets 2</vt:lpstr>
      <vt:lpstr>Futures Contract Terms</vt:lpstr>
      <vt:lpstr>Futures Contracts 1</vt:lpstr>
      <vt:lpstr>Futures Contracts 2</vt:lpstr>
      <vt:lpstr>Characteristics of Actively Traded Futures Contracts 1</vt:lpstr>
      <vt:lpstr>Characteristics of Actively Traded Futures Contracts 2</vt:lpstr>
      <vt:lpstr>Marking to Market and Margin Requirements Example</vt:lpstr>
      <vt:lpstr>Options 1</vt:lpstr>
      <vt:lpstr>Profit Diagrams for Call Options</vt:lpstr>
      <vt:lpstr>Profit Diagrams for Put Options</vt:lpstr>
      <vt:lpstr>Options 2</vt:lpstr>
      <vt:lpstr>Option Intrinsic Value and Time Value</vt:lpstr>
      <vt:lpstr>Option Price Quote Example</vt:lpstr>
      <vt:lpstr>Option Markets</vt:lpstr>
      <vt:lpstr>Characteristics of Actively Traded Options 1</vt:lpstr>
      <vt:lpstr>Characteristics of Actively Traded Options 2</vt:lpstr>
      <vt:lpstr>Options Concluded</vt:lpstr>
      <vt:lpstr>Swaps 1</vt:lpstr>
      <vt:lpstr>Swaps 2</vt:lpstr>
      <vt:lpstr>Fixed-Fixed Pound/Dollar Currency Swap</vt:lpstr>
      <vt:lpstr>Swaps Concluded</vt:lpstr>
      <vt:lpstr>Swap Markets</vt:lpstr>
      <vt:lpstr>Caps, Floors, and Collars</vt:lpstr>
      <vt:lpstr>International Aspects of Derivative Securities Markets</vt:lpstr>
      <vt:lpstr>Black-Scholes Option Pricing Model</vt:lpstr>
      <vt:lpstr>Profit Diagrams for Call Options Long Description</vt:lpstr>
      <vt:lpstr>Profit Diagrams for Put Options Long Description</vt:lpstr>
      <vt:lpstr>Option Price Quote Example Long Description</vt:lpstr>
      <vt:lpstr>Option Intrinsic Value and Time Value Long Description</vt:lpstr>
      <vt:lpstr>Fixed-Fixed Pound/Dollar Currency Swap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719</cp:revision>
  <dcterms:created xsi:type="dcterms:W3CDTF">2000-07-01T19:33:32Z</dcterms:created>
  <dcterms:modified xsi:type="dcterms:W3CDTF">2018-09-08T05:32:08Z</dcterms:modified>
</cp:coreProperties>
</file>