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40"/>
  </p:notesMasterIdLst>
  <p:handoutMasterIdLst>
    <p:handoutMasterId r:id="rId41"/>
  </p:handoutMasterIdLst>
  <p:sldIdLst>
    <p:sldId id="365" r:id="rId3"/>
    <p:sldId id="304" r:id="rId4"/>
    <p:sldId id="366" r:id="rId5"/>
    <p:sldId id="367" r:id="rId6"/>
    <p:sldId id="368" r:id="rId7"/>
    <p:sldId id="369" r:id="rId8"/>
    <p:sldId id="370" r:id="rId9"/>
    <p:sldId id="371" r:id="rId10"/>
    <p:sldId id="372" r:id="rId11"/>
    <p:sldId id="373" r:id="rId12"/>
    <p:sldId id="374" r:id="rId13"/>
    <p:sldId id="375" r:id="rId14"/>
    <p:sldId id="376" r:id="rId15"/>
    <p:sldId id="377" r:id="rId16"/>
    <p:sldId id="378" r:id="rId17"/>
    <p:sldId id="379" r:id="rId18"/>
    <p:sldId id="380" r:id="rId19"/>
    <p:sldId id="381" r:id="rId20"/>
    <p:sldId id="382" r:id="rId21"/>
    <p:sldId id="383" r:id="rId22"/>
    <p:sldId id="384" r:id="rId23"/>
    <p:sldId id="385" r:id="rId24"/>
    <p:sldId id="386" r:id="rId25"/>
    <p:sldId id="387" r:id="rId26"/>
    <p:sldId id="388" r:id="rId27"/>
    <p:sldId id="389" r:id="rId28"/>
    <p:sldId id="390" r:id="rId29"/>
    <p:sldId id="391" r:id="rId30"/>
    <p:sldId id="392" r:id="rId31"/>
    <p:sldId id="393" r:id="rId32"/>
    <p:sldId id="394" r:id="rId33"/>
    <p:sldId id="396" r:id="rId34"/>
    <p:sldId id="399" r:id="rId35"/>
    <p:sldId id="400" r:id="rId36"/>
    <p:sldId id="395" r:id="rId37"/>
    <p:sldId id="397" r:id="rId38"/>
    <p:sldId id="398" r:id="rId39"/>
  </p:sldIdLst>
  <p:sldSz cx="9144000" cy="6858000" type="screen4x3"/>
  <p:notesSz cx="9144000" cy="6858000"/>
  <p:custDataLst>
    <p:tags r:id="rId42"/>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69" autoAdjust="0"/>
    <p:restoredTop sz="86499" autoAdjust="0"/>
  </p:normalViewPr>
  <p:slideViewPr>
    <p:cSldViewPr snapToGrid="0">
      <p:cViewPr varScale="1">
        <p:scale>
          <a:sx n="93" d="100"/>
          <a:sy n="93" d="100"/>
        </p:scale>
        <p:origin x="1716" y="90"/>
      </p:cViewPr>
      <p:guideLst>
        <p:guide orient="horz" pos="2160"/>
        <p:guide pos="2880"/>
      </p:guideLst>
    </p:cSldViewPr>
  </p:slideViewPr>
  <p:outlineViewPr>
    <p:cViewPr>
      <p:scale>
        <a:sx n="33" d="100"/>
        <a:sy n="33" d="100"/>
      </p:scale>
      <p:origin x="0" y="-4716"/>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Opportunity cost:  All securities’ rates are dependent on rates available on competing investments. These rates will be a function of the underlying supply and demand of funds available.</a:t>
            </a:r>
          </a:p>
          <a:p>
            <a:endParaRPr lang="en-US" altLang="en-US" dirty="0"/>
          </a:p>
          <a:p>
            <a:r>
              <a:rPr lang="en-US" altLang="en-US" dirty="0"/>
              <a:t>As indicated later, adjustments for individual security characteristics would include default risk, maturity, liquidity risk and payment terms.  Because these characteristics are different for different securities, we have different interest rates on each.</a:t>
            </a:r>
          </a:p>
          <a:p>
            <a:endParaRPr lang="en-US" altLang="en-US" dirty="0"/>
          </a:p>
        </p:txBody>
      </p:sp>
    </p:spTree>
    <p:extLst>
      <p:ext uri="{BB962C8B-B14F-4D97-AF65-F5344CB8AC3E}">
        <p14:creationId xmlns:p14="http://schemas.microsoft.com/office/powerpoint/2010/main" val="1146322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The answers are inflation and about 5% respectively.</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a:t>
            </a:fld>
            <a:endParaRPr lang="en-US"/>
          </a:p>
        </p:txBody>
      </p:sp>
    </p:spTree>
    <p:extLst>
      <p:ext uri="{BB962C8B-B14F-4D97-AF65-F5344CB8AC3E}">
        <p14:creationId xmlns:p14="http://schemas.microsoft.com/office/powerpoint/2010/main" val="3892353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A negative number in the last column represents a net demand for funds.  </a:t>
            </a:r>
          </a:p>
          <a:p>
            <a:endParaRPr lang="en-US" altLang="en-US" dirty="0"/>
          </a:p>
          <a:p>
            <a:r>
              <a:rPr lang="en-US" altLang="en-US" dirty="0"/>
              <a:t>The</a:t>
            </a:r>
            <a:r>
              <a:rPr lang="en-US" altLang="en-US" baseline="0" dirty="0"/>
              <a:t> household (consumer) sector is one of the largest suppliers or loanable funds, while (financial) businesses demanded the most funds. </a:t>
            </a:r>
            <a:endParaRPr lang="en-US" alt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7</a:t>
            </a:fld>
            <a:endParaRPr lang="en-US"/>
          </a:p>
        </p:txBody>
      </p:sp>
    </p:spTree>
    <p:extLst>
      <p:ext uri="{BB962C8B-B14F-4D97-AF65-F5344CB8AC3E}">
        <p14:creationId xmlns:p14="http://schemas.microsoft.com/office/powerpoint/2010/main" val="634522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Foreign funds suppliers examine the same factors as U.S. suppliers except that they must also factor in expected changes in currency values, global interest rates, different tax rates and sovereign risk.  There is typically some built in demand for U.S. investments however because the U.S. is considered a </a:t>
            </a:r>
            <a:r>
              <a:rPr lang="en-US" altLang="en-US" b="1" dirty="0"/>
              <a:t>safe haven, </a:t>
            </a:r>
            <a:r>
              <a:rPr lang="en-US" altLang="en-US" dirty="0"/>
              <a:t>i.e.,</a:t>
            </a:r>
            <a:r>
              <a:rPr lang="en-US" altLang="en-US" b="1" dirty="0"/>
              <a:t> </a:t>
            </a:r>
            <a:r>
              <a:rPr lang="en-US" altLang="en-US" dirty="0"/>
              <a:t>a country with relatively low political and economic risk and a stable currency. </a:t>
            </a:r>
          </a:p>
          <a:p>
            <a:endParaRPr lang="en-US" altLang="en-US" dirty="0"/>
          </a:p>
          <a:p>
            <a:r>
              <a:rPr lang="en-US" altLang="en-US" dirty="0"/>
              <a:t>High levels of reserves are indicative of foreign central bank activity to limit the growth in the value of their currencies against the dollar.  This may be done to stimulate their export sectors.  The dollars are often reinvested in the U.S., typically in Treasuries.  This provides an additional source of financing to the U.S. and helps remove a market discipline from U.S. borrowers. </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9</a:t>
            </a:fld>
            <a:endParaRPr lang="en-US"/>
          </a:p>
        </p:txBody>
      </p:sp>
    </p:spTree>
    <p:extLst>
      <p:ext uri="{BB962C8B-B14F-4D97-AF65-F5344CB8AC3E}">
        <p14:creationId xmlns:p14="http://schemas.microsoft.com/office/powerpoint/2010/main" val="1686570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Define CPI as the consumer price index.  </a:t>
            </a:r>
          </a:p>
          <a:p>
            <a:endParaRPr lang="en-US" altLang="en-US" dirty="0"/>
          </a:p>
          <a:p>
            <a:r>
              <a:rPr lang="en-US" altLang="en-US" dirty="0" err="1"/>
              <a:t>i</a:t>
            </a:r>
            <a:r>
              <a:rPr lang="en-US" altLang="en-US" baseline="-25000" dirty="0" err="1"/>
              <a:t>j</a:t>
            </a:r>
            <a:r>
              <a:rPr lang="en-US" altLang="en-US" dirty="0"/>
              <a:t>* = equilibrium nominal interest rate for a given security</a:t>
            </a:r>
          </a:p>
          <a:p>
            <a:endParaRPr lang="en-US" altLang="en-US" dirty="0"/>
          </a:p>
          <a:p>
            <a:r>
              <a:rPr lang="en-US" altLang="en-US" dirty="0"/>
              <a:t>Note: the first two factors (IP and RFR) are common to all financial securities, while the others can be unique to each individual security.</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622756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Assumes no interest rate volatility, note these rates should be zero coupon rates called ‘spot’ rates.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1064924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The formulas that follow are for compound interest.</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187695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C4E2D958-1EE1-4157-8EC3-44BEAADD43B5}"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1C63FF63-2FCE-41A5-B969-3D4C6CC62AAF}"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2-</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A44D41F0-FDE6-4030-8CD4-69C3A4AF63ED}"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BBA6255B-9838-4AB1-8A1E-65194F3022E9}"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18B08AFD-4342-4B34-9BA4-20D52A554332}"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0E78561-5ED9-4226-9C77-FBC9B71AA8F9}"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458E8E33-11D2-4BC3-AB18-E8FEF52BB5D6}"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636B46D5-1D78-493D-813B-AB4A32837A3F}"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88C76536-8DF4-4556-956D-675E503532F2}"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92CC1BAB-B01F-4B26-95BB-86DF303DE80F}"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C2867017-7D6D-4C53-B24D-084DCD1697B7}"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B547516E-66AA-47D0-B066-B46262D2ECCB}"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644A27AE-E7C2-4654-B771-1BFCE2EEF30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4301E05D-B79A-4054-B6A3-6C61243B1D9F}"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13269E9E-FD9A-4A31-BF40-81D795245F83}"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2-</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C3926CB2-D6C0-4E15-B75E-DCBFF62343EF}"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2-</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9F675CC3-09AF-4414-80E2-756965FF5029}"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2-</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83BF1AEF-E091-41E6-B2B8-397EE387F0B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2142E134-EC3A-44D7-B18A-4C036CD80293}"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CDFDF5CA-9610-44BD-9965-ED0FABC7F07F}"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8DD1AE2-36D8-495B-8BA6-569EC061C7FD}"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CC958E1E-DCDF-4A05-8892-95B19943FA26}"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067721C2-E624-4857-88B4-07BA5D2C46D3}"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8B88B44A-70F9-41C5-83EE-4BB2E2A9089E}"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DE84177C-9328-4659-AA5D-B19ADDAA57A7}"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2-</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61EBAE5A-1ABD-4C7A-9B2B-539C39B66C0D}"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2-</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3843B71F-402F-4D70-BBBB-B94DECB61276}"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2-</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31910203-67DF-4F71-9737-C73C02625956}"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2-</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A4AC3975-E09C-4C12-B3A5-0B2A751B6895}"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5AD26947-CFB5-4DF2-900A-EF3F4794A13B}"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2-</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8.wmf"/><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22.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3.xml"/><Relationship Id="rId1" Type="http://schemas.openxmlformats.org/officeDocument/2006/relationships/vmlDrawing" Target="../drawings/vmlDrawing4.vml"/><Relationship Id="rId4" Type="http://schemas.openxmlformats.org/officeDocument/2006/relationships/image" Target="../media/image11.w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3.xml"/><Relationship Id="rId1" Type="http://schemas.openxmlformats.org/officeDocument/2006/relationships/vmlDrawing" Target="../drawings/vmlDrawing5.vml"/><Relationship Id="rId4" Type="http://schemas.openxmlformats.org/officeDocument/2006/relationships/image" Target="../media/image12.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vmlDrawing" Target="../drawings/vmlDrawing6.vml"/><Relationship Id="rId4" Type="http://schemas.openxmlformats.org/officeDocument/2006/relationships/image" Target="../media/image13.wmf"/></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image" Target="../media/image17.wmf"/><Relationship Id="rId5" Type="http://schemas.openxmlformats.org/officeDocument/2006/relationships/oleObject" Target="../embeddings/oleObject8.bin"/><Relationship Id="rId4" Type="http://schemas.openxmlformats.org/officeDocument/2006/relationships/image" Target="../media/image16.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image" Target="../media/image19.wmf"/><Relationship Id="rId5" Type="http://schemas.openxmlformats.org/officeDocument/2006/relationships/oleObject" Target="../embeddings/oleObject10.bin"/><Relationship Id="rId4" Type="http://schemas.openxmlformats.org/officeDocument/2006/relationships/image" Target="../media/image18.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1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t>Chapter Two</a:t>
            </a:r>
            <a:endParaRPr lang="en-US" altLang="en-US" dirty="0">
              <a:latin typeface="Calibri" panose="020F0502020204030204" pitchFamily="34" charset="0"/>
            </a:endParaRPr>
          </a:p>
        </p:txBody>
      </p:sp>
      <p:sp>
        <p:nvSpPr>
          <p:cNvPr id="3075" name="Rectangle 5"/>
          <p:cNvSpPr>
            <a:spLocks noGrp="1" noChangeArrowheads="1"/>
          </p:cNvSpPr>
          <p:nvPr>
            <p:ph type="subTitle" idx="1"/>
          </p:nvPr>
        </p:nvSpPr>
        <p:spPr>
          <a:xfrm>
            <a:off x="1549667" y="3049588"/>
            <a:ext cx="5548046" cy="1743793"/>
          </a:xfrm>
        </p:spPr>
        <p:txBody>
          <a:bodyPr/>
          <a:lstStyle/>
          <a:p>
            <a:pPr eaLnBrk="1" hangingPunct="1"/>
            <a:r>
              <a:rPr lang="en-US" altLang="en-US" sz="5500" dirty="0"/>
              <a:t>Determinants of Interest Rates</a:t>
            </a:r>
            <a:endParaRPr lang="en-US" altLang="en-US" sz="5500" dirty="0">
              <a:latin typeface="Calibri" panose="020F0502020204030204" pitchFamily="34" charset="0"/>
            </a:endParaRP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Federal Government Demand for Funds Concluded</a:t>
            </a:r>
            <a:endParaRPr lang="en-US" dirty="0"/>
          </a:p>
        </p:txBody>
      </p:sp>
      <p:sp>
        <p:nvSpPr>
          <p:cNvPr id="3" name="Content Placeholder 2"/>
          <p:cNvSpPr>
            <a:spLocks noGrp="1"/>
          </p:cNvSpPr>
          <p:nvPr>
            <p:ph idx="1"/>
          </p:nvPr>
        </p:nvSpPr>
        <p:spPr>
          <a:xfrm>
            <a:off x="457200" y="1719263"/>
            <a:ext cx="8229600" cy="3944937"/>
          </a:xfrm>
        </p:spPr>
        <p:txBody>
          <a:bodyPr/>
          <a:lstStyle/>
          <a:p>
            <a:pPr marL="0" indent="0" eaLnBrk="1" hangingPunct="1">
              <a:buNone/>
            </a:pPr>
            <a:r>
              <a:rPr lang="en-US" altLang="en-US" b="1" dirty="0"/>
              <a:t>Governments borrow heavily in the markets for loanable funds.</a:t>
            </a:r>
          </a:p>
          <a:p>
            <a:pPr marL="291600" lvl="1" indent="-291600" eaLnBrk="1" hangingPunct="1">
              <a:buSzPct val="100000"/>
            </a:pPr>
            <a:r>
              <a:rPr lang="en-US" altLang="en-US" b="1" dirty="0"/>
              <a:t>$23.19 trillion in 2016.</a:t>
            </a:r>
          </a:p>
          <a:p>
            <a:pPr marL="0" indent="0" eaLnBrk="1" hangingPunct="1">
              <a:buNone/>
            </a:pPr>
            <a:r>
              <a:rPr lang="en-US" altLang="en-US" b="1" dirty="0"/>
              <a:t>United States.</a:t>
            </a:r>
          </a:p>
          <a:p>
            <a:pPr marL="291600" lvl="1" indent="-291600" eaLnBrk="1" hangingPunct="1">
              <a:buSzPct val="100000"/>
            </a:pPr>
            <a:r>
              <a:rPr lang="en-US" altLang="en-US" b="1" dirty="0"/>
              <a:t>National debt was $19.21 trillion in 2016.</a:t>
            </a:r>
          </a:p>
          <a:p>
            <a:pPr marL="622800" lvl="2" indent="-320400" eaLnBrk="1" hangingPunct="1">
              <a:buSzPct val="80000"/>
            </a:pPr>
            <a:r>
              <a:rPr lang="en-US" altLang="en-US" sz="2500" dirty="0"/>
              <a:t>National debt (and interest payments on the national debt) have to be financed in large part by additional borrowing.</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0227512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Business Demand for Funds</a:t>
            </a:r>
            <a:endParaRPr lang="en-US" dirty="0"/>
          </a:p>
        </p:txBody>
      </p:sp>
      <p:sp>
        <p:nvSpPr>
          <p:cNvPr id="3" name="Content Placeholder 2"/>
          <p:cNvSpPr>
            <a:spLocks noGrp="1"/>
          </p:cNvSpPr>
          <p:nvPr>
            <p:ph idx="1"/>
          </p:nvPr>
        </p:nvSpPr>
        <p:spPr>
          <a:xfrm>
            <a:off x="457200" y="1719263"/>
            <a:ext cx="8229600" cy="1532984"/>
          </a:xfrm>
        </p:spPr>
        <p:txBody>
          <a:bodyPr/>
          <a:lstStyle/>
          <a:p>
            <a:pPr marL="0" indent="0" eaLnBrk="1" hangingPunct="1">
              <a:buNone/>
            </a:pPr>
            <a:r>
              <a:rPr lang="en-US" altLang="en-US" b="1" dirty="0"/>
              <a:t>Level of interest rates: </a:t>
            </a:r>
          </a:p>
          <a:p>
            <a:pPr marL="292608" lvl="1" indent="-292608">
              <a:spcBef>
                <a:spcPts val="1000"/>
              </a:spcBef>
              <a:buSzPct val="100000"/>
            </a:pPr>
            <a:r>
              <a:rPr lang="en-US" altLang="en-US" dirty="0"/>
              <a:t>When the cost of loanable funds is high (i.e., interest rates are high), businesses finance internally.</a:t>
            </a:r>
            <a:endParaRPr lang="en-US" dirty="0"/>
          </a:p>
        </p:txBody>
      </p:sp>
      <p:sp>
        <p:nvSpPr>
          <p:cNvPr id="4" name="Content Placeholder 3"/>
          <p:cNvSpPr>
            <a:spLocks noGrp="1"/>
          </p:cNvSpPr>
          <p:nvPr>
            <p:ph idx="13"/>
          </p:nvPr>
        </p:nvSpPr>
        <p:spPr>
          <a:xfrm>
            <a:off x="465661" y="3393649"/>
            <a:ext cx="8229600" cy="1677972"/>
          </a:xfrm>
        </p:spPr>
        <p:txBody>
          <a:bodyPr/>
          <a:lstStyle/>
          <a:p>
            <a:pPr marL="0" indent="0" eaLnBrk="1" hangingPunct="1">
              <a:buNone/>
            </a:pPr>
            <a:r>
              <a:rPr lang="en-US" altLang="en-US" b="1" dirty="0"/>
              <a:t>Expected future profitability vs. risk: </a:t>
            </a:r>
          </a:p>
          <a:p>
            <a:pPr marL="292608" lvl="1" indent="-292608">
              <a:spcBef>
                <a:spcPts val="1000"/>
              </a:spcBef>
              <a:buSzPct val="100000"/>
            </a:pPr>
            <a:r>
              <a:rPr lang="en-US" altLang="en-US" dirty="0"/>
              <a:t>The greater the number of profitable projects available to businesses, the greater the demand for loanable funds.</a:t>
            </a:r>
            <a:endParaRPr lang="en-US" dirty="0"/>
          </a:p>
        </p:txBody>
      </p:sp>
      <p:sp>
        <p:nvSpPr>
          <p:cNvPr id="5" name="Content Placeholder 4"/>
          <p:cNvSpPr>
            <a:spLocks noGrp="1"/>
          </p:cNvSpPr>
          <p:nvPr>
            <p:ph idx="14"/>
          </p:nvPr>
        </p:nvSpPr>
        <p:spPr>
          <a:xfrm>
            <a:off x="474131" y="5232316"/>
            <a:ext cx="8229600" cy="578563"/>
          </a:xfrm>
        </p:spPr>
        <p:txBody>
          <a:bodyPr/>
          <a:lstStyle/>
          <a:p>
            <a:pPr marL="0" indent="0">
              <a:buNone/>
            </a:pPr>
            <a:r>
              <a:rPr lang="en-US" altLang="en-US" b="1" dirty="0"/>
              <a:t>Expected economic growth.</a:t>
            </a:r>
            <a:endParaRPr lang="en-US" dirty="0"/>
          </a:p>
        </p:txBody>
      </p:sp>
      <p:sp>
        <p:nvSpPr>
          <p:cNvPr id="6" name="Slide Number Placeholder 5"/>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40695416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412804" cy="1295400"/>
          </a:xfrm>
        </p:spPr>
        <p:txBody>
          <a:bodyPr/>
          <a:lstStyle/>
          <a:p>
            <a:r>
              <a:rPr lang="en-US" altLang="en-US" sz="3300" dirty="0"/>
              <a:t>Effect on Interest Rates from a Shift in the Supply Curve for Loanable Funds</a:t>
            </a:r>
            <a:endParaRPr lang="en-US" sz="3300" dirty="0"/>
          </a:p>
        </p:txBody>
      </p:sp>
      <p:sp>
        <p:nvSpPr>
          <p:cNvPr id="3" name="Content Placeholder 2"/>
          <p:cNvSpPr>
            <a:spLocks noGrp="1"/>
          </p:cNvSpPr>
          <p:nvPr>
            <p:ph idx="1"/>
          </p:nvPr>
        </p:nvSpPr>
        <p:spPr>
          <a:xfrm>
            <a:off x="457200" y="1719263"/>
            <a:ext cx="7253926" cy="985837"/>
          </a:xfrm>
        </p:spPr>
        <p:txBody>
          <a:bodyPr/>
          <a:lstStyle/>
          <a:p>
            <a:pPr marL="0" indent="0">
              <a:buNone/>
            </a:pPr>
            <a:r>
              <a:rPr lang="en-US" sz="1800" b="1" dirty="0"/>
              <a:t>Figure 2–4 </a:t>
            </a:r>
            <a:r>
              <a:rPr lang="en-US" sz="1800" b="1" dirty="0">
                <a:solidFill>
                  <a:srgbClr val="0070C0"/>
                </a:solidFill>
              </a:rPr>
              <a:t>The Effect on Interest Rates from a Shift in the Supply Curve of or Demand Curve for Loanable Funds</a:t>
            </a:r>
          </a:p>
          <a:p>
            <a:pPr marL="0" indent="0">
              <a:buNone/>
            </a:pPr>
            <a:r>
              <a:rPr lang="en-US" sz="1800" dirty="0"/>
              <a:t>(a) Increase in the supply of loanable funds</a:t>
            </a:r>
          </a:p>
        </p:txBody>
      </p:sp>
      <p:pic>
        <p:nvPicPr>
          <p:cNvPr id="9" name="Content Placeholder 8" descr="Graph showing the change in interest rates as a result of shifting the supply curve.&#10;&#10;&#10;"/>
          <p:cNvPicPr>
            <a:picLocks noGrp="1" noChangeAspect="1"/>
          </p:cNvPicPr>
          <p:nvPr>
            <p:ph idx="13"/>
          </p:nvPr>
        </p:nvPicPr>
        <p:blipFill>
          <a:blip r:embed="rId2"/>
          <a:stretch>
            <a:fillRect/>
          </a:stretch>
        </p:blipFill>
        <p:spPr>
          <a:xfrm>
            <a:off x="1850096" y="2971055"/>
            <a:ext cx="4605414" cy="3154363"/>
          </a:xfrm>
          <a:prstGeom prst="rect">
            <a:avLst/>
          </a:prstGeom>
        </p:spPr>
      </p:pic>
      <p:sp>
        <p:nvSpPr>
          <p:cNvPr id="5" name="Content Placeholder 4"/>
          <p:cNvSpPr>
            <a:spLocks noGrp="1"/>
          </p:cNvSpPr>
          <p:nvPr>
            <p:ph idx="14"/>
          </p:nvPr>
        </p:nvSpPr>
        <p:spPr>
          <a:xfrm>
            <a:off x="3584974" y="6391373"/>
            <a:ext cx="2080533" cy="286771"/>
          </a:xfrm>
        </p:spPr>
        <p:txBody>
          <a:bodyPr/>
          <a:lstStyle/>
          <a:p>
            <a:pPr marL="0" indent="0">
              <a:buNone/>
            </a:pPr>
            <a:r>
              <a:rPr lang="en-IN" sz="1000" dirty="0">
                <a:hlinkClick r:id="rId3" action="ppaction://hlinksldjump"/>
              </a:rPr>
              <a:t>Access the long description slide.</a:t>
            </a:r>
            <a:endParaRPr lang="en-IN" sz="1000" dirty="0"/>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16019456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300" dirty="0"/>
              <a:t>Effect on Interest Rates from a Shift in the Demand Curve for Loanable Funds</a:t>
            </a:r>
            <a:endParaRPr lang="en-US" sz="3300" dirty="0"/>
          </a:p>
        </p:txBody>
      </p:sp>
      <p:sp>
        <p:nvSpPr>
          <p:cNvPr id="3" name="Content Placeholder 2"/>
          <p:cNvSpPr>
            <a:spLocks noGrp="1"/>
          </p:cNvSpPr>
          <p:nvPr>
            <p:ph idx="14"/>
          </p:nvPr>
        </p:nvSpPr>
        <p:spPr>
          <a:xfrm>
            <a:off x="474131" y="1924222"/>
            <a:ext cx="5064027" cy="422163"/>
          </a:xfrm>
        </p:spPr>
        <p:txBody>
          <a:bodyPr/>
          <a:lstStyle/>
          <a:p>
            <a:pPr marL="0" indent="0">
              <a:buNone/>
            </a:pPr>
            <a:r>
              <a:rPr lang="en-IN" sz="2000" dirty="0"/>
              <a:t>(b) Increase in the demand for loanable funds</a:t>
            </a:r>
          </a:p>
        </p:txBody>
      </p:sp>
      <p:pic>
        <p:nvPicPr>
          <p:cNvPr id="7" name="Content Placeholder 6" descr="Graph showing the change in interest rates as a result of shifting the demand curve up vertically.&#10;&#10;&#10;"/>
          <p:cNvPicPr>
            <a:picLocks noGrp="1" noChangeAspect="1"/>
          </p:cNvPicPr>
          <p:nvPr>
            <p:ph idx="1"/>
          </p:nvPr>
        </p:nvPicPr>
        <p:blipFill>
          <a:blip r:embed="rId2"/>
          <a:stretch>
            <a:fillRect/>
          </a:stretch>
        </p:blipFill>
        <p:spPr>
          <a:xfrm>
            <a:off x="1914574" y="2553749"/>
            <a:ext cx="4629050" cy="3294053"/>
          </a:xfrm>
          <a:prstGeom prst="rect">
            <a:avLst/>
          </a:prstGeom>
        </p:spPr>
      </p:pic>
      <p:sp>
        <p:nvSpPr>
          <p:cNvPr id="5" name="Content Placeholder 4"/>
          <p:cNvSpPr>
            <a:spLocks noGrp="1"/>
          </p:cNvSpPr>
          <p:nvPr>
            <p:ph idx="13"/>
          </p:nvPr>
        </p:nvSpPr>
        <p:spPr>
          <a:xfrm>
            <a:off x="3174353" y="6208029"/>
            <a:ext cx="3191939" cy="279031"/>
          </a:xfrm>
        </p:spPr>
        <p:txBody>
          <a:bodyPr/>
          <a:lstStyle/>
          <a:p>
            <a:pPr marL="0" indent="0" algn="ctr">
              <a:buNone/>
            </a:pPr>
            <a:r>
              <a:rPr lang="en-IN" sz="1000" dirty="0">
                <a:hlinkClick r:id="rId3" action="ppaction://hlinksldjump"/>
              </a:rPr>
              <a:t>Access the long description slide.</a:t>
            </a:r>
            <a:endParaRPr lang="en-US" sz="1000" dirty="0"/>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566116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000" dirty="0"/>
              <a:t>Factors that Affect the Supply of and Demand for Loanable Funds for a Financial Security </a:t>
            </a:r>
            <a:r>
              <a:rPr lang="en-US" altLang="en-US" sz="1000" b="0" dirty="0"/>
              <a:t>1</a:t>
            </a:r>
            <a:endParaRPr lang="en-US" sz="1000" b="0" dirty="0"/>
          </a:p>
        </p:txBody>
      </p:sp>
      <p:sp>
        <p:nvSpPr>
          <p:cNvPr id="3" name="Content Placeholder 2"/>
          <p:cNvSpPr>
            <a:spLocks noGrp="1"/>
          </p:cNvSpPr>
          <p:nvPr>
            <p:ph idx="1"/>
          </p:nvPr>
        </p:nvSpPr>
        <p:spPr>
          <a:xfrm>
            <a:off x="457200" y="1690387"/>
            <a:ext cx="7772400" cy="666147"/>
          </a:xfrm>
        </p:spPr>
        <p:txBody>
          <a:bodyPr/>
          <a:lstStyle/>
          <a:p>
            <a:pPr marL="0" indent="0">
              <a:buNone/>
            </a:pPr>
            <a:r>
              <a:rPr lang="en-US" sz="2000" b="1" dirty="0"/>
              <a:t>TABLE 2–2 </a:t>
            </a:r>
            <a:r>
              <a:rPr lang="en-US" sz="2000" dirty="0"/>
              <a:t>Factors That Affect the Supply of and Demand for Loanable Funds for a Financial Security </a:t>
            </a:r>
          </a:p>
        </p:txBody>
      </p:sp>
      <p:graphicFrame>
        <p:nvGraphicFramePr>
          <p:cNvPr id="7" name="Content Placeholder 6"/>
          <p:cNvGraphicFramePr>
            <a:graphicFrameLocks noGrp="1"/>
          </p:cNvGraphicFramePr>
          <p:nvPr>
            <p:ph idx="14"/>
            <p:extLst>
              <p:ext uri="{D42A27DB-BD31-4B8C-83A1-F6EECF244321}">
                <p14:modId xmlns:p14="http://schemas.microsoft.com/office/powerpoint/2010/main" val="1637581273"/>
              </p:ext>
            </p:extLst>
          </p:nvPr>
        </p:nvGraphicFramePr>
        <p:xfrm>
          <a:off x="465138" y="2394660"/>
          <a:ext cx="8229599" cy="370840"/>
        </p:xfrm>
        <a:graphic>
          <a:graphicData uri="http://schemas.openxmlformats.org/drawingml/2006/table">
            <a:tbl>
              <a:tblPr firstRow="1" bandRow="1">
                <a:tableStyleId>{5C22544A-7EE6-4342-B048-85BDC9FD1C3A}</a:tableStyleId>
              </a:tblPr>
              <a:tblGrid>
                <a:gridCol w="8229599">
                  <a:extLst>
                    <a:ext uri="{9D8B030D-6E8A-4147-A177-3AD203B41FA5}">
                      <a16:colId xmlns:a16="http://schemas.microsoft.com/office/drawing/2014/main" val="4032973126"/>
                    </a:ext>
                  </a:extLst>
                </a:gridCol>
              </a:tblGrid>
              <a:tr h="370840">
                <a:tc>
                  <a:txBody>
                    <a:bodyPr/>
                    <a:lstStyle/>
                    <a:p>
                      <a:pPr algn="ctr"/>
                      <a:r>
                        <a:rPr lang="en-US" sz="1400" b="1" i="0" u="none" strike="noStrike" kern="1200" baseline="0" dirty="0">
                          <a:solidFill>
                            <a:schemeClr val="lt1"/>
                          </a:solidFill>
                          <a:latin typeface="Calibri" panose="020F0502020204030204" pitchFamily="34" charset="0"/>
                          <a:ea typeface="+mn-ea"/>
                          <a:cs typeface="Calibri" panose="020F0502020204030204" pitchFamily="34" charset="0"/>
                        </a:rPr>
                        <a:t>Panel A: The supply of funds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945013006"/>
                  </a:ext>
                </a:extLst>
              </a:tr>
            </a:tbl>
          </a:graphicData>
        </a:graphic>
      </p:graphicFrame>
      <p:graphicFrame>
        <p:nvGraphicFramePr>
          <p:cNvPr id="6" name="Table 15"/>
          <p:cNvGraphicFramePr>
            <a:graphicFrameLocks noGrp="1"/>
          </p:cNvGraphicFramePr>
          <p:nvPr>
            <p:ph idx="13"/>
            <p:extLst>
              <p:ext uri="{D42A27DB-BD31-4B8C-83A1-F6EECF244321}">
                <p14:modId xmlns:p14="http://schemas.microsoft.com/office/powerpoint/2010/main" val="496534727"/>
              </p:ext>
            </p:extLst>
          </p:nvPr>
        </p:nvGraphicFramePr>
        <p:xfrm>
          <a:off x="465138" y="2774750"/>
          <a:ext cx="8229600" cy="274320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825775096"/>
                    </a:ext>
                  </a:extLst>
                </a:gridCol>
                <a:gridCol w="2743200">
                  <a:extLst>
                    <a:ext uri="{9D8B030D-6E8A-4147-A177-3AD203B41FA5}">
                      <a16:colId xmlns:a16="http://schemas.microsoft.com/office/drawing/2014/main" val="1494872612"/>
                    </a:ext>
                  </a:extLst>
                </a:gridCol>
                <a:gridCol w="2743200">
                  <a:extLst>
                    <a:ext uri="{9D8B030D-6E8A-4147-A177-3AD203B41FA5}">
                      <a16:colId xmlns:a16="http://schemas.microsoft.com/office/drawing/2014/main" val="158417926"/>
                    </a:ext>
                  </a:extLst>
                </a:gridCol>
              </a:tblGrid>
              <a:tr h="370840">
                <a:tc>
                  <a:txBody>
                    <a:bodyPr/>
                    <a:lstStyle/>
                    <a:p>
                      <a:r>
                        <a:rPr lang="en-US" sz="1400" b="1" i="0" u="none" strike="noStrike" kern="1200" baseline="0" dirty="0">
                          <a:solidFill>
                            <a:schemeClr val="lt1"/>
                          </a:solidFill>
                          <a:latin typeface="Calibri" panose="020F0502020204030204" pitchFamily="34" charset="0"/>
                          <a:ea typeface="+mn-ea"/>
                          <a:cs typeface="Calibri" panose="020F0502020204030204" pitchFamily="34" charset="0"/>
                        </a:rPr>
                        <a:t>Factor </a:t>
                      </a:r>
                      <a:endParaRPr lang="en-US" sz="1400" dirty="0">
                        <a:latin typeface="Calibri" panose="020F0502020204030204" pitchFamily="34" charset="0"/>
                        <a:cs typeface="Calibri" panose="020F0502020204030204" pitchFamily="34" charset="0"/>
                      </a:endParaRPr>
                    </a:p>
                  </a:txBody>
                  <a:tcPr/>
                </a:tc>
                <a:tc>
                  <a:txBody>
                    <a:bodyPr/>
                    <a:lstStyle/>
                    <a:p>
                      <a:r>
                        <a:rPr lang="en-US" sz="1400" b="1" i="0" u="none" strike="noStrike" kern="1200" baseline="0" dirty="0">
                          <a:solidFill>
                            <a:schemeClr val="lt1"/>
                          </a:solidFill>
                          <a:latin typeface="Calibri" panose="020F0502020204030204" pitchFamily="34" charset="0"/>
                          <a:ea typeface="+mn-ea"/>
                          <a:cs typeface="Calibri" panose="020F0502020204030204" pitchFamily="34" charset="0"/>
                        </a:rPr>
                        <a:t>Impact on Supply of Funds </a:t>
                      </a:r>
                      <a:endParaRPr lang="en-US" sz="1400" dirty="0">
                        <a:latin typeface="Calibri" panose="020F0502020204030204" pitchFamily="34" charset="0"/>
                        <a:cs typeface="Calibri" panose="020F0502020204030204" pitchFamily="34" charset="0"/>
                      </a:endParaRPr>
                    </a:p>
                  </a:txBody>
                  <a:tcPr/>
                </a:tc>
                <a:tc>
                  <a:txBody>
                    <a:bodyPr/>
                    <a:lstStyle/>
                    <a:p>
                      <a:r>
                        <a:rPr lang="en-US" sz="1400" b="1" i="0" u="none" strike="noStrike" kern="1200" baseline="0" dirty="0">
                          <a:solidFill>
                            <a:schemeClr val="lt1"/>
                          </a:solidFill>
                          <a:latin typeface="Calibri" panose="020F0502020204030204" pitchFamily="34" charset="0"/>
                          <a:ea typeface="+mn-ea"/>
                          <a:cs typeface="Calibri" panose="020F0502020204030204" pitchFamily="34" charset="0"/>
                        </a:rPr>
                        <a:t>Impact on Equilibrium Interest Rate*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655690045"/>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Interest rate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Movement along the supply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Direct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502366949"/>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Total wealth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Shift supply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Inverse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381295794"/>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Risk of financial security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Shift supply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Direct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5427349"/>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Near-term spending needs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Shift supply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Direct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11368200"/>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Monetary expansion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Shift supply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Inverse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744584801"/>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Economic conditions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Shift supply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mn-cs"/>
                        </a:rPr>
                        <a:t>Inverse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701446501"/>
                  </a:ext>
                </a:extLst>
              </a:tr>
            </a:tbl>
          </a:graphicData>
        </a:graphic>
      </p:graphicFrame>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33277918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000" dirty="0"/>
              <a:t>Factors that Affect the Supply of and Demand for Loanable Funds for a Financial Security </a:t>
            </a:r>
            <a:r>
              <a:rPr lang="en-US" altLang="en-US" sz="1000" b="0" dirty="0"/>
              <a:t>2</a:t>
            </a:r>
            <a:endParaRPr lang="en-US" sz="1000" dirty="0"/>
          </a:p>
        </p:txBody>
      </p:sp>
      <p:graphicFrame>
        <p:nvGraphicFramePr>
          <p:cNvPr id="7" name="Table 6"/>
          <p:cNvGraphicFramePr>
            <a:graphicFrameLocks/>
          </p:cNvGraphicFramePr>
          <p:nvPr>
            <p:extLst>
              <p:ext uri="{D42A27DB-BD31-4B8C-83A1-F6EECF244321}">
                <p14:modId xmlns:p14="http://schemas.microsoft.com/office/powerpoint/2010/main" val="2609259426"/>
              </p:ext>
            </p:extLst>
          </p:nvPr>
        </p:nvGraphicFramePr>
        <p:xfrm>
          <a:off x="465138" y="1810198"/>
          <a:ext cx="8229599" cy="370840"/>
        </p:xfrm>
        <a:graphic>
          <a:graphicData uri="http://schemas.openxmlformats.org/drawingml/2006/table">
            <a:tbl>
              <a:tblPr firstRow="1" bandRow="1">
                <a:tableStyleId>{5C22544A-7EE6-4342-B048-85BDC9FD1C3A}</a:tableStyleId>
              </a:tblPr>
              <a:tblGrid>
                <a:gridCol w="8229599">
                  <a:extLst>
                    <a:ext uri="{9D8B030D-6E8A-4147-A177-3AD203B41FA5}">
                      <a16:colId xmlns:a16="http://schemas.microsoft.com/office/drawing/2014/main" val="4032973126"/>
                    </a:ext>
                  </a:extLst>
                </a:gridCol>
              </a:tblGrid>
              <a:tr h="370840">
                <a:tc>
                  <a:txBody>
                    <a:bodyPr/>
                    <a:lstStyle/>
                    <a:p>
                      <a:pPr algn="ctr"/>
                      <a:r>
                        <a:rPr lang="en-US" sz="1400" b="1" i="0" u="none" strike="noStrike" kern="1200" baseline="0" dirty="0">
                          <a:solidFill>
                            <a:schemeClr val="lt1"/>
                          </a:solidFill>
                          <a:latin typeface="Calibri" panose="020F0502020204030204" pitchFamily="34" charset="0"/>
                          <a:ea typeface="+mn-ea"/>
                          <a:cs typeface="Calibri" panose="020F0502020204030204" pitchFamily="34" charset="0"/>
                        </a:rPr>
                        <a:t>Panel B: The demand for funds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945013006"/>
                  </a:ext>
                </a:extLst>
              </a:tr>
            </a:tbl>
          </a:graphicData>
        </a:graphic>
      </p:graphicFrame>
      <p:graphicFrame>
        <p:nvGraphicFramePr>
          <p:cNvPr id="6" name="Table 15"/>
          <p:cNvGraphicFramePr>
            <a:graphicFrameLocks noGrp="1"/>
          </p:cNvGraphicFramePr>
          <p:nvPr>
            <p:ph idx="13"/>
            <p:extLst>
              <p:ext uri="{D42A27DB-BD31-4B8C-83A1-F6EECF244321}">
                <p14:modId xmlns:p14="http://schemas.microsoft.com/office/powerpoint/2010/main" val="1453841448"/>
              </p:ext>
            </p:extLst>
          </p:nvPr>
        </p:nvGraphicFramePr>
        <p:xfrm>
          <a:off x="465138" y="2173196"/>
          <a:ext cx="8229600" cy="250444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825775096"/>
                    </a:ext>
                  </a:extLst>
                </a:gridCol>
                <a:gridCol w="2743200">
                  <a:extLst>
                    <a:ext uri="{9D8B030D-6E8A-4147-A177-3AD203B41FA5}">
                      <a16:colId xmlns:a16="http://schemas.microsoft.com/office/drawing/2014/main" val="1494872612"/>
                    </a:ext>
                  </a:extLst>
                </a:gridCol>
                <a:gridCol w="2743200">
                  <a:extLst>
                    <a:ext uri="{9D8B030D-6E8A-4147-A177-3AD203B41FA5}">
                      <a16:colId xmlns:a16="http://schemas.microsoft.com/office/drawing/2014/main" val="158417926"/>
                    </a:ext>
                  </a:extLst>
                </a:gridCol>
              </a:tblGrid>
              <a:tr h="370840">
                <a:tc>
                  <a:txBody>
                    <a:bodyPr/>
                    <a:lstStyle/>
                    <a:p>
                      <a:r>
                        <a:rPr lang="en-US" sz="1400" b="1" i="0" u="none" strike="noStrike" kern="1200" baseline="0" dirty="0">
                          <a:solidFill>
                            <a:schemeClr val="lt1"/>
                          </a:solidFill>
                          <a:latin typeface="Calibri" panose="020F0502020204030204" pitchFamily="34" charset="0"/>
                          <a:ea typeface="+mn-ea"/>
                          <a:cs typeface="Calibri" panose="020F0502020204030204" pitchFamily="34" charset="0"/>
                        </a:rPr>
                        <a:t>Factor </a:t>
                      </a:r>
                      <a:endParaRPr lang="en-US" sz="1400" dirty="0">
                        <a:latin typeface="Calibri" panose="020F0502020204030204" pitchFamily="34" charset="0"/>
                        <a:cs typeface="Calibri" panose="020F0502020204030204" pitchFamily="34" charset="0"/>
                      </a:endParaRPr>
                    </a:p>
                  </a:txBody>
                  <a:tcPr/>
                </a:tc>
                <a:tc>
                  <a:txBody>
                    <a:bodyPr/>
                    <a:lstStyle/>
                    <a:p>
                      <a:r>
                        <a:rPr lang="en-US" sz="1400" b="1" i="0" u="none" strike="noStrike" kern="1200" baseline="0" dirty="0">
                          <a:solidFill>
                            <a:schemeClr val="lt1"/>
                          </a:solidFill>
                          <a:latin typeface="Calibri" panose="020F0502020204030204" pitchFamily="34" charset="0"/>
                          <a:ea typeface="+mn-ea"/>
                          <a:cs typeface="Calibri" panose="020F0502020204030204" pitchFamily="34" charset="0"/>
                        </a:rPr>
                        <a:t>Impact on Demand for Funds </a:t>
                      </a:r>
                      <a:endParaRPr lang="en-US" sz="1400" dirty="0">
                        <a:latin typeface="Calibri" panose="020F0502020204030204" pitchFamily="34" charset="0"/>
                        <a:cs typeface="Calibri" panose="020F0502020204030204" pitchFamily="34" charset="0"/>
                      </a:endParaRPr>
                    </a:p>
                  </a:txBody>
                  <a:tcPr/>
                </a:tc>
                <a:tc>
                  <a:txBody>
                    <a:bodyPr/>
                    <a:lstStyle/>
                    <a:p>
                      <a:r>
                        <a:rPr lang="en-US" sz="1400" b="1" i="0" u="none" strike="noStrike" kern="1200" baseline="0" dirty="0">
                          <a:solidFill>
                            <a:schemeClr val="lt1"/>
                          </a:solidFill>
                          <a:latin typeface="Calibri" panose="020F0502020204030204" pitchFamily="34" charset="0"/>
                          <a:ea typeface="+mn-ea"/>
                          <a:cs typeface="Calibri" panose="020F0502020204030204" pitchFamily="34" charset="0"/>
                        </a:rPr>
                        <a:t>Impact on Equilibrium Interest Rate</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655690045"/>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Interest rate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Movement along the demand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Direct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502366949"/>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Utility derived from asset purchased with borrowed funds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Shift demand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Direct</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381295794"/>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Restrictiveness of nonprice conditions</a:t>
                      </a:r>
                      <a:r>
                        <a:rPr lang="en-US" sz="1800" b="0" i="0" u="none" strike="noStrike" kern="1200" baseline="0" dirty="0">
                          <a:solidFill>
                            <a:schemeClr val="dk1"/>
                          </a:solidFill>
                          <a:latin typeface="Calibri" panose="020F0502020204030204" pitchFamily="34" charset="0"/>
                          <a:ea typeface="+mn-ea"/>
                          <a:cs typeface="Calibri" panose="020F0502020204030204" pitchFamily="34" charset="0"/>
                        </a:rPr>
                        <a:t>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Shift demand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Inverse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5427349"/>
                  </a:ext>
                </a:extLst>
              </a:tr>
              <a:tr h="37084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Economic conditions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Shift demand curve </a:t>
                      </a:r>
                      <a:endParaRPr lang="en-US" sz="1400" dirty="0">
                        <a:latin typeface="Calibri" panose="020F0502020204030204" pitchFamily="34" charset="0"/>
                        <a:cs typeface="Calibri" panose="020F0502020204030204" pitchFamily="34" charset="0"/>
                      </a:endParaRP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Direct </a:t>
                      </a:r>
                      <a:endParaRPr lang="en-US" sz="14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11368200"/>
                  </a:ext>
                </a:extLst>
              </a:tr>
            </a:tbl>
          </a:graphicData>
        </a:graphic>
      </p:graphicFrame>
      <p:sp>
        <p:nvSpPr>
          <p:cNvPr id="5" name="Content Placeholder 4"/>
          <p:cNvSpPr>
            <a:spLocks noGrp="1"/>
          </p:cNvSpPr>
          <p:nvPr>
            <p:ph idx="14"/>
          </p:nvPr>
        </p:nvSpPr>
        <p:spPr>
          <a:xfrm>
            <a:off x="474131" y="4637978"/>
            <a:ext cx="8229600" cy="791862"/>
          </a:xfrm>
        </p:spPr>
        <p:txBody>
          <a:bodyPr/>
          <a:lstStyle/>
          <a:p>
            <a:pPr marL="0" indent="0">
              <a:buNone/>
            </a:pPr>
            <a:r>
              <a:rPr lang="en-US" sz="1400" dirty="0"/>
              <a:t>*A “direct” impact on equilibrium interest rates means that as the “factor” increases (decreases) the equilibrium interest rate increases (decreases). An “inverse” impact means that as the factor increases (decreases) the equilibrium interest rate decreases (increases). </a:t>
            </a:r>
          </a:p>
        </p:txBody>
      </p:sp>
      <p:sp>
        <p:nvSpPr>
          <p:cNvPr id="3" name="Slide Number Placeholder 2"/>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27486691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Determinants of Interest Rates</a:t>
            </a:r>
            <a:r>
              <a:rPr lang="en-US" altLang="en-US" sz="4000" baseline="0" dirty="0"/>
              <a:t> </a:t>
            </a:r>
            <a:r>
              <a:rPr lang="en-US" altLang="en-US" sz="4000" dirty="0"/>
              <a:t>for Individual Securities </a:t>
            </a:r>
            <a:r>
              <a:rPr lang="en-US" altLang="en-US" sz="1000" b="0" dirty="0"/>
              <a:t>1</a:t>
            </a:r>
            <a:endParaRPr lang="en-US" sz="1000" b="0" dirty="0"/>
          </a:p>
        </p:txBody>
      </p:sp>
      <p:sp>
        <p:nvSpPr>
          <p:cNvPr id="3" name="Content Placeholder 2"/>
          <p:cNvSpPr>
            <a:spLocks noGrp="1"/>
          </p:cNvSpPr>
          <p:nvPr>
            <p:ph idx="1"/>
          </p:nvPr>
        </p:nvSpPr>
        <p:spPr>
          <a:xfrm>
            <a:off x="457200" y="1833562"/>
            <a:ext cx="8229600" cy="1269629"/>
          </a:xfrm>
        </p:spPr>
        <p:txBody>
          <a:bodyPr/>
          <a:lstStyle/>
          <a:p>
            <a:pPr marL="0" indent="0" algn="ctr">
              <a:spcBef>
                <a:spcPts val="1200"/>
              </a:spcBef>
              <a:buNone/>
            </a:pPr>
            <a:r>
              <a:rPr lang="en-US" altLang="en-US" b="1" i="1" dirty="0"/>
              <a:t>i</a:t>
            </a:r>
            <a:r>
              <a:rPr lang="en-US" altLang="en-US" b="1" i="1" baseline="-25000" dirty="0"/>
              <a:t>j</a:t>
            </a:r>
            <a:r>
              <a:rPr lang="en-US" altLang="en-US" b="1" dirty="0"/>
              <a:t>* = </a:t>
            </a:r>
            <a:r>
              <a:rPr lang="en-US" altLang="en-US" b="1" i="1" dirty="0"/>
              <a:t>f(I</a:t>
            </a:r>
            <a:r>
              <a:rPr lang="en-US" altLang="en-US" sz="100" b="1" i="1" dirty="0"/>
              <a:t> </a:t>
            </a:r>
            <a:r>
              <a:rPr lang="en-US" altLang="en-US" b="1" i="1" dirty="0"/>
              <a:t>P, R</a:t>
            </a:r>
            <a:r>
              <a:rPr lang="en-US" altLang="en-US" sz="100" b="1" i="1" dirty="0"/>
              <a:t> </a:t>
            </a:r>
            <a:r>
              <a:rPr lang="en-US" altLang="en-US" b="1" i="1" dirty="0"/>
              <a:t>F</a:t>
            </a:r>
            <a:r>
              <a:rPr lang="en-US" altLang="en-US" sz="100" b="1" i="1" dirty="0"/>
              <a:t> </a:t>
            </a:r>
            <a:r>
              <a:rPr lang="en-US" altLang="en-US" b="1" i="1" dirty="0"/>
              <a:t>R, D</a:t>
            </a:r>
            <a:r>
              <a:rPr lang="en-US" altLang="en-US" sz="100" b="1" i="1" dirty="0"/>
              <a:t> </a:t>
            </a:r>
            <a:r>
              <a:rPr lang="en-US" altLang="en-US" b="1" i="1" dirty="0"/>
              <a:t>R</a:t>
            </a:r>
            <a:r>
              <a:rPr lang="en-US" altLang="en-US" sz="100" b="1" i="1" dirty="0"/>
              <a:t> </a:t>
            </a:r>
            <a:r>
              <a:rPr lang="en-US" altLang="en-US" b="1" i="1" dirty="0"/>
              <a:t>P</a:t>
            </a:r>
            <a:r>
              <a:rPr lang="en-US" altLang="en-US" b="1" i="1" baseline="-25000" dirty="0"/>
              <a:t>j</a:t>
            </a:r>
            <a:r>
              <a:rPr lang="en-US" altLang="en-US" b="1" i="1" dirty="0"/>
              <a:t>, L</a:t>
            </a:r>
            <a:r>
              <a:rPr lang="en-US" altLang="en-US" sz="100" b="1" i="1" dirty="0"/>
              <a:t> </a:t>
            </a:r>
            <a:r>
              <a:rPr lang="en-US" altLang="en-US" b="1" i="1" dirty="0"/>
              <a:t>R</a:t>
            </a:r>
            <a:r>
              <a:rPr lang="en-US" altLang="en-US" sz="100" b="1" i="1" dirty="0"/>
              <a:t> </a:t>
            </a:r>
            <a:r>
              <a:rPr lang="en-US" altLang="en-US" b="1" i="1" dirty="0"/>
              <a:t>P</a:t>
            </a:r>
            <a:r>
              <a:rPr lang="en-US" altLang="en-US" b="1" i="1" baseline="-25000" dirty="0"/>
              <a:t>j</a:t>
            </a:r>
            <a:r>
              <a:rPr lang="en-US" altLang="en-US" b="1" i="1" dirty="0"/>
              <a:t>, S</a:t>
            </a:r>
            <a:r>
              <a:rPr lang="en-US" altLang="en-US" sz="100" b="1" i="1" dirty="0"/>
              <a:t> </a:t>
            </a:r>
            <a:r>
              <a:rPr lang="en-US" altLang="en-US" b="1" i="1" dirty="0"/>
              <a:t>C</a:t>
            </a:r>
            <a:r>
              <a:rPr lang="en-US" altLang="en-US" sz="100" b="1" i="1" dirty="0"/>
              <a:t> </a:t>
            </a:r>
            <a:r>
              <a:rPr lang="en-US" altLang="en-US" b="1" i="1" dirty="0"/>
              <a:t>P</a:t>
            </a:r>
            <a:r>
              <a:rPr lang="en-US" altLang="en-US" b="1" i="1" baseline="-25000" dirty="0"/>
              <a:t>j</a:t>
            </a:r>
            <a:r>
              <a:rPr lang="en-US" altLang="en-US" b="1" i="1" dirty="0"/>
              <a:t>, M</a:t>
            </a:r>
            <a:r>
              <a:rPr lang="en-US" altLang="en-US" sz="100" b="1" i="1" dirty="0"/>
              <a:t> </a:t>
            </a:r>
            <a:r>
              <a:rPr lang="en-US" altLang="en-US" b="1" i="1" dirty="0"/>
              <a:t>P</a:t>
            </a:r>
            <a:r>
              <a:rPr lang="en-US" altLang="en-US" b="1" i="1" baseline="-25000" dirty="0"/>
              <a:t>j</a:t>
            </a:r>
            <a:r>
              <a:rPr lang="en-US" altLang="en-US" b="1" i="1" dirty="0"/>
              <a:t>)</a:t>
            </a:r>
          </a:p>
          <a:p>
            <a:pPr marL="0" indent="0">
              <a:spcBef>
                <a:spcPts val="1500"/>
              </a:spcBef>
              <a:buNone/>
            </a:pPr>
            <a:r>
              <a:rPr lang="en-US" altLang="en-US" b="1" dirty="0"/>
              <a:t>Inflation (</a:t>
            </a:r>
            <a:r>
              <a:rPr lang="en-US" altLang="en-US" b="1" i="1" dirty="0"/>
              <a:t>I</a:t>
            </a:r>
            <a:r>
              <a:rPr lang="en-US" altLang="en-US" sz="100" b="1" i="1" dirty="0"/>
              <a:t> </a:t>
            </a:r>
            <a:r>
              <a:rPr lang="en-US" altLang="en-US" b="1" i="1" dirty="0"/>
              <a:t>P</a:t>
            </a:r>
            <a:r>
              <a:rPr lang="en-US" altLang="en-US" b="1" dirty="0"/>
              <a:t>).</a:t>
            </a:r>
          </a:p>
        </p:txBody>
      </p:sp>
      <p:graphicFrame>
        <p:nvGraphicFramePr>
          <p:cNvPr id="7" name="Object 7"/>
          <p:cNvGraphicFramePr>
            <a:graphicFrameLocks noGrp="1" noChangeAspect="1"/>
          </p:cNvGraphicFramePr>
          <p:nvPr>
            <p:ph idx="13"/>
            <p:extLst>
              <p:ext uri="{D42A27DB-BD31-4B8C-83A1-F6EECF244321}">
                <p14:modId xmlns:p14="http://schemas.microsoft.com/office/powerpoint/2010/main" val="2389042398"/>
              </p:ext>
            </p:extLst>
          </p:nvPr>
        </p:nvGraphicFramePr>
        <p:xfrm>
          <a:off x="2260600" y="3055637"/>
          <a:ext cx="3498868" cy="978047"/>
        </p:xfrm>
        <a:graphic>
          <a:graphicData uri="http://schemas.openxmlformats.org/presentationml/2006/ole">
            <mc:AlternateContent xmlns:mc="http://schemas.openxmlformats.org/markup-compatibility/2006">
              <mc:Choice xmlns:v="urn:schemas-microsoft-com:vml" Requires="v">
                <p:oleObj spid="_x0000_s1175" name="Equation" r:id="rId4" imgW="1726920" imgH="482400" progId="Equation.DSMT4">
                  <p:embed/>
                </p:oleObj>
              </mc:Choice>
              <mc:Fallback>
                <p:oleObj name="Equation" r:id="rId4" imgW="1726920" imgH="482400" progId="Equation.DSMT4">
                  <p:embed/>
                  <p:pic>
                    <p:nvPicPr>
                      <p:cNvPr id="0" name=""/>
                      <p:cNvPicPr/>
                      <p:nvPr/>
                    </p:nvPicPr>
                    <p:blipFill>
                      <a:blip r:embed="rId5"/>
                      <a:stretch>
                        <a:fillRect/>
                      </a:stretch>
                    </p:blipFill>
                    <p:spPr>
                      <a:xfrm>
                        <a:off x="2260600" y="3055637"/>
                        <a:ext cx="3498868" cy="978047"/>
                      </a:xfrm>
                      <a:prstGeom prst="rect">
                        <a:avLst/>
                      </a:prstGeom>
                    </p:spPr>
                  </p:pic>
                </p:oleObj>
              </mc:Fallback>
            </mc:AlternateContent>
          </a:graphicData>
        </a:graphic>
      </p:graphicFrame>
      <p:sp>
        <p:nvSpPr>
          <p:cNvPr id="5" name="Content Placeholder 4"/>
          <p:cNvSpPr>
            <a:spLocks noGrp="1"/>
          </p:cNvSpPr>
          <p:nvPr>
            <p:ph idx="14"/>
          </p:nvPr>
        </p:nvSpPr>
        <p:spPr>
          <a:xfrm>
            <a:off x="474131" y="4097185"/>
            <a:ext cx="8229600" cy="1007175"/>
          </a:xfrm>
        </p:spPr>
        <p:txBody>
          <a:bodyPr/>
          <a:lstStyle/>
          <a:p>
            <a:pPr marL="0" indent="0" eaLnBrk="1" hangingPunct="1">
              <a:spcAft>
                <a:spcPts val="600"/>
              </a:spcAft>
              <a:buNone/>
            </a:pPr>
            <a:r>
              <a:rPr lang="en-US" altLang="en-US" b="1" dirty="0"/>
              <a:t>Real risk-free interest rate (</a:t>
            </a:r>
            <a:r>
              <a:rPr lang="en-US" altLang="en-US" b="1" i="1" dirty="0"/>
              <a:t>R</a:t>
            </a:r>
            <a:r>
              <a:rPr lang="en-US" altLang="en-US" sz="100" b="1" i="1" dirty="0"/>
              <a:t> </a:t>
            </a:r>
            <a:r>
              <a:rPr lang="en-US" altLang="en-US" b="1" i="1" dirty="0"/>
              <a:t>F</a:t>
            </a:r>
            <a:r>
              <a:rPr lang="en-US" altLang="en-US" sz="100" b="1" i="1" dirty="0"/>
              <a:t> </a:t>
            </a:r>
            <a:r>
              <a:rPr lang="en-US" altLang="en-US" b="1" i="1" dirty="0"/>
              <a:t>R</a:t>
            </a:r>
            <a:r>
              <a:rPr lang="en-US" altLang="en-US" b="1" dirty="0"/>
              <a:t>) and the Fisher effect.</a:t>
            </a:r>
          </a:p>
        </p:txBody>
      </p:sp>
      <p:sp>
        <p:nvSpPr>
          <p:cNvPr id="6" name="Content Placeholder 5"/>
          <p:cNvSpPr>
            <a:spLocks noGrp="1"/>
          </p:cNvSpPr>
          <p:nvPr>
            <p:ph idx="15"/>
          </p:nvPr>
        </p:nvSpPr>
        <p:spPr>
          <a:xfrm>
            <a:off x="474131" y="5218954"/>
            <a:ext cx="8229600" cy="643005"/>
          </a:xfrm>
        </p:spPr>
        <p:txBody>
          <a:bodyPr/>
          <a:lstStyle/>
          <a:p>
            <a:pPr marL="0" indent="0" algn="ctr">
              <a:buNone/>
            </a:pPr>
            <a:r>
              <a:rPr lang="en-US" altLang="en-US" b="1" i="1" dirty="0"/>
              <a:t>R</a:t>
            </a:r>
            <a:r>
              <a:rPr lang="en-US" altLang="en-US" sz="100" b="1" i="1" dirty="0"/>
              <a:t> </a:t>
            </a:r>
            <a:r>
              <a:rPr lang="en-US" altLang="en-US" b="1" i="1" dirty="0"/>
              <a:t>F</a:t>
            </a:r>
            <a:r>
              <a:rPr lang="en-US" altLang="en-US" sz="100" b="1" i="1" dirty="0"/>
              <a:t> </a:t>
            </a:r>
            <a:r>
              <a:rPr lang="en-US" altLang="en-US" b="1" i="1" dirty="0"/>
              <a:t>R</a:t>
            </a:r>
            <a:r>
              <a:rPr lang="en-US" altLang="en-US" dirty="0"/>
              <a:t> = </a:t>
            </a:r>
            <a:r>
              <a:rPr lang="en-US" altLang="en-US" b="1" i="1" dirty="0"/>
              <a:t>i</a:t>
            </a:r>
            <a:r>
              <a:rPr lang="en-US" altLang="en-US" dirty="0"/>
              <a:t> − </a:t>
            </a:r>
            <a:r>
              <a:rPr lang="en-US" altLang="en-US" b="1" dirty="0"/>
              <a:t>Expected (</a:t>
            </a:r>
            <a:r>
              <a:rPr lang="en-US" altLang="en-US" b="1" i="1" dirty="0"/>
              <a:t>I</a:t>
            </a:r>
            <a:r>
              <a:rPr lang="en-US" altLang="en-US" sz="100" b="1" i="1" dirty="0"/>
              <a:t> </a:t>
            </a:r>
            <a:r>
              <a:rPr lang="en-US" altLang="en-US" b="1" i="1" dirty="0"/>
              <a:t>P</a:t>
            </a:r>
            <a:r>
              <a:rPr lang="en-US" altLang="en-US" b="1" dirty="0"/>
              <a:t>)</a:t>
            </a:r>
            <a:endParaRPr lang="en-US" dirty="0"/>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41149452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Determinants of Interest Rates for Individual Securities </a:t>
            </a:r>
            <a:r>
              <a:rPr lang="en-US" altLang="en-US" sz="1000" b="0" dirty="0"/>
              <a:t>2</a:t>
            </a:r>
            <a:endParaRPr lang="en-US" sz="1000" b="0" dirty="0"/>
          </a:p>
        </p:txBody>
      </p:sp>
      <p:sp>
        <p:nvSpPr>
          <p:cNvPr id="3" name="Content Placeholder 2"/>
          <p:cNvSpPr>
            <a:spLocks noGrp="1"/>
          </p:cNvSpPr>
          <p:nvPr>
            <p:ph idx="1"/>
          </p:nvPr>
        </p:nvSpPr>
        <p:spPr/>
        <p:txBody>
          <a:bodyPr/>
          <a:lstStyle/>
          <a:p>
            <a:pPr marL="0" indent="0" eaLnBrk="1" hangingPunct="1">
              <a:buNone/>
            </a:pPr>
            <a:r>
              <a:rPr lang="en-US" altLang="en-US" b="1" dirty="0"/>
              <a:t>Default risk premium (</a:t>
            </a:r>
            <a:r>
              <a:rPr lang="en-US" altLang="en-US" b="1" i="1" dirty="0"/>
              <a:t>D</a:t>
            </a:r>
            <a:r>
              <a:rPr lang="en-US" altLang="en-US" sz="100" b="1" i="1" dirty="0"/>
              <a:t> </a:t>
            </a:r>
            <a:r>
              <a:rPr lang="en-US" altLang="en-US" b="1" i="1" dirty="0"/>
              <a:t>R</a:t>
            </a:r>
            <a:r>
              <a:rPr lang="en-US" altLang="en-US" sz="100" b="1" i="1" dirty="0"/>
              <a:t> </a:t>
            </a:r>
            <a:r>
              <a:rPr lang="en-US" altLang="en-US" b="1" i="1" dirty="0"/>
              <a:t>P</a:t>
            </a:r>
            <a:r>
              <a:rPr lang="en-US" altLang="en-US" b="1" dirty="0"/>
              <a:t>).</a:t>
            </a:r>
          </a:p>
          <a:p>
            <a:pPr marL="0" indent="0" eaLnBrk="1" hangingPunct="1">
              <a:buNone/>
            </a:pPr>
            <a:r>
              <a:rPr lang="en-US" altLang="en-US" b="1" i="1" dirty="0"/>
              <a:t>D</a:t>
            </a:r>
            <a:r>
              <a:rPr lang="en-US" altLang="en-US" sz="100" b="1" i="1" dirty="0"/>
              <a:t> </a:t>
            </a:r>
            <a:r>
              <a:rPr lang="en-US" altLang="en-US" b="1" i="1" dirty="0"/>
              <a:t>R</a:t>
            </a:r>
            <a:r>
              <a:rPr lang="en-US" altLang="en-US" sz="100" b="1" i="1" dirty="0"/>
              <a:t> </a:t>
            </a:r>
            <a:r>
              <a:rPr lang="en-US" altLang="en-US" b="1" i="1" dirty="0"/>
              <a:t>P</a:t>
            </a:r>
            <a:r>
              <a:rPr lang="en-US" altLang="en-US" b="1" i="1" baseline="-25000" dirty="0"/>
              <a:t>j</a:t>
            </a:r>
            <a:r>
              <a:rPr lang="en-US" altLang="en-US" b="1" dirty="0"/>
              <a:t> = </a:t>
            </a:r>
            <a:r>
              <a:rPr lang="en-US" altLang="en-US" b="1" i="1" dirty="0"/>
              <a:t>i</a:t>
            </a:r>
            <a:r>
              <a:rPr lang="en-US" altLang="en-US" b="1" i="1" baseline="-25000" dirty="0"/>
              <a:t>jt</a:t>
            </a:r>
            <a:r>
              <a:rPr lang="en-US" altLang="en-US" b="1" dirty="0"/>
              <a:t> − </a:t>
            </a:r>
            <a:r>
              <a:rPr lang="en-US" altLang="en-US" b="1" i="1" dirty="0"/>
              <a:t>i</a:t>
            </a:r>
            <a:r>
              <a:rPr lang="en-US" altLang="en-US" b="1" i="1" baseline="-25000" dirty="0"/>
              <a:t>Tt</a:t>
            </a:r>
            <a:endParaRPr lang="en-US" dirty="0"/>
          </a:p>
        </p:txBody>
      </p:sp>
      <p:sp>
        <p:nvSpPr>
          <p:cNvPr id="4" name="Content Placeholder 3"/>
          <p:cNvSpPr>
            <a:spLocks noGrp="1"/>
          </p:cNvSpPr>
          <p:nvPr>
            <p:ph idx="13"/>
          </p:nvPr>
        </p:nvSpPr>
        <p:spPr>
          <a:xfrm>
            <a:off x="465661" y="2929994"/>
            <a:ext cx="8229600" cy="1819287"/>
          </a:xfrm>
        </p:spPr>
        <p:txBody>
          <a:bodyPr/>
          <a:lstStyle/>
          <a:p>
            <a:pPr lvl="2" eaLnBrk="1" hangingPunct="1">
              <a:buFont typeface="Wingdings" pitchFamily="2" charset="2"/>
              <a:buNone/>
            </a:pPr>
            <a:r>
              <a:rPr lang="en-US" altLang="en-US" sz="2500" b="1" i="1" dirty="0"/>
              <a:t>i</a:t>
            </a:r>
            <a:r>
              <a:rPr lang="en-US" altLang="en-US" sz="2500" b="1" i="1" baseline="-25000" dirty="0"/>
              <a:t>jt</a:t>
            </a:r>
            <a:r>
              <a:rPr lang="en-US" altLang="en-US" sz="2500" i="1" dirty="0"/>
              <a:t> = </a:t>
            </a:r>
            <a:r>
              <a:rPr lang="en-US" altLang="en-US" sz="2500" dirty="0"/>
              <a:t>interest rate on security issued by a non-Treasury issuer (issuer</a:t>
            </a:r>
            <a:r>
              <a:rPr lang="en-US" altLang="en-US" sz="2500" i="1" dirty="0"/>
              <a:t> </a:t>
            </a:r>
            <a:r>
              <a:rPr lang="en-US" altLang="en-US" sz="2500" b="1" i="1" dirty="0"/>
              <a:t>j</a:t>
            </a:r>
            <a:r>
              <a:rPr lang="en-US" altLang="en-US" sz="2500" i="1" dirty="0"/>
              <a:t>)</a:t>
            </a:r>
            <a:r>
              <a:rPr lang="en-US" altLang="en-US" sz="2500" dirty="0"/>
              <a:t> of maturity </a:t>
            </a:r>
            <a:r>
              <a:rPr lang="en-US" altLang="en-US" sz="2500" b="1" dirty="0"/>
              <a:t>m</a:t>
            </a:r>
            <a:r>
              <a:rPr lang="en-US" altLang="en-US" sz="2500" dirty="0"/>
              <a:t> at time </a:t>
            </a:r>
            <a:r>
              <a:rPr lang="en-US" altLang="en-US" sz="2500" b="1" i="1" dirty="0"/>
              <a:t>t</a:t>
            </a:r>
          </a:p>
          <a:p>
            <a:pPr lvl="2" eaLnBrk="1" hangingPunct="1">
              <a:buFont typeface="Wingdings" pitchFamily="2" charset="2"/>
              <a:buNone/>
            </a:pPr>
            <a:r>
              <a:rPr lang="en-US" altLang="en-US" sz="2500" b="1" i="1" dirty="0"/>
              <a:t>i</a:t>
            </a:r>
            <a:r>
              <a:rPr lang="en-US" altLang="en-US" sz="2500" b="1" i="1" baseline="-25000" dirty="0"/>
              <a:t>Tt</a:t>
            </a:r>
            <a:r>
              <a:rPr lang="en-US" altLang="en-US" sz="2500" i="1" dirty="0"/>
              <a:t> = </a:t>
            </a:r>
            <a:r>
              <a:rPr lang="en-US" altLang="en-US" sz="2500" dirty="0"/>
              <a:t>interest rate on security issued by the U.S. Treasury of maturity </a:t>
            </a:r>
            <a:r>
              <a:rPr lang="en-US" altLang="en-US" sz="2500" b="1" dirty="0"/>
              <a:t>m</a:t>
            </a:r>
            <a:r>
              <a:rPr lang="en-US" altLang="en-US" sz="2500" dirty="0"/>
              <a:t> at time </a:t>
            </a:r>
            <a:r>
              <a:rPr lang="en-US" altLang="en-US" sz="2500" b="1" i="1" dirty="0"/>
              <a:t>t</a:t>
            </a:r>
            <a:endParaRPr lang="en-US" dirty="0"/>
          </a:p>
        </p:txBody>
      </p:sp>
      <p:sp>
        <p:nvSpPr>
          <p:cNvPr id="5" name="Content Placeholder 4"/>
          <p:cNvSpPr>
            <a:spLocks noGrp="1"/>
          </p:cNvSpPr>
          <p:nvPr>
            <p:ph idx="14"/>
          </p:nvPr>
        </p:nvSpPr>
        <p:spPr>
          <a:xfrm>
            <a:off x="464800" y="4833785"/>
            <a:ext cx="8229600" cy="1529688"/>
          </a:xfrm>
        </p:spPr>
        <p:txBody>
          <a:bodyPr/>
          <a:lstStyle/>
          <a:p>
            <a:pPr marL="0" indent="0" eaLnBrk="1" hangingPunct="1">
              <a:buNone/>
            </a:pPr>
            <a:r>
              <a:rPr lang="en-US" altLang="en-US" b="1" dirty="0"/>
              <a:t>Liquidity risk (</a:t>
            </a:r>
            <a:r>
              <a:rPr lang="en-US" altLang="en-US" b="1" i="1" dirty="0"/>
              <a:t>L</a:t>
            </a:r>
            <a:r>
              <a:rPr lang="en-US" altLang="en-US" sz="100" b="1" i="1" dirty="0"/>
              <a:t> </a:t>
            </a:r>
            <a:r>
              <a:rPr lang="en-US" altLang="en-US" b="1" i="1" dirty="0"/>
              <a:t>R</a:t>
            </a:r>
            <a:r>
              <a:rPr lang="en-US" altLang="en-US" sz="100" b="1" i="1" dirty="0"/>
              <a:t> </a:t>
            </a:r>
            <a:r>
              <a:rPr lang="en-US" altLang="en-US" b="1" i="1" dirty="0"/>
              <a:t>P</a:t>
            </a:r>
            <a:r>
              <a:rPr lang="en-US" altLang="en-US" b="1" dirty="0"/>
              <a:t>).</a:t>
            </a:r>
          </a:p>
          <a:p>
            <a:pPr marL="0" indent="0" eaLnBrk="1" hangingPunct="1">
              <a:buNone/>
            </a:pPr>
            <a:r>
              <a:rPr lang="en-US" altLang="en-US" b="1" dirty="0"/>
              <a:t>Special provisions (</a:t>
            </a:r>
            <a:r>
              <a:rPr lang="en-US" altLang="en-US" b="1" i="1" dirty="0"/>
              <a:t>S</a:t>
            </a:r>
            <a:r>
              <a:rPr lang="en-US" altLang="en-US" sz="100" b="1" i="1" dirty="0"/>
              <a:t> </a:t>
            </a:r>
            <a:r>
              <a:rPr lang="en-US" altLang="en-US" b="1" i="1" dirty="0"/>
              <a:t>C</a:t>
            </a:r>
            <a:r>
              <a:rPr lang="en-US" altLang="en-US" sz="100" b="1" i="1" dirty="0"/>
              <a:t> </a:t>
            </a:r>
            <a:r>
              <a:rPr lang="en-US" altLang="en-US" b="1" i="1" dirty="0"/>
              <a:t>P</a:t>
            </a:r>
            <a:r>
              <a:rPr lang="en-US" altLang="en-US" b="1" dirty="0"/>
              <a:t>).</a:t>
            </a:r>
          </a:p>
          <a:p>
            <a:pPr marL="0" indent="0" eaLnBrk="1" hangingPunct="1">
              <a:buNone/>
            </a:pPr>
            <a:r>
              <a:rPr lang="en-US" altLang="en-US" b="1" dirty="0"/>
              <a:t>Term to maturity (</a:t>
            </a:r>
            <a:r>
              <a:rPr lang="en-US" altLang="en-US" b="1" i="1" dirty="0"/>
              <a:t>M</a:t>
            </a:r>
            <a:r>
              <a:rPr lang="en-US" altLang="en-US" sz="100" b="1" i="1" dirty="0"/>
              <a:t> </a:t>
            </a:r>
            <a:r>
              <a:rPr lang="en-US" altLang="en-US" b="1" i="1" dirty="0"/>
              <a:t>P</a:t>
            </a:r>
            <a:r>
              <a:rPr lang="en-US" altLang="en-US" b="1" dirty="0"/>
              <a:t>).</a:t>
            </a:r>
            <a:endParaRPr lang="en-US" dirty="0"/>
          </a:p>
        </p:txBody>
      </p:sp>
      <p:sp>
        <p:nvSpPr>
          <p:cNvPr id="6" name="Slide Number Placeholder 5"/>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17744674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D</a:t>
            </a:r>
            <a:r>
              <a:rPr lang="en-US" altLang="en-US" sz="100" dirty="0"/>
              <a:t> </a:t>
            </a:r>
            <a:r>
              <a:rPr lang="en-US" altLang="en-US" sz="4000" dirty="0"/>
              <a:t>R</a:t>
            </a:r>
            <a:r>
              <a:rPr lang="en-US" altLang="en-US" sz="100" dirty="0"/>
              <a:t> </a:t>
            </a:r>
            <a:r>
              <a:rPr lang="en-US" altLang="en-US" sz="4000" dirty="0"/>
              <a:t>P</a:t>
            </a:r>
            <a:r>
              <a:rPr lang="en-US" altLang="en-US" sz="100" dirty="0"/>
              <a:t> </a:t>
            </a:r>
            <a:r>
              <a:rPr lang="en-US" altLang="en-US" sz="4000" dirty="0"/>
              <a:t>s Over Time</a:t>
            </a:r>
            <a:endParaRPr lang="en-US" dirty="0"/>
          </a:p>
        </p:txBody>
      </p:sp>
      <p:sp>
        <p:nvSpPr>
          <p:cNvPr id="3" name="Content Placeholder 2"/>
          <p:cNvSpPr>
            <a:spLocks noGrp="1"/>
          </p:cNvSpPr>
          <p:nvPr>
            <p:ph idx="1"/>
          </p:nvPr>
        </p:nvSpPr>
        <p:spPr>
          <a:xfrm>
            <a:off x="457200" y="1719263"/>
            <a:ext cx="6223000" cy="314810"/>
          </a:xfrm>
        </p:spPr>
        <p:txBody>
          <a:bodyPr/>
          <a:lstStyle/>
          <a:p>
            <a:pPr marL="0" indent="0">
              <a:buNone/>
            </a:pPr>
            <a:r>
              <a:rPr lang="en-US" sz="2000" b="1" dirty="0"/>
              <a:t>Figure 2–6 Default Risk Premium on Corporate Bonds</a:t>
            </a:r>
          </a:p>
        </p:txBody>
      </p:sp>
      <p:pic>
        <p:nvPicPr>
          <p:cNvPr id="7" name="Content Placeholder 6" descr="Time plot showing the Aaa Risk Premium and Baa Risk Premium (%) from 1977 to 2015.  The two premiums closely follow each other with the Baa risk premium always being about 1 point greater.&#10;"/>
          <p:cNvPicPr>
            <a:picLocks noGrp="1" noChangeAspect="1"/>
          </p:cNvPicPr>
          <p:nvPr>
            <p:ph idx="13"/>
          </p:nvPr>
        </p:nvPicPr>
        <p:blipFill>
          <a:blip r:embed="rId2">
            <a:extLst>
              <a:ext uri="{28A0092B-C50C-407E-A947-70E740481C1C}">
                <a14:useLocalDpi xmlns:a14="http://schemas.microsoft.com/office/drawing/2010/main" val="0"/>
              </a:ext>
            </a:extLst>
          </a:blip>
          <a:stretch>
            <a:fillRect/>
          </a:stretch>
        </p:blipFill>
        <p:spPr>
          <a:xfrm>
            <a:off x="1891987" y="2250700"/>
            <a:ext cx="5375901" cy="3290050"/>
          </a:xfrm>
        </p:spPr>
      </p:pic>
      <p:sp>
        <p:nvSpPr>
          <p:cNvPr id="5" name="Content Placeholder 4"/>
          <p:cNvSpPr>
            <a:spLocks noGrp="1"/>
          </p:cNvSpPr>
          <p:nvPr>
            <p:ph idx="14"/>
          </p:nvPr>
        </p:nvSpPr>
        <p:spPr>
          <a:xfrm>
            <a:off x="474131" y="5776184"/>
            <a:ext cx="7526869" cy="307116"/>
          </a:xfrm>
        </p:spPr>
        <p:txBody>
          <a:bodyPr/>
          <a:lstStyle/>
          <a:p>
            <a:pPr marL="0" indent="0">
              <a:buNone/>
            </a:pPr>
            <a:r>
              <a:rPr lang="en-US" sz="1800" b="1" dirty="0"/>
              <a:t>Source: </a:t>
            </a:r>
            <a:r>
              <a:rPr lang="en-US" sz="1800" dirty="0"/>
              <a:t>Federal Reserve Board website, May 2016. www.federalreserve.gov </a:t>
            </a:r>
          </a:p>
        </p:txBody>
      </p:sp>
      <p:sp>
        <p:nvSpPr>
          <p:cNvPr id="6" name="Content Placeholder 5"/>
          <p:cNvSpPr>
            <a:spLocks noGrp="1"/>
          </p:cNvSpPr>
          <p:nvPr>
            <p:ph idx="15"/>
          </p:nvPr>
        </p:nvSpPr>
        <p:spPr>
          <a:xfrm>
            <a:off x="3824083" y="6453472"/>
            <a:ext cx="1905175" cy="270592"/>
          </a:xfrm>
        </p:spPr>
        <p:txBody>
          <a:bodyPr/>
          <a:lstStyle/>
          <a:p>
            <a:pPr marL="0" indent="0">
              <a:buNone/>
            </a:pPr>
            <a:r>
              <a:rPr lang="en-IN" sz="1000" dirty="0">
                <a:hlinkClick r:id="rId3" action="ppaction://hlinksldjump"/>
              </a:rPr>
              <a:t>Access the long description slide.</a:t>
            </a:r>
            <a:endParaRPr lang="en-US" sz="1000" dirty="0">
              <a:hlinkClick r:id="rId3" action="ppaction://hlinksldjump"/>
            </a:endParaRP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13768783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Term Structure of Interest Rates:</a:t>
            </a:r>
            <a:br>
              <a:rPr lang="en-US" altLang="en-US" sz="4000" dirty="0"/>
            </a:br>
            <a:r>
              <a:rPr lang="en-US" altLang="en-US" sz="4000" dirty="0"/>
              <a:t>the Yield Curve</a:t>
            </a:r>
            <a:endParaRPr lang="en-US" dirty="0"/>
          </a:p>
        </p:txBody>
      </p:sp>
      <p:pic>
        <p:nvPicPr>
          <p:cNvPr id="9" name="Content Placeholder 8" descr="Graph showing three options for the yield to maturity as a function of time to maturity. Curve (a) is upward sloping, curve (b) is inverted or downward sloping, and curve (c) is a flat horizontal line."/>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5041" y="1905266"/>
            <a:ext cx="5212617" cy="3817937"/>
          </a:xfrm>
        </p:spPr>
      </p:pic>
      <p:sp>
        <p:nvSpPr>
          <p:cNvPr id="7" name="Content Placeholder 6"/>
          <p:cNvSpPr>
            <a:spLocks noGrp="1"/>
          </p:cNvSpPr>
          <p:nvPr>
            <p:ph idx="13"/>
          </p:nvPr>
        </p:nvSpPr>
        <p:spPr>
          <a:xfrm>
            <a:off x="5863161" y="1888594"/>
            <a:ext cx="2925239" cy="1680105"/>
          </a:xfrm>
        </p:spPr>
        <p:txBody>
          <a:bodyPr/>
          <a:lstStyle/>
          <a:p>
            <a:pPr marL="0" indent="0">
              <a:buNone/>
            </a:pPr>
            <a:r>
              <a:rPr lang="en-US" altLang="en-US" sz="2400" dirty="0">
                <a:cs typeface="Calibri" panose="020F0502020204030204" pitchFamily="34" charset="0"/>
              </a:rPr>
              <a:t>(a) Upward sloping</a:t>
            </a:r>
          </a:p>
          <a:p>
            <a:pPr marL="444500" indent="-444500">
              <a:buNone/>
            </a:pPr>
            <a:r>
              <a:rPr lang="en-US" altLang="en-US" sz="2400" dirty="0">
                <a:cs typeface="Calibri" panose="020F0502020204030204" pitchFamily="34" charset="0"/>
              </a:rPr>
              <a:t>(b) Inverted or downward sloping</a:t>
            </a:r>
          </a:p>
          <a:p>
            <a:pPr marL="0" indent="0">
              <a:buNone/>
            </a:pPr>
            <a:r>
              <a:rPr lang="en-US" altLang="en-US" sz="2400" dirty="0">
                <a:cs typeface="Calibri" panose="020F0502020204030204" pitchFamily="34" charset="0"/>
              </a:rPr>
              <a:t>(c) Flat</a:t>
            </a:r>
            <a:endParaRPr lang="en-IN" sz="2400" dirty="0"/>
          </a:p>
        </p:txBody>
      </p:sp>
      <p:sp>
        <p:nvSpPr>
          <p:cNvPr id="8" name="Content Placeholder 7"/>
          <p:cNvSpPr>
            <a:spLocks noGrp="1"/>
          </p:cNvSpPr>
          <p:nvPr>
            <p:ph idx="14"/>
          </p:nvPr>
        </p:nvSpPr>
        <p:spPr>
          <a:xfrm>
            <a:off x="3572931" y="6452131"/>
            <a:ext cx="2396069" cy="266169"/>
          </a:xfrm>
        </p:spPr>
        <p:txBody>
          <a:bodyPr/>
          <a:lstStyle/>
          <a:p>
            <a:pPr marL="0" indent="0" algn="ctr">
              <a:buNone/>
            </a:pPr>
            <a:r>
              <a:rPr lang="en-IN" sz="1000" dirty="0">
                <a:hlinkClick r:id="" action="ppaction://noaction"/>
              </a:rPr>
              <a:t>Access the long description slide.</a:t>
            </a:r>
            <a:endParaRPr lang="en-IN" sz="1000" dirty="0"/>
          </a:p>
        </p:txBody>
      </p:sp>
      <p:sp>
        <p:nvSpPr>
          <p:cNvPr id="3" name="Slide Number Placeholder 2"/>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33647663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457200" y="703356"/>
            <a:ext cx="7543800" cy="732341"/>
          </a:xfrm>
        </p:spPr>
        <p:txBody>
          <a:bodyPr anchor="ctr"/>
          <a:lstStyle/>
          <a:p>
            <a:r>
              <a:rPr lang="en-US" altLang="en-US" sz="4000" dirty="0"/>
              <a:t>Interest Rate Fundamentals</a:t>
            </a:r>
          </a:p>
        </p:txBody>
      </p:sp>
      <p:sp>
        <p:nvSpPr>
          <p:cNvPr id="23" name="Content Placeholder 22"/>
          <p:cNvSpPr>
            <a:spLocks noGrp="1"/>
          </p:cNvSpPr>
          <p:nvPr>
            <p:ph idx="1"/>
          </p:nvPr>
        </p:nvSpPr>
        <p:spPr>
          <a:xfrm>
            <a:off x="457200" y="1719263"/>
            <a:ext cx="8229600" cy="3297237"/>
          </a:xfrm>
        </p:spPr>
        <p:txBody>
          <a:bodyPr/>
          <a:lstStyle/>
          <a:p>
            <a:pPr marL="0" indent="0" eaLnBrk="1" hangingPunct="1">
              <a:lnSpc>
                <a:spcPct val="90000"/>
              </a:lnSpc>
              <a:spcBef>
                <a:spcPts val="1000"/>
              </a:spcBef>
              <a:spcAft>
                <a:spcPts val="0"/>
              </a:spcAft>
              <a:buSzPct val="100000"/>
              <a:buNone/>
            </a:pPr>
            <a:r>
              <a:rPr lang="en-US" altLang="en-US" sz="2800" b="1" dirty="0"/>
              <a:t>Nominal interest rates: the interest rates actually observed in financial markets.</a:t>
            </a:r>
          </a:p>
          <a:p>
            <a:pPr marL="291600" lvl="1" indent="-291600" eaLnBrk="1" hangingPunct="1">
              <a:buSzPct val="100000"/>
            </a:pPr>
            <a:r>
              <a:rPr lang="en-US" altLang="en-US" dirty="0"/>
              <a:t>Used to determine fair present value and prices of securities.</a:t>
            </a:r>
          </a:p>
          <a:p>
            <a:pPr marL="291600" lvl="1" indent="-291600" eaLnBrk="1" hangingPunct="1">
              <a:buSzPct val="100000"/>
            </a:pPr>
            <a:r>
              <a:rPr lang="en-US" altLang="en-US" dirty="0"/>
              <a:t>Two components:</a:t>
            </a:r>
          </a:p>
          <a:p>
            <a:pPr marL="626400" lvl="2" indent="-320400" eaLnBrk="1" hangingPunct="1">
              <a:buSzPct val="80000"/>
            </a:pPr>
            <a:r>
              <a:rPr lang="en-US" altLang="en-US" sz="2500" dirty="0"/>
              <a:t>Opportunity cost.</a:t>
            </a:r>
          </a:p>
          <a:p>
            <a:pPr marL="626400" lvl="2" indent="-320400" eaLnBrk="1" hangingPunct="1">
              <a:buSzPct val="80000"/>
            </a:pPr>
            <a:r>
              <a:rPr lang="en-US" altLang="en-US" sz="2500" dirty="0"/>
              <a:t>Adjustments for individual security characteristics.</a:t>
            </a:r>
            <a:endParaRPr lang="en-US" altLang="en-US" sz="2600" b="1" dirty="0"/>
          </a:p>
        </p:txBody>
      </p:sp>
      <p:sp>
        <p:nvSpPr>
          <p:cNvPr id="2" name="Slide Number Placeholder 1"/>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a:t>
            </a:fld>
            <a:endParaRPr lang="en-US" alt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Unbiased Expectations Theory</a:t>
            </a:r>
            <a:endParaRPr lang="en-US" dirty="0"/>
          </a:p>
        </p:txBody>
      </p:sp>
      <p:sp>
        <p:nvSpPr>
          <p:cNvPr id="3" name="Content Placeholder 2"/>
          <p:cNvSpPr>
            <a:spLocks noGrp="1"/>
          </p:cNvSpPr>
          <p:nvPr>
            <p:ph idx="1"/>
          </p:nvPr>
        </p:nvSpPr>
        <p:spPr>
          <a:xfrm>
            <a:off x="457200" y="1719263"/>
            <a:ext cx="8229600" cy="1322517"/>
          </a:xfrm>
        </p:spPr>
        <p:txBody>
          <a:bodyPr/>
          <a:lstStyle/>
          <a:p>
            <a:pPr marL="0" indent="0">
              <a:buNone/>
            </a:pPr>
            <a:r>
              <a:rPr lang="en-US" altLang="en-US" sz="2600" b="1" dirty="0"/>
              <a:t>Current long-term interest rates (</a:t>
            </a:r>
            <a:r>
              <a:rPr lang="en-US" altLang="en-US" sz="2600" b="1" i="1" baseline="-25000" dirty="0"/>
              <a:t>1</a:t>
            </a:r>
            <a:r>
              <a:rPr lang="en-US" altLang="en-US" sz="2600" b="1" i="1" dirty="0"/>
              <a:t>R</a:t>
            </a:r>
            <a:r>
              <a:rPr lang="en-US" altLang="en-US" sz="2600" b="1" i="1" baseline="-25000" dirty="0"/>
              <a:t>N</a:t>
            </a:r>
            <a:r>
              <a:rPr lang="en-US" altLang="en-US" sz="2600" b="1" dirty="0"/>
              <a:t>) are geometric averages of current and expected future, </a:t>
            </a:r>
            <a:r>
              <a:rPr lang="en-US" altLang="en-US" sz="2600" b="1" i="1" dirty="0"/>
              <a:t>E(</a:t>
            </a:r>
            <a:r>
              <a:rPr lang="en-US" altLang="en-US" sz="2600" b="1" i="1" baseline="-25000" dirty="0"/>
              <a:t>N</a:t>
            </a:r>
            <a:r>
              <a:rPr lang="en-US" altLang="en-US" sz="2600" b="1" i="1" dirty="0"/>
              <a:t>r</a:t>
            </a:r>
            <a:r>
              <a:rPr lang="en-US" altLang="en-US" sz="2600" b="1" i="1" baseline="-25000" dirty="0"/>
              <a:t>1</a:t>
            </a:r>
            <a:r>
              <a:rPr lang="en-US" altLang="en-US" sz="2600" b="1" i="1" dirty="0"/>
              <a:t>),</a:t>
            </a:r>
            <a:r>
              <a:rPr lang="en-US" altLang="en-US" sz="2600" b="1" dirty="0"/>
              <a:t> short-term interest rates.</a:t>
            </a:r>
            <a:endParaRPr lang="en-US" sz="2600" dirty="0"/>
          </a:p>
        </p:txBody>
      </p:sp>
      <p:graphicFrame>
        <p:nvGraphicFramePr>
          <p:cNvPr id="6" name="Object 7"/>
          <p:cNvGraphicFramePr>
            <a:graphicFrameLocks noGrp="1" noChangeAspect="1"/>
          </p:cNvGraphicFramePr>
          <p:nvPr>
            <p:ph idx="13"/>
            <p:extLst>
              <p:ext uri="{D42A27DB-BD31-4B8C-83A1-F6EECF244321}">
                <p14:modId xmlns:p14="http://schemas.microsoft.com/office/powerpoint/2010/main" val="3927683925"/>
              </p:ext>
            </p:extLst>
          </p:nvPr>
        </p:nvGraphicFramePr>
        <p:xfrm>
          <a:off x="1122363" y="3162300"/>
          <a:ext cx="5816600" cy="741363"/>
        </p:xfrm>
        <a:graphic>
          <a:graphicData uri="http://schemas.openxmlformats.org/presentationml/2006/ole">
            <mc:AlternateContent xmlns:mc="http://schemas.openxmlformats.org/markup-compatibility/2006">
              <mc:Choice xmlns:v="urn:schemas-microsoft-com:vml" Requires="v">
                <p:oleObj spid="_x0000_s2172" name="Equation" r:id="rId4" imgW="2590560" imgH="330120" progId="Equation.DSMT4">
                  <p:embed/>
                </p:oleObj>
              </mc:Choice>
              <mc:Fallback>
                <p:oleObj name="Equation" r:id="rId4" imgW="2590560" imgH="330120" progId="Equation.DSMT4">
                  <p:embed/>
                  <p:pic>
                    <p:nvPicPr>
                      <p:cNvPr id="0" name=""/>
                      <p:cNvPicPr/>
                      <p:nvPr/>
                    </p:nvPicPr>
                    <p:blipFill>
                      <a:blip r:embed="rId5"/>
                      <a:stretch>
                        <a:fillRect/>
                      </a:stretch>
                    </p:blipFill>
                    <p:spPr>
                      <a:xfrm>
                        <a:off x="1122363" y="3162300"/>
                        <a:ext cx="5816600" cy="741363"/>
                      </a:xfrm>
                      <a:prstGeom prst="rect">
                        <a:avLst/>
                      </a:prstGeom>
                    </p:spPr>
                  </p:pic>
                </p:oleObj>
              </mc:Fallback>
            </mc:AlternateContent>
          </a:graphicData>
        </a:graphic>
      </p:graphicFrame>
      <p:sp>
        <p:nvSpPr>
          <p:cNvPr id="5" name="Content Placeholder 4"/>
          <p:cNvSpPr>
            <a:spLocks noGrp="1"/>
          </p:cNvSpPr>
          <p:nvPr>
            <p:ph idx="14"/>
          </p:nvPr>
        </p:nvSpPr>
        <p:spPr>
          <a:xfrm>
            <a:off x="1122363" y="4334102"/>
            <a:ext cx="6573837" cy="1878275"/>
          </a:xfrm>
        </p:spPr>
        <p:txBody>
          <a:bodyPr/>
          <a:lstStyle/>
          <a:p>
            <a:pPr marL="0" lvl="1" indent="0" eaLnBrk="1" hangingPunct="1">
              <a:buFont typeface="Wingdings" pitchFamily="2" charset="2"/>
              <a:buNone/>
            </a:pPr>
            <a:r>
              <a:rPr lang="en-US" altLang="en-US" sz="2200" b="1" i="1" baseline="-25000" dirty="0"/>
              <a:t>1</a:t>
            </a:r>
            <a:r>
              <a:rPr lang="en-US" altLang="en-US" sz="2200" b="1" i="1" dirty="0"/>
              <a:t>R</a:t>
            </a:r>
            <a:r>
              <a:rPr lang="en-US" altLang="en-US" sz="2200" b="1" i="1" baseline="-25000" dirty="0"/>
              <a:t>N</a:t>
            </a:r>
            <a:r>
              <a:rPr lang="en-US" altLang="en-US" sz="2200" b="1" dirty="0"/>
              <a:t> </a:t>
            </a:r>
            <a:r>
              <a:rPr lang="en-US" altLang="en-US" sz="2200" dirty="0"/>
              <a:t>= actual </a:t>
            </a:r>
            <a:r>
              <a:rPr lang="en-US" altLang="en-US" sz="2200" b="1" i="1" dirty="0"/>
              <a:t>N</a:t>
            </a:r>
            <a:r>
              <a:rPr lang="en-US" altLang="en-US" sz="2200" dirty="0"/>
              <a:t>-period rate today</a:t>
            </a:r>
          </a:p>
          <a:p>
            <a:pPr marL="0" lvl="1" indent="0" eaLnBrk="1" hangingPunct="1">
              <a:buFont typeface="Wingdings" pitchFamily="2" charset="2"/>
              <a:buNone/>
            </a:pPr>
            <a:r>
              <a:rPr lang="en-US" altLang="en-US" sz="2200" b="1" i="1" dirty="0"/>
              <a:t>N</a:t>
            </a:r>
            <a:r>
              <a:rPr lang="en-US" altLang="en-US" sz="2200" b="1" dirty="0"/>
              <a:t> </a:t>
            </a:r>
            <a:r>
              <a:rPr lang="en-US" altLang="en-US" sz="2200" dirty="0"/>
              <a:t>= term to maturity, </a:t>
            </a:r>
            <a:r>
              <a:rPr lang="en-US" altLang="en-US" sz="2200" b="1" i="1" dirty="0"/>
              <a:t>N</a:t>
            </a:r>
            <a:r>
              <a:rPr lang="en-US" altLang="en-US" sz="2200" dirty="0"/>
              <a:t> = 1, 2, …, 4, …</a:t>
            </a:r>
          </a:p>
          <a:p>
            <a:pPr marL="0" lvl="1" indent="0" eaLnBrk="1" hangingPunct="1">
              <a:buFont typeface="Wingdings" pitchFamily="2" charset="2"/>
              <a:buNone/>
            </a:pPr>
            <a:r>
              <a:rPr lang="en-US" altLang="en-US" sz="2200" b="1" i="1" baseline="-25000" dirty="0"/>
              <a:t>1</a:t>
            </a:r>
            <a:r>
              <a:rPr lang="en-US" altLang="en-US" sz="2200" b="1" i="1" dirty="0"/>
              <a:t>R</a:t>
            </a:r>
            <a:r>
              <a:rPr lang="en-US" altLang="en-US" sz="2200" b="1" i="1" baseline="-25000" dirty="0"/>
              <a:t>1</a:t>
            </a:r>
            <a:r>
              <a:rPr lang="en-US" altLang="en-US" sz="2200" b="1" baseline="-25000" dirty="0"/>
              <a:t> </a:t>
            </a:r>
            <a:r>
              <a:rPr lang="en-US" altLang="en-US" sz="2200" dirty="0"/>
              <a:t>= actual current one-year rate today</a:t>
            </a:r>
          </a:p>
          <a:p>
            <a:pPr marL="0" lvl="1" indent="0" eaLnBrk="1" hangingPunct="1">
              <a:buFont typeface="Wingdings" pitchFamily="2" charset="2"/>
              <a:buNone/>
            </a:pPr>
            <a:r>
              <a:rPr lang="en-US" altLang="en-US" sz="2200" b="1" i="1" dirty="0"/>
              <a:t>E(</a:t>
            </a:r>
            <a:r>
              <a:rPr lang="en-US" altLang="en-US" sz="2200" b="1" i="1" baseline="-25000" dirty="0"/>
              <a:t>i</a:t>
            </a:r>
            <a:r>
              <a:rPr lang="en-US" altLang="en-US" sz="2200" b="1" i="1" dirty="0"/>
              <a:t>r</a:t>
            </a:r>
            <a:r>
              <a:rPr lang="en-US" altLang="en-US" sz="2200" b="1" i="1" baseline="-25000" dirty="0"/>
              <a:t>1</a:t>
            </a:r>
            <a:r>
              <a:rPr lang="en-US" altLang="en-US" sz="2200" b="1" i="1" dirty="0"/>
              <a:t>)</a:t>
            </a:r>
            <a:r>
              <a:rPr lang="en-US" altLang="en-US" sz="2200" b="1" dirty="0"/>
              <a:t> </a:t>
            </a:r>
            <a:r>
              <a:rPr lang="en-US" altLang="en-US" sz="2200" dirty="0"/>
              <a:t>= expected one-year rates for years, </a:t>
            </a:r>
            <a:r>
              <a:rPr lang="en-US" altLang="en-US" sz="2200" b="1" i="1" dirty="0"/>
              <a:t>i</a:t>
            </a:r>
            <a:r>
              <a:rPr lang="en-US" altLang="en-US" sz="2200" dirty="0"/>
              <a:t> = 1 to </a:t>
            </a:r>
            <a:r>
              <a:rPr lang="en-US" altLang="en-US" sz="2200" b="1" i="1" dirty="0"/>
              <a:t>N</a:t>
            </a:r>
            <a:endParaRPr lang="en-US" dirty="0"/>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13007985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Liquidity Premium Theory</a:t>
            </a:r>
            <a:endParaRPr lang="en-US" dirty="0"/>
          </a:p>
        </p:txBody>
      </p:sp>
      <p:sp>
        <p:nvSpPr>
          <p:cNvPr id="3" name="Content Placeholder 2"/>
          <p:cNvSpPr>
            <a:spLocks noGrp="1"/>
          </p:cNvSpPr>
          <p:nvPr>
            <p:ph idx="1"/>
          </p:nvPr>
        </p:nvSpPr>
        <p:spPr>
          <a:xfrm>
            <a:off x="457200" y="1719263"/>
            <a:ext cx="8229600" cy="1397162"/>
          </a:xfrm>
        </p:spPr>
        <p:txBody>
          <a:bodyPr/>
          <a:lstStyle/>
          <a:p>
            <a:pPr marL="0" indent="0">
              <a:buNone/>
            </a:pPr>
            <a:r>
              <a:rPr lang="en-US" altLang="en-US" sz="2600" b="1" dirty="0"/>
              <a:t>Long-term interest rates are geometric averages of current and expected future short-term interest rates </a:t>
            </a:r>
            <a:r>
              <a:rPr lang="en-US" altLang="en-US" sz="2600" b="1" i="1" u="sng" dirty="0"/>
              <a:t>plus liquidity risk premiums that increase with maturity</a:t>
            </a:r>
            <a:r>
              <a:rPr lang="en-US" altLang="en-US" sz="2600" b="1" i="1" dirty="0"/>
              <a:t>.</a:t>
            </a:r>
            <a:endParaRPr lang="en-US" sz="2600" dirty="0"/>
          </a:p>
        </p:txBody>
      </p:sp>
      <p:graphicFrame>
        <p:nvGraphicFramePr>
          <p:cNvPr id="6" name="Object 7"/>
          <p:cNvGraphicFramePr>
            <a:graphicFrameLocks noGrp="1" noChangeAspect="1"/>
          </p:cNvGraphicFramePr>
          <p:nvPr>
            <p:ph idx="13"/>
            <p:extLst>
              <p:ext uri="{D42A27DB-BD31-4B8C-83A1-F6EECF244321}">
                <p14:modId xmlns:p14="http://schemas.microsoft.com/office/powerpoint/2010/main" val="2853685279"/>
              </p:ext>
            </p:extLst>
          </p:nvPr>
        </p:nvGraphicFramePr>
        <p:xfrm>
          <a:off x="822325" y="3121025"/>
          <a:ext cx="6483350" cy="687388"/>
        </p:xfrm>
        <a:graphic>
          <a:graphicData uri="http://schemas.openxmlformats.org/presentationml/2006/ole">
            <mc:AlternateContent xmlns:mc="http://schemas.openxmlformats.org/markup-compatibility/2006">
              <mc:Choice xmlns:v="urn:schemas-microsoft-com:vml" Requires="v">
                <p:oleObj spid="_x0000_s3191" name="Equation" r:id="rId3" imgW="3111480" imgH="330120" progId="Equation.DSMT4">
                  <p:embed/>
                </p:oleObj>
              </mc:Choice>
              <mc:Fallback>
                <p:oleObj name="Equation" r:id="rId3" imgW="3111480" imgH="330120" progId="Equation.DSMT4">
                  <p:embed/>
                  <p:pic>
                    <p:nvPicPr>
                      <p:cNvPr id="0" name=""/>
                      <p:cNvPicPr/>
                      <p:nvPr/>
                    </p:nvPicPr>
                    <p:blipFill>
                      <a:blip r:embed="rId4"/>
                      <a:stretch>
                        <a:fillRect/>
                      </a:stretch>
                    </p:blipFill>
                    <p:spPr>
                      <a:xfrm>
                        <a:off x="822325" y="3121025"/>
                        <a:ext cx="6483350" cy="687388"/>
                      </a:xfrm>
                      <a:prstGeom prst="rect">
                        <a:avLst/>
                      </a:prstGeom>
                    </p:spPr>
                  </p:pic>
                </p:oleObj>
              </mc:Fallback>
            </mc:AlternateContent>
          </a:graphicData>
        </a:graphic>
      </p:graphicFrame>
      <p:sp>
        <p:nvSpPr>
          <p:cNvPr id="5" name="Content Placeholder 4"/>
          <p:cNvSpPr>
            <a:spLocks noGrp="1"/>
          </p:cNvSpPr>
          <p:nvPr>
            <p:ph idx="14"/>
          </p:nvPr>
        </p:nvSpPr>
        <p:spPr>
          <a:xfrm>
            <a:off x="474131" y="4189445"/>
            <a:ext cx="4682069" cy="961053"/>
          </a:xfrm>
        </p:spPr>
        <p:txBody>
          <a:bodyPr/>
          <a:lstStyle/>
          <a:p>
            <a:pPr lvl="1" eaLnBrk="1" hangingPunct="1">
              <a:buFont typeface="Wingdings" pitchFamily="2" charset="2"/>
              <a:buNone/>
            </a:pPr>
            <a:r>
              <a:rPr lang="en-US" altLang="en-US" sz="2200" b="1" i="1" dirty="0"/>
              <a:t>L</a:t>
            </a:r>
            <a:r>
              <a:rPr lang="en-US" altLang="en-US" sz="2200" b="1" i="1" baseline="-25000" dirty="0"/>
              <a:t>t</a:t>
            </a:r>
            <a:r>
              <a:rPr lang="en-US" altLang="en-US" sz="2200" b="1" dirty="0"/>
              <a:t> </a:t>
            </a:r>
            <a:r>
              <a:rPr lang="en-US" altLang="en-US" sz="2200" dirty="0"/>
              <a:t>= liquidity premium for period</a:t>
            </a:r>
            <a:r>
              <a:rPr lang="en-US" altLang="en-US" sz="2200" b="1" dirty="0"/>
              <a:t> </a:t>
            </a:r>
            <a:r>
              <a:rPr lang="en-US" altLang="en-US" sz="2200" b="1" i="1" dirty="0"/>
              <a:t>t</a:t>
            </a:r>
          </a:p>
          <a:p>
            <a:pPr lvl="1" eaLnBrk="1" hangingPunct="1">
              <a:buFont typeface="Wingdings" pitchFamily="2" charset="2"/>
              <a:buNone/>
            </a:pPr>
            <a:r>
              <a:rPr lang="en-US" altLang="en-US" sz="2200" b="1" i="1" dirty="0"/>
              <a:t>L</a:t>
            </a:r>
            <a:r>
              <a:rPr lang="en-US" altLang="en-US" sz="2200" b="1" i="1" baseline="-25000" dirty="0"/>
              <a:t>2</a:t>
            </a:r>
            <a:r>
              <a:rPr lang="en-US" altLang="en-US" sz="2200" b="1" i="1" dirty="0"/>
              <a:t> &lt; L</a:t>
            </a:r>
            <a:r>
              <a:rPr lang="en-US" altLang="en-US" sz="2200" b="1" i="1" baseline="-25000" dirty="0"/>
              <a:t>3</a:t>
            </a:r>
            <a:r>
              <a:rPr lang="en-US" altLang="en-US" sz="2200" b="1" i="1" dirty="0"/>
              <a:t> &lt; …L</a:t>
            </a:r>
            <a:r>
              <a:rPr lang="en-US" altLang="en-US" sz="2200" b="1" i="1" baseline="-25000" dirty="0"/>
              <a:t>N</a:t>
            </a:r>
            <a:endParaRPr lang="en-US" dirty="0"/>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16476011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U</a:t>
            </a:r>
            <a:r>
              <a:rPr lang="en-US" altLang="en-US" sz="100" dirty="0"/>
              <a:t> </a:t>
            </a:r>
            <a:r>
              <a:rPr lang="en-US" altLang="en-US" sz="4000" dirty="0"/>
              <a:t>E</a:t>
            </a:r>
            <a:r>
              <a:rPr lang="en-US" altLang="en-US" sz="100" dirty="0"/>
              <a:t> </a:t>
            </a:r>
            <a:r>
              <a:rPr lang="en-US" altLang="en-US" sz="4000" dirty="0"/>
              <a:t>T vs. L</a:t>
            </a:r>
            <a:r>
              <a:rPr lang="en-US" altLang="en-US" sz="100" dirty="0"/>
              <a:t> </a:t>
            </a:r>
            <a:r>
              <a:rPr lang="en-US" altLang="en-US" sz="4000" dirty="0"/>
              <a:t>P</a:t>
            </a:r>
            <a:r>
              <a:rPr lang="en-US" altLang="en-US" sz="100" dirty="0"/>
              <a:t> </a:t>
            </a:r>
            <a:r>
              <a:rPr lang="en-US" altLang="en-US" sz="4000" dirty="0"/>
              <a:t>T</a:t>
            </a:r>
            <a:endParaRPr lang="en-US" dirty="0"/>
          </a:p>
        </p:txBody>
      </p:sp>
      <p:sp>
        <p:nvSpPr>
          <p:cNvPr id="3" name="Content Placeholder 2"/>
          <p:cNvSpPr>
            <a:spLocks noGrp="1"/>
          </p:cNvSpPr>
          <p:nvPr>
            <p:ph idx="1"/>
          </p:nvPr>
        </p:nvSpPr>
        <p:spPr>
          <a:xfrm>
            <a:off x="457200" y="1719263"/>
            <a:ext cx="7416800" cy="642937"/>
          </a:xfrm>
        </p:spPr>
        <p:txBody>
          <a:bodyPr/>
          <a:lstStyle/>
          <a:p>
            <a:pPr marL="0" indent="0">
              <a:buNone/>
            </a:pPr>
            <a:r>
              <a:rPr lang="en-US" sz="2000" b="1" dirty="0"/>
              <a:t>Figure 2–9 </a:t>
            </a:r>
            <a:r>
              <a:rPr lang="en-US" sz="2000" dirty="0"/>
              <a:t>Yield Curve under the Unbiased Expectations Theory (U</a:t>
            </a:r>
            <a:r>
              <a:rPr lang="en-US" sz="100" dirty="0"/>
              <a:t> </a:t>
            </a:r>
            <a:r>
              <a:rPr lang="en-US" sz="2000" dirty="0"/>
              <a:t>E</a:t>
            </a:r>
            <a:r>
              <a:rPr lang="en-US" sz="100" dirty="0"/>
              <a:t> </a:t>
            </a:r>
            <a:r>
              <a:rPr lang="en-US" sz="2000" dirty="0"/>
              <a:t>T) versus the Liquidity Premium Theory (L</a:t>
            </a:r>
            <a:r>
              <a:rPr lang="en-US" sz="100" dirty="0"/>
              <a:t> </a:t>
            </a:r>
            <a:r>
              <a:rPr lang="en-US" sz="2000" dirty="0"/>
              <a:t>P</a:t>
            </a:r>
            <a:r>
              <a:rPr lang="en-US" sz="100" dirty="0"/>
              <a:t> </a:t>
            </a:r>
            <a:r>
              <a:rPr lang="en-US" sz="2000" dirty="0"/>
              <a:t>T)</a:t>
            </a:r>
          </a:p>
        </p:txBody>
      </p:sp>
      <p:pic>
        <p:nvPicPr>
          <p:cNvPr id="6" name="Content Placeholder 5" descr="Upward-sloping, downward-sloping, and flat yield curves under the unbiased expectations theory and the liquidity premium theory."/>
          <p:cNvPicPr>
            <a:picLocks noGrp="1" noChangeAspect="1"/>
          </p:cNvPicPr>
          <p:nvPr>
            <p:ph idx="13"/>
          </p:nvPr>
        </p:nvPicPr>
        <p:blipFill>
          <a:blip r:embed="rId2">
            <a:extLst>
              <a:ext uri="{28A0092B-C50C-407E-A947-70E740481C1C}">
                <a14:useLocalDpi xmlns:a14="http://schemas.microsoft.com/office/drawing/2010/main" val="0"/>
              </a:ext>
            </a:extLst>
          </a:blip>
          <a:stretch>
            <a:fillRect/>
          </a:stretch>
        </p:blipFill>
        <p:spPr>
          <a:xfrm>
            <a:off x="2612261" y="2550303"/>
            <a:ext cx="3791388" cy="3478338"/>
          </a:xfrm>
        </p:spPr>
      </p:pic>
      <p:sp>
        <p:nvSpPr>
          <p:cNvPr id="5" name="Content Placeholder 4"/>
          <p:cNvSpPr>
            <a:spLocks noGrp="1"/>
          </p:cNvSpPr>
          <p:nvPr>
            <p:ph idx="14"/>
          </p:nvPr>
        </p:nvSpPr>
        <p:spPr>
          <a:xfrm>
            <a:off x="3840654" y="6447976"/>
            <a:ext cx="1970489" cy="285621"/>
          </a:xfrm>
        </p:spPr>
        <p:txBody>
          <a:bodyPr/>
          <a:lstStyle/>
          <a:p>
            <a:pPr marL="0" indent="0">
              <a:buNone/>
            </a:pPr>
            <a:r>
              <a:rPr lang="en-IN" sz="1000" dirty="0">
                <a:hlinkClick r:id="rId3" action="ppaction://hlinksldjump"/>
              </a:rPr>
              <a:t>Access the long description slide.</a:t>
            </a:r>
            <a:endParaRPr lang="en-US" sz="1000" dirty="0">
              <a:hlinkClick r:id="rId3" action="ppaction://hlinksldjump"/>
            </a:endParaRP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8051801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Market Segmentation Theory</a:t>
            </a:r>
            <a:endParaRPr lang="en-US" dirty="0"/>
          </a:p>
        </p:txBody>
      </p:sp>
      <p:sp>
        <p:nvSpPr>
          <p:cNvPr id="3" name="Content Placeholder 2"/>
          <p:cNvSpPr>
            <a:spLocks noGrp="1"/>
          </p:cNvSpPr>
          <p:nvPr>
            <p:ph idx="1"/>
          </p:nvPr>
        </p:nvSpPr>
        <p:spPr>
          <a:xfrm>
            <a:off x="457200" y="1719263"/>
            <a:ext cx="8229600" cy="3561864"/>
          </a:xfrm>
        </p:spPr>
        <p:txBody>
          <a:bodyPr/>
          <a:lstStyle/>
          <a:p>
            <a:pPr marL="0" indent="0" eaLnBrk="1" hangingPunct="1">
              <a:spcAft>
                <a:spcPts val="1200"/>
              </a:spcAft>
              <a:buNone/>
            </a:pPr>
            <a:r>
              <a:rPr lang="en-US" altLang="en-US" sz="2600" b="1" dirty="0"/>
              <a:t>Individual investors and FIs have specific maturity preferences.</a:t>
            </a:r>
          </a:p>
          <a:p>
            <a:pPr marL="0" indent="0" eaLnBrk="1" hangingPunct="1">
              <a:spcAft>
                <a:spcPts val="1200"/>
              </a:spcAft>
              <a:buNone/>
            </a:pPr>
            <a:r>
              <a:rPr lang="en-US" altLang="en-US" sz="2600" b="1" dirty="0"/>
              <a:t>Interest rates are determined by distinct supply and demand conditions within many maturity segments.</a:t>
            </a:r>
          </a:p>
          <a:p>
            <a:pPr marL="0" indent="0" eaLnBrk="1" hangingPunct="1">
              <a:buNone/>
            </a:pPr>
            <a:r>
              <a:rPr lang="en-US" altLang="en-US" sz="2600" b="1" dirty="0"/>
              <a:t>Investors and borrowers deviate from their preferred maturity segment only when adequately compensated to do so.</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21216377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Implied Forward Rates</a:t>
            </a:r>
            <a:endParaRPr lang="en-US" dirty="0"/>
          </a:p>
        </p:txBody>
      </p:sp>
      <p:sp>
        <p:nvSpPr>
          <p:cNvPr id="3" name="Content Placeholder 2"/>
          <p:cNvSpPr>
            <a:spLocks noGrp="1"/>
          </p:cNvSpPr>
          <p:nvPr>
            <p:ph idx="1"/>
          </p:nvPr>
        </p:nvSpPr>
        <p:spPr>
          <a:xfrm>
            <a:off x="457200" y="1719262"/>
            <a:ext cx="8229600" cy="2143611"/>
          </a:xfrm>
        </p:spPr>
        <p:txBody>
          <a:bodyPr/>
          <a:lstStyle/>
          <a:p>
            <a:pPr marL="0" indent="0" eaLnBrk="1" hangingPunct="1">
              <a:buNone/>
            </a:pPr>
            <a:r>
              <a:rPr lang="en-US" altLang="en-US" sz="2600" b="1" dirty="0"/>
              <a:t>A forward rate (</a:t>
            </a:r>
            <a:r>
              <a:rPr lang="en-US" altLang="en-US" sz="2600" b="1" i="1" dirty="0"/>
              <a:t>f</a:t>
            </a:r>
            <a:r>
              <a:rPr lang="en-US" altLang="en-US" sz="2600" b="1" dirty="0"/>
              <a:t>) is an expected rate on a short-term security that is to be originated at some point in the future.</a:t>
            </a:r>
          </a:p>
          <a:p>
            <a:pPr marL="0" indent="0" eaLnBrk="1" hangingPunct="1">
              <a:buNone/>
            </a:pPr>
            <a:r>
              <a:rPr lang="en-US" altLang="en-US" sz="2600" b="1" dirty="0"/>
              <a:t>The one-year forward rate for any year, </a:t>
            </a:r>
            <a:r>
              <a:rPr lang="en-US" altLang="en-US" sz="2600" b="1" i="1" dirty="0"/>
              <a:t>N </a:t>
            </a:r>
            <a:r>
              <a:rPr lang="en-US" altLang="en-US" sz="2600" b="1" dirty="0"/>
              <a:t>years into the future is:</a:t>
            </a:r>
          </a:p>
        </p:txBody>
      </p:sp>
      <p:graphicFrame>
        <p:nvGraphicFramePr>
          <p:cNvPr id="6" name="Object 7"/>
          <p:cNvGraphicFramePr>
            <a:graphicFrameLocks noGrp="1" noChangeAspect="1"/>
          </p:cNvGraphicFramePr>
          <p:nvPr>
            <p:ph idx="13"/>
            <p:extLst>
              <p:ext uri="{D42A27DB-BD31-4B8C-83A1-F6EECF244321}">
                <p14:modId xmlns:p14="http://schemas.microsoft.com/office/powerpoint/2010/main" val="4163044721"/>
              </p:ext>
            </p:extLst>
          </p:nvPr>
        </p:nvGraphicFramePr>
        <p:xfrm>
          <a:off x="1970088" y="4164497"/>
          <a:ext cx="3833812" cy="1266403"/>
        </p:xfrm>
        <a:graphic>
          <a:graphicData uri="http://schemas.openxmlformats.org/presentationml/2006/ole">
            <mc:AlternateContent xmlns:mc="http://schemas.openxmlformats.org/markup-compatibility/2006">
              <mc:Choice xmlns:v="urn:schemas-microsoft-com:vml" Requires="v">
                <p:oleObj spid="_x0000_s4202" name="Equation" r:id="rId3" imgW="1460160" imgH="482400" progId="Equation.DSMT4">
                  <p:embed/>
                </p:oleObj>
              </mc:Choice>
              <mc:Fallback>
                <p:oleObj name="Equation" r:id="rId3" imgW="1460160" imgH="482400" progId="Equation.DSMT4">
                  <p:embed/>
                  <p:pic>
                    <p:nvPicPr>
                      <p:cNvPr id="0" name=""/>
                      <p:cNvPicPr/>
                      <p:nvPr/>
                    </p:nvPicPr>
                    <p:blipFill>
                      <a:blip r:embed="rId4"/>
                      <a:stretch>
                        <a:fillRect/>
                      </a:stretch>
                    </p:blipFill>
                    <p:spPr>
                      <a:xfrm>
                        <a:off x="1970088" y="4164497"/>
                        <a:ext cx="3833812" cy="1266403"/>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6906872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Time Value of Money and Interest Rates</a:t>
            </a:r>
            <a:endParaRPr lang="en-US" dirty="0"/>
          </a:p>
        </p:txBody>
      </p:sp>
      <p:sp>
        <p:nvSpPr>
          <p:cNvPr id="3" name="Content Placeholder 2"/>
          <p:cNvSpPr>
            <a:spLocks noGrp="1"/>
          </p:cNvSpPr>
          <p:nvPr>
            <p:ph idx="1"/>
          </p:nvPr>
        </p:nvSpPr>
        <p:spPr>
          <a:xfrm>
            <a:off x="457200" y="1719263"/>
            <a:ext cx="8229600" cy="3297237"/>
          </a:xfrm>
        </p:spPr>
        <p:txBody>
          <a:bodyPr/>
          <a:lstStyle/>
          <a:p>
            <a:pPr marL="0" indent="0" eaLnBrk="1" hangingPunct="1">
              <a:buNone/>
            </a:pPr>
            <a:r>
              <a:rPr lang="en-US" altLang="en-US" b="1" dirty="0"/>
              <a:t>The time value of money is based on the notion that a dollar received today is worth more than a dollar received at some future date.</a:t>
            </a:r>
          </a:p>
          <a:p>
            <a:pPr marL="291600" lvl="1" indent="-291600" eaLnBrk="1" hangingPunct="1">
              <a:buSzPct val="100000"/>
            </a:pPr>
            <a:r>
              <a:rPr lang="en-US" altLang="en-US" b="1" dirty="0"/>
              <a:t>Simple interest: </a:t>
            </a:r>
            <a:r>
              <a:rPr lang="en-US" altLang="en-US" dirty="0"/>
              <a:t>interest earned on an investment is not reinvested.</a:t>
            </a:r>
          </a:p>
          <a:p>
            <a:pPr marL="291600" lvl="1" indent="-291600" eaLnBrk="1" hangingPunct="1">
              <a:buSzPct val="100000"/>
            </a:pPr>
            <a:r>
              <a:rPr lang="en-US" altLang="en-US" b="1" dirty="0"/>
              <a:t>Compound interest: </a:t>
            </a:r>
            <a:r>
              <a:rPr lang="en-US" altLang="en-US" dirty="0"/>
              <a:t>interest earned on an investment is reinvested, most common.</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30986034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Present Value of a Lump Sum</a:t>
            </a:r>
            <a:endParaRPr lang="en-US" dirty="0"/>
          </a:p>
        </p:txBody>
      </p:sp>
      <p:sp>
        <p:nvSpPr>
          <p:cNvPr id="3" name="Content Placeholder 2"/>
          <p:cNvSpPr>
            <a:spLocks noGrp="1"/>
          </p:cNvSpPr>
          <p:nvPr>
            <p:ph idx="1"/>
          </p:nvPr>
        </p:nvSpPr>
        <p:spPr>
          <a:xfrm>
            <a:off x="457200" y="1719263"/>
            <a:ext cx="8229600" cy="902639"/>
          </a:xfrm>
        </p:spPr>
        <p:txBody>
          <a:bodyPr/>
          <a:lstStyle/>
          <a:p>
            <a:pPr marL="0" indent="0">
              <a:buNone/>
            </a:pPr>
            <a:r>
              <a:rPr lang="en-US" altLang="en-US" sz="2600" b="1" dirty="0"/>
              <a:t>Discount future payments using current interest rates to find the present value (P</a:t>
            </a:r>
            <a:r>
              <a:rPr lang="en-US" altLang="en-US" sz="100" b="1" dirty="0"/>
              <a:t> </a:t>
            </a:r>
            <a:r>
              <a:rPr lang="en-US" altLang="en-US" sz="2600" b="1" dirty="0"/>
              <a:t>V)</a:t>
            </a:r>
            <a:endParaRPr lang="en-US" sz="2600" dirty="0"/>
          </a:p>
        </p:txBody>
      </p:sp>
      <p:graphicFrame>
        <p:nvGraphicFramePr>
          <p:cNvPr id="6" name="Object 7"/>
          <p:cNvGraphicFramePr>
            <a:graphicFrameLocks noGrp="1" noChangeAspect="1"/>
          </p:cNvGraphicFramePr>
          <p:nvPr>
            <p:ph idx="13"/>
            <p:extLst>
              <p:ext uri="{D42A27DB-BD31-4B8C-83A1-F6EECF244321}">
                <p14:modId xmlns:p14="http://schemas.microsoft.com/office/powerpoint/2010/main" val="2500810649"/>
              </p:ext>
            </p:extLst>
          </p:nvPr>
        </p:nvGraphicFramePr>
        <p:xfrm>
          <a:off x="1928813" y="2871788"/>
          <a:ext cx="2236788" cy="544325"/>
        </p:xfrm>
        <a:graphic>
          <a:graphicData uri="http://schemas.openxmlformats.org/presentationml/2006/ole">
            <mc:AlternateContent xmlns:mc="http://schemas.openxmlformats.org/markup-compatibility/2006">
              <mc:Choice xmlns:v="urn:schemas-microsoft-com:vml" Requires="v">
                <p:oleObj spid="_x0000_s5220" name="Equation" r:id="rId3" imgW="990360" imgH="241200" progId="Equation.DSMT4">
                  <p:embed/>
                </p:oleObj>
              </mc:Choice>
              <mc:Fallback>
                <p:oleObj name="Equation" r:id="rId3" imgW="990360" imgH="241200" progId="Equation.DSMT4">
                  <p:embed/>
                  <p:pic>
                    <p:nvPicPr>
                      <p:cNvPr id="0" name=""/>
                      <p:cNvPicPr/>
                      <p:nvPr/>
                    </p:nvPicPr>
                    <p:blipFill>
                      <a:blip r:embed="rId4"/>
                      <a:stretch>
                        <a:fillRect/>
                      </a:stretch>
                    </p:blipFill>
                    <p:spPr>
                      <a:xfrm>
                        <a:off x="1928813" y="2871788"/>
                        <a:ext cx="2236788" cy="544325"/>
                      </a:xfrm>
                      <a:prstGeom prst="rect">
                        <a:avLst/>
                      </a:prstGeom>
                    </p:spPr>
                  </p:pic>
                </p:oleObj>
              </mc:Fallback>
            </mc:AlternateContent>
          </a:graphicData>
        </a:graphic>
      </p:graphicFrame>
      <p:sp>
        <p:nvSpPr>
          <p:cNvPr id="5" name="Content Placeholder 4"/>
          <p:cNvSpPr>
            <a:spLocks noGrp="1"/>
          </p:cNvSpPr>
          <p:nvPr>
            <p:ph idx="14"/>
          </p:nvPr>
        </p:nvSpPr>
        <p:spPr>
          <a:xfrm>
            <a:off x="474131" y="3667453"/>
            <a:ext cx="8229600" cy="1940245"/>
          </a:xfrm>
        </p:spPr>
        <p:txBody>
          <a:bodyPr/>
          <a:lstStyle/>
          <a:p>
            <a:pPr marL="0" lvl="1" indent="0" eaLnBrk="1" hangingPunct="1">
              <a:buFont typeface="Wingdings" pitchFamily="2" charset="2"/>
              <a:buNone/>
            </a:pPr>
            <a:r>
              <a:rPr lang="en-US" altLang="en-US" sz="2200" b="1" i="1" dirty="0"/>
              <a:t>P</a:t>
            </a:r>
            <a:r>
              <a:rPr lang="en-US" altLang="en-US" sz="100" b="1" i="1" dirty="0"/>
              <a:t> </a:t>
            </a:r>
            <a:r>
              <a:rPr lang="en-US" altLang="en-US" sz="2200" b="1" i="1" dirty="0"/>
              <a:t>V</a:t>
            </a:r>
            <a:r>
              <a:rPr lang="en-US" altLang="en-US" sz="2200" dirty="0"/>
              <a:t> =  present value of cash flow</a:t>
            </a:r>
          </a:p>
          <a:p>
            <a:pPr marL="0" lvl="1" indent="0" eaLnBrk="1" hangingPunct="1">
              <a:buFont typeface="Wingdings" pitchFamily="2" charset="2"/>
              <a:buNone/>
            </a:pPr>
            <a:r>
              <a:rPr lang="en-US" altLang="en-US" sz="2200" b="1" i="1" dirty="0"/>
              <a:t>F</a:t>
            </a:r>
            <a:r>
              <a:rPr lang="en-US" altLang="en-US" sz="100" b="1" i="1" dirty="0"/>
              <a:t> </a:t>
            </a:r>
            <a:r>
              <a:rPr lang="en-US" altLang="en-US" sz="2200" b="1" i="1" dirty="0"/>
              <a:t>V</a:t>
            </a:r>
            <a:r>
              <a:rPr lang="en-US" altLang="en-US" sz="2200" b="1" i="1" baseline="-25000" dirty="0"/>
              <a:t>t</a:t>
            </a:r>
            <a:r>
              <a:rPr lang="en-US" altLang="en-US" sz="2200" dirty="0"/>
              <a:t> = future value of cash flow (lump sum) received in </a:t>
            </a:r>
            <a:r>
              <a:rPr lang="en-US" altLang="en-US" sz="2200" b="1" i="1" dirty="0"/>
              <a:t>t</a:t>
            </a:r>
            <a:r>
              <a:rPr lang="en-US" altLang="en-US" sz="2200" dirty="0"/>
              <a:t>   periods</a:t>
            </a:r>
          </a:p>
          <a:p>
            <a:pPr marL="0" lvl="1" indent="0" eaLnBrk="1" hangingPunct="1">
              <a:buFont typeface="Wingdings" pitchFamily="2" charset="2"/>
              <a:buNone/>
            </a:pPr>
            <a:r>
              <a:rPr lang="en-US" altLang="en-US" sz="2200" b="1" i="1" dirty="0"/>
              <a:t>r</a:t>
            </a:r>
            <a:r>
              <a:rPr lang="en-US" altLang="en-US" sz="2200" i="1" dirty="0"/>
              <a:t> </a:t>
            </a:r>
            <a:r>
              <a:rPr lang="en-US" altLang="en-US" sz="2200" dirty="0"/>
              <a:t>= interest rate earned per period on investment</a:t>
            </a:r>
          </a:p>
          <a:p>
            <a:pPr marL="0" lvl="1" indent="0" eaLnBrk="1" hangingPunct="1">
              <a:buFont typeface="Wingdings" pitchFamily="2" charset="2"/>
              <a:buNone/>
            </a:pPr>
            <a:r>
              <a:rPr lang="en-US" altLang="en-US" sz="2200" b="1" i="1" dirty="0"/>
              <a:t>t</a:t>
            </a:r>
            <a:r>
              <a:rPr lang="en-US" altLang="en-US" sz="2200" i="1" dirty="0"/>
              <a:t> </a:t>
            </a:r>
            <a:r>
              <a:rPr lang="en-US" altLang="en-US" sz="2200" dirty="0"/>
              <a:t>= number of compounding periods in investment horizon</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14977063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Future Value of a Lump Sum</a:t>
            </a:r>
            <a:endParaRPr lang="en-US" dirty="0"/>
          </a:p>
        </p:txBody>
      </p:sp>
      <p:sp>
        <p:nvSpPr>
          <p:cNvPr id="3" name="Content Placeholder 2"/>
          <p:cNvSpPr>
            <a:spLocks noGrp="1"/>
          </p:cNvSpPr>
          <p:nvPr>
            <p:ph idx="1"/>
          </p:nvPr>
        </p:nvSpPr>
        <p:spPr/>
        <p:txBody>
          <a:bodyPr/>
          <a:lstStyle/>
          <a:p>
            <a:pPr marL="0" indent="0">
              <a:buNone/>
            </a:pPr>
            <a:r>
              <a:rPr lang="en-US" altLang="en-US" b="1" dirty="0"/>
              <a:t>The future value (F</a:t>
            </a:r>
            <a:r>
              <a:rPr lang="en-US" altLang="en-US" sz="100" b="1" dirty="0"/>
              <a:t> </a:t>
            </a:r>
            <a:r>
              <a:rPr lang="en-US" altLang="en-US" b="1" dirty="0"/>
              <a:t>V) of a lump sum received at the beginning of the investment horizon</a:t>
            </a:r>
            <a:endParaRPr lang="en-US" dirty="0"/>
          </a:p>
        </p:txBody>
      </p:sp>
      <p:graphicFrame>
        <p:nvGraphicFramePr>
          <p:cNvPr id="6" name="Object 7"/>
          <p:cNvGraphicFramePr>
            <a:graphicFrameLocks noGrp="1" noChangeAspect="1"/>
          </p:cNvGraphicFramePr>
          <p:nvPr>
            <p:ph idx="13"/>
            <p:extLst>
              <p:ext uri="{D42A27DB-BD31-4B8C-83A1-F6EECF244321}">
                <p14:modId xmlns:p14="http://schemas.microsoft.com/office/powerpoint/2010/main" val="1261304185"/>
              </p:ext>
            </p:extLst>
          </p:nvPr>
        </p:nvGraphicFramePr>
        <p:xfrm>
          <a:off x="3279774" y="3463925"/>
          <a:ext cx="2346325" cy="594968"/>
        </p:xfrm>
        <a:graphic>
          <a:graphicData uri="http://schemas.openxmlformats.org/presentationml/2006/ole">
            <mc:AlternateContent xmlns:mc="http://schemas.openxmlformats.org/markup-compatibility/2006">
              <mc:Choice xmlns:v="urn:schemas-microsoft-com:vml" Requires="v">
                <p:oleObj spid="_x0000_s6237" name="Equation" r:id="rId3" imgW="952200" imgH="241200" progId="Equation.DSMT4">
                  <p:embed/>
                </p:oleObj>
              </mc:Choice>
              <mc:Fallback>
                <p:oleObj name="Equation" r:id="rId3" imgW="952200" imgH="241200" progId="Equation.DSMT4">
                  <p:embed/>
                  <p:pic>
                    <p:nvPicPr>
                      <p:cNvPr id="0" name=""/>
                      <p:cNvPicPr/>
                      <p:nvPr/>
                    </p:nvPicPr>
                    <p:blipFill>
                      <a:blip r:embed="rId4"/>
                      <a:stretch>
                        <a:fillRect/>
                      </a:stretch>
                    </p:blipFill>
                    <p:spPr>
                      <a:xfrm>
                        <a:off x="3279774" y="3463925"/>
                        <a:ext cx="2346325" cy="59496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23312125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Relation between Interest Rates and Present and Future Values</a:t>
            </a:r>
            <a:endParaRPr lang="en-US" dirty="0"/>
          </a:p>
        </p:txBody>
      </p:sp>
      <p:pic>
        <p:nvPicPr>
          <p:cNvPr id="6" name="Content Placeholder 5" descr="Graph showing that the present value decreases in a concave up manner as the interest rate increases. A second graph shows that the future value increases in a concave up manner as the interest rate increase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176902"/>
            <a:ext cx="3648075" cy="2740734"/>
          </a:xfrm>
        </p:spPr>
      </p:pic>
      <p:pic>
        <p:nvPicPr>
          <p:cNvPr id="7" name="Content Placeholder 6"/>
          <p:cNvPicPr>
            <a:picLocks noGrp="1" noChangeAspect="1"/>
          </p:cNvPicPr>
          <p:nvPr>
            <p:ph idx="13"/>
          </p:nvPr>
        </p:nvPicPr>
        <p:blipFill>
          <a:blip r:embed="rId3">
            <a:extLst>
              <a:ext uri="{28A0092B-C50C-407E-A947-70E740481C1C}">
                <a14:useLocalDpi xmlns:a14="http://schemas.microsoft.com/office/drawing/2010/main" val="0"/>
              </a:ext>
            </a:extLst>
          </a:blip>
          <a:stretch>
            <a:fillRect/>
          </a:stretch>
        </p:blipFill>
        <p:spPr>
          <a:xfrm>
            <a:off x="5188500" y="2099267"/>
            <a:ext cx="3486637" cy="2896004"/>
          </a:xfrm>
        </p:spPr>
      </p:pic>
      <p:sp>
        <p:nvSpPr>
          <p:cNvPr id="5" name="Content Placeholder 4"/>
          <p:cNvSpPr>
            <a:spLocks noGrp="1"/>
          </p:cNvSpPr>
          <p:nvPr>
            <p:ph idx="14"/>
          </p:nvPr>
        </p:nvSpPr>
        <p:spPr>
          <a:xfrm>
            <a:off x="3312368" y="6139543"/>
            <a:ext cx="2015412" cy="251926"/>
          </a:xfrm>
        </p:spPr>
        <p:txBody>
          <a:bodyPr/>
          <a:lstStyle/>
          <a:p>
            <a:pPr marL="0" indent="0">
              <a:buNone/>
            </a:pPr>
            <a:r>
              <a:rPr lang="en-IN" sz="1000" dirty="0">
                <a:hlinkClick r:id="" action="ppaction://noaction"/>
              </a:rPr>
              <a:t>Access the long description slide.</a:t>
            </a:r>
            <a:endParaRPr lang="en-US" sz="1000" dirty="0"/>
          </a:p>
        </p:txBody>
      </p:sp>
      <p:sp>
        <p:nvSpPr>
          <p:cNvPr id="3" name="Slide Number Placeholder 2"/>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17045714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Present Value of an Annuity</a:t>
            </a:r>
            <a:endParaRPr lang="en-US" dirty="0"/>
          </a:p>
        </p:txBody>
      </p:sp>
      <p:sp>
        <p:nvSpPr>
          <p:cNvPr id="3" name="Content Placeholder 2"/>
          <p:cNvSpPr>
            <a:spLocks noGrp="1"/>
          </p:cNvSpPr>
          <p:nvPr>
            <p:ph idx="1"/>
          </p:nvPr>
        </p:nvSpPr>
        <p:spPr>
          <a:xfrm>
            <a:off x="457200" y="1719263"/>
            <a:ext cx="8229600" cy="1406492"/>
          </a:xfrm>
        </p:spPr>
        <p:txBody>
          <a:bodyPr/>
          <a:lstStyle/>
          <a:p>
            <a:pPr marL="0" indent="0">
              <a:buNone/>
            </a:pPr>
            <a:r>
              <a:rPr lang="en-US" altLang="en-US" sz="2600" b="1" dirty="0"/>
              <a:t>The present value of a finite series of equal cash flows received on the last day of equal intervals throughout the investment horizon.</a:t>
            </a:r>
            <a:endParaRPr lang="en-US" sz="2600" dirty="0"/>
          </a:p>
        </p:txBody>
      </p:sp>
      <p:graphicFrame>
        <p:nvGraphicFramePr>
          <p:cNvPr id="7" name="Object 7"/>
          <p:cNvGraphicFramePr>
            <a:graphicFrameLocks noGrp="1" noChangeAspect="1"/>
          </p:cNvGraphicFramePr>
          <p:nvPr>
            <p:ph idx="13"/>
            <p:extLst>
              <p:ext uri="{D42A27DB-BD31-4B8C-83A1-F6EECF244321}">
                <p14:modId xmlns:p14="http://schemas.microsoft.com/office/powerpoint/2010/main" val="4211671584"/>
              </p:ext>
            </p:extLst>
          </p:nvPr>
        </p:nvGraphicFramePr>
        <p:xfrm>
          <a:off x="2865438" y="3071813"/>
          <a:ext cx="2058987" cy="711200"/>
        </p:xfrm>
        <a:graphic>
          <a:graphicData uri="http://schemas.openxmlformats.org/presentationml/2006/ole">
            <mc:AlternateContent xmlns:mc="http://schemas.openxmlformats.org/markup-compatibility/2006">
              <mc:Choice xmlns:v="urn:schemas-microsoft-com:vml" Requires="v">
                <p:oleObj spid="_x0000_s7333" name="Equation" r:id="rId3" imgW="1396800" imgH="482400" progId="Equation.DSMT4">
                  <p:embed/>
                </p:oleObj>
              </mc:Choice>
              <mc:Fallback>
                <p:oleObj name="Equation" r:id="rId3" imgW="1396800" imgH="482400" progId="Equation.DSMT4">
                  <p:embed/>
                  <p:pic>
                    <p:nvPicPr>
                      <p:cNvPr id="0" name=""/>
                      <p:cNvPicPr/>
                      <p:nvPr/>
                    </p:nvPicPr>
                    <p:blipFill>
                      <a:blip r:embed="rId4"/>
                      <a:stretch>
                        <a:fillRect/>
                      </a:stretch>
                    </p:blipFill>
                    <p:spPr>
                      <a:xfrm>
                        <a:off x="2865438" y="3071813"/>
                        <a:ext cx="2058987" cy="711200"/>
                      </a:xfrm>
                      <a:prstGeom prst="rect">
                        <a:avLst/>
                      </a:prstGeom>
                    </p:spPr>
                  </p:pic>
                </p:oleObj>
              </mc:Fallback>
            </mc:AlternateContent>
          </a:graphicData>
        </a:graphic>
      </p:graphicFrame>
      <p:graphicFrame>
        <p:nvGraphicFramePr>
          <p:cNvPr id="8" name="Content Placeholder 7"/>
          <p:cNvGraphicFramePr>
            <a:graphicFrameLocks noGrp="1" noChangeAspect="1"/>
          </p:cNvGraphicFramePr>
          <p:nvPr>
            <p:ph idx="14"/>
            <p:extLst>
              <p:ext uri="{D42A27DB-BD31-4B8C-83A1-F6EECF244321}">
                <p14:modId xmlns:p14="http://schemas.microsoft.com/office/powerpoint/2010/main" val="3424002752"/>
              </p:ext>
            </p:extLst>
          </p:nvPr>
        </p:nvGraphicFramePr>
        <p:xfrm>
          <a:off x="2676525" y="4062413"/>
          <a:ext cx="2298700" cy="1328737"/>
        </p:xfrm>
        <a:graphic>
          <a:graphicData uri="http://schemas.openxmlformats.org/presentationml/2006/ole">
            <mc:AlternateContent xmlns:mc="http://schemas.openxmlformats.org/markup-compatibility/2006">
              <mc:Choice xmlns:v="urn:schemas-microsoft-com:vml" Requires="v">
                <p:oleObj spid="_x0000_s7334" name="Equation" r:id="rId5" imgW="1625400" imgH="939600" progId="Equation.DSMT4">
                  <p:embed/>
                </p:oleObj>
              </mc:Choice>
              <mc:Fallback>
                <p:oleObj name="Equation" r:id="rId5" imgW="1625400" imgH="939600" progId="Equation.DSMT4">
                  <p:embed/>
                  <p:pic>
                    <p:nvPicPr>
                      <p:cNvPr id="0" name=""/>
                      <p:cNvPicPr/>
                      <p:nvPr/>
                    </p:nvPicPr>
                    <p:blipFill>
                      <a:blip r:embed="rId6"/>
                      <a:stretch>
                        <a:fillRect/>
                      </a:stretch>
                    </p:blipFill>
                    <p:spPr>
                      <a:xfrm>
                        <a:off x="2676525" y="4062413"/>
                        <a:ext cx="2298700" cy="1328737"/>
                      </a:xfrm>
                      <a:prstGeom prst="rect">
                        <a:avLst/>
                      </a:prstGeom>
                    </p:spPr>
                  </p:pic>
                </p:oleObj>
              </mc:Fallback>
            </mc:AlternateContent>
          </a:graphicData>
        </a:graphic>
      </p:graphicFrame>
      <p:sp>
        <p:nvSpPr>
          <p:cNvPr id="6" name="Content Placeholder 5"/>
          <p:cNvSpPr>
            <a:spLocks noGrp="1"/>
          </p:cNvSpPr>
          <p:nvPr>
            <p:ph idx="15"/>
          </p:nvPr>
        </p:nvSpPr>
        <p:spPr>
          <a:xfrm>
            <a:off x="474131" y="5570378"/>
            <a:ext cx="4539194" cy="503835"/>
          </a:xfrm>
        </p:spPr>
        <p:txBody>
          <a:bodyPr/>
          <a:lstStyle/>
          <a:p>
            <a:pPr marL="0" lvl="1" indent="0">
              <a:buNone/>
            </a:pPr>
            <a:r>
              <a:rPr lang="en-US" altLang="en-US" sz="2200" b="1" i="1" dirty="0"/>
              <a:t>P</a:t>
            </a:r>
            <a:r>
              <a:rPr lang="en-US" altLang="en-US" sz="100" b="1" i="1" dirty="0"/>
              <a:t> </a:t>
            </a:r>
            <a:r>
              <a:rPr lang="en-US" altLang="en-US" sz="2200" b="1" i="1" dirty="0"/>
              <a:t>M</a:t>
            </a:r>
            <a:r>
              <a:rPr lang="en-US" altLang="en-US" sz="100" b="1" i="1" dirty="0"/>
              <a:t> </a:t>
            </a:r>
            <a:r>
              <a:rPr lang="en-US" altLang="en-US" sz="2200" b="1" i="1" dirty="0"/>
              <a:t>T</a:t>
            </a:r>
            <a:r>
              <a:rPr lang="en-US" altLang="en-US" sz="2200" dirty="0"/>
              <a:t> = periodic annuity payment</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36164718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Real Riskless Interest Rates</a:t>
            </a:r>
            <a:endParaRPr lang="en-US" dirty="0"/>
          </a:p>
        </p:txBody>
      </p:sp>
      <p:sp>
        <p:nvSpPr>
          <p:cNvPr id="3" name="Content Placeholder 2"/>
          <p:cNvSpPr>
            <a:spLocks noGrp="1"/>
          </p:cNvSpPr>
          <p:nvPr>
            <p:ph idx="1"/>
          </p:nvPr>
        </p:nvSpPr>
        <p:spPr>
          <a:xfrm>
            <a:off x="457200" y="1719263"/>
            <a:ext cx="8229600" cy="3932237"/>
          </a:xfrm>
        </p:spPr>
        <p:txBody>
          <a:bodyPr/>
          <a:lstStyle/>
          <a:p>
            <a:pPr marL="0" indent="0">
              <a:buNone/>
            </a:pPr>
            <a:r>
              <a:rPr lang="en-US" altLang="en-US" b="1" dirty="0"/>
              <a:t>Additional purchasing power required to forego current consumption.</a:t>
            </a:r>
          </a:p>
          <a:p>
            <a:pPr marL="292608" lvl="1" indent="-292608" eaLnBrk="1" hangingPunct="1">
              <a:spcBef>
                <a:spcPts val="1000"/>
              </a:spcBef>
              <a:buSzPct val="100000"/>
              <a:defRPr/>
            </a:pPr>
            <a:r>
              <a:rPr lang="en-US" altLang="en-US" dirty="0"/>
              <a:t>What causes differences in nominal and real interest rates?</a:t>
            </a:r>
          </a:p>
          <a:p>
            <a:pPr marL="292608" lvl="1" indent="-292608" eaLnBrk="1" hangingPunct="1">
              <a:spcBef>
                <a:spcPts val="1000"/>
              </a:spcBef>
              <a:buSzPct val="100000"/>
              <a:defRPr/>
            </a:pPr>
            <a:r>
              <a:rPr lang="en-US" altLang="en-US" dirty="0"/>
              <a:t>If you wish to earn a 3% real return and prices are expected to increase by 2%, what rate must you charge?</a:t>
            </a:r>
          </a:p>
          <a:p>
            <a:pPr marL="292608" lvl="1" indent="-292608" eaLnBrk="1" hangingPunct="1">
              <a:spcBef>
                <a:spcPts val="1000"/>
              </a:spcBef>
              <a:buSzPct val="100000"/>
              <a:defRPr/>
            </a:pPr>
            <a:r>
              <a:rPr lang="en-US" altLang="en-US" dirty="0"/>
              <a:t>Irving Fisher first postulated that interest rates contain a premium for expected inflation.</a:t>
            </a:r>
            <a:endParaRPr lang="en-US" altLang="en-US" b="1" dirty="0"/>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3</a:t>
            </a:fld>
            <a:endParaRPr lang="en-US" altLang="en-US" dirty="0"/>
          </a:p>
        </p:txBody>
      </p:sp>
    </p:spTree>
    <p:extLst>
      <p:ext uri="{BB962C8B-B14F-4D97-AF65-F5344CB8AC3E}">
        <p14:creationId xmlns:p14="http://schemas.microsoft.com/office/powerpoint/2010/main" val="81430382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Future Value of an Annuity</a:t>
            </a:r>
            <a:endParaRPr lang="en-US" dirty="0"/>
          </a:p>
        </p:txBody>
      </p:sp>
      <p:sp>
        <p:nvSpPr>
          <p:cNvPr id="3" name="Content Placeholder 2"/>
          <p:cNvSpPr>
            <a:spLocks noGrp="1"/>
          </p:cNvSpPr>
          <p:nvPr>
            <p:ph idx="1"/>
          </p:nvPr>
        </p:nvSpPr>
        <p:spPr/>
        <p:txBody>
          <a:bodyPr/>
          <a:lstStyle/>
          <a:p>
            <a:pPr marL="0" indent="0">
              <a:buNone/>
            </a:pPr>
            <a:r>
              <a:rPr lang="en-US" altLang="en-US" sz="2600" b="1" dirty="0"/>
              <a:t>The future value of a series of equal cash flows received at equal intervals throughout the investment horizon.</a:t>
            </a:r>
            <a:endParaRPr lang="en-US" sz="2600" dirty="0"/>
          </a:p>
        </p:txBody>
      </p:sp>
      <p:graphicFrame>
        <p:nvGraphicFramePr>
          <p:cNvPr id="7" name="Object 7"/>
          <p:cNvGraphicFramePr>
            <a:graphicFrameLocks noGrp="1" noChangeAspect="1"/>
          </p:cNvGraphicFramePr>
          <p:nvPr>
            <p:ph idx="13"/>
            <p:extLst>
              <p:ext uri="{D42A27DB-BD31-4B8C-83A1-F6EECF244321}">
                <p14:modId xmlns:p14="http://schemas.microsoft.com/office/powerpoint/2010/main" val="2638037060"/>
              </p:ext>
            </p:extLst>
          </p:nvPr>
        </p:nvGraphicFramePr>
        <p:xfrm>
          <a:off x="3717925" y="2933700"/>
          <a:ext cx="2348419" cy="838200"/>
        </p:xfrm>
        <a:graphic>
          <a:graphicData uri="http://schemas.openxmlformats.org/presentationml/2006/ole">
            <mc:AlternateContent xmlns:mc="http://schemas.openxmlformats.org/markup-compatibility/2006">
              <mc:Choice xmlns:v="urn:schemas-microsoft-com:vml" Requires="v">
                <p:oleObj spid="_x0000_s8344" name="Equation" r:id="rId3" imgW="1244520" imgH="444240" progId="Equation.DSMT4">
                  <p:embed/>
                </p:oleObj>
              </mc:Choice>
              <mc:Fallback>
                <p:oleObj name="Equation" r:id="rId3" imgW="1244520" imgH="444240" progId="Equation.DSMT4">
                  <p:embed/>
                  <p:pic>
                    <p:nvPicPr>
                      <p:cNvPr id="0" name=""/>
                      <p:cNvPicPr/>
                      <p:nvPr/>
                    </p:nvPicPr>
                    <p:blipFill>
                      <a:blip r:embed="rId4"/>
                      <a:stretch>
                        <a:fillRect/>
                      </a:stretch>
                    </p:blipFill>
                    <p:spPr>
                      <a:xfrm>
                        <a:off x="3717925" y="2933700"/>
                        <a:ext cx="2348419" cy="838200"/>
                      </a:xfrm>
                      <a:prstGeom prst="rect">
                        <a:avLst/>
                      </a:prstGeom>
                    </p:spPr>
                  </p:pic>
                </p:oleObj>
              </mc:Fallback>
            </mc:AlternateContent>
          </a:graphicData>
        </a:graphic>
      </p:graphicFrame>
      <p:graphicFrame>
        <p:nvGraphicFramePr>
          <p:cNvPr id="8" name="Content Placeholder 7"/>
          <p:cNvGraphicFramePr>
            <a:graphicFrameLocks noGrp="1" noChangeAspect="1"/>
          </p:cNvGraphicFramePr>
          <p:nvPr>
            <p:ph idx="14"/>
            <p:extLst>
              <p:ext uri="{D42A27DB-BD31-4B8C-83A1-F6EECF244321}">
                <p14:modId xmlns:p14="http://schemas.microsoft.com/office/powerpoint/2010/main" val="1776915758"/>
              </p:ext>
            </p:extLst>
          </p:nvPr>
        </p:nvGraphicFramePr>
        <p:xfrm>
          <a:off x="3288219" y="4048124"/>
          <a:ext cx="2934781" cy="865558"/>
        </p:xfrm>
        <a:graphic>
          <a:graphicData uri="http://schemas.openxmlformats.org/presentationml/2006/ole">
            <mc:AlternateContent xmlns:mc="http://schemas.openxmlformats.org/markup-compatibility/2006">
              <mc:Choice xmlns:v="urn:schemas-microsoft-com:vml" Requires="v">
                <p:oleObj spid="_x0000_s8345" name="Equation" r:id="rId5" imgW="1549080" imgH="457200" progId="Equation.DSMT4">
                  <p:embed/>
                </p:oleObj>
              </mc:Choice>
              <mc:Fallback>
                <p:oleObj name="Equation" r:id="rId5" imgW="1549080" imgH="457200" progId="Equation.DSMT4">
                  <p:embed/>
                  <p:pic>
                    <p:nvPicPr>
                      <p:cNvPr id="0" name=""/>
                      <p:cNvPicPr/>
                      <p:nvPr/>
                    </p:nvPicPr>
                    <p:blipFill>
                      <a:blip r:embed="rId6"/>
                      <a:stretch>
                        <a:fillRect/>
                      </a:stretch>
                    </p:blipFill>
                    <p:spPr>
                      <a:xfrm>
                        <a:off x="3288219" y="4048124"/>
                        <a:ext cx="2934781" cy="865558"/>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4066729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Financial Calculators</a:t>
            </a:r>
            <a:endParaRPr lang="en-US" dirty="0"/>
          </a:p>
        </p:txBody>
      </p:sp>
      <p:sp>
        <p:nvSpPr>
          <p:cNvPr id="3" name="Content Placeholder 2"/>
          <p:cNvSpPr>
            <a:spLocks noGrp="1"/>
          </p:cNvSpPr>
          <p:nvPr>
            <p:ph idx="1"/>
          </p:nvPr>
        </p:nvSpPr>
        <p:spPr>
          <a:xfrm>
            <a:off x="457200" y="1871663"/>
            <a:ext cx="8229600" cy="1303337"/>
          </a:xfrm>
        </p:spPr>
        <p:txBody>
          <a:bodyPr/>
          <a:lstStyle/>
          <a:p>
            <a:pPr marL="0" indent="0" eaLnBrk="1" hangingPunct="1">
              <a:lnSpc>
                <a:spcPct val="90000"/>
              </a:lnSpc>
              <a:spcAft>
                <a:spcPts val="600"/>
              </a:spcAft>
              <a:buNone/>
            </a:pPr>
            <a:r>
              <a:rPr lang="en-US" altLang="en-US" sz="2600" b="1" dirty="0"/>
              <a:t>Setting up a financial calculator.</a:t>
            </a:r>
          </a:p>
          <a:p>
            <a:pPr marL="292608" lvl="1" indent="-292608" eaLnBrk="1" hangingPunct="1">
              <a:lnSpc>
                <a:spcPct val="90000"/>
              </a:lnSpc>
              <a:spcAft>
                <a:spcPts val="600"/>
              </a:spcAft>
              <a:buSzPct val="100000"/>
            </a:pPr>
            <a:r>
              <a:rPr lang="en-US" altLang="en-US" sz="2200" dirty="0"/>
              <a:t>Number of digits shown after decimal point.</a:t>
            </a:r>
          </a:p>
          <a:p>
            <a:pPr marL="292608" lvl="1" indent="-292608" eaLnBrk="1" hangingPunct="1">
              <a:lnSpc>
                <a:spcPct val="90000"/>
              </a:lnSpc>
              <a:spcAft>
                <a:spcPts val="600"/>
              </a:spcAft>
              <a:buSzPct val="100000"/>
            </a:pPr>
            <a:r>
              <a:rPr lang="en-US" altLang="en-US" sz="2200" dirty="0"/>
              <a:t>Number of compounding periods per year.</a:t>
            </a:r>
          </a:p>
        </p:txBody>
      </p:sp>
      <p:sp>
        <p:nvSpPr>
          <p:cNvPr id="4" name="Content Placeholder 3"/>
          <p:cNvSpPr>
            <a:spLocks noGrp="1"/>
          </p:cNvSpPr>
          <p:nvPr>
            <p:ph idx="13"/>
          </p:nvPr>
        </p:nvSpPr>
        <p:spPr>
          <a:xfrm>
            <a:off x="465661" y="3461841"/>
            <a:ext cx="8229600" cy="2705694"/>
          </a:xfrm>
        </p:spPr>
        <p:txBody>
          <a:bodyPr/>
          <a:lstStyle/>
          <a:p>
            <a:pPr marL="0" indent="0" eaLnBrk="1" hangingPunct="1">
              <a:lnSpc>
                <a:spcPct val="90000"/>
              </a:lnSpc>
              <a:spcAft>
                <a:spcPts val="600"/>
              </a:spcAft>
              <a:buNone/>
            </a:pPr>
            <a:r>
              <a:rPr lang="en-US" altLang="en-US" sz="2600" b="1" dirty="0"/>
              <a:t>Key inputs/outputs (solve for one of five).</a:t>
            </a:r>
          </a:p>
          <a:p>
            <a:pPr lvl="1" eaLnBrk="1" hangingPunct="1">
              <a:lnSpc>
                <a:spcPct val="90000"/>
              </a:lnSpc>
              <a:spcAft>
                <a:spcPts val="600"/>
              </a:spcAft>
              <a:buFont typeface="Wingdings" pitchFamily="2" charset="2"/>
              <a:buNone/>
            </a:pPr>
            <a:r>
              <a:rPr lang="en-US" altLang="en-US" sz="2200" b="1" dirty="0"/>
              <a:t>N</a:t>
            </a:r>
            <a:r>
              <a:rPr lang="en-US" altLang="en-US" sz="2200" dirty="0"/>
              <a:t> = number of compounding periods</a:t>
            </a:r>
          </a:p>
          <a:p>
            <a:pPr lvl="1" eaLnBrk="1" hangingPunct="1">
              <a:lnSpc>
                <a:spcPct val="90000"/>
              </a:lnSpc>
              <a:spcAft>
                <a:spcPts val="600"/>
              </a:spcAft>
              <a:buFont typeface="Wingdings" pitchFamily="2" charset="2"/>
              <a:buNone/>
            </a:pPr>
            <a:r>
              <a:rPr lang="en-US" altLang="en-US" sz="2200" b="1" dirty="0"/>
              <a:t>I/Y</a:t>
            </a:r>
            <a:r>
              <a:rPr lang="en-US" altLang="en-US" sz="2200" dirty="0"/>
              <a:t> = annual interest rate</a:t>
            </a:r>
          </a:p>
          <a:p>
            <a:pPr lvl="1" eaLnBrk="1" hangingPunct="1">
              <a:lnSpc>
                <a:spcPct val="90000"/>
              </a:lnSpc>
              <a:spcAft>
                <a:spcPts val="600"/>
              </a:spcAft>
              <a:buFont typeface="Wingdings" pitchFamily="2" charset="2"/>
              <a:buNone/>
            </a:pPr>
            <a:r>
              <a:rPr lang="en-US" altLang="en-US" sz="2200" b="1" dirty="0"/>
              <a:t>P</a:t>
            </a:r>
            <a:r>
              <a:rPr lang="en-US" altLang="en-US" sz="100" b="1" dirty="0"/>
              <a:t> </a:t>
            </a:r>
            <a:r>
              <a:rPr lang="en-US" altLang="en-US" sz="2200" b="1" dirty="0"/>
              <a:t>V</a:t>
            </a:r>
            <a:r>
              <a:rPr lang="en-US" altLang="en-US" sz="2200" dirty="0"/>
              <a:t> = present value (i.e., current price)</a:t>
            </a:r>
          </a:p>
          <a:p>
            <a:pPr lvl="1" eaLnBrk="1" hangingPunct="1">
              <a:lnSpc>
                <a:spcPct val="90000"/>
              </a:lnSpc>
              <a:spcAft>
                <a:spcPts val="600"/>
              </a:spcAft>
              <a:buFont typeface="Wingdings" pitchFamily="2" charset="2"/>
              <a:buNone/>
            </a:pPr>
            <a:r>
              <a:rPr lang="en-US" altLang="en-US" sz="2200" b="1" dirty="0"/>
              <a:t>P</a:t>
            </a:r>
            <a:r>
              <a:rPr lang="en-US" altLang="en-US" sz="100" b="1" dirty="0"/>
              <a:t> </a:t>
            </a:r>
            <a:r>
              <a:rPr lang="en-US" altLang="en-US" sz="2200" b="1" dirty="0"/>
              <a:t>M</a:t>
            </a:r>
            <a:r>
              <a:rPr lang="en-US" altLang="en-US" sz="100" b="1" dirty="0"/>
              <a:t> </a:t>
            </a:r>
            <a:r>
              <a:rPr lang="en-US" altLang="en-US" sz="2200" b="1" dirty="0"/>
              <a:t>T</a:t>
            </a:r>
            <a:r>
              <a:rPr lang="en-US" altLang="en-US" sz="2200" dirty="0"/>
              <a:t> = a constant payment every period</a:t>
            </a:r>
          </a:p>
          <a:p>
            <a:pPr lvl="1" eaLnBrk="1" hangingPunct="1">
              <a:lnSpc>
                <a:spcPct val="90000"/>
              </a:lnSpc>
              <a:spcAft>
                <a:spcPts val="600"/>
              </a:spcAft>
              <a:buFont typeface="Wingdings" pitchFamily="2" charset="2"/>
              <a:buNone/>
            </a:pPr>
            <a:r>
              <a:rPr lang="en-US" altLang="en-US" sz="2200" b="1" dirty="0"/>
              <a:t>F</a:t>
            </a:r>
            <a:r>
              <a:rPr lang="en-US" altLang="en-US" sz="100" b="1" dirty="0"/>
              <a:t> </a:t>
            </a:r>
            <a:r>
              <a:rPr lang="en-US" altLang="en-US" sz="2200" b="1" dirty="0"/>
              <a:t>V</a:t>
            </a:r>
            <a:r>
              <a:rPr lang="en-US" altLang="en-US" sz="2200" dirty="0"/>
              <a:t> = future value (i.e., future price)</a:t>
            </a:r>
            <a:endParaRPr lang="en-US" dirty="0"/>
          </a:p>
        </p:txBody>
      </p:sp>
      <p:sp>
        <p:nvSpPr>
          <p:cNvPr id="5" name="Slide Number Placeholder 4"/>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5939566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Supply and Demand for Loanable Funds Long Description</a:t>
            </a:r>
            <a:endParaRPr lang="en-US" dirty="0"/>
          </a:p>
        </p:txBody>
      </p:sp>
      <p:sp>
        <p:nvSpPr>
          <p:cNvPr id="4" name="Content Placeholder 3"/>
          <p:cNvSpPr>
            <a:spLocks noGrp="1"/>
          </p:cNvSpPr>
          <p:nvPr>
            <p:ph idx="1"/>
          </p:nvPr>
        </p:nvSpPr>
        <p:spPr>
          <a:xfrm>
            <a:off x="457200" y="1719262"/>
            <a:ext cx="8229600" cy="2280169"/>
          </a:xfrm>
        </p:spPr>
        <p:txBody>
          <a:bodyPr/>
          <a:lstStyle/>
          <a:p>
            <a:pPr marL="0" indent="0">
              <a:buNone/>
            </a:pPr>
            <a:r>
              <a:rPr lang="en-IN" dirty="0"/>
              <a:t>As supply increases, demand decreases. As supply decreases, demand increases. The horizontal axis is labeled "quantity of loanable funds supplied and demanded" and the vertical axis is the interest rate. Scales are not provided. </a:t>
            </a:r>
          </a:p>
        </p:txBody>
      </p:sp>
      <p:sp>
        <p:nvSpPr>
          <p:cNvPr id="6" name="Content Placeholder 5"/>
          <p:cNvSpPr>
            <a:spLocks noGrp="1"/>
          </p:cNvSpPr>
          <p:nvPr>
            <p:ph idx="15"/>
          </p:nvPr>
        </p:nvSpPr>
        <p:spPr>
          <a:xfrm>
            <a:off x="3243714" y="6460370"/>
            <a:ext cx="2480559" cy="238813"/>
          </a:xfrm>
        </p:spPr>
        <p:txBody>
          <a:bodyPr/>
          <a:lstStyle/>
          <a:p>
            <a:pPr marL="0" indent="0" algn="ctr">
              <a:buNone/>
            </a:pPr>
            <a:r>
              <a:rPr lang="en-IN" sz="10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32</a:t>
            </a:fld>
            <a:endParaRPr lang="en-US" altLang="en-US" dirty="0"/>
          </a:p>
        </p:txBody>
      </p:sp>
    </p:spTree>
    <p:extLst>
      <p:ext uri="{BB962C8B-B14F-4D97-AF65-F5344CB8AC3E}">
        <p14:creationId xmlns:p14="http://schemas.microsoft.com/office/powerpoint/2010/main" val="2790072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2237"/>
            <a:ext cx="7543800" cy="1634643"/>
          </a:xfrm>
        </p:spPr>
        <p:txBody>
          <a:bodyPr/>
          <a:lstStyle/>
          <a:p>
            <a:r>
              <a:rPr lang="en-US" altLang="en-US" sz="3600" dirty="0"/>
              <a:t>Effect on Interest Rates from a Shift in the Supply Curve for Loanable </a:t>
            </a:r>
            <a:r>
              <a:rPr lang="en-US" altLang="en-US" sz="3600" dirty="0" smtClean="0"/>
              <a:t>Funds Long description</a:t>
            </a:r>
            <a:endParaRPr lang="en-IN" sz="3600" dirty="0"/>
          </a:p>
        </p:txBody>
      </p:sp>
      <p:sp>
        <p:nvSpPr>
          <p:cNvPr id="7" name="Content Placeholder 6"/>
          <p:cNvSpPr>
            <a:spLocks noGrp="1"/>
          </p:cNvSpPr>
          <p:nvPr>
            <p:ph idx="1"/>
          </p:nvPr>
        </p:nvSpPr>
        <p:spPr>
          <a:xfrm>
            <a:off x="457200" y="1900719"/>
            <a:ext cx="8229600" cy="3298004"/>
          </a:xfrm>
        </p:spPr>
        <p:txBody>
          <a:bodyPr/>
          <a:lstStyle/>
          <a:p>
            <a:pPr marL="0" indent="0">
              <a:buNone/>
            </a:pPr>
            <a:r>
              <a:rPr lang="en-IN" sz="2400" dirty="0"/>
              <a:t>The horizontal axis is </a:t>
            </a:r>
            <a:r>
              <a:rPr lang="en-IN" sz="2400" dirty="0" err="1"/>
              <a:t>unitless</a:t>
            </a:r>
            <a:r>
              <a:rPr lang="en-IN" sz="2400" dirty="0"/>
              <a:t> and displays the quantity of funds supplied. The vertical axis is </a:t>
            </a:r>
            <a:r>
              <a:rPr lang="en-IN" sz="2400" dirty="0" err="1"/>
              <a:t>unitless</a:t>
            </a:r>
            <a:r>
              <a:rPr lang="en-IN" sz="2400" dirty="0"/>
              <a:t> and displays the interest rate. The demand curve is a decreasing line. The supply curve is an increasing line that intersects the demand curve at point E, which comes from coordinates Q prime, I prime. The supply curve is then shifted to the right. The point E prime is now farther to the right and lower than before and has coordinates Q double prime and </a:t>
            </a:r>
            <a:r>
              <a:rPr lang="en-IN" sz="2400" dirty="0" err="1"/>
              <a:t>i</a:t>
            </a:r>
            <a:r>
              <a:rPr lang="en-IN" sz="2400" dirty="0"/>
              <a:t> double prime.</a:t>
            </a:r>
          </a:p>
        </p:txBody>
      </p:sp>
      <p:sp>
        <p:nvSpPr>
          <p:cNvPr id="6" name="Content Placeholder 5"/>
          <p:cNvSpPr>
            <a:spLocks noGrp="1"/>
          </p:cNvSpPr>
          <p:nvPr>
            <p:ph idx="15"/>
          </p:nvPr>
        </p:nvSpPr>
        <p:spPr>
          <a:xfrm>
            <a:off x="3243714" y="6460370"/>
            <a:ext cx="2480559" cy="238813"/>
          </a:xfrm>
        </p:spPr>
        <p:txBody>
          <a:bodyPr/>
          <a:lstStyle/>
          <a:p>
            <a:pPr marL="0" indent="0" algn="ctr">
              <a:buNone/>
            </a:pPr>
            <a:r>
              <a:rPr lang="en-IN" sz="1000" dirty="0">
                <a:hlinkClick r:id="rId2" action="ppaction://hlinksldjump"/>
              </a:rPr>
              <a:t>Return to slide containing original image.</a:t>
            </a:r>
            <a:endParaRPr lang="en-IN" sz="1000" dirty="0">
              <a:hlinkClick r:id="rId3" action="ppaction://hlinksldjump"/>
            </a:endParaRPr>
          </a:p>
        </p:txBody>
      </p:sp>
      <p:sp>
        <p:nvSpPr>
          <p:cNvPr id="3" name="Slide Number Placeholder 2"/>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33</a:t>
            </a:fld>
            <a:endParaRPr lang="en-US" altLang="en-US" dirty="0"/>
          </a:p>
        </p:txBody>
      </p:sp>
    </p:spTree>
    <p:extLst>
      <p:ext uri="{BB962C8B-B14F-4D97-AF65-F5344CB8AC3E}">
        <p14:creationId xmlns:p14="http://schemas.microsoft.com/office/powerpoint/2010/main" val="20025836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2237"/>
            <a:ext cx="7543800" cy="1901771"/>
          </a:xfrm>
        </p:spPr>
        <p:txBody>
          <a:bodyPr/>
          <a:lstStyle/>
          <a:p>
            <a:r>
              <a:rPr lang="en-US" altLang="en-US" sz="4000" dirty="0"/>
              <a:t>Effect on Interest Rates from a Shift in the Demand Curve for Loanable </a:t>
            </a:r>
            <a:r>
              <a:rPr lang="en-US" altLang="en-US" sz="4000" dirty="0" smtClean="0"/>
              <a:t>Funds Long Description</a:t>
            </a:r>
            <a:endParaRPr lang="en-IN" dirty="0"/>
          </a:p>
        </p:txBody>
      </p:sp>
      <p:sp>
        <p:nvSpPr>
          <p:cNvPr id="7" name="Content Placeholder 6"/>
          <p:cNvSpPr>
            <a:spLocks noGrp="1"/>
          </p:cNvSpPr>
          <p:nvPr>
            <p:ph idx="1"/>
          </p:nvPr>
        </p:nvSpPr>
        <p:spPr>
          <a:xfrm>
            <a:off x="457200" y="2250039"/>
            <a:ext cx="8229600" cy="3267183"/>
          </a:xfrm>
        </p:spPr>
        <p:txBody>
          <a:bodyPr/>
          <a:lstStyle/>
          <a:p>
            <a:pPr marL="0" indent="0">
              <a:buNone/>
            </a:pPr>
            <a:r>
              <a:rPr lang="en-IN" sz="2400" dirty="0"/>
              <a:t>The horizontal axis is </a:t>
            </a:r>
            <a:r>
              <a:rPr lang="en-IN" sz="2400" dirty="0" err="1"/>
              <a:t>unitless</a:t>
            </a:r>
            <a:r>
              <a:rPr lang="en-IN" sz="2400" dirty="0"/>
              <a:t> and displays the quantity of funds supplied. The vertical axis is </a:t>
            </a:r>
            <a:r>
              <a:rPr lang="en-IN" sz="2400" dirty="0" err="1"/>
              <a:t>unitless</a:t>
            </a:r>
            <a:r>
              <a:rPr lang="en-IN" sz="2400" dirty="0"/>
              <a:t> and displays the interest rate. The demand curve is a decreasing line. The supply curve is an increasing line that intersects the demand curve at point E, which comes from coordinates Q prime, I prime. The demand curve is then shifted up vertically. The point E prime is now farther to the right and greater than before and has coordinates Q double prime and </a:t>
            </a:r>
            <a:r>
              <a:rPr lang="en-IN" sz="2400" dirty="0" err="1"/>
              <a:t>i</a:t>
            </a:r>
            <a:r>
              <a:rPr lang="en-IN" sz="2400" dirty="0"/>
              <a:t> double prime.</a:t>
            </a:r>
          </a:p>
        </p:txBody>
      </p:sp>
      <p:sp>
        <p:nvSpPr>
          <p:cNvPr id="6" name="Content Placeholder 5"/>
          <p:cNvSpPr>
            <a:spLocks noGrp="1"/>
          </p:cNvSpPr>
          <p:nvPr>
            <p:ph idx="15"/>
          </p:nvPr>
        </p:nvSpPr>
        <p:spPr>
          <a:xfrm>
            <a:off x="3243714" y="6460370"/>
            <a:ext cx="2480559" cy="238813"/>
          </a:xfrm>
        </p:spPr>
        <p:txBody>
          <a:bodyPr/>
          <a:lstStyle/>
          <a:p>
            <a:pPr marL="0" indent="0" algn="ctr">
              <a:buNone/>
            </a:pPr>
            <a:r>
              <a:rPr lang="en-IN" sz="10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34</a:t>
            </a:fld>
            <a:endParaRPr lang="en-US" altLang="en-US" dirty="0"/>
          </a:p>
        </p:txBody>
      </p:sp>
    </p:spTree>
    <p:extLst>
      <p:ext uri="{BB962C8B-B14F-4D97-AF65-F5344CB8AC3E}">
        <p14:creationId xmlns:p14="http://schemas.microsoft.com/office/powerpoint/2010/main" val="8318484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Key Interest Rates Over Time Long Description</a:t>
            </a:r>
            <a:endParaRPr lang="en-US" dirty="0"/>
          </a:p>
        </p:txBody>
      </p:sp>
      <p:sp>
        <p:nvSpPr>
          <p:cNvPr id="8" name="Content Placeholder 7"/>
          <p:cNvSpPr>
            <a:spLocks noGrp="1"/>
          </p:cNvSpPr>
          <p:nvPr>
            <p:ph idx="1"/>
          </p:nvPr>
        </p:nvSpPr>
        <p:spPr>
          <a:xfrm>
            <a:off x="457200" y="1756584"/>
            <a:ext cx="8229600" cy="1882353"/>
          </a:xfrm>
        </p:spPr>
        <p:txBody>
          <a:bodyPr/>
          <a:lstStyle/>
          <a:p>
            <a:pPr marL="0" indent="0">
              <a:buNone/>
            </a:pPr>
            <a:r>
              <a:rPr lang="en-IN" dirty="0"/>
              <a:t>All four graphs followed the same general trend. The interest rate for all 4 graphs peaked in the early 1980s and then have been on a relatively steady decline ever since.</a:t>
            </a:r>
          </a:p>
        </p:txBody>
      </p:sp>
      <p:sp>
        <p:nvSpPr>
          <p:cNvPr id="6" name="Content Placeholder 5"/>
          <p:cNvSpPr>
            <a:spLocks noGrp="1"/>
          </p:cNvSpPr>
          <p:nvPr>
            <p:ph idx="15"/>
          </p:nvPr>
        </p:nvSpPr>
        <p:spPr>
          <a:xfrm>
            <a:off x="3339966" y="6457371"/>
            <a:ext cx="2420009" cy="260277"/>
          </a:xfrm>
        </p:spPr>
        <p:txBody>
          <a:bodyPr/>
          <a:lstStyle/>
          <a:p>
            <a:pPr marL="0" indent="0">
              <a:buNone/>
            </a:pPr>
            <a:r>
              <a:rPr lang="en-IN" sz="10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35</a:t>
            </a:fld>
            <a:endParaRPr lang="en-US" altLang="en-US" dirty="0"/>
          </a:p>
        </p:txBody>
      </p:sp>
    </p:spTree>
    <p:extLst>
      <p:ext uri="{BB962C8B-B14F-4D97-AF65-F5344CB8AC3E}">
        <p14:creationId xmlns:p14="http://schemas.microsoft.com/office/powerpoint/2010/main" val="20643108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D</a:t>
            </a:r>
            <a:r>
              <a:rPr lang="en-US" altLang="en-US" sz="100" dirty="0"/>
              <a:t> </a:t>
            </a:r>
            <a:r>
              <a:rPr lang="en-US" altLang="en-US" sz="4000" dirty="0"/>
              <a:t>R</a:t>
            </a:r>
            <a:r>
              <a:rPr lang="en-US" altLang="en-US" sz="100" dirty="0"/>
              <a:t> </a:t>
            </a:r>
            <a:r>
              <a:rPr lang="en-US" altLang="en-US" sz="4000" dirty="0"/>
              <a:t>P</a:t>
            </a:r>
            <a:r>
              <a:rPr lang="en-US" altLang="en-US" sz="100" dirty="0"/>
              <a:t> </a:t>
            </a:r>
            <a:r>
              <a:rPr lang="en-US" altLang="en-US" sz="4000" dirty="0"/>
              <a:t>s Over Time Long Description</a:t>
            </a:r>
            <a:endParaRPr lang="en-US" dirty="0"/>
          </a:p>
        </p:txBody>
      </p:sp>
      <p:sp>
        <p:nvSpPr>
          <p:cNvPr id="8" name="Content Placeholder 7"/>
          <p:cNvSpPr>
            <a:spLocks noGrp="1"/>
          </p:cNvSpPr>
          <p:nvPr>
            <p:ph idx="1"/>
          </p:nvPr>
        </p:nvSpPr>
        <p:spPr>
          <a:xfrm>
            <a:off x="457200" y="1719263"/>
            <a:ext cx="8229600" cy="2323348"/>
          </a:xfrm>
        </p:spPr>
        <p:txBody>
          <a:bodyPr/>
          <a:lstStyle/>
          <a:p>
            <a:pPr marL="0" indent="0">
              <a:buNone/>
            </a:pPr>
            <a:r>
              <a:rPr lang="en-IN" dirty="0"/>
              <a:t>Both premiums have fluctuated together, with the Baa risk premium always about 1% greater than the Aaa risk premium. The Aaa risk premium (%) fluctuated from just over 0% in the late 1970s until about 1.5% in 2015. </a:t>
            </a:r>
          </a:p>
        </p:txBody>
      </p:sp>
      <p:sp>
        <p:nvSpPr>
          <p:cNvPr id="6" name="Content Placeholder 5"/>
          <p:cNvSpPr>
            <a:spLocks noGrp="1"/>
          </p:cNvSpPr>
          <p:nvPr>
            <p:ph idx="15"/>
          </p:nvPr>
        </p:nvSpPr>
        <p:spPr>
          <a:xfrm>
            <a:off x="3282217" y="6463096"/>
            <a:ext cx="2408544" cy="270592"/>
          </a:xfrm>
        </p:spPr>
        <p:txBody>
          <a:bodyPr/>
          <a:lstStyle/>
          <a:p>
            <a:pPr marL="0" indent="0" algn="ctr">
              <a:buNone/>
            </a:pPr>
            <a:r>
              <a:rPr lang="en-IN" sz="10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36</a:t>
            </a:fld>
            <a:endParaRPr lang="en-US" altLang="en-US" dirty="0"/>
          </a:p>
        </p:txBody>
      </p:sp>
    </p:spTree>
    <p:extLst>
      <p:ext uri="{BB962C8B-B14F-4D97-AF65-F5344CB8AC3E}">
        <p14:creationId xmlns:p14="http://schemas.microsoft.com/office/powerpoint/2010/main" val="7533312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U</a:t>
            </a:r>
            <a:r>
              <a:rPr lang="en-US" altLang="en-US" sz="100" dirty="0"/>
              <a:t> </a:t>
            </a:r>
            <a:r>
              <a:rPr lang="en-US" altLang="en-US" sz="4000" dirty="0"/>
              <a:t>E</a:t>
            </a:r>
            <a:r>
              <a:rPr lang="en-US" altLang="en-US" sz="100" dirty="0"/>
              <a:t> </a:t>
            </a:r>
            <a:r>
              <a:rPr lang="en-US" altLang="en-US" sz="4000" dirty="0"/>
              <a:t>T vs. L</a:t>
            </a:r>
            <a:r>
              <a:rPr lang="en-US" altLang="en-US" sz="100" dirty="0"/>
              <a:t> </a:t>
            </a:r>
            <a:r>
              <a:rPr lang="en-US" altLang="en-US" sz="4000" dirty="0"/>
              <a:t>P</a:t>
            </a:r>
            <a:r>
              <a:rPr lang="en-US" altLang="en-US" sz="100" dirty="0"/>
              <a:t> </a:t>
            </a:r>
            <a:r>
              <a:rPr lang="en-US" altLang="en-US" sz="4000" dirty="0"/>
              <a:t>T Long Description</a:t>
            </a:r>
            <a:endParaRPr lang="en-US" dirty="0"/>
          </a:p>
        </p:txBody>
      </p:sp>
      <p:sp>
        <p:nvSpPr>
          <p:cNvPr id="3" name="Content Placeholder 2"/>
          <p:cNvSpPr>
            <a:spLocks noGrp="1"/>
          </p:cNvSpPr>
          <p:nvPr>
            <p:ph idx="1"/>
          </p:nvPr>
        </p:nvSpPr>
        <p:spPr>
          <a:xfrm>
            <a:off x="457200" y="1719263"/>
            <a:ext cx="7543800" cy="3767137"/>
          </a:xfrm>
        </p:spPr>
        <p:txBody>
          <a:bodyPr/>
          <a:lstStyle/>
          <a:p>
            <a:pPr marL="0" indent="0">
              <a:buNone/>
            </a:pPr>
            <a:r>
              <a:rPr lang="en-IN" sz="2600" dirty="0"/>
              <a:t>When upward sloping, the L</a:t>
            </a:r>
            <a:r>
              <a:rPr lang="en-IN" sz="100" dirty="0"/>
              <a:t> </a:t>
            </a:r>
            <a:r>
              <a:rPr lang="en-IN" sz="2600" dirty="0"/>
              <a:t>P</a:t>
            </a:r>
            <a:r>
              <a:rPr lang="en-IN" sz="100" dirty="0"/>
              <a:t> </a:t>
            </a:r>
            <a:r>
              <a:rPr lang="en-IN" sz="2600" dirty="0"/>
              <a:t>T curve and U</a:t>
            </a:r>
            <a:r>
              <a:rPr lang="en-IN" sz="100" dirty="0"/>
              <a:t> </a:t>
            </a:r>
            <a:r>
              <a:rPr lang="en-IN" sz="2600" dirty="0"/>
              <a:t>E</a:t>
            </a:r>
            <a:r>
              <a:rPr lang="en-IN" sz="100" dirty="0"/>
              <a:t> </a:t>
            </a:r>
            <a:r>
              <a:rPr lang="en-IN" sz="2600" dirty="0"/>
              <a:t>T curves are both rising in a concave down manner, but the L</a:t>
            </a:r>
            <a:r>
              <a:rPr lang="en-IN" sz="100" dirty="0"/>
              <a:t> </a:t>
            </a:r>
            <a:r>
              <a:rPr lang="en-IN" sz="2600" dirty="0"/>
              <a:t>P</a:t>
            </a:r>
            <a:r>
              <a:rPr lang="en-IN" sz="100" dirty="0"/>
              <a:t> </a:t>
            </a:r>
            <a:r>
              <a:rPr lang="en-IN" sz="2600" dirty="0"/>
              <a:t>T curve is increasing more rapidly (is vertically higher). When downward sloping, the L</a:t>
            </a:r>
            <a:r>
              <a:rPr lang="en-IN" sz="100" dirty="0"/>
              <a:t> </a:t>
            </a:r>
            <a:r>
              <a:rPr lang="en-IN" sz="2600" dirty="0"/>
              <a:t>P</a:t>
            </a:r>
            <a:r>
              <a:rPr lang="en-IN" sz="100" dirty="0"/>
              <a:t> </a:t>
            </a:r>
            <a:r>
              <a:rPr lang="en-IN" sz="2600" dirty="0"/>
              <a:t>T curve is slowly increasing in a concave up manner and the U</a:t>
            </a:r>
            <a:r>
              <a:rPr lang="en-IN" sz="100" dirty="0"/>
              <a:t> </a:t>
            </a:r>
            <a:r>
              <a:rPr lang="en-IN" sz="2600" dirty="0"/>
              <a:t>E</a:t>
            </a:r>
            <a:r>
              <a:rPr lang="en-IN" sz="100" dirty="0"/>
              <a:t> </a:t>
            </a:r>
            <a:r>
              <a:rPr lang="en-IN" sz="2600" dirty="0"/>
              <a:t>T curve is slowly decreasing in a concave up manner. When flat, the L</a:t>
            </a:r>
            <a:r>
              <a:rPr lang="en-IN" sz="100" dirty="0"/>
              <a:t> </a:t>
            </a:r>
            <a:r>
              <a:rPr lang="en-IN" sz="2600" dirty="0"/>
              <a:t>P</a:t>
            </a:r>
            <a:r>
              <a:rPr lang="en-IN" sz="100" dirty="0"/>
              <a:t> </a:t>
            </a:r>
            <a:r>
              <a:rPr lang="en-IN" sz="2600" dirty="0"/>
              <a:t>T curve is slowly increasing in a concave down manner and the U</a:t>
            </a:r>
            <a:r>
              <a:rPr lang="en-IN" sz="100" dirty="0"/>
              <a:t> </a:t>
            </a:r>
            <a:r>
              <a:rPr lang="en-IN" sz="2600" dirty="0"/>
              <a:t>E</a:t>
            </a:r>
            <a:r>
              <a:rPr lang="en-IN" sz="100" dirty="0"/>
              <a:t> </a:t>
            </a:r>
            <a:r>
              <a:rPr lang="en-IN" sz="2600" dirty="0"/>
              <a:t>T curve is a horizontal line (is flat). </a:t>
            </a:r>
            <a:endParaRPr lang="en-US" sz="2600" dirty="0"/>
          </a:p>
        </p:txBody>
      </p:sp>
      <p:sp>
        <p:nvSpPr>
          <p:cNvPr id="5" name="Content Placeholder 4"/>
          <p:cNvSpPr>
            <a:spLocks noGrp="1"/>
          </p:cNvSpPr>
          <p:nvPr>
            <p:ph idx="14"/>
          </p:nvPr>
        </p:nvSpPr>
        <p:spPr>
          <a:xfrm>
            <a:off x="3224465" y="6456522"/>
            <a:ext cx="2521462" cy="285621"/>
          </a:xfrm>
        </p:spPr>
        <p:txBody>
          <a:bodyPr/>
          <a:lstStyle/>
          <a:p>
            <a:pPr marL="0" indent="0" algn="ctr">
              <a:buNone/>
            </a:pPr>
            <a:r>
              <a:rPr lang="en-IN" sz="1000" dirty="0">
                <a:hlinkClick r:id="rId2" action="ppaction://hlinksldjump"/>
              </a:rPr>
              <a:t>Return to slide containing original image.</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37</a:t>
            </a:fld>
            <a:endParaRPr lang="en-US" altLang="en-US" dirty="0"/>
          </a:p>
        </p:txBody>
      </p:sp>
    </p:spTree>
    <p:extLst>
      <p:ext uri="{BB962C8B-B14F-4D97-AF65-F5344CB8AC3E}">
        <p14:creationId xmlns:p14="http://schemas.microsoft.com/office/powerpoint/2010/main" val="3294946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Loanable Funds Theory</a:t>
            </a:r>
            <a:endParaRPr lang="en-US" dirty="0"/>
          </a:p>
        </p:txBody>
      </p:sp>
      <p:sp>
        <p:nvSpPr>
          <p:cNvPr id="3" name="Content Placeholder 2"/>
          <p:cNvSpPr>
            <a:spLocks noGrp="1"/>
          </p:cNvSpPr>
          <p:nvPr>
            <p:ph idx="1"/>
          </p:nvPr>
        </p:nvSpPr>
        <p:spPr/>
        <p:txBody>
          <a:bodyPr/>
          <a:lstStyle/>
          <a:p>
            <a:pPr marL="292608" indent="-292608" eaLnBrk="1" hangingPunct="1">
              <a:spcBef>
                <a:spcPts val="1000"/>
              </a:spcBef>
              <a:buSzPct val="100000"/>
            </a:pPr>
            <a:r>
              <a:rPr lang="en-US" altLang="en-US" sz="2800" b="1" dirty="0"/>
              <a:t>Loanable funds theory explains interest rates and interest rate movements</a:t>
            </a:r>
          </a:p>
          <a:p>
            <a:pPr marL="292608" indent="-292608" eaLnBrk="1" hangingPunct="1">
              <a:spcBef>
                <a:spcPts val="1000"/>
              </a:spcBef>
              <a:buSzPct val="100000"/>
            </a:pPr>
            <a:r>
              <a:rPr lang="en-US" altLang="en-US" sz="2800" b="1" dirty="0"/>
              <a:t>Views level of interest rates as resulting from factors that affect the supply of and demand for loanable funds</a:t>
            </a:r>
          </a:p>
          <a:p>
            <a:pPr marL="292608" indent="-292608" eaLnBrk="1" hangingPunct="1">
              <a:spcBef>
                <a:spcPts val="1000"/>
              </a:spcBef>
              <a:buSzPct val="100000"/>
            </a:pPr>
            <a:r>
              <a:rPr lang="en-US" altLang="en-US" sz="2800" b="1" dirty="0"/>
              <a:t>Categorizes financial market participants </a:t>
            </a:r>
            <a:r>
              <a:rPr lang="mr-IN" altLang="en-US" sz="2800" b="1" dirty="0"/>
              <a:t>–</a:t>
            </a:r>
            <a:r>
              <a:rPr lang="en-US" altLang="en-US" sz="2800" b="1" dirty="0"/>
              <a:t> e.g., consumers, businesses, governments, and foreign participants </a:t>
            </a:r>
            <a:r>
              <a:rPr lang="mr-IN" altLang="en-US" sz="2800" b="1" dirty="0"/>
              <a:t>–</a:t>
            </a:r>
            <a:r>
              <a:rPr lang="en-US" altLang="en-US" sz="2800" b="1" dirty="0"/>
              <a:t> as net suppliers or demanders of funds</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2038039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Supply and Demand for Loanable Funds</a:t>
            </a:r>
            <a:endParaRPr lang="en-US" dirty="0"/>
          </a:p>
        </p:txBody>
      </p:sp>
      <p:pic>
        <p:nvPicPr>
          <p:cNvPr id="7" name="Content Placeholder 6" descr="Line graph showing that supply and demand are inversely related."/>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0788" y="1719263"/>
            <a:ext cx="6642423" cy="3889375"/>
          </a:xfrm>
        </p:spPr>
      </p:pic>
      <p:sp>
        <p:nvSpPr>
          <p:cNvPr id="6" name="Content Placeholder 5"/>
          <p:cNvSpPr>
            <a:spLocks noGrp="1"/>
          </p:cNvSpPr>
          <p:nvPr>
            <p:ph idx="15"/>
          </p:nvPr>
        </p:nvSpPr>
        <p:spPr>
          <a:xfrm>
            <a:off x="3832275" y="6460371"/>
            <a:ext cx="1891997" cy="282799"/>
          </a:xfrm>
        </p:spPr>
        <p:txBody>
          <a:bodyPr/>
          <a:lstStyle/>
          <a:p>
            <a:pPr marL="0" indent="0">
              <a:buNone/>
            </a:pPr>
            <a:r>
              <a:rPr lang="en-IN" sz="1000" dirty="0">
                <a:hlinkClick r:id="rId3"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4210832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Key Interest Rates Over Time</a:t>
            </a:r>
            <a:endParaRPr lang="en-US" dirty="0"/>
          </a:p>
        </p:txBody>
      </p:sp>
      <p:sp>
        <p:nvSpPr>
          <p:cNvPr id="3" name="Content Placeholder 2"/>
          <p:cNvSpPr>
            <a:spLocks noGrp="1"/>
          </p:cNvSpPr>
          <p:nvPr>
            <p:ph idx="1"/>
          </p:nvPr>
        </p:nvSpPr>
        <p:spPr>
          <a:xfrm>
            <a:off x="1833513" y="1719264"/>
            <a:ext cx="4668887" cy="418159"/>
          </a:xfrm>
        </p:spPr>
        <p:txBody>
          <a:bodyPr/>
          <a:lstStyle/>
          <a:p>
            <a:pPr marL="0" indent="0">
              <a:buNone/>
            </a:pPr>
            <a:r>
              <a:rPr lang="en-US" sz="1800" b="1" dirty="0"/>
              <a:t>Figure 2–1 Key U.S. Interest Rates, 1972–2016</a:t>
            </a:r>
          </a:p>
        </p:txBody>
      </p:sp>
      <p:pic>
        <p:nvPicPr>
          <p:cNvPr id="7" name="Content Placeholder 6" descr="Four time plots. Displayed are the interest rates from 1972 to 2016 for federal funds, T-bills, AAA-rated corporate debt, and mortgage rates.&#10;"/>
          <p:cNvPicPr>
            <a:picLocks noGrp="1" noChangeAspect="1"/>
          </p:cNvPicPr>
          <p:nvPr>
            <p:ph idx="13"/>
          </p:nvPr>
        </p:nvPicPr>
        <p:blipFill>
          <a:blip r:embed="rId2">
            <a:extLst>
              <a:ext uri="{28A0092B-C50C-407E-A947-70E740481C1C}">
                <a14:useLocalDpi xmlns:a14="http://schemas.microsoft.com/office/drawing/2010/main" val="0"/>
              </a:ext>
            </a:extLst>
          </a:blip>
          <a:stretch>
            <a:fillRect/>
          </a:stretch>
        </p:blipFill>
        <p:spPr>
          <a:xfrm>
            <a:off x="1805600" y="2228850"/>
            <a:ext cx="5624875" cy="3711575"/>
          </a:xfrm>
        </p:spPr>
      </p:pic>
      <p:sp>
        <p:nvSpPr>
          <p:cNvPr id="5" name="Content Placeholder 4"/>
          <p:cNvSpPr>
            <a:spLocks noGrp="1"/>
          </p:cNvSpPr>
          <p:nvPr>
            <p:ph idx="14"/>
          </p:nvPr>
        </p:nvSpPr>
        <p:spPr>
          <a:xfrm>
            <a:off x="1460500" y="6006452"/>
            <a:ext cx="6718299" cy="267347"/>
          </a:xfrm>
        </p:spPr>
        <p:txBody>
          <a:bodyPr/>
          <a:lstStyle/>
          <a:p>
            <a:pPr marL="0" indent="0">
              <a:buNone/>
            </a:pPr>
            <a:r>
              <a:rPr lang="en-US" sz="1600" b="1" dirty="0"/>
              <a:t>Source: </a:t>
            </a:r>
            <a:r>
              <a:rPr lang="en-US" sz="1600" dirty="0"/>
              <a:t>Federal Reserve Board website, May 2016. www.federalreserve.gov</a:t>
            </a:r>
          </a:p>
        </p:txBody>
      </p:sp>
      <p:sp>
        <p:nvSpPr>
          <p:cNvPr id="6" name="Content Placeholder 5"/>
          <p:cNvSpPr>
            <a:spLocks noGrp="1"/>
          </p:cNvSpPr>
          <p:nvPr>
            <p:ph idx="15"/>
          </p:nvPr>
        </p:nvSpPr>
        <p:spPr>
          <a:xfrm>
            <a:off x="3827287" y="6457371"/>
            <a:ext cx="1923063" cy="260277"/>
          </a:xfrm>
        </p:spPr>
        <p:txBody>
          <a:bodyPr/>
          <a:lstStyle/>
          <a:p>
            <a:pPr marL="0" indent="0">
              <a:buNone/>
            </a:pPr>
            <a:r>
              <a:rPr lang="en-IN" sz="1000" dirty="0">
                <a:hlinkClick r:id="rId3" action="ppaction://hlinksldjump"/>
              </a:rPr>
              <a:t>Access the long description slide.</a:t>
            </a:r>
            <a:endParaRPr lang="en-IN" sz="1000" dirty="0"/>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37177614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Net Supply &amp; Demand of Funds in U.S. in 2016</a:t>
            </a:r>
            <a:endParaRPr lang="en-US" dirty="0"/>
          </a:p>
        </p:txBody>
      </p:sp>
      <p:sp>
        <p:nvSpPr>
          <p:cNvPr id="3" name="Content Placeholder 2"/>
          <p:cNvSpPr>
            <a:spLocks noGrp="1"/>
          </p:cNvSpPr>
          <p:nvPr>
            <p:ph idx="1"/>
          </p:nvPr>
        </p:nvSpPr>
        <p:spPr>
          <a:xfrm>
            <a:off x="571501" y="1647138"/>
            <a:ext cx="6680200" cy="651562"/>
          </a:xfrm>
        </p:spPr>
        <p:txBody>
          <a:bodyPr/>
          <a:lstStyle/>
          <a:p>
            <a:pPr marL="0" indent="0">
              <a:buNone/>
            </a:pPr>
            <a:r>
              <a:rPr lang="en-US" sz="2000" b="1" dirty="0"/>
              <a:t>TABLE 2–1 Funds Supplied and Demanded by Various Groups </a:t>
            </a:r>
            <a:r>
              <a:rPr lang="en-US" sz="2000" b="1" i="1" dirty="0"/>
              <a:t>(in trillions of dollars)</a:t>
            </a:r>
            <a:endParaRPr lang="en-US" sz="2000" b="1" dirty="0"/>
          </a:p>
        </p:txBody>
      </p:sp>
      <p:graphicFrame>
        <p:nvGraphicFramePr>
          <p:cNvPr id="16" name="Content Placeholder 15"/>
          <p:cNvGraphicFramePr>
            <a:graphicFrameLocks noGrp="1"/>
          </p:cNvGraphicFramePr>
          <p:nvPr>
            <p:ph idx="13"/>
            <p:extLst>
              <p:ext uri="{D42A27DB-BD31-4B8C-83A1-F6EECF244321}">
                <p14:modId xmlns:p14="http://schemas.microsoft.com/office/powerpoint/2010/main" val="4137266741"/>
              </p:ext>
            </p:extLst>
          </p:nvPr>
        </p:nvGraphicFramePr>
        <p:xfrm>
          <a:off x="838200" y="2527299"/>
          <a:ext cx="7416799" cy="2605872"/>
        </p:xfrm>
        <a:graphic>
          <a:graphicData uri="http://schemas.openxmlformats.org/drawingml/2006/table">
            <a:tbl>
              <a:tblPr firstRow="1" bandRow="1">
                <a:tableStyleId>{5C22544A-7EE6-4342-B048-85BDC9FD1C3A}</a:tableStyleId>
              </a:tblPr>
              <a:tblGrid>
                <a:gridCol w="2535601">
                  <a:extLst>
                    <a:ext uri="{9D8B030D-6E8A-4147-A177-3AD203B41FA5}">
                      <a16:colId xmlns:a16="http://schemas.microsoft.com/office/drawing/2014/main" val="2293216721"/>
                    </a:ext>
                  </a:extLst>
                </a:gridCol>
                <a:gridCol w="1627066">
                  <a:extLst>
                    <a:ext uri="{9D8B030D-6E8A-4147-A177-3AD203B41FA5}">
                      <a16:colId xmlns:a16="http://schemas.microsoft.com/office/drawing/2014/main" val="3181706132"/>
                    </a:ext>
                  </a:extLst>
                </a:gridCol>
                <a:gridCol w="1234833">
                  <a:extLst>
                    <a:ext uri="{9D8B030D-6E8A-4147-A177-3AD203B41FA5}">
                      <a16:colId xmlns:a16="http://schemas.microsoft.com/office/drawing/2014/main" val="1382980002"/>
                    </a:ext>
                  </a:extLst>
                </a:gridCol>
                <a:gridCol w="2019299">
                  <a:extLst>
                    <a:ext uri="{9D8B030D-6E8A-4147-A177-3AD203B41FA5}">
                      <a16:colId xmlns:a16="http://schemas.microsoft.com/office/drawing/2014/main" val="3651189027"/>
                    </a:ext>
                  </a:extLst>
                </a:gridCol>
              </a:tblGrid>
              <a:tr h="929472">
                <a:tc>
                  <a:txBody>
                    <a:bodyPr/>
                    <a:lstStyle/>
                    <a:p>
                      <a:endParaRPr lang="en-US" sz="1600" dirty="0">
                        <a:latin typeface="Calibri" panose="020F0502020204030204" pitchFamily="34" charset="0"/>
                      </a:endParaRPr>
                    </a:p>
                  </a:txBody>
                  <a:tcPr/>
                </a:tc>
                <a:tc>
                  <a:txBody>
                    <a:bodyPr/>
                    <a:lstStyle/>
                    <a:p>
                      <a:endParaRPr lang="en-US" sz="1600" b="0" i="0" u="none" strike="noStrike" kern="1200" baseline="0" dirty="0">
                        <a:solidFill>
                          <a:schemeClr val="lt1"/>
                        </a:solidFill>
                        <a:latin typeface="Calibri" panose="020F0502020204030204" pitchFamily="34" charset="0"/>
                        <a:ea typeface="+mn-ea"/>
                        <a:cs typeface="Calibri" panose="020F0502020204030204" pitchFamily="34" charset="0"/>
                      </a:endParaRPr>
                    </a:p>
                    <a:p>
                      <a:r>
                        <a:rPr lang="en-US" sz="1600" b="1" i="0" u="none" strike="noStrike" kern="1200" baseline="0" dirty="0">
                          <a:solidFill>
                            <a:schemeClr val="lt1"/>
                          </a:solidFill>
                          <a:latin typeface="Calibri" panose="020F0502020204030204" pitchFamily="34" charset="0"/>
                          <a:ea typeface="+mn-ea"/>
                          <a:cs typeface="Calibri" panose="020F0502020204030204" pitchFamily="34" charset="0"/>
                        </a:rPr>
                        <a:t>Funds Supplied</a:t>
                      </a:r>
                      <a:r>
                        <a:rPr lang="en-US" sz="1600" b="0" i="0" u="none" strike="noStrike" kern="1200" baseline="0" dirty="0">
                          <a:solidFill>
                            <a:schemeClr val="lt1"/>
                          </a:solidFill>
                          <a:latin typeface="Calibri" panose="020F0502020204030204" pitchFamily="34" charset="0"/>
                          <a:ea typeface="+mn-ea"/>
                          <a:cs typeface="Calibri" panose="020F0502020204030204" pitchFamily="34" charset="0"/>
                        </a:rPr>
                        <a:t>	</a:t>
                      </a:r>
                    </a:p>
                  </a:txBody>
                  <a:tcPr/>
                </a:tc>
                <a:tc>
                  <a:txBody>
                    <a:bodyPr/>
                    <a:lstStyle/>
                    <a:p>
                      <a:endParaRPr lang="en-US" sz="1600" b="0" i="0" u="none" strike="noStrike" kern="1200" baseline="0" dirty="0">
                        <a:solidFill>
                          <a:schemeClr val="lt1"/>
                        </a:solidFill>
                        <a:latin typeface="Calibri" panose="020F0502020204030204" pitchFamily="34" charset="0"/>
                        <a:ea typeface="+mn-ea"/>
                        <a:cs typeface="+mn-cs"/>
                      </a:endParaRPr>
                    </a:p>
                    <a:p>
                      <a:r>
                        <a:rPr lang="en-US" sz="1600" b="1" i="0" u="none" strike="noStrike" kern="1200" baseline="0" dirty="0">
                          <a:solidFill>
                            <a:schemeClr val="lt1"/>
                          </a:solidFill>
                          <a:latin typeface="Calibri" panose="020F0502020204030204" pitchFamily="34" charset="0"/>
                          <a:ea typeface="+mn-ea"/>
                          <a:cs typeface="Calibri" panose="020F0502020204030204" pitchFamily="34" charset="0"/>
                        </a:rPr>
                        <a:t>Funds Demanded</a:t>
                      </a:r>
                      <a:endParaRPr lang="en-US" sz="1600" b="0" i="0" u="none" strike="noStrike" kern="1200" baseline="0" dirty="0">
                        <a:solidFill>
                          <a:schemeClr val="lt1"/>
                        </a:solidFill>
                        <a:latin typeface="Calibri" panose="020F0502020204030204" pitchFamily="34" charset="0"/>
                        <a:ea typeface="+mn-ea"/>
                        <a:cs typeface="Calibri" panose="020F0502020204030204" pitchFamily="34" charset="0"/>
                      </a:endParaRPr>
                    </a:p>
                  </a:txBody>
                  <a:tcPr/>
                </a:tc>
                <a:tc>
                  <a:txBody>
                    <a:bodyPr/>
                    <a:lstStyle/>
                    <a:p>
                      <a:r>
                        <a:rPr lang="en-US" sz="1600" b="1" i="0" u="none" strike="noStrike" kern="1200" baseline="0" dirty="0">
                          <a:solidFill>
                            <a:schemeClr val="lt1"/>
                          </a:solidFill>
                          <a:latin typeface="Calibri" panose="020F0502020204030204" pitchFamily="34" charset="0"/>
                          <a:ea typeface="+mn-ea"/>
                          <a:cs typeface="+mn-cs"/>
                        </a:rPr>
                        <a:t>Net Funds Supplied (Funds Supplied— Funds Demanded)</a:t>
                      </a:r>
                      <a:endParaRPr lang="en-US" sz="1600" b="0" i="0" u="none" strike="noStrike" kern="1200" baseline="0" dirty="0">
                        <a:solidFill>
                          <a:schemeClr val="lt1"/>
                        </a:solidFill>
                        <a:latin typeface="Calibri" panose="020F0502020204030204" pitchFamily="34" charset="0"/>
                        <a:ea typeface="+mn-ea"/>
                        <a:cs typeface="+mn-cs"/>
                      </a:endParaRPr>
                    </a:p>
                  </a:txBody>
                  <a:tcPr/>
                </a:tc>
                <a:extLst>
                  <a:ext uri="{0D108BD9-81ED-4DB2-BD59-A6C34878D82A}">
                    <a16:rowId xmlns:a16="http://schemas.microsoft.com/office/drawing/2014/main" val="2271388845"/>
                  </a:ext>
                </a:extLst>
              </a:tr>
              <a:tr h="292120">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Households</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$70.33	</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$14.51	</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$55.82	</a:t>
                      </a:r>
                    </a:p>
                  </a:txBody>
                  <a:tcPr/>
                </a:tc>
                <a:extLst>
                  <a:ext uri="{0D108BD9-81ED-4DB2-BD59-A6C34878D82A}">
                    <a16:rowId xmlns:a16="http://schemas.microsoft.com/office/drawing/2014/main" val="2454489864"/>
                  </a:ext>
                </a:extLst>
              </a:tr>
              <a:tr h="292120">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Business—nonfinancial</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23.20</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55.85</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−32.65</a:t>
                      </a:r>
                    </a:p>
                  </a:txBody>
                  <a:tcPr/>
                </a:tc>
                <a:extLst>
                  <a:ext uri="{0D108BD9-81ED-4DB2-BD59-A6C34878D82A}">
                    <a16:rowId xmlns:a16="http://schemas.microsoft.com/office/drawing/2014/main" val="367179893"/>
                  </a:ext>
                </a:extLst>
              </a:tr>
              <a:tr h="292120">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Business—financial</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85.91	</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96.90	</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−10.99	</a:t>
                      </a:r>
                    </a:p>
                  </a:txBody>
                  <a:tcPr/>
                </a:tc>
                <a:extLst>
                  <a:ext uri="{0D108BD9-81ED-4DB2-BD59-A6C34878D82A}">
                    <a16:rowId xmlns:a16="http://schemas.microsoft.com/office/drawing/2014/main" val="3784325078"/>
                  </a:ext>
                </a:extLst>
              </a:tr>
              <a:tr h="292120">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Government units</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5.22</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23.19</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−17.97</a:t>
                      </a:r>
                    </a:p>
                  </a:txBody>
                  <a:tcPr/>
                </a:tc>
                <a:extLst>
                  <a:ext uri="{0D108BD9-81ED-4DB2-BD59-A6C34878D82A}">
                    <a16:rowId xmlns:a16="http://schemas.microsoft.com/office/drawing/2014/main" val="857264800"/>
                  </a:ext>
                </a:extLst>
              </a:tr>
              <a:tr h="292120">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Foreign participants	</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23.03	</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17.24	</a:t>
                      </a:r>
                    </a:p>
                  </a:txBody>
                  <a:tcPr/>
                </a:tc>
                <a:tc>
                  <a:txBody>
                    <a:bodyPr/>
                    <a:lstStyle/>
                    <a:p>
                      <a:r>
                        <a:rPr lang="en-US" sz="1600" b="0" i="0" u="none" strike="noStrike" kern="1200" baseline="0" dirty="0">
                          <a:solidFill>
                            <a:schemeClr val="dk1"/>
                          </a:solidFill>
                          <a:latin typeface="Calibri" panose="020F0502020204030204" pitchFamily="34" charset="0"/>
                          <a:ea typeface="+mn-ea"/>
                          <a:cs typeface="Calibri" panose="020F0502020204030204" pitchFamily="34" charset="0"/>
                        </a:rPr>
                        <a:t>5.79	</a:t>
                      </a:r>
                    </a:p>
                  </a:txBody>
                  <a:tcPr/>
                </a:tc>
                <a:extLst>
                  <a:ext uri="{0D108BD9-81ED-4DB2-BD59-A6C34878D82A}">
                    <a16:rowId xmlns:a16="http://schemas.microsoft.com/office/drawing/2014/main" val="2710692331"/>
                  </a:ext>
                </a:extLst>
              </a:tr>
            </a:tbl>
          </a:graphicData>
        </a:graphic>
      </p:graphicFrame>
      <p:sp>
        <p:nvSpPr>
          <p:cNvPr id="5" name="Content Placeholder 4"/>
          <p:cNvSpPr>
            <a:spLocks noGrp="1"/>
          </p:cNvSpPr>
          <p:nvPr>
            <p:ph idx="14"/>
          </p:nvPr>
        </p:nvSpPr>
        <p:spPr>
          <a:xfrm>
            <a:off x="800100" y="5633332"/>
            <a:ext cx="7061859" cy="555232"/>
          </a:xfrm>
        </p:spPr>
        <p:txBody>
          <a:bodyPr/>
          <a:lstStyle/>
          <a:p>
            <a:pPr marL="0" indent="0">
              <a:buNone/>
            </a:pPr>
            <a:r>
              <a:rPr lang="en-US" sz="1800" b="1" dirty="0"/>
              <a:t>Source: </a:t>
            </a:r>
            <a:r>
              <a:rPr lang="en-US" sz="1800" dirty="0"/>
              <a:t>Federal Reserve Board website, “Financial Accounts of the United States,” May 2016. www.federalreserve.gov </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334560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Determinants of Household Savings</a:t>
            </a:r>
            <a:endParaRPr lang="en-US" dirty="0"/>
          </a:p>
        </p:txBody>
      </p:sp>
      <p:sp>
        <p:nvSpPr>
          <p:cNvPr id="3" name="Content Placeholder 2"/>
          <p:cNvSpPr>
            <a:spLocks noGrp="1"/>
          </p:cNvSpPr>
          <p:nvPr>
            <p:ph idx="1"/>
          </p:nvPr>
        </p:nvSpPr>
        <p:spPr>
          <a:xfrm>
            <a:off x="457200" y="1719263"/>
            <a:ext cx="8229600" cy="3449637"/>
          </a:xfrm>
        </p:spPr>
        <p:txBody>
          <a:bodyPr/>
          <a:lstStyle/>
          <a:p>
            <a:pPr marL="403200" indent="-403200" eaLnBrk="1" hangingPunct="1">
              <a:spcBef>
                <a:spcPts val="1000"/>
              </a:spcBef>
              <a:buSzPct val="100000"/>
              <a:buFont typeface="Arial" charset="0"/>
              <a:buAutoNum type="arabicPeriod"/>
            </a:pPr>
            <a:r>
              <a:rPr lang="en-US" altLang="en-US" sz="2600" b="1" dirty="0"/>
              <a:t>Interest rates and tax policy.</a:t>
            </a:r>
          </a:p>
          <a:p>
            <a:pPr marL="403200" indent="-403200" eaLnBrk="1" hangingPunct="1">
              <a:spcBef>
                <a:spcPts val="1000"/>
              </a:spcBef>
              <a:buSzPct val="100000"/>
              <a:buFont typeface="Arial" charset="0"/>
              <a:buAutoNum type="arabicPeriod"/>
            </a:pPr>
            <a:r>
              <a:rPr lang="en-US" altLang="en-US" sz="2600" b="1" dirty="0"/>
              <a:t>Income and wealth: the greater the wealth or income, the greater the amount saved.</a:t>
            </a:r>
          </a:p>
          <a:p>
            <a:pPr marL="403200" indent="-403200" eaLnBrk="1" hangingPunct="1">
              <a:spcBef>
                <a:spcPts val="1000"/>
              </a:spcBef>
              <a:buSzPct val="100000"/>
              <a:buFont typeface="Arial" charset="0"/>
              <a:buAutoNum type="arabicPeriod"/>
            </a:pPr>
            <a:r>
              <a:rPr lang="en-US" altLang="en-US" sz="2600" b="1" dirty="0"/>
              <a:t>Attitudes about saving versus borrowing.</a:t>
            </a:r>
          </a:p>
          <a:p>
            <a:pPr marL="403200" indent="-403200" eaLnBrk="1" hangingPunct="1">
              <a:spcBef>
                <a:spcPts val="1000"/>
              </a:spcBef>
              <a:buSzPct val="100000"/>
              <a:buFont typeface="Arial" charset="0"/>
              <a:buAutoNum type="arabicPeriod"/>
            </a:pPr>
            <a:r>
              <a:rPr lang="en-US" altLang="en-US" sz="2600" b="1" dirty="0"/>
              <a:t>Credit availability: the greater the amount of easily obtainable consumer credit the lower the need to save.</a:t>
            </a:r>
          </a:p>
          <a:p>
            <a:pPr marL="403200" indent="-403200" eaLnBrk="1" hangingPunct="1">
              <a:spcBef>
                <a:spcPts val="1000"/>
              </a:spcBef>
              <a:buSzPct val="100000"/>
              <a:buFont typeface="Arial" charset="0"/>
              <a:buAutoNum type="arabicPeriod"/>
            </a:pPr>
            <a:r>
              <a:rPr lang="en-US" altLang="en-US" sz="2600" b="1" dirty="0"/>
              <a:t>Job security and belief in soundness of entitlements.</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2711305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Determinants of Foreign Funds Invested in the U.S.</a:t>
            </a:r>
            <a:r>
              <a:rPr lang="en-US" altLang="en-US" sz="4000" b="0" dirty="0">
                <a:solidFill>
                  <a:srgbClr val="FF0000"/>
                </a:solidFill>
              </a:rPr>
              <a:t> </a:t>
            </a:r>
            <a:endParaRPr lang="en-US" sz="4000" dirty="0"/>
          </a:p>
        </p:txBody>
      </p:sp>
      <p:sp>
        <p:nvSpPr>
          <p:cNvPr id="3" name="Content Placeholder 2"/>
          <p:cNvSpPr>
            <a:spLocks noGrp="1"/>
          </p:cNvSpPr>
          <p:nvPr>
            <p:ph idx="1"/>
          </p:nvPr>
        </p:nvSpPr>
        <p:spPr>
          <a:xfrm>
            <a:off x="457200" y="1719263"/>
            <a:ext cx="8229600" cy="2611437"/>
          </a:xfrm>
        </p:spPr>
        <p:txBody>
          <a:bodyPr/>
          <a:lstStyle/>
          <a:p>
            <a:pPr marL="403200" indent="-403200" eaLnBrk="1" hangingPunct="1">
              <a:spcBef>
                <a:spcPts val="1000"/>
              </a:spcBef>
              <a:buSzPct val="100000"/>
              <a:buFont typeface="Arial" charset="0"/>
              <a:buAutoNum type="arabicPeriod"/>
            </a:pPr>
            <a:r>
              <a:rPr lang="en-US" altLang="en-US" sz="2600" b="1" dirty="0"/>
              <a:t>Relative interest rates and returns on global investments.</a:t>
            </a:r>
          </a:p>
          <a:p>
            <a:pPr marL="403200" indent="-403200" eaLnBrk="1" hangingPunct="1">
              <a:spcBef>
                <a:spcPts val="1000"/>
              </a:spcBef>
              <a:buSzPct val="100000"/>
              <a:buFont typeface="Arial" charset="0"/>
              <a:buAutoNum type="arabicPeriod"/>
            </a:pPr>
            <a:r>
              <a:rPr lang="en-US" altLang="en-US" sz="2600" b="1" dirty="0"/>
              <a:t>Expected exchange rate changes.</a:t>
            </a:r>
          </a:p>
          <a:p>
            <a:pPr marL="403200" indent="-403200" eaLnBrk="1" hangingPunct="1">
              <a:spcBef>
                <a:spcPts val="1000"/>
              </a:spcBef>
              <a:buSzPct val="100000"/>
              <a:buFont typeface="Arial" charset="0"/>
              <a:buAutoNum type="arabicPeriod"/>
            </a:pPr>
            <a:r>
              <a:rPr lang="en-US" altLang="en-US" sz="2600" b="1" dirty="0"/>
              <a:t>Safe haven status of U.S. investments.</a:t>
            </a:r>
          </a:p>
          <a:p>
            <a:pPr marL="403200" indent="-403200" eaLnBrk="1" hangingPunct="1">
              <a:spcBef>
                <a:spcPts val="1000"/>
              </a:spcBef>
              <a:buSzPct val="100000"/>
              <a:buFont typeface="Arial" charset="0"/>
              <a:buAutoNum type="arabicPeriod"/>
            </a:pPr>
            <a:r>
              <a:rPr lang="en-US" altLang="en-US" sz="2600" b="1" dirty="0"/>
              <a:t>Foreign central bank investments in the U.S.</a:t>
            </a:r>
          </a:p>
        </p:txBody>
      </p:sp>
      <p:sp>
        <p:nvSpPr>
          <p:cNvPr id="4" name="Slide Number Placeholder 3"/>
          <p:cNvSpPr>
            <a:spLocks noGrp="1"/>
          </p:cNvSpPr>
          <p:nvPr>
            <p:ph type="sldNum" sz="quarter" idx="12"/>
          </p:nvPr>
        </p:nvSpPr>
        <p:spPr/>
        <p:txBody>
          <a:bodyPr/>
          <a:lstStyle/>
          <a:p>
            <a:pPr>
              <a:defRPr/>
            </a:pPr>
            <a:r>
              <a:rPr lang="en-US" altLang="en-US" dirty="0"/>
              <a:t>2-</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407425259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9a380653e71bdd6f9add1d0278c147af923581a"/>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5898</TotalTime>
  <Words>2466</Words>
  <Application>Microsoft Office PowerPoint</Application>
  <PresentationFormat>On-screen Show (4:3)</PresentationFormat>
  <Paragraphs>274</Paragraphs>
  <Slides>37</Slides>
  <Notes>8</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2</vt:i4>
      </vt:variant>
      <vt:variant>
        <vt:lpstr>Slide Titles</vt:lpstr>
      </vt:variant>
      <vt:variant>
        <vt:i4>37</vt:i4>
      </vt:variant>
    </vt:vector>
  </HeadingPairs>
  <TitlesOfParts>
    <vt:vector size="45" baseType="lpstr">
      <vt:lpstr>Arial</vt:lpstr>
      <vt:lpstr>Calibri</vt:lpstr>
      <vt:lpstr>Times New Roman</vt:lpstr>
      <vt:lpstr>Wingdings</vt:lpstr>
      <vt:lpstr>Network</vt:lpstr>
      <vt:lpstr>1_Network</vt:lpstr>
      <vt:lpstr>Equation</vt:lpstr>
      <vt:lpstr>MathType 6.0 Equation</vt:lpstr>
      <vt:lpstr>Chapter Two</vt:lpstr>
      <vt:lpstr>Interest Rate Fundamentals</vt:lpstr>
      <vt:lpstr>Real Riskless Interest Rates</vt:lpstr>
      <vt:lpstr>Loanable Funds Theory</vt:lpstr>
      <vt:lpstr>Supply and Demand for Loanable Funds</vt:lpstr>
      <vt:lpstr>Key Interest Rates Over Time</vt:lpstr>
      <vt:lpstr>Net Supply &amp; Demand of Funds in U.S. in 2016</vt:lpstr>
      <vt:lpstr>Determinants of Household Savings</vt:lpstr>
      <vt:lpstr>Determinants of Foreign Funds Invested in the U.S. </vt:lpstr>
      <vt:lpstr>Federal Government Demand for Funds Concluded</vt:lpstr>
      <vt:lpstr>Business Demand for Funds</vt:lpstr>
      <vt:lpstr>Effect on Interest Rates from a Shift in the Supply Curve for Loanable Funds</vt:lpstr>
      <vt:lpstr>Effect on Interest Rates from a Shift in the Demand Curve for Loanable Funds</vt:lpstr>
      <vt:lpstr>Factors that Affect the Supply of and Demand for Loanable Funds for a Financial Security 1</vt:lpstr>
      <vt:lpstr>Factors that Affect the Supply of and Demand for Loanable Funds for a Financial Security 2</vt:lpstr>
      <vt:lpstr>Determinants of Interest Rates for Individual Securities 1</vt:lpstr>
      <vt:lpstr>Determinants of Interest Rates for Individual Securities 2</vt:lpstr>
      <vt:lpstr>D R P s Over Time</vt:lpstr>
      <vt:lpstr>Term Structure of Interest Rates: the Yield Curve</vt:lpstr>
      <vt:lpstr>Unbiased Expectations Theory</vt:lpstr>
      <vt:lpstr>Liquidity Premium Theory</vt:lpstr>
      <vt:lpstr>U E T vs. L P T</vt:lpstr>
      <vt:lpstr>Market Segmentation Theory</vt:lpstr>
      <vt:lpstr>Implied Forward Rates</vt:lpstr>
      <vt:lpstr>Time Value of Money and Interest Rates</vt:lpstr>
      <vt:lpstr>Present Value of a Lump Sum</vt:lpstr>
      <vt:lpstr>Future Value of a Lump Sum</vt:lpstr>
      <vt:lpstr>Relation between Interest Rates and Present and Future Values</vt:lpstr>
      <vt:lpstr>Present Value of an Annuity</vt:lpstr>
      <vt:lpstr>Future Value of an Annuity</vt:lpstr>
      <vt:lpstr>Financial Calculators</vt:lpstr>
      <vt:lpstr>Supply and Demand for Loanable Funds Long Description</vt:lpstr>
      <vt:lpstr>Effect on Interest Rates from a Shift in the Supply Curve for Loanable Funds Long description</vt:lpstr>
      <vt:lpstr>Effect on Interest Rates from a Shift in the Demand Curve for Loanable Funds Long Description</vt:lpstr>
      <vt:lpstr>Key Interest Rates Over Time Long Description</vt:lpstr>
      <vt:lpstr>D R P s Over Time Long Description</vt:lpstr>
      <vt:lpstr>U E T vs. L P T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Nithiyanandhan</cp:lastModifiedBy>
  <cp:revision>618</cp:revision>
  <dcterms:created xsi:type="dcterms:W3CDTF">2000-07-01T19:33:32Z</dcterms:created>
  <dcterms:modified xsi:type="dcterms:W3CDTF">2018-09-08T07:42:54Z</dcterms:modified>
</cp:coreProperties>
</file>