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5" r:id="rId1"/>
    <p:sldMasterId id="2147483706" r:id="rId2"/>
  </p:sldMasterIdLst>
  <p:notesMasterIdLst>
    <p:notesMasterId r:id="rId27"/>
  </p:notesMasterIdLst>
  <p:handoutMasterIdLst>
    <p:handoutMasterId r:id="rId28"/>
  </p:handoutMasterIdLst>
  <p:sldIdLst>
    <p:sldId id="365" r:id="rId3"/>
    <p:sldId id="366" r:id="rId4"/>
    <p:sldId id="407" r:id="rId5"/>
    <p:sldId id="408" r:id="rId6"/>
    <p:sldId id="409" r:id="rId7"/>
    <p:sldId id="410" r:id="rId8"/>
    <p:sldId id="411" r:id="rId9"/>
    <p:sldId id="412" r:id="rId10"/>
    <p:sldId id="413" r:id="rId11"/>
    <p:sldId id="414" r:id="rId12"/>
    <p:sldId id="415" r:id="rId13"/>
    <p:sldId id="416" r:id="rId14"/>
    <p:sldId id="417" r:id="rId15"/>
    <p:sldId id="418" r:id="rId16"/>
    <p:sldId id="419" r:id="rId17"/>
    <p:sldId id="420" r:id="rId18"/>
    <p:sldId id="421" r:id="rId19"/>
    <p:sldId id="422" r:id="rId20"/>
    <p:sldId id="423" r:id="rId21"/>
    <p:sldId id="424" r:id="rId22"/>
    <p:sldId id="426" r:id="rId23"/>
    <p:sldId id="425" r:id="rId24"/>
    <p:sldId id="427" r:id="rId25"/>
    <p:sldId id="428" r:id="rId26"/>
  </p:sldIdLst>
  <p:sldSz cx="9144000" cy="6858000" type="screen4x3"/>
  <p:notesSz cx="9144000" cy="6858000"/>
  <p:custDataLst>
    <p:tags r:id="rId2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7FBE"/>
    <a:srgbClr val="E84C22"/>
    <a:srgbClr val="F6D0CC"/>
    <a:srgbClr val="FFFFCC"/>
    <a:srgbClr val="FFCC00"/>
    <a:srgbClr val="CC0000"/>
    <a:srgbClr val="000066"/>
    <a:srgbClr val="663300"/>
    <a:srgbClr val="1C1C1C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0" autoAdjust="0"/>
    <p:restoredTop sz="81884" autoAdjust="0"/>
  </p:normalViewPr>
  <p:slideViewPr>
    <p:cSldViewPr snapToGrid="0">
      <p:cViewPr varScale="1">
        <p:scale>
          <a:sx n="76" d="100"/>
          <a:sy n="76" d="100"/>
        </p:scale>
        <p:origin x="84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3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50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B7026F9-3819-437D-B98A-C97A06042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30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2627243-4FD6-484B-925E-03A32A5E2E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686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987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Note that, while large banks tend to hold less equity, they don’t necessarily return more on their assets.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2627243-4FD6-484B-925E-03A32A5E2EB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463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9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42A8B-61A4-4BD1-8B5D-B1213572AA3D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43" name="Content Placeholder 2"/>
          <p:cNvSpPr txBox="1">
            <a:spLocks/>
          </p:cNvSpPr>
          <p:nvPr userDrawn="1"/>
        </p:nvSpPr>
        <p:spPr>
          <a:xfrm>
            <a:off x="3632200" y="6501383"/>
            <a:ext cx="1879600" cy="21674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9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altLang="en-US" kern="0" dirty="0" smtClean="0"/>
              <a:t>© 2019 McGraw-Hill Education. </a:t>
            </a:r>
            <a:endParaRPr lang="en-IN" kern="0" dirty="0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CB4170C2-2BCD-4EE9-940C-15A2525D2C1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94732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C2D69-EFF3-4341-84C0-8CA5ECF7BBEB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785CE35C-1C9F-4188-92C1-63770C0A267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6636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E11A6-3A30-4F97-B011-C5770687B95D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E937DF0A-01D5-43B5-86A9-B4D1563225D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31499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EB2A5-9FFD-49EC-84A7-54DD455AA1E6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DE53716D-4E9B-4CE0-B041-3AE37BD6424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4831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2D180-5733-42C5-B7A8-A140FD39BAD1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27B36733-6429-48EB-8343-85CD06A5878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9819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ED3A4-92D6-41C4-AE8A-43E16E0D333F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4694F11F-2697-4F92-A2C8-1AA177B7321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93102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39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D59BB-9A50-43FB-92A0-9F1CD8D3D1B6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590800" y="6248400"/>
            <a:ext cx="4724400" cy="457200"/>
          </a:xfrm>
        </p:spPr>
        <p:txBody>
          <a:bodyPr/>
          <a:lstStyle/>
          <a:p>
            <a:pPr lvl="0"/>
            <a:endParaRPr lang="en-IN" dirty="0"/>
          </a:p>
        </p:txBody>
      </p:sp>
      <p:sp>
        <p:nvSpPr>
          <p:cNvPr id="4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44435" y="6483260"/>
            <a:ext cx="984019" cy="365125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Ch. 1     </a:t>
            </a:r>
            <a:fld id="{0FD03E7E-EA82-497A-8F5F-7A09E0EB97C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86937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746" y="1745639"/>
            <a:ext cx="8229600" cy="4411662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1CDC8-634C-4AED-ADB2-12836CF27FA3}" type="datetime1">
              <a:rPr lang="en-US" smtClean="0"/>
              <a:t>8/14/2018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7718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7F38F-307A-4192-958C-6A9569C3DA74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5062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6CFF2-3FE3-405B-A020-3593EEEC8552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74131" y="505037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1849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48204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	</a:t>
            </a:r>
            <a:fld id="{9FC91366-E5FB-48C5-A4FC-2794128E1410}" type="datetime1">
              <a:rPr lang="en-US" smtClean="0"/>
              <a:t>8/14/2018</a:t>
            </a:fld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227261"/>
            <a:ext cx="8229600" cy="435507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2794530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82596" y="3412596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74128" y="4022194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7"/>
          </p:nvPr>
        </p:nvSpPr>
        <p:spPr>
          <a:xfrm>
            <a:off x="474129" y="4589468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8"/>
          </p:nvPr>
        </p:nvSpPr>
        <p:spPr>
          <a:xfrm>
            <a:off x="474127" y="5156741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9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BFDC3-DDCE-4D64-92F9-368DE6E88D79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45891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CF51E-9804-4CB7-86EB-DA5F65BBFC1D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B8643C53-5634-46E8-9866-13612EB8B71C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619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C0993-33BE-4ED2-8E05-53FF36BF6703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7905E196-56C6-4301-8665-BC2965E2E4F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44860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E0218-09DA-4E34-AB88-9536DA4CF9C7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83911F2D-A79E-49A4-B269-8A3F2982665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48629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E26FC-3114-44E6-AEC2-11F43172FD5D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4764DE9E-DF0F-4589-A115-EE7338EDF10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7173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1EE8B-CF2A-4452-9C37-57B7B5A0AD25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785CE35C-1C9F-4188-92C1-63770C0A267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27404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45FB7-4A06-493D-AE4A-5A5F929FDFC6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E937DF0A-01D5-43B5-86A9-B4D1563225D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16763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91A7F-BD4E-464E-9618-E654B0D1D696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DE53716D-4E9B-4CE0-B041-3AE37BD6424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73935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A585A-8417-4395-ABC0-2309BE314AEA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27B36733-6429-48EB-8343-85CD06A5878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26457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5F897-6956-47F8-870F-548A3F2667A4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4694F11F-2697-4F92-A2C8-1AA177B7321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5442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4F432-4C5F-4EC1-8463-274531972A74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03878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4A9B8-B1A9-446B-8E62-DB470D8116C7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929995"/>
            <a:ext cx="8229600" cy="1040870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411533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74131" y="5050371"/>
            <a:ext cx="8229600" cy="790574"/>
          </a:xfrm>
        </p:spPr>
        <p:txBody>
          <a:bodyPr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 marL="692150" indent="-34766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2pPr>
            <a:lvl3pPr marL="987425" indent="-293688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3pPr>
            <a:lvl4pPr marL="1281113" indent="-2921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4pPr>
            <a:lvl5pPr marL="1598613" indent="-315913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67581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48204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	</a:t>
            </a:r>
            <a:fld id="{5ACF141E-16AB-4923-BCB1-F2C11AC2E6BC}" type="datetime1">
              <a:rPr lang="en-US" smtClean="0"/>
              <a:t>8/14/2018</a:t>
            </a:fld>
            <a:endParaRPr lang="en-US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65661" y="2227261"/>
            <a:ext cx="8229600" cy="435507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74131" y="2794530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482596" y="3412596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74128" y="4022194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7"/>
          </p:nvPr>
        </p:nvSpPr>
        <p:spPr>
          <a:xfrm>
            <a:off x="474129" y="4589468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8"/>
          </p:nvPr>
        </p:nvSpPr>
        <p:spPr>
          <a:xfrm>
            <a:off x="474127" y="5156741"/>
            <a:ext cx="8229600" cy="490536"/>
          </a:xfrm>
        </p:spPr>
        <p:txBody>
          <a:bodyPr/>
          <a:lstStyle>
            <a:lvl1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719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948AD-09B8-46FA-B315-DBF2A2086F78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B8643C53-5634-46E8-9866-13612EB8B71C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74996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ABEF2-C4F5-43AE-ADF9-EAD986436F73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7905E196-56C6-4301-8665-BC2965E2E4F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0117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CF590-78E6-4F92-9710-F9B77AAC1709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83911F2D-A79E-49A4-B269-8A3F2982665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1480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E24E8-E7C9-40A0-839A-CDE84AED3335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4764DE9E-DF0F-4589-A115-EE7338EDF10A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51639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fld id="{C98291B0-3452-463E-9E95-5116B4AFF962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CB4170C2-2BCD-4EE9-940C-15A2525D2C1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  <p:sp>
        <p:nvSpPr>
          <p:cNvPr id="40" name="Content Placeholder 2"/>
          <p:cNvSpPr txBox="1">
            <a:spLocks/>
          </p:cNvSpPr>
          <p:nvPr userDrawn="1"/>
        </p:nvSpPr>
        <p:spPr>
          <a:xfrm>
            <a:off x="370249" y="6501383"/>
            <a:ext cx="1879600" cy="21674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None/>
              <a:tabLst/>
              <a:defRPr sz="9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92150" indent="-3476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l"/>
              <a:defRPr sz="2600">
                <a:solidFill>
                  <a:schemeClr val="tx1"/>
                </a:solidFill>
                <a:latin typeface="+mn-lt"/>
              </a:defRPr>
            </a:lvl2pPr>
            <a:lvl3pPr marL="987425" indent="-293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300">
                <a:solidFill>
                  <a:schemeClr val="tx1"/>
                </a:solidFill>
                <a:latin typeface="+mn-lt"/>
              </a:defRPr>
            </a:lvl3pPr>
            <a:lvl4pPr marL="1281113" indent="-292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1598613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0558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130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9702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427413" indent="-315913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US" altLang="en-US" kern="0" dirty="0" smtClean="0"/>
              <a:t>© 2019 McGraw-Hill Education. </a:t>
            </a:r>
            <a:endParaRPr lang="en-IN" kern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2" r:id="rId2"/>
    <p:sldLayoutId id="2147483703" r:id="rId3"/>
    <p:sldLayoutId id="2147483705" r:id="rId4"/>
    <p:sldLayoutId id="2147483704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fld id="{0F876D20-6FB0-4A18-9668-4C4EA3849014}" type="datetime1">
              <a:rPr lang="en-US" smtClean="0"/>
              <a:t>8/14/2018</a:t>
            </a:fld>
            <a:endParaRPr lang="en-US" altLang="en-US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altLang="en-US" dirty="0" smtClean="0"/>
              <a:t>12-</a:t>
            </a:r>
            <a:fld id="{CB4170C2-2BCD-4EE9-940C-15A2525D2C19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defRPr/>
              </a:pPr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9078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Calibri" panose="020F0502020204030204" pitchFamily="34" charset="0"/>
              </a:rPr>
              <a:t>Chapter </a:t>
            </a:r>
            <a:r>
              <a:rPr lang="en-US" altLang="en-US" dirty="0" smtClean="0">
                <a:latin typeface="Calibri" panose="020F0502020204030204" pitchFamily="34" charset="0"/>
              </a:rPr>
              <a:t>Twelve</a:t>
            </a:r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64816" y="3049588"/>
            <a:ext cx="5632897" cy="2427934"/>
          </a:xfrm>
        </p:spPr>
        <p:txBody>
          <a:bodyPr/>
          <a:lstStyle/>
          <a:p>
            <a:pPr eaLnBrk="1" hangingPunct="1"/>
            <a:r>
              <a:rPr lang="en-US" altLang="en-US" sz="5000" dirty="0">
                <a:latin typeface="Calibri" panose="020F0502020204030204" pitchFamily="34" charset="0"/>
              </a:rPr>
              <a:t>Commercial Banks’ Financial </a:t>
            </a:r>
            <a:r>
              <a:rPr lang="en-US" altLang="en-US" sz="5000" dirty="0" smtClean="0">
                <a:latin typeface="Calibri" panose="020F0502020204030204" pitchFamily="34" charset="0"/>
              </a:rPr>
              <a:t>Statements and </a:t>
            </a:r>
            <a:r>
              <a:rPr lang="en-US" altLang="en-US" sz="5000" dirty="0">
                <a:latin typeface="Calibri" panose="020F0502020204030204" pitchFamily="34" charset="0"/>
              </a:rPr>
              <a:t>Analysis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>
          <a:xfrm>
            <a:off x="315913" y="6392777"/>
            <a:ext cx="8617072" cy="325655"/>
          </a:xfrm>
        </p:spPr>
        <p:txBody>
          <a:bodyPr/>
          <a:lstStyle/>
          <a:p>
            <a:pPr marL="0" indent="0">
              <a:buNone/>
            </a:pPr>
            <a:r>
              <a:rPr lang="en-IN" sz="900" dirty="0">
                <a:latin typeface="Calibri" panose="020F0502020204030204" pitchFamily="34" charset="0"/>
              </a:rPr>
              <a:t>©2019 McGraw-Hill Education. All rights reserved. Authorized only for instructor use in the classroom. No reproduction or further distribution permitted without the prior written consent of McGraw-Hill Education</a:t>
            </a:r>
            <a:r>
              <a:rPr lang="en-IN" sz="900" dirty="0" smtClean="0">
                <a:latin typeface="Calibri" panose="020F0502020204030204" pitchFamily="34" charset="0"/>
              </a:rPr>
              <a:t>.</a:t>
            </a:r>
            <a:endParaRPr lang="en-IN" sz="9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64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390660" cy="1295400"/>
          </a:xfrm>
        </p:spPr>
        <p:txBody>
          <a:bodyPr anchor="ctr"/>
          <a:lstStyle/>
          <a:p>
            <a:r>
              <a:rPr lang="en-US" sz="4000" dirty="0"/>
              <a:t>Commercial Bank Liabilities and Equity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178950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400" b="1" dirty="0"/>
              <a:t>#2 - Borrowed </a:t>
            </a:r>
            <a:r>
              <a:rPr lang="en-US" altLang="en-US" sz="2400" b="1" dirty="0" smtClean="0"/>
              <a:t>funds.</a:t>
            </a:r>
            <a:endParaRPr lang="en-US" altLang="en-US" sz="2400" b="1" dirty="0"/>
          </a:p>
          <a:p>
            <a:pPr marL="291600" lvl="1" indent="-291600" eaLnBrk="1" hangingPunct="1">
              <a:lnSpc>
                <a:spcPct val="80000"/>
              </a:lnSpc>
              <a:spcBef>
                <a:spcPts val="400"/>
              </a:spcBef>
              <a:buSzPct val="100000"/>
            </a:pPr>
            <a:r>
              <a:rPr lang="en-US" altLang="en-US" sz="2000" dirty="0"/>
              <a:t>Federal </a:t>
            </a:r>
            <a:r>
              <a:rPr lang="en-US" altLang="en-US" sz="2000" dirty="0" smtClean="0"/>
              <a:t>funds.</a:t>
            </a:r>
            <a:endParaRPr lang="en-US" altLang="en-US" sz="2000" dirty="0"/>
          </a:p>
          <a:p>
            <a:pPr marL="291600" lvl="1" indent="-291600" eaLnBrk="1" hangingPunct="1">
              <a:lnSpc>
                <a:spcPct val="80000"/>
              </a:lnSpc>
              <a:spcBef>
                <a:spcPts val="400"/>
              </a:spcBef>
              <a:buSzPct val="100000"/>
            </a:pPr>
            <a:r>
              <a:rPr lang="en-US" altLang="en-US" sz="2000" dirty="0"/>
              <a:t>Repurchase agreements (</a:t>
            </a:r>
            <a:r>
              <a:rPr lang="en-US" altLang="en-US" sz="2000" dirty="0" smtClean="0"/>
              <a:t>R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Ps </a:t>
            </a:r>
            <a:r>
              <a:rPr lang="en-US" altLang="en-US" sz="2000" dirty="0"/>
              <a:t>or repos</a:t>
            </a:r>
            <a:r>
              <a:rPr lang="en-US" altLang="en-US" sz="2000" dirty="0" smtClean="0"/>
              <a:t>).</a:t>
            </a:r>
            <a:endParaRPr lang="en-US" altLang="en-US" sz="2000" dirty="0"/>
          </a:p>
          <a:p>
            <a:pPr marL="291600" lvl="1" indent="-291600" eaLnBrk="1" hangingPunct="1">
              <a:lnSpc>
                <a:spcPct val="80000"/>
              </a:lnSpc>
              <a:spcBef>
                <a:spcPts val="400"/>
              </a:spcBef>
              <a:buSzPct val="100000"/>
            </a:pPr>
            <a:r>
              <a:rPr lang="en-US" altLang="en-US" sz="2000" dirty="0"/>
              <a:t>Other </a:t>
            </a:r>
            <a:r>
              <a:rPr lang="en-US" altLang="en-US" sz="2000" dirty="0" smtClean="0"/>
              <a:t>borrowing.</a:t>
            </a:r>
            <a:endParaRPr lang="en-US" altLang="en-US" sz="2000" dirty="0"/>
          </a:p>
          <a:p>
            <a:pPr marL="622800" lvl="2" indent="-320400" eaLnBrk="1" hangingPunct="1">
              <a:lnSpc>
                <a:spcPct val="80000"/>
              </a:lnSpc>
              <a:spcBef>
                <a:spcPts val="600"/>
              </a:spcBef>
              <a:buSzPct val="80000"/>
            </a:pPr>
            <a:r>
              <a:rPr lang="en-US" altLang="en-US" sz="1800" dirty="0"/>
              <a:t>Banker’s acceptances (</a:t>
            </a:r>
            <a:r>
              <a:rPr lang="en-US" altLang="en-US" sz="1800" dirty="0" smtClean="0"/>
              <a:t>B</a:t>
            </a:r>
            <a:r>
              <a:rPr lang="en-US" altLang="en-US" sz="100" dirty="0" smtClean="0"/>
              <a:t> </a:t>
            </a:r>
            <a:r>
              <a:rPr lang="en-US" altLang="en-US" sz="1800" dirty="0" smtClean="0"/>
              <a:t>As</a:t>
            </a:r>
            <a:r>
              <a:rPr lang="en-US" altLang="en-US" sz="1800" dirty="0"/>
              <a:t>), commercial paper, medium-term notes, and discount window </a:t>
            </a:r>
            <a:r>
              <a:rPr lang="en-US" altLang="en-US" sz="1800" dirty="0" smtClean="0"/>
              <a:t>loans.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74131" y="3552048"/>
            <a:ext cx="8229600" cy="124287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400" b="1" dirty="0"/>
              <a:t>#3 - Other </a:t>
            </a:r>
            <a:r>
              <a:rPr lang="en-US" altLang="en-US" sz="2400" b="1" dirty="0" smtClean="0"/>
              <a:t>liabilities.</a:t>
            </a:r>
            <a:endParaRPr lang="en-US" altLang="en-US" sz="2400" b="1" dirty="0"/>
          </a:p>
          <a:p>
            <a:pPr marL="291600" lvl="1" indent="-291600" eaLnBrk="1" hangingPunct="1">
              <a:lnSpc>
                <a:spcPct val="80000"/>
              </a:lnSpc>
              <a:spcBef>
                <a:spcPts val="400"/>
              </a:spcBef>
              <a:buSzPct val="100000"/>
            </a:pPr>
            <a:r>
              <a:rPr lang="en-US" altLang="en-US" sz="2000" dirty="0"/>
              <a:t>Do not require interest to be </a:t>
            </a:r>
            <a:r>
              <a:rPr lang="en-US" altLang="en-US" sz="2000" dirty="0" smtClean="0"/>
              <a:t>paid.</a:t>
            </a:r>
            <a:endParaRPr lang="en-US" altLang="en-US" sz="2000" dirty="0"/>
          </a:p>
          <a:p>
            <a:pPr marL="622800" lvl="2" indent="-320400" eaLnBrk="1" hangingPunct="1">
              <a:lnSpc>
                <a:spcPct val="80000"/>
              </a:lnSpc>
              <a:buSzPct val="80000"/>
            </a:pPr>
            <a:r>
              <a:rPr lang="en-US" altLang="en-US" sz="1800" dirty="0"/>
              <a:t>Accrued interest, deferred taxes, dividends payable, minority interests in consolidates subsidies, and other miscellaneous </a:t>
            </a:r>
            <a:r>
              <a:rPr lang="en-US" altLang="en-US" sz="1800" dirty="0" smtClean="0"/>
              <a:t>claims.</a:t>
            </a:r>
            <a:endParaRPr lang="en-US" alt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4769523"/>
            <a:ext cx="8229600" cy="1275677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400" b="1" dirty="0" smtClean="0"/>
              <a:t>Equity.</a:t>
            </a:r>
            <a:endParaRPr lang="en-US" altLang="en-US" sz="2400" b="1" dirty="0"/>
          </a:p>
          <a:p>
            <a:pPr marL="291600" lvl="1" indent="-291600" eaLnBrk="1" hangingPunct="1">
              <a:lnSpc>
                <a:spcPct val="80000"/>
              </a:lnSpc>
              <a:spcBef>
                <a:spcPts val="400"/>
              </a:spcBef>
              <a:buSzPct val="100000"/>
            </a:pPr>
            <a:r>
              <a:rPr lang="en-US" altLang="en-US" sz="2000" dirty="0"/>
              <a:t>Preferred and common </a:t>
            </a:r>
            <a:r>
              <a:rPr lang="en-US" altLang="en-US" sz="2000" dirty="0" smtClean="0"/>
              <a:t>stock.</a:t>
            </a:r>
            <a:endParaRPr lang="en-US" altLang="en-US" sz="2000" dirty="0"/>
          </a:p>
          <a:p>
            <a:pPr marL="291600" lvl="1" indent="-291600" eaLnBrk="1" hangingPunct="1">
              <a:lnSpc>
                <a:spcPct val="80000"/>
              </a:lnSpc>
              <a:spcBef>
                <a:spcPts val="400"/>
              </a:spcBef>
              <a:buSzPct val="100000"/>
            </a:pPr>
            <a:r>
              <a:rPr lang="en-US" altLang="en-US" sz="2000" dirty="0"/>
              <a:t>Surplus and additional paid-in </a:t>
            </a:r>
            <a:r>
              <a:rPr lang="en-US" altLang="en-US" sz="2000" dirty="0" smtClean="0"/>
              <a:t>capital.</a:t>
            </a:r>
            <a:endParaRPr lang="en-US" altLang="en-US" sz="2000" dirty="0"/>
          </a:p>
          <a:p>
            <a:pPr marL="291600" lvl="1" indent="-291600" eaLnBrk="1" hangingPunct="1">
              <a:lnSpc>
                <a:spcPct val="80000"/>
              </a:lnSpc>
              <a:spcBef>
                <a:spcPts val="400"/>
              </a:spcBef>
              <a:buSzPct val="100000"/>
            </a:pPr>
            <a:r>
              <a:rPr lang="en-US" altLang="en-US" sz="2000" dirty="0"/>
              <a:t>Retained </a:t>
            </a:r>
            <a:r>
              <a:rPr lang="en-US" altLang="en-US" sz="2000" dirty="0" smtClean="0"/>
              <a:t>earnings.</a:t>
            </a:r>
            <a:endParaRPr lang="en-US" alt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0532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Off-Balance-Sheet Items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178741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100" dirty="0"/>
              <a:t>Off-balance-sheet items are contingent assets and liabilities that may affect a commercial bank’s balance sheet and/or income </a:t>
            </a:r>
            <a:r>
              <a:rPr lang="en-US" altLang="en-US" sz="2100" dirty="0" smtClean="0"/>
              <a:t>statement.</a:t>
            </a:r>
            <a:endParaRPr lang="en-US" altLang="en-US" sz="2100" dirty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100" b="1" dirty="0"/>
              <a:t>Loan </a:t>
            </a:r>
            <a:r>
              <a:rPr lang="en-US" altLang="en-US" sz="2100" b="1" dirty="0" smtClean="0"/>
              <a:t>commitments.</a:t>
            </a:r>
            <a:endParaRPr lang="en-US" altLang="en-US" sz="2100" b="1" dirty="0"/>
          </a:p>
          <a:p>
            <a:pPr marL="291600" lvl="1" indent="-291600" eaLnBrk="1" hangingPunct="1">
              <a:lnSpc>
                <a:spcPct val="8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Contractual commitment by a bank or another FI (e.g., insurance company) to loan to a customer a certain maximum amount at given interest rate </a:t>
            </a:r>
            <a:r>
              <a:rPr lang="en-US" altLang="en-US" sz="2000" dirty="0" smtClean="0"/>
              <a:t>terms.</a:t>
            </a:r>
            <a:endParaRPr lang="en-IN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3506677"/>
            <a:ext cx="8229600" cy="107029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100" b="1" dirty="0"/>
              <a:t>Letters of </a:t>
            </a:r>
            <a:r>
              <a:rPr lang="en-US" altLang="en-US" sz="2100" b="1" dirty="0" smtClean="0"/>
              <a:t>credit.</a:t>
            </a:r>
            <a:endParaRPr lang="en-US" altLang="en-US" sz="2100" b="1" dirty="0"/>
          </a:p>
          <a:p>
            <a:pPr marL="291600" lvl="1" indent="-291600" eaLnBrk="1" hangingPunct="1">
              <a:lnSpc>
                <a:spcPct val="8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Commercial letters of credit</a:t>
            </a:r>
          </a:p>
          <a:p>
            <a:pPr marL="291600" lvl="1" indent="-291600" eaLnBrk="1" hangingPunct="1">
              <a:lnSpc>
                <a:spcPct val="8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Standby letters of </a:t>
            </a:r>
            <a:r>
              <a:rPr lang="en-US" altLang="en-US" sz="2000" dirty="0" smtClean="0"/>
              <a:t>credit.</a:t>
            </a:r>
            <a:endParaRPr lang="en-IN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4576972"/>
            <a:ext cx="8229600" cy="90942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100" b="1" dirty="0"/>
              <a:t>Loans </a:t>
            </a:r>
            <a:r>
              <a:rPr lang="en-US" altLang="en-US" sz="2100" b="1" dirty="0" smtClean="0"/>
              <a:t>sold.</a:t>
            </a:r>
            <a:endParaRPr lang="en-US" altLang="en-US" sz="2100" b="1" dirty="0"/>
          </a:p>
          <a:p>
            <a:pPr marL="291600" lvl="1" indent="-291600" eaLnBrk="1" hangingPunct="1">
              <a:lnSpc>
                <a:spcPct val="8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Loans originated by the bank and then sold to other investors that can be returned to the originating </a:t>
            </a:r>
            <a:r>
              <a:rPr lang="en-US" altLang="en-US" sz="2000" dirty="0" smtClean="0"/>
              <a:t>institution.</a:t>
            </a:r>
            <a:endParaRPr lang="en-IN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5"/>
          </p:nvPr>
        </p:nvSpPr>
        <p:spPr>
          <a:xfrm>
            <a:off x="474131" y="5544934"/>
            <a:ext cx="8229600" cy="91542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100" b="1" dirty="0"/>
              <a:t>Derivative </a:t>
            </a:r>
            <a:r>
              <a:rPr lang="en-US" altLang="en-US" sz="2100" b="1" dirty="0" smtClean="0"/>
              <a:t>securities.</a:t>
            </a:r>
            <a:endParaRPr lang="en-US" altLang="en-US" sz="2100" b="1" dirty="0"/>
          </a:p>
          <a:p>
            <a:pPr marL="291600" lvl="1" indent="-291600" eaLnBrk="1" hangingPunct="1">
              <a:lnSpc>
                <a:spcPct val="8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Futures, forward, swap, and option positions taken by the FI for hedging or other </a:t>
            </a:r>
            <a:r>
              <a:rPr lang="en-US" altLang="en-US" sz="2000" dirty="0" smtClean="0"/>
              <a:t>purposes.</a:t>
            </a:r>
            <a:endParaRPr lang="en-US" alt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3187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Other Fee-Generating Activities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952916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400" dirty="0"/>
              <a:t>Trust </a:t>
            </a:r>
            <a:r>
              <a:rPr lang="en-US" altLang="en-US" sz="2400" dirty="0" smtClean="0"/>
              <a:t>services.</a:t>
            </a:r>
            <a:endParaRPr lang="en-US" altLang="en-US" sz="2400" dirty="0"/>
          </a:p>
          <a:p>
            <a:pPr marL="291600" lvl="1" indent="-291600" eaLnBrk="1" hangingPunct="1">
              <a:lnSpc>
                <a:spcPct val="8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Trust departments of commercial banks hold and manage assets for individuals or </a:t>
            </a:r>
            <a:r>
              <a:rPr lang="en-US" altLang="en-US" sz="2000" dirty="0" smtClean="0"/>
              <a:t>corporations.</a:t>
            </a:r>
            <a:endParaRPr lang="en-IN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2867848"/>
            <a:ext cx="8229600" cy="1588739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400" dirty="0"/>
              <a:t>Processing </a:t>
            </a:r>
            <a:r>
              <a:rPr lang="en-US" altLang="en-US" sz="2400" dirty="0" smtClean="0"/>
              <a:t>services.</a:t>
            </a:r>
            <a:endParaRPr lang="en-US" altLang="en-US" sz="2400" dirty="0"/>
          </a:p>
          <a:p>
            <a:pPr marL="291600" lvl="1" indent="-291600" eaLnBrk="1" hangingPunct="1">
              <a:lnSpc>
                <a:spcPct val="8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Commercial banks have traditionally provided financial data processing services for their business customers, including managing a customer’s accounts receivable and accounts </a:t>
            </a:r>
            <a:r>
              <a:rPr lang="en-US" altLang="en-US" sz="2000" dirty="0" smtClean="0"/>
              <a:t>payable.</a:t>
            </a:r>
            <a:endParaRPr lang="en-US" altLang="en-US" sz="2000" dirty="0"/>
          </a:p>
          <a:p>
            <a:pPr marL="291600" lvl="1" indent="-291600" eaLnBrk="1" hangingPunct="1">
              <a:lnSpc>
                <a:spcPct val="8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Cash management services include the provision of lockbox </a:t>
            </a:r>
            <a:r>
              <a:rPr lang="en-US" altLang="en-US" sz="2000" dirty="0" smtClean="0"/>
              <a:t>services.</a:t>
            </a:r>
            <a:endParaRPr lang="en-IN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4683501"/>
            <a:ext cx="8229600" cy="104087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400" dirty="0"/>
              <a:t>Correspondent </a:t>
            </a:r>
            <a:r>
              <a:rPr lang="en-US" altLang="en-US" sz="2400" dirty="0" smtClean="0"/>
              <a:t>banking.</a:t>
            </a:r>
            <a:endParaRPr lang="en-US" altLang="en-US" sz="2400" dirty="0"/>
          </a:p>
          <a:p>
            <a:pPr marL="291600" lvl="1" indent="-291600" eaLnBrk="1" hangingPunct="1">
              <a:lnSpc>
                <a:spcPct val="8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Provision of banking services to other banks that do not have the staff resources to perform the service </a:t>
            </a:r>
            <a:r>
              <a:rPr lang="en-US" altLang="en-US" sz="2000" dirty="0" smtClean="0"/>
              <a:t>themselves.</a:t>
            </a:r>
            <a:endParaRPr lang="en-IN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7535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Income Statement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altLang="en-US" sz="2300" b="1" dirty="0"/>
              <a:t>Income </a:t>
            </a:r>
            <a:r>
              <a:rPr lang="en-US" altLang="en-US" sz="2300" b="1" dirty="0" smtClean="0"/>
              <a:t>statement.</a:t>
            </a:r>
            <a:endParaRPr lang="en-US" altLang="en-US" sz="2300" b="1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Identifies the interest income and expenses, net interest income, provision for loan losses, noninterest income and expenses, income before taxes and extraordinary items, and net income from on- and off-balance sheet </a:t>
            </a:r>
            <a:r>
              <a:rPr lang="en-US" altLang="en-US" sz="2000" dirty="0" smtClean="0"/>
              <a:t>activities.</a:t>
            </a:r>
            <a:endParaRPr lang="en-US" altLang="en-US" sz="20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b="1" dirty="0"/>
              <a:t>Net interest income </a:t>
            </a:r>
            <a:r>
              <a:rPr lang="en-US" altLang="en-US" sz="2000" dirty="0"/>
              <a:t>= Interest income </a:t>
            </a:r>
            <a:r>
              <a:rPr lang="en-US" altLang="en-US" sz="2000" dirty="0" smtClean="0"/>
              <a:t>− </a:t>
            </a:r>
            <a:r>
              <a:rPr lang="en-US" altLang="en-US" sz="2000" dirty="0"/>
              <a:t>interest </a:t>
            </a:r>
            <a:r>
              <a:rPr lang="en-US" altLang="en-US" sz="2000" dirty="0" smtClean="0"/>
              <a:t>expense.</a:t>
            </a:r>
            <a:endParaRPr lang="en-US" altLang="en-US" sz="20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b="1" dirty="0"/>
              <a:t>Net noninterest income </a:t>
            </a:r>
            <a:r>
              <a:rPr lang="en-US" altLang="en-US" sz="2000" dirty="0"/>
              <a:t>= Noninterest income </a:t>
            </a:r>
            <a:r>
              <a:rPr lang="en-US" altLang="en-US" sz="2000" dirty="0" smtClean="0"/>
              <a:t>− </a:t>
            </a:r>
            <a:r>
              <a:rPr lang="en-US" altLang="en-US" sz="2000" dirty="0"/>
              <a:t>noninterest </a:t>
            </a:r>
            <a:r>
              <a:rPr lang="en-US" altLang="en-US" sz="2000" dirty="0" smtClean="0"/>
              <a:t>expense.</a:t>
            </a:r>
            <a:endParaRPr lang="en-US" altLang="en-US" sz="20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b="1" dirty="0"/>
              <a:t>Income before taxes and extraordinary items </a:t>
            </a:r>
            <a:r>
              <a:rPr lang="en-US" altLang="en-US" sz="2000" dirty="0"/>
              <a:t>(</a:t>
            </a:r>
            <a:r>
              <a:rPr lang="en-US" altLang="en-US" sz="2000" b="1" dirty="0" smtClean="0"/>
              <a:t>E</a:t>
            </a:r>
            <a:r>
              <a:rPr lang="en-US" altLang="en-US" sz="100" b="1" dirty="0" smtClean="0"/>
              <a:t> </a:t>
            </a:r>
            <a:r>
              <a:rPr lang="en-US" altLang="en-US" sz="2000" b="1" dirty="0" smtClean="0"/>
              <a:t>B</a:t>
            </a:r>
            <a:r>
              <a:rPr lang="en-US" altLang="en-US" sz="100" b="1" dirty="0" smtClean="0"/>
              <a:t> </a:t>
            </a:r>
            <a:r>
              <a:rPr lang="en-US" altLang="en-US" sz="2000" b="1" dirty="0" smtClean="0"/>
              <a:t>T</a:t>
            </a:r>
            <a:r>
              <a:rPr lang="en-US" altLang="en-US" sz="100" b="1" dirty="0" smtClean="0"/>
              <a:t> </a:t>
            </a:r>
            <a:r>
              <a:rPr lang="en-US" altLang="en-US" sz="2000" b="1" dirty="0" smtClean="0"/>
              <a:t>E</a:t>
            </a:r>
            <a:r>
              <a:rPr lang="en-US" altLang="en-US" sz="100" b="1" dirty="0" smtClean="0"/>
              <a:t> </a:t>
            </a:r>
            <a:r>
              <a:rPr lang="en-US" altLang="en-US" sz="2000" b="1" dirty="0" smtClean="0"/>
              <a:t>I</a:t>
            </a:r>
            <a:r>
              <a:rPr lang="en-US" altLang="en-US" sz="2000" dirty="0"/>
              <a:t>) = Net interest income – provision for loan losses + noninterest income </a:t>
            </a:r>
            <a:r>
              <a:rPr lang="en-US" altLang="en-US" sz="2000" dirty="0" smtClean="0"/>
              <a:t>− </a:t>
            </a:r>
            <a:r>
              <a:rPr lang="en-US" altLang="en-US" sz="2000" dirty="0"/>
              <a:t>noninterest </a:t>
            </a:r>
            <a:r>
              <a:rPr lang="en-US" altLang="en-US" sz="2000" dirty="0" smtClean="0"/>
              <a:t>expense.</a:t>
            </a:r>
            <a:endParaRPr lang="en-US" altLang="en-US" sz="20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b="1" dirty="0"/>
              <a:t>Net income </a:t>
            </a:r>
            <a:r>
              <a:rPr lang="en-US" altLang="en-US" sz="2000" dirty="0"/>
              <a:t>= </a:t>
            </a:r>
            <a:r>
              <a:rPr lang="en-US" altLang="en-US" sz="2000" dirty="0" smtClean="0"/>
              <a:t>E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B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T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E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I − </a:t>
            </a:r>
            <a:r>
              <a:rPr lang="en-US" altLang="en-US" sz="2000" dirty="0"/>
              <a:t>income taxes </a:t>
            </a:r>
            <a:r>
              <a:rPr lang="en-US" altLang="en-US" sz="2000" dirty="0" smtClean="0"/>
              <a:t>+/− </a:t>
            </a:r>
            <a:r>
              <a:rPr lang="en-US" altLang="en-US" sz="2000" dirty="0"/>
              <a:t>extraordinary </a:t>
            </a:r>
            <a:r>
              <a:rPr lang="en-US" altLang="en-US" sz="2000" dirty="0" smtClean="0"/>
              <a:t>items.</a:t>
            </a:r>
            <a:endParaRPr lang="en-US" alt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2635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Relationship between Income Statement and Balance Sheet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801995"/>
          </a:xfrm>
        </p:spPr>
        <p:txBody>
          <a:bodyPr/>
          <a:lstStyle/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400" dirty="0"/>
              <a:t>There is a direct relationship between the income statement and the balance sheet of commercial </a:t>
            </a:r>
            <a:r>
              <a:rPr lang="en-US" altLang="en-US" sz="2400" dirty="0" smtClean="0"/>
              <a:t>banks.</a:t>
            </a:r>
            <a:endParaRPr lang="en-US" altLang="en-US" sz="2400" dirty="0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7883031"/>
              </p:ext>
            </p:extLst>
          </p:nvPr>
        </p:nvGraphicFramePr>
        <p:xfrm>
          <a:off x="1709738" y="2747963"/>
          <a:ext cx="5038725" cy="85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" name="Equation" r:id="rId3" imgW="2552400" imgH="431640" progId="Equation.DSMT4">
                  <p:embed/>
                </p:oleObj>
              </mc:Choice>
              <mc:Fallback>
                <p:oleObj name="Equation" r:id="rId3" imgW="2552400" imgH="431640" progId="Equation.DSMT4">
                  <p:embed/>
                  <p:pic>
                    <p:nvPicPr>
                      <p:cNvPr id="1741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9738" y="2747963"/>
                        <a:ext cx="5038725" cy="852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1091954" y="3826274"/>
            <a:ext cx="6800295" cy="2432481"/>
          </a:xfrm>
        </p:spPr>
        <p:txBody>
          <a:bodyPr/>
          <a:lstStyle/>
          <a:p>
            <a:pPr marL="0" lvl="1" eaLnBrk="1" hangingPunct="1">
              <a:lnSpc>
                <a:spcPct val="60000"/>
              </a:lnSpc>
              <a:buFontTx/>
              <a:buNone/>
            </a:pPr>
            <a:r>
              <a:rPr lang="en-US" altLang="en-US" sz="1800" b="1" i="1" dirty="0" smtClean="0">
                <a:sym typeface="Symbol" pitchFamily="18" charset="2"/>
              </a:rPr>
              <a:t>N</a:t>
            </a:r>
            <a:r>
              <a:rPr lang="en-US" altLang="en-US" sz="100" b="1" i="1" dirty="0" smtClean="0">
                <a:sym typeface="Symbol" pitchFamily="18" charset="2"/>
              </a:rPr>
              <a:t> </a:t>
            </a:r>
            <a:r>
              <a:rPr lang="en-US" altLang="en-US" sz="1800" b="1" i="1" dirty="0" smtClean="0">
                <a:sym typeface="Symbol" pitchFamily="18" charset="2"/>
              </a:rPr>
              <a:t>I</a:t>
            </a:r>
            <a:r>
              <a:rPr lang="en-US" altLang="en-US" sz="1800" b="1" dirty="0" smtClean="0">
                <a:sym typeface="Symbol" pitchFamily="18" charset="2"/>
              </a:rPr>
              <a:t> </a:t>
            </a:r>
            <a:r>
              <a:rPr lang="en-US" altLang="en-US" sz="1800" dirty="0">
                <a:sym typeface="Symbol" pitchFamily="18" charset="2"/>
              </a:rPr>
              <a:t>= net income</a:t>
            </a:r>
          </a:p>
          <a:p>
            <a:pPr marL="0" lvl="1" eaLnBrk="1" hangingPunct="1">
              <a:lnSpc>
                <a:spcPct val="60000"/>
              </a:lnSpc>
              <a:buFontTx/>
              <a:buNone/>
            </a:pPr>
            <a:r>
              <a:rPr lang="en-US" altLang="en-US" sz="1800" b="1" i="1" dirty="0" smtClean="0">
                <a:sym typeface="Symbol" pitchFamily="18" charset="2"/>
              </a:rPr>
              <a:t>A</a:t>
            </a:r>
            <a:r>
              <a:rPr lang="en-US" altLang="en-US" sz="1800" b="1" i="1" baseline="-25000" dirty="0" smtClean="0">
                <a:sym typeface="Symbol" pitchFamily="18" charset="2"/>
              </a:rPr>
              <a:t>n</a:t>
            </a:r>
            <a:r>
              <a:rPr lang="en-US" altLang="en-US" sz="1800" b="1" dirty="0" smtClean="0">
                <a:sym typeface="Symbol" pitchFamily="18" charset="2"/>
              </a:rPr>
              <a:t> </a:t>
            </a:r>
            <a:r>
              <a:rPr lang="en-US" altLang="en-US" sz="1800" dirty="0">
                <a:sym typeface="Symbol" pitchFamily="18" charset="2"/>
              </a:rPr>
              <a:t>= dollar value of the bank’s </a:t>
            </a:r>
            <a:r>
              <a:rPr lang="en-US" altLang="en-US" sz="1800" i="1" dirty="0">
                <a:sym typeface="Symbol" pitchFamily="18" charset="2"/>
              </a:rPr>
              <a:t>n</a:t>
            </a:r>
            <a:r>
              <a:rPr lang="en-US" altLang="en-US" sz="1800" dirty="0">
                <a:sym typeface="Symbol" pitchFamily="18" charset="2"/>
              </a:rPr>
              <a:t>th asset</a:t>
            </a:r>
          </a:p>
          <a:p>
            <a:pPr marL="0" lvl="1" eaLnBrk="1" hangingPunct="1">
              <a:lnSpc>
                <a:spcPct val="60000"/>
              </a:lnSpc>
              <a:buFontTx/>
              <a:buNone/>
            </a:pPr>
            <a:r>
              <a:rPr lang="en-US" altLang="en-US" sz="1800" b="1" i="1" dirty="0" smtClean="0">
                <a:sym typeface="Symbol" pitchFamily="18" charset="2"/>
              </a:rPr>
              <a:t>L</a:t>
            </a:r>
            <a:r>
              <a:rPr lang="en-US" altLang="en-US" sz="1800" b="1" i="1" baseline="-25000" dirty="0" smtClean="0">
                <a:sym typeface="Symbol" pitchFamily="18" charset="2"/>
              </a:rPr>
              <a:t>m</a:t>
            </a:r>
            <a:r>
              <a:rPr lang="en-US" altLang="en-US" sz="1800" b="1" dirty="0" smtClean="0">
                <a:sym typeface="Symbol" pitchFamily="18" charset="2"/>
              </a:rPr>
              <a:t> </a:t>
            </a:r>
            <a:r>
              <a:rPr lang="en-US" altLang="en-US" sz="1800" dirty="0">
                <a:sym typeface="Symbol" pitchFamily="18" charset="2"/>
              </a:rPr>
              <a:t>= dollar value of the bank’s </a:t>
            </a:r>
            <a:r>
              <a:rPr lang="en-US" altLang="en-US" sz="1800" i="1" dirty="0">
                <a:sym typeface="Symbol" pitchFamily="18" charset="2"/>
              </a:rPr>
              <a:t>m</a:t>
            </a:r>
            <a:r>
              <a:rPr lang="en-US" altLang="en-US" sz="1800" dirty="0">
                <a:sym typeface="Symbol" pitchFamily="18" charset="2"/>
              </a:rPr>
              <a:t>th liability</a:t>
            </a:r>
          </a:p>
          <a:p>
            <a:pPr marL="0" lvl="1" eaLnBrk="1" hangingPunct="1">
              <a:lnSpc>
                <a:spcPct val="60000"/>
              </a:lnSpc>
              <a:buFontTx/>
              <a:buNone/>
            </a:pPr>
            <a:r>
              <a:rPr lang="en-US" altLang="en-US" sz="1800" b="1" i="1" dirty="0" smtClean="0">
                <a:sym typeface="Symbol" pitchFamily="18" charset="2"/>
              </a:rPr>
              <a:t>r</a:t>
            </a:r>
            <a:r>
              <a:rPr lang="en-US" altLang="en-US" sz="1800" b="1" i="1" baseline="-25000" dirty="0" smtClean="0">
                <a:sym typeface="Symbol" pitchFamily="18" charset="2"/>
              </a:rPr>
              <a:t>n</a:t>
            </a:r>
            <a:r>
              <a:rPr lang="en-US" altLang="en-US" sz="1800" b="1" dirty="0" smtClean="0">
                <a:sym typeface="Symbol" pitchFamily="18" charset="2"/>
              </a:rPr>
              <a:t> </a:t>
            </a:r>
            <a:r>
              <a:rPr lang="en-US" altLang="en-US" sz="1800" dirty="0">
                <a:sym typeface="Symbol" pitchFamily="18" charset="2"/>
              </a:rPr>
              <a:t>= rate earned on the bank’s </a:t>
            </a:r>
            <a:r>
              <a:rPr lang="en-US" altLang="en-US" sz="1800" i="1" dirty="0">
                <a:sym typeface="Symbol" pitchFamily="18" charset="2"/>
              </a:rPr>
              <a:t>n</a:t>
            </a:r>
            <a:r>
              <a:rPr lang="en-US" altLang="en-US" sz="1800" dirty="0">
                <a:sym typeface="Symbol" pitchFamily="18" charset="2"/>
              </a:rPr>
              <a:t>th asset</a:t>
            </a:r>
          </a:p>
          <a:p>
            <a:pPr marL="0" lvl="1" eaLnBrk="1" hangingPunct="1">
              <a:lnSpc>
                <a:spcPct val="60000"/>
              </a:lnSpc>
              <a:buFontTx/>
              <a:buNone/>
            </a:pPr>
            <a:r>
              <a:rPr lang="en-US" altLang="en-US" sz="1800" b="1" i="1" dirty="0" smtClean="0">
                <a:sym typeface="Symbol" pitchFamily="18" charset="2"/>
              </a:rPr>
              <a:t>r</a:t>
            </a:r>
            <a:r>
              <a:rPr lang="en-US" altLang="en-US" sz="1800" b="1" i="1" baseline="-25000" dirty="0" smtClean="0">
                <a:sym typeface="Symbol" pitchFamily="18" charset="2"/>
              </a:rPr>
              <a:t>m</a:t>
            </a:r>
            <a:r>
              <a:rPr lang="en-US" altLang="en-US" sz="1800" b="1" dirty="0" smtClean="0">
                <a:sym typeface="Symbol" pitchFamily="18" charset="2"/>
              </a:rPr>
              <a:t> </a:t>
            </a:r>
            <a:r>
              <a:rPr lang="en-US" altLang="en-US" sz="1800" dirty="0">
                <a:sym typeface="Symbol" pitchFamily="18" charset="2"/>
              </a:rPr>
              <a:t>=</a:t>
            </a:r>
            <a:r>
              <a:rPr lang="en-US" altLang="en-US" sz="1800" b="1" dirty="0">
                <a:sym typeface="Symbol" pitchFamily="18" charset="2"/>
              </a:rPr>
              <a:t> </a:t>
            </a:r>
            <a:r>
              <a:rPr lang="en-US" altLang="en-US" sz="1800" dirty="0">
                <a:sym typeface="Symbol" pitchFamily="18" charset="2"/>
              </a:rPr>
              <a:t>rate paid on the bank’s </a:t>
            </a:r>
            <a:r>
              <a:rPr lang="en-US" altLang="en-US" sz="1800" i="1" dirty="0">
                <a:sym typeface="Symbol" pitchFamily="18" charset="2"/>
              </a:rPr>
              <a:t>m</a:t>
            </a:r>
            <a:r>
              <a:rPr lang="en-US" altLang="en-US" sz="1800" dirty="0">
                <a:sym typeface="Symbol" pitchFamily="18" charset="2"/>
              </a:rPr>
              <a:t>th liability</a:t>
            </a:r>
          </a:p>
          <a:p>
            <a:pPr marL="0" lvl="1" eaLnBrk="1" hangingPunct="1">
              <a:lnSpc>
                <a:spcPct val="60000"/>
              </a:lnSpc>
              <a:buFontTx/>
              <a:buNone/>
            </a:pPr>
            <a:r>
              <a:rPr lang="en-US" altLang="en-US" sz="1800" b="1" i="1" dirty="0" smtClean="0">
                <a:sym typeface="Symbol" pitchFamily="18" charset="2"/>
              </a:rPr>
              <a:t>P </a:t>
            </a:r>
            <a:r>
              <a:rPr lang="en-US" altLang="en-US" sz="1800" dirty="0">
                <a:sym typeface="Symbol" pitchFamily="18" charset="2"/>
              </a:rPr>
              <a:t>= provision for loan losses</a:t>
            </a:r>
          </a:p>
          <a:p>
            <a:pPr marL="0" lvl="1" eaLnBrk="1" hangingPunct="1">
              <a:lnSpc>
                <a:spcPct val="60000"/>
              </a:lnSpc>
              <a:buFontTx/>
              <a:buNone/>
            </a:pPr>
            <a:r>
              <a:rPr lang="en-US" altLang="en-US" sz="1800" b="1" i="1" dirty="0" smtClean="0">
                <a:sym typeface="Symbol" pitchFamily="18" charset="2"/>
              </a:rPr>
              <a:t>N</a:t>
            </a:r>
            <a:r>
              <a:rPr lang="en-US" altLang="en-US" sz="100" b="1" i="1" dirty="0" smtClean="0">
                <a:sym typeface="Symbol" pitchFamily="18" charset="2"/>
              </a:rPr>
              <a:t> </a:t>
            </a:r>
            <a:r>
              <a:rPr lang="en-US" altLang="en-US" sz="1800" b="1" i="1" dirty="0" smtClean="0">
                <a:sym typeface="Symbol" pitchFamily="18" charset="2"/>
              </a:rPr>
              <a:t>I</a:t>
            </a:r>
            <a:r>
              <a:rPr lang="en-US" altLang="en-US" sz="100" b="1" i="1" dirty="0" smtClean="0">
                <a:sym typeface="Symbol" pitchFamily="18" charset="2"/>
              </a:rPr>
              <a:t> </a:t>
            </a:r>
            <a:r>
              <a:rPr lang="en-US" altLang="en-US" sz="1800" b="1" i="1" dirty="0" smtClean="0">
                <a:sym typeface="Symbol" pitchFamily="18" charset="2"/>
              </a:rPr>
              <a:t>I </a:t>
            </a:r>
            <a:r>
              <a:rPr lang="en-US" altLang="en-US" sz="1800" dirty="0">
                <a:sym typeface="Symbol" pitchFamily="18" charset="2"/>
              </a:rPr>
              <a:t>= noninterest income earned, including income from </a:t>
            </a:r>
            <a:r>
              <a:rPr lang="en-US" altLang="en-US" sz="1800" dirty="0" smtClean="0">
                <a:sym typeface="Symbol" pitchFamily="18" charset="2"/>
              </a:rPr>
              <a:t>O</a:t>
            </a:r>
            <a:r>
              <a:rPr lang="en-US" altLang="en-US" sz="100" dirty="0" smtClean="0">
                <a:sym typeface="Symbol" pitchFamily="18" charset="2"/>
              </a:rPr>
              <a:t> </a:t>
            </a:r>
            <a:r>
              <a:rPr lang="en-US" altLang="en-US" sz="1800" dirty="0" smtClean="0">
                <a:sym typeface="Symbol" pitchFamily="18" charset="2"/>
              </a:rPr>
              <a:t>B</a:t>
            </a:r>
            <a:r>
              <a:rPr lang="en-US" altLang="en-US" sz="100" dirty="0" smtClean="0">
                <a:sym typeface="Symbol" pitchFamily="18" charset="2"/>
              </a:rPr>
              <a:t> </a:t>
            </a:r>
            <a:r>
              <a:rPr lang="en-US" altLang="en-US" sz="1800" dirty="0" smtClean="0">
                <a:sym typeface="Symbol" pitchFamily="18" charset="2"/>
              </a:rPr>
              <a:t>S </a:t>
            </a:r>
            <a:r>
              <a:rPr lang="en-US" altLang="en-US" sz="1800" dirty="0">
                <a:sym typeface="Symbol" pitchFamily="18" charset="2"/>
              </a:rPr>
              <a:t>activities</a:t>
            </a:r>
          </a:p>
          <a:p>
            <a:pPr marL="0" lvl="1" eaLnBrk="1" hangingPunct="1">
              <a:lnSpc>
                <a:spcPct val="60000"/>
              </a:lnSpc>
              <a:buFontTx/>
              <a:buNone/>
            </a:pPr>
            <a:r>
              <a:rPr lang="en-US" altLang="en-US" sz="1800" b="1" i="1" dirty="0" smtClean="0">
                <a:sym typeface="Symbol" pitchFamily="18" charset="2"/>
              </a:rPr>
              <a:t>N</a:t>
            </a:r>
            <a:r>
              <a:rPr lang="en-US" altLang="en-US" sz="100" b="1" i="1" dirty="0" smtClean="0">
                <a:sym typeface="Symbol" pitchFamily="18" charset="2"/>
              </a:rPr>
              <a:t> </a:t>
            </a:r>
            <a:r>
              <a:rPr lang="en-US" altLang="en-US" sz="1800" b="1" i="1" dirty="0" smtClean="0">
                <a:sym typeface="Symbol" pitchFamily="18" charset="2"/>
              </a:rPr>
              <a:t>I</a:t>
            </a:r>
            <a:r>
              <a:rPr lang="en-US" altLang="en-US" sz="100" b="1" i="1" dirty="0" smtClean="0">
                <a:sym typeface="Symbol" pitchFamily="18" charset="2"/>
              </a:rPr>
              <a:t> </a:t>
            </a:r>
            <a:r>
              <a:rPr lang="en-US" altLang="en-US" sz="1800" b="1" i="1" dirty="0" smtClean="0">
                <a:sym typeface="Symbol" pitchFamily="18" charset="2"/>
              </a:rPr>
              <a:t>E </a:t>
            </a:r>
            <a:r>
              <a:rPr lang="en-US" altLang="en-US" sz="1800" dirty="0">
                <a:sym typeface="Symbol" pitchFamily="18" charset="2"/>
              </a:rPr>
              <a:t>= noninterest expenses</a:t>
            </a:r>
          </a:p>
          <a:p>
            <a:pPr marL="0" lvl="1" eaLnBrk="1" hangingPunct="1">
              <a:lnSpc>
                <a:spcPct val="60000"/>
              </a:lnSpc>
              <a:buFontTx/>
              <a:buNone/>
            </a:pPr>
            <a:r>
              <a:rPr lang="en-US" altLang="en-US" sz="1800" b="1" i="1" dirty="0" smtClean="0">
                <a:sym typeface="Symbol" pitchFamily="18" charset="2"/>
              </a:rPr>
              <a:t>T </a:t>
            </a:r>
            <a:r>
              <a:rPr lang="en-US" altLang="en-US" sz="1800" dirty="0" smtClean="0">
                <a:sym typeface="Symbol" pitchFamily="18" charset="2"/>
              </a:rPr>
              <a:t>=</a:t>
            </a:r>
            <a:r>
              <a:rPr lang="en-US" altLang="en-US" sz="1800" b="1" dirty="0" smtClean="0">
                <a:sym typeface="Symbol" pitchFamily="18" charset="2"/>
              </a:rPr>
              <a:t> </a:t>
            </a:r>
            <a:r>
              <a:rPr lang="en-US" altLang="en-US" sz="1800" dirty="0">
                <a:sym typeface="Symbol" pitchFamily="18" charset="2"/>
              </a:rPr>
              <a:t>taxes and extraordinary items</a:t>
            </a:r>
          </a:p>
          <a:p>
            <a:pPr marL="0" lvl="1" eaLnBrk="1" hangingPunct="1">
              <a:lnSpc>
                <a:spcPct val="60000"/>
              </a:lnSpc>
              <a:buFontTx/>
              <a:buNone/>
            </a:pPr>
            <a:r>
              <a:rPr lang="en-US" altLang="en-US" sz="1800" b="1" i="1" dirty="0" smtClean="0">
                <a:sym typeface="Symbol" pitchFamily="18" charset="2"/>
              </a:rPr>
              <a:t>N </a:t>
            </a:r>
            <a:r>
              <a:rPr lang="en-US" altLang="en-US" sz="1800" dirty="0">
                <a:sym typeface="Symbol" pitchFamily="18" charset="2"/>
              </a:rPr>
              <a:t>= number of assets the bank holds</a:t>
            </a:r>
          </a:p>
          <a:p>
            <a:pPr marL="0" lvl="1" eaLnBrk="1" hangingPunct="1">
              <a:lnSpc>
                <a:spcPct val="60000"/>
              </a:lnSpc>
              <a:buFontTx/>
              <a:buNone/>
            </a:pPr>
            <a:r>
              <a:rPr lang="en-US" altLang="en-US" sz="1800" b="1" i="1" dirty="0" smtClean="0">
                <a:sym typeface="Symbol" pitchFamily="18" charset="2"/>
              </a:rPr>
              <a:t>M </a:t>
            </a:r>
            <a:r>
              <a:rPr lang="en-US" altLang="en-US" sz="1800" dirty="0">
                <a:sym typeface="Symbol" pitchFamily="18" charset="2"/>
              </a:rPr>
              <a:t>= number of liabilities the bank </a:t>
            </a:r>
            <a:r>
              <a:rPr lang="en-US" altLang="en-US" sz="1800" dirty="0" smtClean="0">
                <a:sym typeface="Symbol" pitchFamily="18" charset="2"/>
              </a:rPr>
              <a:t>holds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0074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Income Statement Example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1595437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Aft>
                <a:spcPts val="1000"/>
              </a:spcAft>
              <a:buNone/>
            </a:pPr>
            <a:r>
              <a:rPr lang="en-US" altLang="en-US" sz="2200" dirty="0"/>
              <a:t>Suppose that a bank has equity of $200, interest expense of $90, provision for loan loss (P) = $20, net noninterest income of -$15, and a tax rate of 34%. What is the minimum total interest revenue required to give a </a:t>
            </a:r>
            <a:r>
              <a:rPr lang="en-US" altLang="en-US" sz="2200" dirty="0" smtClean="0"/>
              <a:t>R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O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E </a:t>
            </a:r>
            <a:r>
              <a:rPr lang="en-US" altLang="en-US" sz="2200" dirty="0"/>
              <a:t>of 15%?  ($ in </a:t>
            </a:r>
            <a:r>
              <a:rPr lang="en-US" altLang="en-US" sz="2200" dirty="0" smtClean="0"/>
              <a:t>millions).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200" dirty="0" smtClean="0"/>
              <a:t>Required </a:t>
            </a:r>
            <a:endParaRPr lang="en-US" altLang="en-US" sz="22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4376150"/>
              </p:ext>
            </p:extLst>
          </p:nvPr>
        </p:nvGraphicFramePr>
        <p:xfrm>
          <a:off x="1632862" y="2818735"/>
          <a:ext cx="3058876" cy="67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9" name="Equation" r:id="rId3" imgW="1841400" imgH="406080" progId="Equation.DSMT4">
                  <p:embed/>
                </p:oleObj>
              </mc:Choice>
              <mc:Fallback>
                <p:oleObj name="Equation" r:id="rId3" imgW="184140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2862" y="2818735"/>
                        <a:ext cx="3058876" cy="675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4"/>
          </p:nvPr>
        </p:nvSpPr>
        <p:spPr>
          <a:xfrm>
            <a:off x="474131" y="3493797"/>
            <a:ext cx="8229600" cy="1662404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200" dirty="0" smtClean="0"/>
              <a:t>N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I </a:t>
            </a:r>
            <a:r>
              <a:rPr lang="en-US" altLang="en-US" sz="2200" dirty="0"/>
              <a:t>= [Interest revenue −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Interest expense </a:t>
            </a:r>
            <a:r>
              <a:rPr lang="en-US" altLang="en-US" sz="2200" dirty="0" smtClean="0"/>
              <a:t>− </a:t>
            </a:r>
            <a:r>
              <a:rPr lang="en-US" altLang="en-US" sz="2200" dirty="0"/>
              <a:t>P + (</a:t>
            </a:r>
            <a:r>
              <a:rPr lang="en-US" altLang="en-US" sz="2200" dirty="0" smtClean="0"/>
              <a:t>N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I</a:t>
            </a:r>
            <a:r>
              <a:rPr lang="en-US" altLang="en-US" sz="100" dirty="0" smtClean="0"/>
              <a:t> </a:t>
            </a:r>
            <a:r>
              <a:rPr lang="en-US" altLang="en-US" sz="2200" dirty="0" err="1" smtClean="0"/>
              <a:t>I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−</a:t>
            </a:r>
            <a:r>
              <a:rPr lang="en-US" altLang="en-US" sz="2200" dirty="0" smtClean="0"/>
              <a:t> N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I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E</a:t>
            </a:r>
            <a:r>
              <a:rPr lang="en-US" altLang="en-US" sz="2200" dirty="0"/>
              <a:t>)] </a:t>
            </a:r>
            <a:r>
              <a:rPr lang="en-US" altLang="en-US" sz="2200" dirty="0">
                <a:sym typeface="Symbol" pitchFamily="18" charset="2"/>
              </a:rPr>
              <a:t></a:t>
            </a:r>
            <a:r>
              <a:rPr lang="en-US" altLang="en-US" sz="2200" dirty="0"/>
              <a:t> (1 −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Tax rate).</a:t>
            </a:r>
          </a:p>
          <a:p>
            <a:pPr marL="291600" lvl="1" indent="-291600" eaLnBrk="1" hangingPunct="1">
              <a:lnSpc>
                <a:spcPct val="8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$30 = [Interest revenue −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$90 −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$20 + − </a:t>
            </a:r>
            <a:r>
              <a:rPr lang="en-US" altLang="en-US" sz="2000" dirty="0" smtClean="0"/>
              <a:t>$</a:t>
            </a:r>
            <a:r>
              <a:rPr lang="en-US" altLang="en-US" sz="2000" dirty="0"/>
              <a:t>15] </a:t>
            </a:r>
            <a:r>
              <a:rPr lang="en-US" altLang="en-US" sz="2000" dirty="0">
                <a:sym typeface="Symbol" pitchFamily="18" charset="2"/>
              </a:rPr>
              <a:t></a:t>
            </a:r>
            <a:r>
              <a:rPr lang="en-US" altLang="en-US" sz="2000" dirty="0"/>
              <a:t> (1 −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0.34).</a:t>
            </a:r>
          </a:p>
          <a:p>
            <a:pPr marL="291600" lvl="1" indent="-291600" eaLnBrk="1" hangingPunct="1">
              <a:lnSpc>
                <a:spcPct val="8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Required interest revenue = </a:t>
            </a:r>
            <a:r>
              <a:rPr lang="en-US" altLang="en-US" sz="2000" b="1" dirty="0"/>
              <a:t>$170.45</a:t>
            </a:r>
            <a:r>
              <a:rPr lang="en-US" altLang="en-US" sz="2000" b="1" dirty="0" smtClean="0"/>
              <a:t>.</a:t>
            </a:r>
            <a:endParaRPr lang="en-US" altLang="en-US" sz="2000" b="1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8481346"/>
              </p:ext>
            </p:extLst>
          </p:nvPr>
        </p:nvGraphicFramePr>
        <p:xfrm>
          <a:off x="1943386" y="5115736"/>
          <a:ext cx="5012754" cy="852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" name="Equation" r:id="rId5" imgW="2539800" imgH="431640" progId="Equation.DSMT4">
                  <p:embed/>
                </p:oleObj>
              </mc:Choice>
              <mc:Fallback>
                <p:oleObj name="Equation" r:id="rId5" imgW="2539800" imgH="431640" progId="Equation.DSMT4">
                  <p:embed/>
                  <p:pic>
                    <p:nvPicPr>
                      <p:cNvPr id="1843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386" y="5115736"/>
                        <a:ext cx="5012754" cy="8522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040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Financial Statement Analysis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275508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/>
              <a:t>Financial statement analysis</a:t>
            </a:r>
            <a:r>
              <a:rPr lang="en-US" altLang="en-US" sz="2200" dirty="0"/>
              <a:t> is based on accounting </a:t>
            </a:r>
            <a:r>
              <a:rPr lang="en-US" altLang="en-US" sz="2200" dirty="0" smtClean="0"/>
              <a:t>ratios.</a:t>
            </a:r>
            <a:endParaRPr lang="en-US" altLang="en-US" sz="2200" b="1" dirty="0"/>
          </a:p>
          <a:p>
            <a:pPr marL="0" indent="0" eaLnBrk="1" hangingPunct="1">
              <a:buNone/>
            </a:pPr>
            <a:r>
              <a:rPr lang="en-US" altLang="en-US" sz="2200" b="1" dirty="0"/>
              <a:t>Time series analysis </a:t>
            </a:r>
            <a:r>
              <a:rPr lang="en-US" altLang="en-US" sz="2200" dirty="0"/>
              <a:t>is the analysis of financial statements over a period of </a:t>
            </a:r>
            <a:r>
              <a:rPr lang="en-US" altLang="en-US" sz="2200" dirty="0" smtClean="0"/>
              <a:t>time.</a:t>
            </a:r>
            <a:endParaRPr lang="en-US" altLang="en-US" sz="2200" dirty="0"/>
          </a:p>
          <a:p>
            <a:pPr marL="0" indent="0" eaLnBrk="1" hangingPunct="1">
              <a:buNone/>
            </a:pPr>
            <a:r>
              <a:rPr lang="en-US" altLang="en-US" sz="2200" b="1" dirty="0"/>
              <a:t>Cross-sectional analysis </a:t>
            </a:r>
            <a:r>
              <a:rPr lang="en-US" altLang="en-US" sz="2200" dirty="0"/>
              <a:t>is the analysis of financial statements comparing one firm with </a:t>
            </a:r>
            <a:r>
              <a:rPr lang="en-US" altLang="en-US" sz="2200" dirty="0" smtClean="0"/>
              <a:t>others.</a:t>
            </a:r>
            <a:endParaRPr lang="en-US" altLang="en-US" sz="22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 smtClean="0"/>
              <a:t>The </a:t>
            </a:r>
            <a:r>
              <a:rPr lang="en-US" altLang="en-US" sz="2000" dirty="0"/>
              <a:t>Uniform Bank Performance Report (</a:t>
            </a:r>
            <a:r>
              <a:rPr lang="en-US" altLang="en-US" sz="2000" dirty="0" smtClean="0"/>
              <a:t>U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B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P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R</a:t>
            </a:r>
            <a:r>
              <a:rPr lang="en-US" altLang="en-US" sz="2000" dirty="0"/>
              <a:t>) maintained by the </a:t>
            </a:r>
            <a:r>
              <a:rPr lang="en-US" altLang="en-US" sz="2000" dirty="0" smtClean="0"/>
              <a:t>F</a:t>
            </a:r>
            <a:r>
              <a:rPr lang="en-US" altLang="en-US" sz="100" dirty="0" smtClean="0"/>
              <a:t> </a:t>
            </a:r>
            <a:r>
              <a:rPr lang="en-US" altLang="en-US" sz="2000" dirty="0" err="1" smtClean="0"/>
              <a:t>F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I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E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C </a:t>
            </a:r>
            <a:r>
              <a:rPr lang="en-US" altLang="en-US" sz="2000" dirty="0"/>
              <a:t>allows banks to observe competitor financial statements.</a:t>
            </a:r>
            <a:endParaRPr lang="en-IN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4438833"/>
            <a:ext cx="8229600" cy="798992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200" dirty="0"/>
              <a:t>Most financial statement analyses is a combination of time series analysis and cross-sectional </a:t>
            </a:r>
            <a:r>
              <a:rPr lang="en-US" altLang="en-US" sz="2200" dirty="0" smtClean="0"/>
              <a:t>analysis.</a:t>
            </a: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3709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22238"/>
            <a:ext cx="7045271" cy="1295400"/>
          </a:xfrm>
        </p:spPr>
        <p:txBody>
          <a:bodyPr/>
          <a:lstStyle/>
          <a:p>
            <a:r>
              <a:rPr lang="en-US" sz="4000" dirty="0"/>
              <a:t>Return on Equity (</a:t>
            </a:r>
            <a:r>
              <a:rPr lang="en-US" sz="4000" dirty="0" smtClean="0"/>
              <a:t>R</a:t>
            </a:r>
            <a:r>
              <a:rPr lang="en-US" sz="100" dirty="0" smtClean="0"/>
              <a:t> </a:t>
            </a:r>
            <a:r>
              <a:rPr lang="en-US" sz="4000" dirty="0" smtClean="0"/>
              <a:t>O</a:t>
            </a:r>
            <a:r>
              <a:rPr lang="en-US" sz="100" dirty="0" smtClean="0"/>
              <a:t> </a:t>
            </a:r>
            <a:r>
              <a:rPr lang="en-US" sz="4000" dirty="0" smtClean="0"/>
              <a:t>E) Framework </a:t>
            </a:r>
            <a:r>
              <a:rPr lang="en-US" sz="1000" dirty="0" smtClean="0"/>
              <a:t>1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1556597"/>
          </a:xfrm>
        </p:spPr>
        <p:txBody>
          <a:bodyPr/>
          <a:lstStyle/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200" dirty="0"/>
              <a:t>Return on Equity (</a:t>
            </a:r>
            <a:r>
              <a:rPr lang="en-US" altLang="en-US" sz="2200" dirty="0" smtClean="0"/>
              <a:t>R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O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E</a:t>
            </a:r>
            <a:r>
              <a:rPr lang="en-US" altLang="en-US" sz="2200" dirty="0"/>
              <a:t>) analysis begins with </a:t>
            </a:r>
            <a:r>
              <a:rPr lang="en-US" altLang="en-US" sz="2200" dirty="0" smtClean="0"/>
              <a:t>R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O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E </a:t>
            </a:r>
            <a:r>
              <a:rPr lang="en-US" altLang="en-US" sz="2200" dirty="0"/>
              <a:t>and then breaks it down into its </a:t>
            </a:r>
            <a:r>
              <a:rPr lang="en-US" altLang="en-US" sz="2200" dirty="0" smtClean="0"/>
              <a:t>components.</a:t>
            </a:r>
            <a:endParaRPr lang="en-US" altLang="en-US" sz="22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200" dirty="0" smtClean="0"/>
              <a:t>R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O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E </a:t>
            </a:r>
            <a:r>
              <a:rPr lang="en-US" altLang="en-US" sz="2200" dirty="0"/>
              <a:t>measures the amount of income after taxes earned for each dollar of equity capital contributed by the bank’s </a:t>
            </a:r>
            <a:r>
              <a:rPr lang="en-US" altLang="en-US" sz="2200" dirty="0" smtClean="0"/>
              <a:t>stockholders.</a:t>
            </a:r>
            <a:endParaRPr lang="en-IN" sz="2200" dirty="0"/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033390"/>
              </p:ext>
            </p:extLst>
          </p:nvPr>
        </p:nvGraphicFramePr>
        <p:xfrm>
          <a:off x="2715835" y="3419817"/>
          <a:ext cx="3026531" cy="729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8" name="Equation" r:id="rId3" imgW="1739880" imgH="419040" progId="Equation.DSMT4">
                  <p:embed/>
                </p:oleObj>
              </mc:Choice>
              <mc:Fallback>
                <p:oleObj name="Equation" r:id="rId3" imgW="1739880" imgH="419040" progId="Equation.DSMT4">
                  <p:embed/>
                  <p:pic>
                    <p:nvPicPr>
                      <p:cNvPr id="2048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5835" y="3419817"/>
                        <a:ext cx="3026531" cy="7299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4319523"/>
            <a:ext cx="8229600" cy="403398"/>
          </a:xfrm>
        </p:spPr>
        <p:txBody>
          <a:bodyPr/>
          <a:lstStyle/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200" dirty="0" smtClean="0"/>
              <a:t>R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O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E </a:t>
            </a:r>
            <a:r>
              <a:rPr lang="en-US" altLang="en-US" sz="2200" dirty="0"/>
              <a:t>can be broken down into two component parts</a:t>
            </a:r>
            <a:r>
              <a:rPr lang="en-US" altLang="en-US" sz="2200" dirty="0" smtClean="0"/>
              <a:t>:</a:t>
            </a:r>
            <a:endParaRPr lang="en-IN" sz="2200" dirty="0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7131357"/>
              </p:ext>
            </p:extLst>
          </p:nvPr>
        </p:nvGraphicFramePr>
        <p:xfrm>
          <a:off x="1558981" y="5004265"/>
          <a:ext cx="5943489" cy="729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9" name="Equation" r:id="rId5" imgW="3416040" imgH="419040" progId="Equation.DSMT4">
                  <p:embed/>
                </p:oleObj>
              </mc:Choice>
              <mc:Fallback>
                <p:oleObj name="Equation" r:id="rId5" imgW="3416040" imgH="419040" progId="Equation.DSMT4">
                  <p:embed/>
                  <p:pic>
                    <p:nvPicPr>
                      <p:cNvPr id="2048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8981" y="5004265"/>
                        <a:ext cx="5943489" cy="7299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863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251700" cy="1295400"/>
          </a:xfrm>
        </p:spPr>
        <p:txBody>
          <a:bodyPr/>
          <a:lstStyle/>
          <a:p>
            <a:r>
              <a:rPr lang="en-US" sz="4000" dirty="0"/>
              <a:t>Return on Equity (</a:t>
            </a:r>
            <a:r>
              <a:rPr lang="en-US" sz="4000" dirty="0" smtClean="0"/>
              <a:t>R</a:t>
            </a:r>
            <a:r>
              <a:rPr lang="en-US" sz="100" dirty="0" smtClean="0"/>
              <a:t> </a:t>
            </a:r>
            <a:r>
              <a:rPr lang="en-US" sz="4000" dirty="0" smtClean="0"/>
              <a:t>O</a:t>
            </a:r>
            <a:r>
              <a:rPr lang="en-US" sz="100" dirty="0" smtClean="0"/>
              <a:t> </a:t>
            </a:r>
            <a:r>
              <a:rPr lang="en-US" sz="4000" dirty="0" smtClean="0"/>
              <a:t>E) </a:t>
            </a:r>
            <a:r>
              <a:rPr lang="en-US" sz="4000" dirty="0"/>
              <a:t>Framework </a:t>
            </a:r>
            <a:r>
              <a:rPr lang="en-US" sz="1000" dirty="0" smtClean="0"/>
              <a:t>2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195609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/>
              <a:t>Return on Assets (</a:t>
            </a:r>
            <a:r>
              <a:rPr lang="en-US" altLang="en-US" sz="2200" b="1" dirty="0" smtClean="0"/>
              <a:t>R</a:t>
            </a:r>
            <a:r>
              <a:rPr lang="en-US" altLang="en-US" sz="100" b="1" dirty="0" smtClean="0"/>
              <a:t> </a:t>
            </a:r>
            <a:r>
              <a:rPr lang="en-US" altLang="en-US" sz="2200" b="1" dirty="0" smtClean="0"/>
              <a:t>O</a:t>
            </a:r>
            <a:r>
              <a:rPr lang="en-US" altLang="en-US" sz="100" b="1" dirty="0" smtClean="0"/>
              <a:t> </a:t>
            </a:r>
            <a:r>
              <a:rPr lang="en-US" altLang="en-US" sz="2200" b="1" dirty="0" smtClean="0"/>
              <a:t>A</a:t>
            </a:r>
            <a:r>
              <a:rPr lang="en-US" altLang="en-US" sz="2200" b="1" dirty="0"/>
              <a:t>) </a:t>
            </a:r>
            <a:r>
              <a:rPr lang="en-US" altLang="en-US" sz="2200" dirty="0"/>
              <a:t>determines the net income produced per dollar of </a:t>
            </a:r>
            <a:r>
              <a:rPr lang="en-US" altLang="en-US" sz="2200" dirty="0" smtClean="0"/>
              <a:t>assets.</a:t>
            </a:r>
            <a:endParaRPr lang="en-US" altLang="en-US" sz="2200" dirty="0"/>
          </a:p>
          <a:p>
            <a:pPr marL="0" indent="0" eaLnBrk="1" hangingPunct="1">
              <a:buNone/>
            </a:pPr>
            <a:r>
              <a:rPr lang="en-US" altLang="en-US" sz="2200" b="1" dirty="0"/>
              <a:t>Equity Multiplier (</a:t>
            </a:r>
            <a:r>
              <a:rPr lang="en-US" altLang="en-US" sz="2200" b="1" dirty="0" smtClean="0"/>
              <a:t>E</a:t>
            </a:r>
            <a:r>
              <a:rPr lang="en-US" altLang="en-US" sz="100" b="1" dirty="0" smtClean="0"/>
              <a:t> </a:t>
            </a:r>
            <a:r>
              <a:rPr lang="en-US" altLang="en-US" sz="2200" b="1" dirty="0" smtClean="0"/>
              <a:t>M</a:t>
            </a:r>
            <a:r>
              <a:rPr lang="en-US" altLang="en-US" sz="2200" b="1" dirty="0"/>
              <a:t>) </a:t>
            </a:r>
            <a:r>
              <a:rPr lang="en-US" altLang="en-US" sz="2200" dirty="0"/>
              <a:t>measures the dollar value of assets funded with each dollar of equity </a:t>
            </a:r>
            <a:r>
              <a:rPr lang="en-US" altLang="en-US" sz="2200" dirty="0" smtClean="0"/>
              <a:t>payments.</a:t>
            </a:r>
          </a:p>
          <a:p>
            <a:pPr marL="291600" lvl="1" indent="-291600" eaLnBrk="1" hangingPunct="1">
              <a:spcBef>
                <a:spcPts val="1000"/>
              </a:spcBef>
              <a:buSzPct val="80000"/>
            </a:pPr>
            <a:r>
              <a:rPr lang="en-US" altLang="en-US" sz="1800" dirty="0" smtClean="0"/>
              <a:t>The higher this ratio, the more leverage or debt the bank is using to fund its assets.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3724714"/>
            <a:ext cx="6612469" cy="483302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200" dirty="0" smtClean="0"/>
              <a:t>R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O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A </a:t>
            </a:r>
            <a:r>
              <a:rPr lang="en-US" altLang="en-US" sz="2200" dirty="0"/>
              <a:t>can also be broken down into two components</a:t>
            </a:r>
            <a:r>
              <a:rPr lang="en-US" altLang="en-US" sz="2200" dirty="0" smtClean="0"/>
              <a:t>:</a:t>
            </a:r>
            <a:endParaRPr lang="en-IN" sz="2200" dirty="0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664763"/>
              </p:ext>
            </p:extLst>
          </p:nvPr>
        </p:nvGraphicFramePr>
        <p:xfrm>
          <a:off x="1247170" y="4354432"/>
          <a:ext cx="6023784" cy="11278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2" name="Equation" r:id="rId3" imgW="3530520" imgH="660240" progId="Equation.DSMT4">
                  <p:embed/>
                </p:oleObj>
              </mc:Choice>
              <mc:Fallback>
                <p:oleObj name="Equation" r:id="rId3" imgW="3530520" imgH="660240" progId="Equation.DSMT4">
                  <p:embed/>
                  <p:pic>
                    <p:nvPicPr>
                      <p:cNvPr id="215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7170" y="4354432"/>
                        <a:ext cx="6023784" cy="11278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3392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Return on Assets (</a:t>
            </a:r>
            <a:r>
              <a:rPr lang="en-US" sz="4000" dirty="0" smtClean="0"/>
              <a:t>R</a:t>
            </a:r>
            <a:r>
              <a:rPr lang="en-US" sz="100" dirty="0" smtClean="0"/>
              <a:t> </a:t>
            </a:r>
            <a:r>
              <a:rPr lang="en-US" sz="4000" dirty="0" smtClean="0"/>
              <a:t>O</a:t>
            </a:r>
            <a:r>
              <a:rPr lang="en-US" sz="100" dirty="0" smtClean="0"/>
              <a:t> </a:t>
            </a:r>
            <a:r>
              <a:rPr lang="en-US" sz="4000" dirty="0" smtClean="0"/>
              <a:t>A</a:t>
            </a:r>
            <a:r>
              <a:rPr lang="en-US" sz="4000" dirty="0"/>
              <a:t>) Components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2240179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100" b="1" dirty="0"/>
              <a:t>Profit Margin (</a:t>
            </a:r>
            <a:r>
              <a:rPr lang="en-US" altLang="en-US" sz="2100" b="1" dirty="0" smtClean="0"/>
              <a:t>P</a:t>
            </a:r>
            <a:r>
              <a:rPr lang="en-US" altLang="en-US" sz="100" b="1" dirty="0" smtClean="0"/>
              <a:t> </a:t>
            </a:r>
            <a:r>
              <a:rPr lang="en-US" altLang="en-US" sz="2100" b="1" dirty="0" smtClean="0"/>
              <a:t>M</a:t>
            </a:r>
            <a:r>
              <a:rPr lang="en-US" altLang="en-US" sz="2100" b="1" dirty="0"/>
              <a:t>)</a:t>
            </a:r>
            <a:r>
              <a:rPr lang="en-US" altLang="en-US" sz="2100" dirty="0"/>
              <a:t> measures the ability to produce net income from operating expenses (or revenue</a:t>
            </a:r>
            <a:r>
              <a:rPr lang="en-US" altLang="en-US" sz="2100" dirty="0" smtClean="0"/>
              <a:t>).</a:t>
            </a:r>
            <a:endParaRPr lang="en-US" altLang="en-US" sz="2100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Interest expense ratio.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Provision for loan loss ratio.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Noninterest expense ratio.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Tax ratio.</a:t>
            </a:r>
            <a:endParaRPr lang="en-IN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4088699"/>
            <a:ext cx="8229600" cy="148647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100" b="1" dirty="0"/>
              <a:t>Asset Utilization (</a:t>
            </a:r>
            <a:r>
              <a:rPr lang="en-US" altLang="en-US" sz="2100" b="1" dirty="0" smtClean="0"/>
              <a:t>A</a:t>
            </a:r>
            <a:r>
              <a:rPr lang="en-US" altLang="en-US" sz="100" b="1" dirty="0" smtClean="0"/>
              <a:t> </a:t>
            </a:r>
            <a:r>
              <a:rPr lang="en-US" altLang="en-US" sz="2100" b="1" dirty="0" smtClean="0"/>
              <a:t>U</a:t>
            </a:r>
            <a:r>
              <a:rPr lang="en-US" altLang="en-US" sz="2100" b="1" dirty="0"/>
              <a:t>) </a:t>
            </a:r>
            <a:r>
              <a:rPr lang="en-US" altLang="en-US" sz="2100" dirty="0"/>
              <a:t>measures the extent to which the bank’s assets generate </a:t>
            </a:r>
            <a:r>
              <a:rPr lang="en-US" altLang="en-US" sz="2100" dirty="0" smtClean="0"/>
              <a:t>revenue.</a:t>
            </a:r>
            <a:endParaRPr lang="en-US" altLang="en-US" sz="2100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Interest income ratio.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Noninterest income ratio.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1899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/>
              <a:t>CAMELS </a:t>
            </a:r>
            <a:r>
              <a:rPr lang="en-US" sz="4000" dirty="0" smtClean="0"/>
              <a:t>Ratings </a:t>
            </a:r>
            <a:r>
              <a:rPr lang="en-US" sz="1000" dirty="0" smtClean="0"/>
              <a:t>1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53949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dirty="0"/>
              <a:t>Regulators use </a:t>
            </a:r>
            <a:r>
              <a:rPr lang="en-US" altLang="en-US" sz="2400" b="1" dirty="0"/>
              <a:t>CAMELS </a:t>
            </a:r>
            <a:r>
              <a:rPr lang="en-US" altLang="en-US" sz="2400" dirty="0"/>
              <a:t>ratings to evaluate the safety and soundness of </a:t>
            </a:r>
            <a:r>
              <a:rPr lang="en-US" altLang="en-US" sz="2400" dirty="0" smtClean="0"/>
              <a:t>banks.</a:t>
            </a:r>
            <a:endParaRPr lang="en-US" altLang="en-US" sz="2400" dirty="0"/>
          </a:p>
          <a:p>
            <a:pPr marL="0" indent="0" eaLnBrk="1" hangingPunct="1">
              <a:buNone/>
            </a:pPr>
            <a:r>
              <a:rPr lang="en-US" altLang="en-US" sz="2400" dirty="0"/>
              <a:t>CAMELS ratings rely heavily on financial statement </a:t>
            </a:r>
            <a:r>
              <a:rPr lang="en-US" altLang="en-US" sz="2400" dirty="0" smtClean="0"/>
              <a:t>data.</a:t>
            </a:r>
            <a:endParaRPr lang="en-US" altLang="en-US" sz="2400" dirty="0"/>
          </a:p>
          <a:p>
            <a:pPr marL="0" indent="0" eaLnBrk="1" hangingPunct="1">
              <a:buNone/>
            </a:pPr>
            <a:r>
              <a:rPr lang="en-US" altLang="en-US" sz="2400" dirty="0" smtClean="0"/>
              <a:t>Components.</a:t>
            </a:r>
            <a:endParaRPr lang="en-US" altLang="en-US" sz="24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200" b="1" dirty="0" smtClean="0"/>
              <a:t>C</a:t>
            </a:r>
            <a:r>
              <a:rPr lang="en-US" altLang="en-US" sz="2200" dirty="0" smtClean="0"/>
              <a:t>apital adequacy.</a:t>
            </a:r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200" b="1" dirty="0" smtClean="0"/>
              <a:t>A</a:t>
            </a:r>
            <a:r>
              <a:rPr lang="en-US" altLang="en-US" sz="2200" dirty="0" smtClean="0"/>
              <a:t>sset quality.</a:t>
            </a:r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200" b="1" dirty="0" smtClean="0"/>
              <a:t>M</a:t>
            </a:r>
            <a:r>
              <a:rPr lang="en-US" altLang="en-US" sz="2200" dirty="0" smtClean="0"/>
              <a:t>anagement quality.</a:t>
            </a:r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200" b="1" dirty="0" smtClean="0"/>
              <a:t>E</a:t>
            </a:r>
            <a:r>
              <a:rPr lang="en-US" altLang="en-US" sz="2200" dirty="0" smtClean="0"/>
              <a:t>arnings quality.</a:t>
            </a:r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200" b="1" dirty="0" smtClean="0"/>
              <a:t>L</a:t>
            </a:r>
            <a:r>
              <a:rPr lang="en-US" altLang="en-US" sz="2200" dirty="0" smtClean="0"/>
              <a:t>iquidity.</a:t>
            </a:r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200" b="1" dirty="0" smtClean="0"/>
              <a:t>S</a:t>
            </a:r>
            <a:r>
              <a:rPr lang="en-US" altLang="en-US" sz="2200" dirty="0" smtClean="0"/>
              <a:t>ensitivity to market risk.</a:t>
            </a:r>
            <a:endParaRPr lang="en-US" alt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0191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938"/>
            <a:ext cx="7543800" cy="1295400"/>
          </a:xfrm>
        </p:spPr>
        <p:txBody>
          <a:bodyPr/>
          <a:lstStyle/>
          <a:p>
            <a:r>
              <a:rPr lang="en-US" sz="4000" dirty="0"/>
              <a:t>Other </a:t>
            </a:r>
            <a:r>
              <a:rPr lang="en-US" sz="4000" dirty="0" smtClean="0"/>
              <a:t>Ratios </a:t>
            </a:r>
            <a:r>
              <a:rPr lang="en-US" sz="1000" dirty="0" smtClean="0"/>
              <a:t>1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757607"/>
          </a:xfrm>
        </p:spPr>
        <p:txBody>
          <a:bodyPr/>
          <a:lstStyle/>
          <a:p>
            <a:pPr>
              <a:buSzPct val="100000"/>
            </a:pPr>
            <a:r>
              <a:rPr lang="en-US" altLang="en-US" sz="2400" dirty="0"/>
              <a:t>The</a:t>
            </a:r>
            <a:r>
              <a:rPr lang="en-US" altLang="en-US" sz="2400" b="1" dirty="0"/>
              <a:t> net interest margin (</a:t>
            </a:r>
            <a:r>
              <a:rPr lang="en-US" altLang="en-US" sz="2400" b="1" dirty="0" smtClean="0"/>
              <a:t>N</a:t>
            </a:r>
            <a:r>
              <a:rPr lang="en-US" altLang="en-US" sz="100" b="1" dirty="0" smtClean="0"/>
              <a:t> </a:t>
            </a:r>
            <a:r>
              <a:rPr lang="en-US" altLang="en-US" sz="2400" b="1" dirty="0" smtClean="0"/>
              <a:t>I</a:t>
            </a:r>
            <a:r>
              <a:rPr lang="en-US" altLang="en-US" sz="100" b="1" dirty="0" smtClean="0"/>
              <a:t> </a:t>
            </a:r>
            <a:r>
              <a:rPr lang="en-US" altLang="en-US" sz="2400" b="1" dirty="0" smtClean="0"/>
              <a:t>M</a:t>
            </a:r>
            <a:r>
              <a:rPr lang="en-US" altLang="en-US" sz="2400" b="1" dirty="0"/>
              <a:t>)</a:t>
            </a:r>
            <a:r>
              <a:rPr lang="en-US" altLang="en-US" sz="2400" dirty="0"/>
              <a:t> measures the net return on a bank’s earning </a:t>
            </a:r>
            <a:r>
              <a:rPr lang="en-US" altLang="en-US" sz="2400" dirty="0" smtClean="0"/>
              <a:t>assets.</a:t>
            </a:r>
            <a:endParaRPr lang="en-IN" sz="2400" dirty="0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5737289"/>
              </p:ext>
            </p:extLst>
          </p:nvPr>
        </p:nvGraphicFramePr>
        <p:xfrm>
          <a:off x="948793" y="2753767"/>
          <a:ext cx="775493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2" name="Equation" r:id="rId3" imgW="4736880" imgH="419040" progId="Equation.DSMT4">
                  <p:embed/>
                </p:oleObj>
              </mc:Choice>
              <mc:Fallback>
                <p:oleObj name="Equation" r:id="rId3" imgW="4736880" imgH="419040" progId="Equation.DSMT4">
                  <p:embed/>
                  <p:pic>
                    <p:nvPicPr>
                      <p:cNvPr id="2355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8793" y="2753767"/>
                        <a:ext cx="7754938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3715830"/>
            <a:ext cx="8229600" cy="1184638"/>
          </a:xfrm>
        </p:spPr>
        <p:txBody>
          <a:bodyPr/>
          <a:lstStyle/>
          <a:p>
            <a:pPr>
              <a:buSzPct val="100000"/>
            </a:pPr>
            <a:r>
              <a:rPr lang="en-US" altLang="en-US" sz="2400" dirty="0"/>
              <a:t>The </a:t>
            </a:r>
            <a:r>
              <a:rPr lang="en-US" altLang="en-US" sz="2400" b="1" dirty="0"/>
              <a:t>spread</a:t>
            </a:r>
            <a:r>
              <a:rPr lang="en-US" altLang="en-US" sz="2400" dirty="0"/>
              <a:t> measures the difference between the average yield on earning assets and average cost of interest-bearing </a:t>
            </a:r>
            <a:r>
              <a:rPr lang="en-US" altLang="en-US" sz="2400" dirty="0" smtClean="0"/>
              <a:t>liabilities.</a:t>
            </a:r>
            <a:endParaRPr lang="en-US" altLang="en-US" sz="2400" dirty="0"/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4160947"/>
              </p:ext>
            </p:extLst>
          </p:nvPr>
        </p:nvGraphicFramePr>
        <p:xfrm>
          <a:off x="2105765" y="5024760"/>
          <a:ext cx="56134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3" name="Equation" r:id="rId5" imgW="3429000" imgH="419040" progId="Equation.DSMT4">
                  <p:embed/>
                </p:oleObj>
              </mc:Choice>
              <mc:Fallback>
                <p:oleObj name="Equation" r:id="rId5" imgW="3429000" imgH="419040" progId="Equation.DSMT4">
                  <p:embed/>
                  <p:pic>
                    <p:nvPicPr>
                      <p:cNvPr id="2355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5765" y="5024760"/>
                        <a:ext cx="56134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6910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320"/>
            <a:ext cx="7245927" cy="1295400"/>
          </a:xfrm>
        </p:spPr>
        <p:txBody>
          <a:bodyPr/>
          <a:lstStyle/>
          <a:p>
            <a:r>
              <a:rPr lang="en-US" sz="4000" dirty="0"/>
              <a:t>Other Ratios </a:t>
            </a:r>
            <a:r>
              <a:rPr lang="en-US" sz="1000" dirty="0" smtClean="0"/>
              <a:t>2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890772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400" b="1" dirty="0"/>
              <a:t>Overhead efficiency </a:t>
            </a:r>
            <a:r>
              <a:rPr lang="en-US" altLang="en-US" sz="2400" dirty="0"/>
              <a:t>measures the bank’s ability to generate noninterest income to cover noninterest </a:t>
            </a:r>
            <a:r>
              <a:rPr lang="en-US" altLang="en-US" sz="2400" dirty="0" smtClean="0"/>
              <a:t>expenses.</a:t>
            </a:r>
            <a:endParaRPr lang="en-US" altLang="en-US" sz="2400" dirty="0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6716086"/>
              </p:ext>
            </p:extLst>
          </p:nvPr>
        </p:nvGraphicFramePr>
        <p:xfrm>
          <a:off x="1604807" y="2730412"/>
          <a:ext cx="5097774" cy="768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8" name="Equation" r:id="rId3" imgW="2781000" imgH="419040" progId="Equation.DSMT4">
                  <p:embed/>
                </p:oleObj>
              </mc:Choice>
              <mc:Fallback>
                <p:oleObj name="Equation" r:id="rId3" imgW="2781000" imgH="419040" progId="Equation.DSMT4">
                  <p:embed/>
                  <p:pic>
                    <p:nvPicPr>
                      <p:cNvPr id="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4807" y="2730412"/>
                        <a:ext cx="5097774" cy="7688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3817396"/>
            <a:ext cx="8229600" cy="164237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dirty="0"/>
              <a:t>Many components of key ratios provide additional insight into the financial stability of </a:t>
            </a:r>
            <a:r>
              <a:rPr lang="en-US" altLang="en-US" sz="2400" dirty="0" smtClean="0"/>
              <a:t>banks.</a:t>
            </a:r>
            <a:endParaRPr lang="en-US" altLang="en-US" sz="2400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See Table 12-6 for a decomposition of profit </a:t>
            </a:r>
            <a:r>
              <a:rPr lang="en-US" altLang="en-US" sz="2000" dirty="0" smtClean="0"/>
              <a:t>margin.</a:t>
            </a:r>
            <a:endParaRPr lang="en-US" altLang="en-US" sz="2000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See Table 12-7 for a decomposition of asset </a:t>
            </a:r>
            <a:r>
              <a:rPr lang="en-US" altLang="en-US" sz="2000" dirty="0" smtClean="0"/>
              <a:t>utilization.</a:t>
            </a:r>
            <a:endParaRPr lang="en-US" alt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7133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Application: Heartland Bank and Trust vs Bank of </a:t>
            </a:r>
            <a:r>
              <a:rPr lang="en-US" sz="4000" dirty="0" smtClean="0"/>
              <a:t>America </a:t>
            </a:r>
            <a:r>
              <a:rPr lang="en-US" sz="1000" dirty="0" smtClean="0"/>
              <a:t>1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152108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/>
              <a:t>Heartland Bank and </a:t>
            </a:r>
            <a:r>
              <a:rPr lang="en-US" altLang="en-US" sz="2200" b="1" dirty="0" smtClean="0"/>
              <a:t>Trust.</a:t>
            </a:r>
            <a:endParaRPr lang="en-US" altLang="en-US" sz="2200" b="1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Profitable and efficient community </a:t>
            </a:r>
            <a:r>
              <a:rPr lang="en-US" altLang="en-US" sz="2000" dirty="0" smtClean="0"/>
              <a:t>bank.</a:t>
            </a:r>
            <a:endParaRPr lang="en-US" altLang="en-US" sz="2000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Invests mainly in agriculture, real estate loans, and low-cost funding methods.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3240350"/>
            <a:ext cx="8229600" cy="126063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/>
              <a:t>Bank of </a:t>
            </a:r>
            <a:r>
              <a:rPr lang="en-US" altLang="en-US" sz="2200" b="1" dirty="0" smtClean="0"/>
              <a:t>America.</a:t>
            </a:r>
            <a:endParaRPr lang="en-US" altLang="en-US" sz="2200" b="1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Operates with a larger and more balanced portfolio of assets and liabilities across both wholesale and retail banking.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8114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The Impact of Market Niche and Size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55725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Retail and wholesale commercial banks operate in different market niches that should be noted when performing financial statement </a:t>
            </a:r>
            <a:r>
              <a:rPr lang="en-US" altLang="en-US" sz="2200" dirty="0" smtClean="0"/>
              <a:t>analysis.</a:t>
            </a:r>
            <a:endParaRPr lang="en-US" altLang="en-US" sz="2200" dirty="0"/>
          </a:p>
          <a:p>
            <a:pPr marL="0" indent="0" eaLnBrk="1" hangingPunct="1">
              <a:buNone/>
            </a:pPr>
            <a:r>
              <a:rPr lang="en-US" altLang="en-US" sz="2200" dirty="0"/>
              <a:t>Large banks have greater access to purchased funds and capital markets compared to small </a:t>
            </a:r>
            <a:r>
              <a:rPr lang="en-US" altLang="en-US" sz="2200" dirty="0" smtClean="0"/>
              <a:t>banks.</a:t>
            </a:r>
            <a:endParaRPr lang="en-US" altLang="en-US" sz="2200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Lends to large banks generally operating with lower amounts of equity capital than small banks.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Large banks generally use more repurchased funds and fewer core deposits.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Large banks tend to put more into salaries, premises, and other expenses than do small banks.</a:t>
            </a:r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Large banks tend to diversity their operations and services more than small banks, and they also generate more noninterest income.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984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Application: Heartland Bank and Trust vs Bank of America </a:t>
            </a:r>
            <a:r>
              <a:rPr lang="en-US" sz="1000" dirty="0" smtClean="0"/>
              <a:t>2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87728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Return on Assets </a:t>
            </a:r>
            <a:r>
              <a:rPr lang="en-US" altLang="en-US" sz="2200" dirty="0" smtClean="0"/>
              <a:t>(R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O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A).</a:t>
            </a:r>
            <a:endParaRPr lang="en-US" altLang="en-US" sz="2200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 smtClean="0"/>
              <a:t>H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B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T </a:t>
            </a:r>
            <a:r>
              <a:rPr lang="en-US" altLang="en-US" sz="2000" dirty="0"/>
              <a:t>is more profitable </a:t>
            </a:r>
            <a:r>
              <a:rPr lang="en-US" altLang="en-US" sz="2000" dirty="0" smtClean="0"/>
              <a:t>overall.</a:t>
            </a:r>
            <a:endParaRPr lang="en-IN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2815695"/>
            <a:ext cx="7992539" cy="85189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Profit Margin (</a:t>
            </a:r>
            <a:r>
              <a:rPr lang="en-US" altLang="en-US" sz="2200" dirty="0" smtClean="0"/>
              <a:t>P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M).</a:t>
            </a:r>
            <a:endParaRPr lang="en-US" altLang="en-US" sz="2200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 smtClean="0"/>
              <a:t>H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B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T </a:t>
            </a:r>
            <a:r>
              <a:rPr lang="en-US" altLang="en-US" sz="2000" dirty="0"/>
              <a:t>is producing the higher income per dollar of total operating </a:t>
            </a:r>
            <a:r>
              <a:rPr lang="en-US" altLang="en-US" sz="2000" dirty="0" smtClean="0"/>
              <a:t>income.</a:t>
            </a:r>
            <a:endParaRPr lang="en-IN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74131" y="3907195"/>
            <a:ext cx="7526869" cy="79057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Asset Utilization (</a:t>
            </a:r>
            <a:r>
              <a:rPr lang="en-US" altLang="en-US" sz="2200" dirty="0" smtClean="0"/>
              <a:t>A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U).</a:t>
            </a:r>
            <a:endParaRPr lang="en-US" altLang="en-US" sz="2200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 smtClean="0"/>
              <a:t>B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O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A </a:t>
            </a:r>
            <a:r>
              <a:rPr lang="en-US" altLang="en-US" sz="2000" dirty="0"/>
              <a:t>is producing less operating income per dollar of </a:t>
            </a:r>
            <a:r>
              <a:rPr lang="en-US" altLang="en-US" sz="2000" dirty="0" smtClean="0"/>
              <a:t>assets.</a:t>
            </a:r>
            <a:endParaRPr lang="en-IN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5"/>
          </p:nvPr>
        </p:nvSpPr>
        <p:spPr>
          <a:xfrm>
            <a:off x="474131" y="4974171"/>
            <a:ext cx="7323669" cy="83552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 smtClean="0"/>
              <a:t>B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O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A </a:t>
            </a:r>
            <a:r>
              <a:rPr lang="en-US" altLang="en-US" sz="2200" dirty="0"/>
              <a:t>generates more noninterest income than </a:t>
            </a:r>
            <a:r>
              <a:rPr lang="en-US" altLang="en-US" sz="2200" dirty="0" smtClean="0"/>
              <a:t>H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B</a:t>
            </a:r>
            <a:r>
              <a:rPr lang="en-US" altLang="en-US" sz="100" dirty="0" smtClean="0"/>
              <a:t> </a:t>
            </a:r>
            <a:r>
              <a:rPr lang="en-US" altLang="en-US" sz="2200" dirty="0" smtClean="0"/>
              <a:t>T.</a:t>
            </a:r>
            <a:endParaRPr lang="en-US" altLang="en-US" sz="2200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Likely due to </a:t>
            </a:r>
            <a:r>
              <a:rPr lang="en-US" altLang="en-US" sz="2000" dirty="0" smtClean="0"/>
              <a:t>B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O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A’s </a:t>
            </a:r>
            <a:r>
              <a:rPr lang="en-US" altLang="en-US" sz="2000" dirty="0"/>
              <a:t>relatively large amount of </a:t>
            </a:r>
            <a:r>
              <a:rPr lang="en-US" altLang="en-US" sz="2000" dirty="0" smtClean="0"/>
              <a:t>O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B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S activities.</a:t>
            </a:r>
            <a:endParaRPr lang="en-US" alt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3114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399538" cy="1295400"/>
          </a:xfrm>
        </p:spPr>
        <p:txBody>
          <a:bodyPr anchor="ctr"/>
          <a:lstStyle/>
          <a:p>
            <a:r>
              <a:rPr lang="en-US" sz="4000" dirty="0"/>
              <a:t>CAMELS Ratings </a:t>
            </a:r>
            <a:r>
              <a:rPr lang="en-US" sz="4000" dirty="0" smtClean="0"/>
              <a:t>Components </a:t>
            </a:r>
            <a:r>
              <a:rPr lang="en-US" sz="1000" dirty="0" smtClean="0"/>
              <a:t>1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48594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/>
              <a:t>Capital </a:t>
            </a:r>
            <a:r>
              <a:rPr lang="en-US" altLang="en-US" sz="2200" b="1" dirty="0" smtClean="0"/>
              <a:t>adequacy.</a:t>
            </a:r>
            <a:endParaRPr lang="en-US" altLang="en-US" sz="2200" b="1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Evaluated in relation to the volume of risk assets; the volume of marginal and inferior quality assets; the bank’s growth experience, plan, and prospects; and the strength of management.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3265625"/>
            <a:ext cx="8229600" cy="176665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/>
              <a:t>Asset </a:t>
            </a:r>
            <a:r>
              <a:rPr lang="en-US" altLang="en-US" sz="2200" b="1" dirty="0" smtClean="0"/>
              <a:t>quality.</a:t>
            </a:r>
            <a:endParaRPr lang="en-US" altLang="en-US" sz="2200" b="1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Evaluated by the level, distribution, and severity of adversely classified assets; the level and distribution of </a:t>
            </a:r>
            <a:r>
              <a:rPr lang="en-US" altLang="en-US" sz="2000" dirty="0" smtClean="0"/>
              <a:t>nonaccrual and reduced-rate assets; the adequacy of the allowance for loan </a:t>
            </a:r>
            <a:r>
              <a:rPr lang="en-US" altLang="en-US" sz="2000" dirty="0"/>
              <a:t>losses; and management’s demonstrated ability to administer and collect problem credits.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65661" y="5141194"/>
            <a:ext cx="8229600" cy="111361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/>
              <a:t>Management </a:t>
            </a:r>
            <a:r>
              <a:rPr lang="en-US" altLang="en-US" sz="2200" b="1" dirty="0" smtClean="0"/>
              <a:t>quality.</a:t>
            </a:r>
            <a:endParaRPr lang="en-US" altLang="en-US" sz="2200" b="1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Evaluated against </a:t>
            </a:r>
            <a:r>
              <a:rPr lang="en-US" altLang="en-US" sz="2000" dirty="0" smtClean="0"/>
              <a:t>virtually </a:t>
            </a:r>
            <a:r>
              <a:rPr lang="en-US" altLang="en-US" sz="2000" dirty="0"/>
              <a:t>all factors necessary to operate the bank within accepted banking practices and in a safe/sound manner</a:t>
            </a:r>
            <a:r>
              <a:rPr lang="en-US" altLang="en-US" sz="2000" dirty="0" smtClean="0"/>
              <a:t>.</a:t>
            </a:r>
            <a:endParaRPr lang="en-US" alt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7620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399538" cy="1295400"/>
          </a:xfrm>
        </p:spPr>
        <p:txBody>
          <a:bodyPr anchor="ctr"/>
          <a:lstStyle/>
          <a:p>
            <a:r>
              <a:rPr lang="en-US" sz="4000" dirty="0"/>
              <a:t>CAMELS Ratings Components </a:t>
            </a:r>
            <a:r>
              <a:rPr lang="en-US" sz="1000" dirty="0" smtClean="0"/>
              <a:t>2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93863"/>
            <a:ext cx="7754645" cy="170254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 smtClean="0"/>
              <a:t>Earnings.</a:t>
            </a:r>
            <a:endParaRPr lang="en-US" altLang="en-US" sz="2200" b="1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Evaluated with respect to their ability to cover losses and provide adequate capital protection; trends; peer group comparisons; the quality and composition of net income; and the degree of reliance on interest-sensitive </a:t>
            </a:r>
            <a:r>
              <a:rPr lang="en-US" altLang="en-US" sz="2000" dirty="0" smtClean="0"/>
              <a:t>funds</a:t>
            </a:r>
            <a:r>
              <a:rPr lang="en-US" altLang="en-US" sz="2000" dirty="0"/>
              <a:t>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3398787"/>
            <a:ext cx="8229600" cy="180216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 smtClean="0"/>
              <a:t>Liquidity.</a:t>
            </a:r>
            <a:endParaRPr lang="en-US" altLang="en-US" sz="2200" b="1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Evaluated in relation to the volatility of deposits; the frequency and level of borrowings; the use of brokered deposits; technical competence; availability of assets readily convertible into cash; and access to money markets or other sources of funds.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>
          <a:xfrm>
            <a:off x="474131" y="5070257"/>
            <a:ext cx="8229600" cy="140267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200" b="1" dirty="0"/>
              <a:t>Sensitivity to market </a:t>
            </a:r>
            <a:r>
              <a:rPr lang="en-US" altLang="en-US" sz="2200" b="1" dirty="0" smtClean="0"/>
              <a:t>risk.</a:t>
            </a:r>
            <a:endParaRPr lang="en-US" altLang="en-US" sz="2200" b="1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Reflects the degree to which changes in interest rates, foreign exchange rates, commodity prices, or equity prices can adversely affect an FI’s earnings or economic capital</a:t>
            </a:r>
            <a:r>
              <a:rPr lang="en-US" altLang="en-US" sz="2000" dirty="0" smtClean="0"/>
              <a:t>.</a:t>
            </a:r>
            <a:endParaRPr lang="en-US" alt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3570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/>
              <a:t>CAMELS Ratings </a:t>
            </a:r>
            <a:r>
              <a:rPr lang="en-US" sz="1000" dirty="0" smtClean="0"/>
              <a:t>2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altLang="en-US" sz="2200" dirty="0"/>
              <a:t>CAMELS ratings range from 1 to </a:t>
            </a:r>
            <a:r>
              <a:rPr lang="en-US" altLang="en-US" sz="2200" dirty="0" smtClean="0"/>
              <a:t>5.</a:t>
            </a:r>
            <a:endParaRPr lang="en-US" altLang="en-US" sz="22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b="1" dirty="0"/>
              <a:t>Composite “1”</a:t>
            </a:r>
            <a:r>
              <a:rPr lang="en-US" altLang="en-US" sz="2000" dirty="0"/>
              <a:t>—banks are basically sound in every </a:t>
            </a:r>
            <a:r>
              <a:rPr lang="en-US" altLang="en-US" sz="2000" dirty="0" smtClean="0"/>
              <a:t>respect.</a:t>
            </a:r>
            <a:endParaRPr lang="en-US" altLang="en-US" sz="20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b="1" dirty="0"/>
              <a:t>Composite “2”</a:t>
            </a:r>
            <a:r>
              <a:rPr lang="en-US" altLang="en-US" sz="2000" dirty="0"/>
              <a:t>—banks are fundamentally sound, but may have modest weaknesses correctable in the normal course of </a:t>
            </a:r>
            <a:r>
              <a:rPr lang="en-US" altLang="en-US" sz="2000" dirty="0" smtClean="0"/>
              <a:t>business.</a:t>
            </a:r>
            <a:endParaRPr lang="en-US" altLang="en-US" sz="20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b="1" dirty="0"/>
              <a:t>Composite “3”</a:t>
            </a:r>
            <a:r>
              <a:rPr lang="en-US" altLang="en-US" sz="2000" dirty="0"/>
              <a:t>—banks exhibit financial, operational, or compliance weaknesses ranging from moderately severe to </a:t>
            </a:r>
            <a:r>
              <a:rPr lang="en-US" altLang="en-US" sz="2000" dirty="0" smtClean="0"/>
              <a:t>unsatisfactory.</a:t>
            </a:r>
            <a:endParaRPr lang="en-US" altLang="en-US" sz="20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b="1" dirty="0"/>
              <a:t>Composite “4”</a:t>
            </a:r>
            <a:r>
              <a:rPr lang="en-US" altLang="en-US" sz="2000" dirty="0"/>
              <a:t>—banks have an immoderate volume of serious financial weaknesses or a combination of other conditions that are </a:t>
            </a:r>
            <a:r>
              <a:rPr lang="en-US" altLang="en-US" sz="2000" dirty="0" smtClean="0"/>
              <a:t>unsatisfactory.</a:t>
            </a:r>
            <a:endParaRPr lang="en-US" altLang="en-US" sz="20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b="1" dirty="0"/>
              <a:t>Composite “5”</a:t>
            </a:r>
            <a:r>
              <a:rPr lang="en-US" altLang="en-US" sz="2000" dirty="0"/>
              <a:t>—banks have an extremely high immediate or near-term probability of </a:t>
            </a:r>
            <a:r>
              <a:rPr lang="en-US" altLang="en-US" sz="2000" dirty="0" smtClean="0"/>
              <a:t>failure.</a:t>
            </a:r>
            <a:endParaRPr lang="en-US" alt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5517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/>
              <a:t>Financial </a:t>
            </a:r>
            <a:r>
              <a:rPr lang="en-US" sz="4000" dirty="0" smtClean="0"/>
              <a:t>Statements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7819901" cy="2480816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100" dirty="0"/>
              <a:t>The </a:t>
            </a:r>
            <a:r>
              <a:rPr lang="en-US" altLang="en-US" sz="2100" b="1" dirty="0"/>
              <a:t>Federal Financial Institutions Examination Council (</a:t>
            </a:r>
            <a:r>
              <a:rPr lang="en-US" altLang="en-US" sz="2100" b="1" dirty="0" smtClean="0"/>
              <a:t>F</a:t>
            </a:r>
            <a:r>
              <a:rPr lang="en-US" altLang="en-US" sz="100" b="1" dirty="0" smtClean="0"/>
              <a:t> </a:t>
            </a:r>
            <a:r>
              <a:rPr lang="en-US" altLang="en-US" sz="2100" b="1" dirty="0" smtClean="0"/>
              <a:t>F</a:t>
            </a:r>
            <a:r>
              <a:rPr lang="en-US" altLang="en-US" sz="100" b="1" dirty="0" smtClean="0"/>
              <a:t> </a:t>
            </a:r>
            <a:r>
              <a:rPr lang="en-US" altLang="en-US" sz="2100" b="1" dirty="0" smtClean="0"/>
              <a:t>I</a:t>
            </a:r>
            <a:r>
              <a:rPr lang="en-US" altLang="en-US" sz="100" b="1" dirty="0" smtClean="0"/>
              <a:t> </a:t>
            </a:r>
            <a:r>
              <a:rPr lang="en-US" altLang="en-US" sz="2100" b="1" dirty="0" smtClean="0"/>
              <a:t>E</a:t>
            </a:r>
            <a:r>
              <a:rPr lang="en-US" altLang="en-US" sz="100" b="1" dirty="0" smtClean="0"/>
              <a:t> </a:t>
            </a:r>
            <a:r>
              <a:rPr lang="en-US" altLang="en-US" sz="2100" b="1" dirty="0" smtClean="0"/>
              <a:t>C</a:t>
            </a:r>
            <a:r>
              <a:rPr lang="en-US" altLang="en-US" sz="2100" b="1" dirty="0"/>
              <a:t>) </a:t>
            </a:r>
            <a:r>
              <a:rPr lang="en-US" altLang="en-US" sz="2100" dirty="0"/>
              <a:t>prescribes uniform principles, standards, and report forms for depository </a:t>
            </a:r>
            <a:r>
              <a:rPr lang="en-US" altLang="en-US" sz="2100" dirty="0" smtClean="0"/>
              <a:t>institutions.</a:t>
            </a:r>
            <a:endParaRPr lang="en-US" altLang="en-US" sz="2100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Balance sheets are reported on </a:t>
            </a:r>
            <a:r>
              <a:rPr lang="en-US" altLang="en-US" sz="2000" b="1" dirty="0"/>
              <a:t>report of condition </a:t>
            </a:r>
            <a:r>
              <a:rPr lang="en-US" altLang="en-US" sz="2000" dirty="0" smtClean="0"/>
              <a:t>forms.</a:t>
            </a:r>
            <a:endParaRPr lang="en-US" altLang="en-US" sz="2000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Income statements are reported on </a:t>
            </a:r>
            <a:r>
              <a:rPr lang="en-US" altLang="en-US" sz="2000" b="1" dirty="0"/>
              <a:t>report of income </a:t>
            </a:r>
            <a:r>
              <a:rPr lang="en-US" altLang="en-US" sz="2000" dirty="0" smtClean="0"/>
              <a:t>forms.</a:t>
            </a:r>
            <a:endParaRPr lang="en-US" altLang="en-US" sz="2000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Commercial banks report contingent assets and liabilities on </a:t>
            </a:r>
            <a:r>
              <a:rPr lang="en-US" altLang="en-US" sz="2000" b="1" dirty="0"/>
              <a:t>off-balance-sheet </a:t>
            </a:r>
            <a:r>
              <a:rPr lang="en-US" altLang="en-US" sz="2000" b="1" dirty="0" smtClean="0"/>
              <a:t>reports.</a:t>
            </a:r>
            <a:endParaRPr lang="en-US" altLang="en-US" sz="20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53786" y="4271329"/>
            <a:ext cx="8229600" cy="141118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100" b="1" dirty="0"/>
              <a:t>Retail banks</a:t>
            </a:r>
            <a:r>
              <a:rPr lang="en-US" altLang="en-US" sz="2100" dirty="0"/>
              <a:t> focus business activities on consumer banking relationships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100" b="1" dirty="0"/>
              <a:t>Wholesale banks </a:t>
            </a:r>
            <a:r>
              <a:rPr lang="en-US" altLang="en-US" sz="2100" dirty="0"/>
              <a:t>focus business activities on commercial banking </a:t>
            </a:r>
            <a:r>
              <a:rPr lang="en-US" altLang="en-US" sz="2100" dirty="0" smtClean="0"/>
              <a:t>relationships.</a:t>
            </a:r>
            <a:endParaRPr lang="en-US" altLang="en-US" sz="2100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Most wholesale banks also engage in retail </a:t>
            </a:r>
            <a:r>
              <a:rPr lang="en-US" altLang="en-US" sz="2000" dirty="0" smtClean="0"/>
              <a:t>banking.</a:t>
            </a:r>
            <a:endParaRPr lang="en-US" alt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5648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/>
              <a:t>Commercial Bank </a:t>
            </a:r>
            <a:r>
              <a:rPr lang="en-US" sz="4000" dirty="0" smtClean="0"/>
              <a:t>Assets </a:t>
            </a:r>
            <a:r>
              <a:rPr lang="en-US" sz="1000" dirty="0" smtClean="0"/>
              <a:t>1</a:t>
            </a:r>
            <a:endParaRPr lang="en-IN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147669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b="1" dirty="0"/>
              <a:t>#1 - Cash and due</a:t>
            </a:r>
            <a:r>
              <a:rPr lang="en-US" altLang="en-US" sz="2400" dirty="0"/>
              <a:t> </a:t>
            </a:r>
            <a:r>
              <a:rPr lang="en-US" altLang="en-US" sz="2400" b="1" dirty="0"/>
              <a:t>from depository </a:t>
            </a:r>
            <a:r>
              <a:rPr lang="en-US" altLang="en-US" sz="2400" b="1" dirty="0" smtClean="0"/>
              <a:t>institutions.</a:t>
            </a:r>
            <a:endParaRPr lang="en-US" altLang="en-US" sz="2400" b="1" dirty="0"/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Consists of vault cash, deposits at the Federal Reserve, deposits at other financial institutions, and cash items in the process of </a:t>
            </a:r>
            <a:r>
              <a:rPr lang="en-US" altLang="en-US" sz="2000" dirty="0" smtClean="0"/>
              <a:t>collection.</a:t>
            </a:r>
            <a:endParaRPr lang="en-US" altLang="en-US" sz="2000" dirty="0"/>
          </a:p>
          <a:p>
            <a:pPr marL="292608" lvl="1" indent="-292608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None of these generates much income for the </a:t>
            </a:r>
            <a:r>
              <a:rPr lang="en-US" altLang="en-US" sz="2000" dirty="0" smtClean="0"/>
              <a:t>bank.</a:t>
            </a:r>
            <a:endParaRPr lang="en-IN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3338368"/>
            <a:ext cx="8229600" cy="246762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b="1" dirty="0"/>
              <a:t>#2 - Investment </a:t>
            </a:r>
            <a:r>
              <a:rPr lang="en-US" altLang="en-US" sz="2400" b="1" dirty="0" smtClean="0"/>
              <a:t>securities.</a:t>
            </a:r>
            <a:endParaRPr lang="en-US" altLang="en-US" sz="2400" b="1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Consists of federal funds sold, repurchase agreements (RPs or repos), U.S. Treasury and agency securities, securities issued by states and political subdivisions (municipals), mortgage-backed securities, and other debt and equity </a:t>
            </a:r>
            <a:r>
              <a:rPr lang="en-US" altLang="en-US" sz="2000" dirty="0" smtClean="0"/>
              <a:t>securities.</a:t>
            </a:r>
            <a:endParaRPr lang="en-US" altLang="en-US" sz="2000" dirty="0"/>
          </a:p>
          <a:p>
            <a:pPr marL="291600" lvl="1" indent="-291600" eaLnBrk="1" hangingPunct="1">
              <a:lnSpc>
                <a:spcPct val="90000"/>
              </a:lnSpc>
              <a:spcBef>
                <a:spcPts val="1000"/>
              </a:spcBef>
              <a:buSzPct val="100000"/>
            </a:pPr>
            <a:r>
              <a:rPr lang="en-US" altLang="en-US" sz="2000" dirty="0"/>
              <a:t>Highly liquid, low default risk, and can usually be traded in secondary </a:t>
            </a:r>
            <a:r>
              <a:rPr lang="en-US" altLang="en-US" sz="2000" dirty="0" smtClean="0"/>
              <a:t>markets.</a:t>
            </a:r>
            <a:endParaRPr lang="en-US" alt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9332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/>
              <a:t>Commercial Bank Assets </a:t>
            </a:r>
            <a:r>
              <a:rPr lang="en-US" sz="1000" dirty="0" smtClean="0"/>
              <a:t>2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224905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2400" b="1" dirty="0"/>
              <a:t>#3 - Loans and </a:t>
            </a:r>
            <a:r>
              <a:rPr lang="en-US" altLang="en-US" sz="2400" b="1" dirty="0" smtClean="0"/>
              <a:t>leases.</a:t>
            </a:r>
            <a:endParaRPr lang="en-US" altLang="en-US" sz="2400" b="1" dirty="0"/>
          </a:p>
          <a:p>
            <a:pPr lvl="1" eaLnBrk="1" hangingPunct="1">
              <a:lnSpc>
                <a:spcPct val="90000"/>
              </a:lnSpc>
              <a:buSzPct val="100000"/>
            </a:pPr>
            <a:r>
              <a:rPr lang="en-US" altLang="en-US" sz="2000" dirty="0"/>
              <a:t>Categorized as commercial and industrial (C&amp;I) loans, loans secured by real estate, individual or consumer loans, and other loans </a:t>
            </a:r>
            <a:r>
              <a:rPr lang="en-US" altLang="en-US" sz="2000" dirty="0" smtClean="0"/>
              <a:t>.</a:t>
            </a:r>
            <a:endParaRPr lang="en-US" altLang="en-US" sz="2000" dirty="0"/>
          </a:p>
          <a:p>
            <a:pPr lvl="1" eaLnBrk="1" hangingPunct="1">
              <a:lnSpc>
                <a:spcPct val="90000"/>
              </a:lnSpc>
              <a:buSzPct val="100000"/>
            </a:pPr>
            <a:r>
              <a:rPr lang="en-US" altLang="en-US" sz="2000" dirty="0"/>
              <a:t>Major asset items on the bank’s balance sheet and generate the largest flow of revenue </a:t>
            </a:r>
            <a:r>
              <a:rPr lang="en-US" altLang="en-US" sz="2000" dirty="0" smtClean="0"/>
              <a:t>income.</a:t>
            </a:r>
            <a:endParaRPr lang="en-US" altLang="en-US" sz="2000" dirty="0"/>
          </a:p>
          <a:p>
            <a:pPr lvl="1" eaLnBrk="1" hangingPunct="1">
              <a:lnSpc>
                <a:spcPct val="90000"/>
              </a:lnSpc>
              <a:buSzPct val="100000"/>
            </a:pPr>
            <a:r>
              <a:rPr lang="en-US" altLang="en-US" sz="2000" dirty="0"/>
              <a:t>Least liquid asset items and a major source of credit and liquidity risk for most </a:t>
            </a:r>
            <a:r>
              <a:rPr lang="en-US" altLang="en-US" sz="2000" dirty="0" smtClean="0"/>
              <a:t>banks.</a:t>
            </a:r>
            <a:endParaRPr lang="en-US" alt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465661" y="4030825"/>
            <a:ext cx="8229600" cy="15798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b="1" dirty="0"/>
              <a:t>#4 - Other </a:t>
            </a:r>
            <a:r>
              <a:rPr lang="en-US" altLang="en-US" sz="2400" b="1" dirty="0" smtClean="0"/>
              <a:t>assets.</a:t>
            </a:r>
            <a:endParaRPr lang="en-US" altLang="en-US" sz="2400" b="1" dirty="0"/>
          </a:p>
          <a:p>
            <a:pPr lvl="1" eaLnBrk="1" hangingPunct="1">
              <a:buSzPct val="100000"/>
            </a:pPr>
            <a:r>
              <a:rPr lang="en-US" altLang="en-US" sz="2000" dirty="0"/>
              <a:t>Consists of items such as trading assets, premises and fixed assets, other real estate owned, intangible assets, and </a:t>
            </a:r>
            <a:r>
              <a:rPr lang="en-US" altLang="en-US" sz="2000" dirty="0" smtClean="0"/>
              <a:t>other.</a:t>
            </a:r>
            <a:endParaRPr lang="en-US" altLang="en-US" sz="2000" dirty="0"/>
          </a:p>
          <a:p>
            <a:pPr lvl="1" eaLnBrk="1" hangingPunct="1">
              <a:buSzPct val="100000"/>
            </a:pPr>
            <a:r>
              <a:rPr lang="en-US" altLang="en-US" sz="2000" dirty="0"/>
              <a:t>Generally a small part of the bank’s overall </a:t>
            </a:r>
            <a:r>
              <a:rPr lang="en-US" altLang="en-US" sz="2000" dirty="0" smtClean="0"/>
              <a:t>assets.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307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/>
              <a:t>Commercial Bank Liabilities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377983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400" b="1" dirty="0"/>
              <a:t>#1 </a:t>
            </a:r>
            <a:r>
              <a:rPr lang="en-US" altLang="en-US" sz="2400" b="1" dirty="0" smtClean="0"/>
              <a:t>– Deposits.</a:t>
            </a:r>
            <a:endParaRPr lang="en-US" altLang="en-US" sz="2400" b="1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Demand </a:t>
            </a:r>
            <a:r>
              <a:rPr lang="en-US" altLang="en-US" sz="2000" dirty="0" smtClean="0"/>
              <a:t>deposits.</a:t>
            </a:r>
            <a:endParaRPr lang="en-US" altLang="en-US" sz="20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Negotiable order of withdrawal (</a:t>
            </a:r>
            <a:r>
              <a:rPr lang="en-US" altLang="en-US" sz="2000" dirty="0" smtClean="0"/>
              <a:t>N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O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W</a:t>
            </a:r>
            <a:r>
              <a:rPr lang="en-US" altLang="en-US" sz="2000" dirty="0"/>
              <a:t>) </a:t>
            </a:r>
            <a:r>
              <a:rPr lang="en-US" altLang="en-US" sz="2000" dirty="0" smtClean="0"/>
              <a:t>accounts.</a:t>
            </a:r>
            <a:endParaRPr lang="en-US" altLang="en-US" sz="20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Money market deposit accounts (</a:t>
            </a:r>
            <a:r>
              <a:rPr lang="en-US" altLang="en-US" sz="2000" dirty="0" smtClean="0"/>
              <a:t>M</a:t>
            </a:r>
            <a:r>
              <a:rPr lang="en-US" altLang="en-US" sz="100" dirty="0" smtClean="0"/>
              <a:t> </a:t>
            </a:r>
            <a:r>
              <a:rPr lang="en-US" altLang="en-US" sz="2000" dirty="0" err="1" smtClean="0"/>
              <a:t>M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D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A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s).</a:t>
            </a:r>
            <a:endParaRPr lang="en-US" altLang="en-US" sz="20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Other savings </a:t>
            </a:r>
            <a:r>
              <a:rPr lang="en-US" altLang="en-US" sz="2000" dirty="0" smtClean="0"/>
              <a:t>deposits.</a:t>
            </a:r>
            <a:endParaRPr lang="en-US" altLang="en-US" sz="20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Retail certificates of deposits (</a:t>
            </a:r>
            <a:r>
              <a:rPr lang="en-US" altLang="en-US" sz="2000" dirty="0" smtClean="0"/>
              <a:t>C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Ds).</a:t>
            </a:r>
            <a:endParaRPr lang="en-US" altLang="en-US" sz="2000" dirty="0"/>
          </a:p>
          <a:p>
            <a:pPr marL="291600" lvl="1" indent="-291600" eaLnBrk="1" hangingPunct="1">
              <a:spcBef>
                <a:spcPts val="1000"/>
              </a:spcBef>
              <a:buSzPct val="100000"/>
            </a:pPr>
            <a:r>
              <a:rPr lang="en-US" altLang="en-US" sz="2000" dirty="0"/>
              <a:t>Wholesale certificates of deposits (</a:t>
            </a:r>
            <a:r>
              <a:rPr lang="en-US" altLang="en-US" sz="2000" dirty="0" smtClean="0"/>
              <a:t>C</a:t>
            </a:r>
            <a:r>
              <a:rPr lang="en-US" altLang="en-US" sz="100" dirty="0" smtClean="0"/>
              <a:t> </a:t>
            </a:r>
            <a:r>
              <a:rPr lang="en-US" altLang="en-US" sz="2000" dirty="0" smtClean="0"/>
              <a:t>Ds).</a:t>
            </a:r>
            <a:endParaRPr lang="en-US" altLang="en-US" sz="2000" dirty="0"/>
          </a:p>
          <a:p>
            <a:pPr marL="622800" lvl="2" indent="-320400" eaLnBrk="1" hangingPunct="1">
              <a:spcBef>
                <a:spcPts val="600"/>
              </a:spcBef>
              <a:buSzPct val="80000"/>
            </a:pPr>
            <a:r>
              <a:rPr lang="en-US" altLang="en-US" sz="1800" dirty="0"/>
              <a:t>Negotiable instruments traded in secondary </a:t>
            </a:r>
            <a:r>
              <a:rPr lang="en-US" altLang="en-US" sz="1800" dirty="0" smtClean="0"/>
              <a:t>markets.</a:t>
            </a:r>
            <a:endParaRPr lang="en-US" altLang="en-US" sz="1800" dirty="0"/>
          </a:p>
          <a:p>
            <a:pPr marL="622800" lvl="2" indent="-320400" eaLnBrk="1" hangingPunct="1">
              <a:spcBef>
                <a:spcPts val="600"/>
              </a:spcBef>
              <a:buSzPct val="80000"/>
            </a:pPr>
            <a:r>
              <a:rPr lang="en-US" altLang="en-US" sz="1800" dirty="0"/>
              <a:t>Brokered </a:t>
            </a:r>
            <a:r>
              <a:rPr lang="en-US" altLang="en-US" sz="1800" dirty="0" smtClean="0"/>
              <a:t>deposits.</a:t>
            </a:r>
            <a:endParaRPr lang="en-US" alt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12-</a:t>
            </a:r>
            <a:fld id="{4773FF61-F4E9-4123-B6AF-201BC82A0194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593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12fcad4044fb5c15c5f18729e8aef666228d77"/>
</p:tagLst>
</file>

<file path=ppt/theme/theme1.xml><?xml version="1.0" encoding="utf-8"?>
<a:theme xmlns:a="http://schemas.openxmlformats.org/drawingml/2006/main" name="Network">
  <a:themeElements>
    <a:clrScheme name="Custom 7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0000FF"/>
      </a:hlink>
      <a:folHlink>
        <a:srgbClr val="0000FF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1">
        <a:dk1>
          <a:srgbClr val="000000"/>
        </a:dk1>
        <a:lt1>
          <a:srgbClr val="FFFFFF"/>
        </a:lt1>
        <a:dk2>
          <a:srgbClr val="A50021"/>
        </a:dk2>
        <a:lt2>
          <a:srgbClr val="808080"/>
        </a:lt2>
        <a:accent1>
          <a:srgbClr val="006699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CA"/>
        </a:accent5>
        <a:accent6>
          <a:srgbClr val="C8C8C8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Network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1">
        <a:dk1>
          <a:srgbClr val="000000"/>
        </a:dk1>
        <a:lt1>
          <a:srgbClr val="FFFFFF"/>
        </a:lt1>
        <a:dk2>
          <a:srgbClr val="A50021"/>
        </a:dk2>
        <a:lt2>
          <a:srgbClr val="808080"/>
        </a:lt2>
        <a:accent1>
          <a:srgbClr val="006699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CA"/>
        </a:accent5>
        <a:accent6>
          <a:srgbClr val="C8C8C8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7071</TotalTime>
  <Words>2136</Words>
  <Application>Microsoft Office PowerPoint</Application>
  <PresentationFormat>On-screen Show (4:3)</PresentationFormat>
  <Paragraphs>205</Paragraphs>
  <Slides>24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Symbol</vt:lpstr>
      <vt:lpstr>Times New Roman</vt:lpstr>
      <vt:lpstr>Wingdings</vt:lpstr>
      <vt:lpstr>Network</vt:lpstr>
      <vt:lpstr>1_Network</vt:lpstr>
      <vt:lpstr>Equation</vt:lpstr>
      <vt:lpstr>Chapter Twelve</vt:lpstr>
      <vt:lpstr>CAMELS Ratings 1</vt:lpstr>
      <vt:lpstr>CAMELS Ratings Components 1</vt:lpstr>
      <vt:lpstr>CAMELS Ratings Components 2</vt:lpstr>
      <vt:lpstr>CAMELS Ratings 2</vt:lpstr>
      <vt:lpstr>Financial Statements</vt:lpstr>
      <vt:lpstr>Commercial Bank Assets 1</vt:lpstr>
      <vt:lpstr>Commercial Bank Assets 2</vt:lpstr>
      <vt:lpstr>Commercial Bank Liabilities</vt:lpstr>
      <vt:lpstr>Commercial Bank Liabilities and Equity</vt:lpstr>
      <vt:lpstr>Off-Balance-Sheet Items</vt:lpstr>
      <vt:lpstr>Other Fee-Generating Activities</vt:lpstr>
      <vt:lpstr>Income Statement</vt:lpstr>
      <vt:lpstr>Relationship between Income Statement and Balance Sheet</vt:lpstr>
      <vt:lpstr>Income Statement Example</vt:lpstr>
      <vt:lpstr>Financial Statement Analysis</vt:lpstr>
      <vt:lpstr>Return on Equity (R O E) Framework 1</vt:lpstr>
      <vt:lpstr>Return on Equity (R O E) Framework 2</vt:lpstr>
      <vt:lpstr>Return on Assets (R O A) Components</vt:lpstr>
      <vt:lpstr>Other Ratios 1</vt:lpstr>
      <vt:lpstr>Other Ratios 2</vt:lpstr>
      <vt:lpstr>Application: Heartland Bank and Trust vs Bank of America 1</vt:lpstr>
      <vt:lpstr>The Impact of Market Niche and Size</vt:lpstr>
      <vt:lpstr>Application: Heartland Bank and Trust vs Bank of America 2</vt:lpstr>
    </vt:vector>
  </TitlesOfParts>
  <Company>SPi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Markets and Institutions, 7e</dc:title>
  <dc:subject/>
  <dc:creator>Saunders</dc:creator>
  <cp:lastModifiedBy>R2, Sathish</cp:lastModifiedBy>
  <cp:revision>704</cp:revision>
  <dcterms:created xsi:type="dcterms:W3CDTF">2000-07-01T19:33:32Z</dcterms:created>
  <dcterms:modified xsi:type="dcterms:W3CDTF">2018-08-14T14:17:54Z</dcterms:modified>
</cp:coreProperties>
</file>