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5" r:id="rId1"/>
    <p:sldMasterId id="2147483706" r:id="rId2"/>
  </p:sldMasterIdLst>
  <p:notesMasterIdLst>
    <p:notesMasterId r:id="rId38"/>
  </p:notesMasterIdLst>
  <p:handoutMasterIdLst>
    <p:handoutMasterId r:id="rId39"/>
  </p:handoutMasterIdLst>
  <p:sldIdLst>
    <p:sldId id="365" r:id="rId3"/>
    <p:sldId id="375" r:id="rId4"/>
    <p:sldId id="376" r:id="rId5"/>
    <p:sldId id="331" r:id="rId6"/>
    <p:sldId id="332" r:id="rId7"/>
    <p:sldId id="333" r:id="rId8"/>
    <p:sldId id="334" r:id="rId9"/>
    <p:sldId id="335" r:id="rId10"/>
    <p:sldId id="336" r:id="rId11"/>
    <p:sldId id="337" r:id="rId12"/>
    <p:sldId id="366" r:id="rId13"/>
    <p:sldId id="339" r:id="rId14"/>
    <p:sldId id="367" r:id="rId15"/>
    <p:sldId id="368" r:id="rId16"/>
    <p:sldId id="369" r:id="rId17"/>
    <p:sldId id="345" r:id="rId18"/>
    <p:sldId id="346" r:id="rId19"/>
    <p:sldId id="347" r:id="rId20"/>
    <p:sldId id="348" r:id="rId21"/>
    <p:sldId id="349" r:id="rId22"/>
    <p:sldId id="350" r:id="rId23"/>
    <p:sldId id="351" r:id="rId24"/>
    <p:sldId id="352" r:id="rId25"/>
    <p:sldId id="355" r:id="rId26"/>
    <p:sldId id="370" r:id="rId27"/>
    <p:sldId id="357" r:id="rId28"/>
    <p:sldId id="371" r:id="rId29"/>
    <p:sldId id="362" r:id="rId30"/>
    <p:sldId id="363" r:id="rId31"/>
    <p:sldId id="364" r:id="rId32"/>
    <p:sldId id="372" r:id="rId33"/>
    <p:sldId id="373" r:id="rId34"/>
    <p:sldId id="374" r:id="rId35"/>
    <p:sldId id="377" r:id="rId36"/>
    <p:sldId id="378" r:id="rId37"/>
  </p:sldIdLst>
  <p:sldSz cx="9144000" cy="6858000" type="screen4x3"/>
  <p:notesSz cx="9144000" cy="6858000"/>
  <p:custDataLst>
    <p:tags r:id="rId40"/>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6D0CC"/>
    <a:srgbClr val="FFFFCC"/>
    <a:srgbClr val="FFCC00"/>
    <a:srgbClr val="CC0000"/>
    <a:srgbClr val="000066"/>
    <a:srgbClr val="663300"/>
    <a:srgbClr val="1C1C1C"/>
    <a:srgbClr val="CC9900"/>
    <a:srgbClr val="007F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13" autoAdjust="0"/>
    <p:restoredTop sz="88528" autoAdjust="0"/>
  </p:normalViewPr>
  <p:slideViewPr>
    <p:cSldViewPr snapToGrid="0">
      <p:cViewPr varScale="1">
        <p:scale>
          <a:sx n="76" d="100"/>
          <a:sy n="76" d="100"/>
        </p:scale>
        <p:origin x="84" y="498"/>
      </p:cViewPr>
      <p:guideLst>
        <p:guide orient="horz" pos="2160"/>
        <p:guide pos="2880"/>
      </p:guideLst>
    </p:cSldViewPr>
  </p:slideViewPr>
  <p:outlineViewPr>
    <p:cViewPr>
      <p:scale>
        <a:sx n="33" d="100"/>
        <a:sy n="33" d="100"/>
      </p:scale>
      <p:origin x="0" y="-27912"/>
    </p:cViewPr>
  </p:outlineViewPr>
  <p:notesTextViewPr>
    <p:cViewPr>
      <p:scale>
        <a:sx n="100" d="100"/>
        <a:sy n="100" d="100"/>
      </p:scale>
      <p:origin x="0" y="0"/>
    </p:cViewPr>
  </p:notesTextViewPr>
  <p:sorterViewPr>
    <p:cViewPr>
      <p:scale>
        <a:sx n="66" d="100"/>
        <a:sy n="66" d="100"/>
      </p:scale>
      <p:origin x="0" y="10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ags" Target="tags/tag1.xml"/><Relationship Id="rId45"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397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397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397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B7026F9-3819-437D-B98A-C97A0604222E}" type="slidenum">
              <a:rPr lang="en-US"/>
              <a:pPr>
                <a:defRPr/>
              </a:pPr>
              <a:t>‹#›</a:t>
            </a:fld>
            <a:endParaRPr lang="en-US"/>
          </a:p>
        </p:txBody>
      </p:sp>
    </p:spTree>
    <p:extLst>
      <p:ext uri="{BB962C8B-B14F-4D97-AF65-F5344CB8AC3E}">
        <p14:creationId xmlns:p14="http://schemas.microsoft.com/office/powerpoint/2010/main" val="4023830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192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2772"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2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192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2627243-4FD6-484B-925E-03A32A5E2EBF}" type="slidenum">
              <a:rPr lang="en-US"/>
              <a:pPr>
                <a:defRPr/>
              </a:pPr>
              <a:t>‹#›</a:t>
            </a:fld>
            <a:endParaRPr lang="en-US"/>
          </a:p>
        </p:txBody>
      </p:sp>
    </p:spTree>
    <p:extLst>
      <p:ext uri="{BB962C8B-B14F-4D97-AF65-F5344CB8AC3E}">
        <p14:creationId xmlns:p14="http://schemas.microsoft.com/office/powerpoint/2010/main" val="649668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a:t>
            </a:fld>
            <a:endParaRPr lang="en-US"/>
          </a:p>
        </p:txBody>
      </p:sp>
    </p:spTree>
    <p:extLst>
      <p:ext uri="{BB962C8B-B14F-4D97-AF65-F5344CB8AC3E}">
        <p14:creationId xmlns:p14="http://schemas.microsoft.com/office/powerpoint/2010/main" val="23969879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smtClean="0"/>
              <a:t>The Fed did reduce the discount rate during the financial crisis and broadened access to more institutions.</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23</a:t>
            </a:fld>
            <a:endParaRPr lang="en-US"/>
          </a:p>
        </p:txBody>
      </p:sp>
    </p:spTree>
    <p:extLst>
      <p:ext uri="{BB962C8B-B14F-4D97-AF65-F5344CB8AC3E}">
        <p14:creationId xmlns:p14="http://schemas.microsoft.com/office/powerpoint/2010/main" val="28616705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24</a:t>
            </a:fld>
            <a:endParaRPr lang="en-US"/>
          </a:p>
        </p:txBody>
      </p:sp>
    </p:spTree>
    <p:extLst>
      <p:ext uri="{BB962C8B-B14F-4D97-AF65-F5344CB8AC3E}">
        <p14:creationId xmlns:p14="http://schemas.microsoft.com/office/powerpoint/2010/main" val="37515914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This assumes no drains. </a:t>
            </a:r>
          </a:p>
          <a:p>
            <a:endParaRPr lang="en-US" altLang="en-US" dirty="0" smtClean="0"/>
          </a:p>
          <a:p>
            <a:r>
              <a:rPr lang="en-US" altLang="en-US" dirty="0" smtClean="0"/>
              <a:t>The amount of drains is not very predictable.  For instance, decreases in reserve requirements cannot be guaranteed to lead to increases in the money available for lending if banks choose to hold higher amounts of excess reserves at the Fed (as they did in the early 1990s and again in 2008.)  Changes in the reserve requirement are rarely used as a monetary policy tool.  This is perhaps because it is difficult to predict the effect of changes in the reserve ratio on the money supply.  Changing the ratio frequently would likely impose additional costs on the banking system which attempts to manage and minimize its excess reserves.</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26</a:t>
            </a:fld>
            <a:endParaRPr lang="en-US"/>
          </a:p>
        </p:txBody>
      </p:sp>
    </p:spTree>
    <p:extLst>
      <p:ext uri="{BB962C8B-B14F-4D97-AF65-F5344CB8AC3E}">
        <p14:creationId xmlns:p14="http://schemas.microsoft.com/office/powerpoint/2010/main" val="28751310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smtClean="0"/>
              <a:t>Some economists believe that the Federal Reserve should announce a target inflation rate and limit monetary policy changes to hitting this target.  Others believe the Fed should employ a different type of monetary policy rule where the rate of money supply growth is tied inflexibly to the economic growth rate.  Most economists however believe that there are enough shocks to the system that require more intervention by the Federal Reserve than a rule or inflexible target would allow.</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28</a:t>
            </a:fld>
            <a:endParaRPr lang="en-US"/>
          </a:p>
        </p:txBody>
      </p:sp>
    </p:spTree>
    <p:extLst>
      <p:ext uri="{BB962C8B-B14F-4D97-AF65-F5344CB8AC3E}">
        <p14:creationId xmlns:p14="http://schemas.microsoft.com/office/powerpoint/2010/main" val="33169091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34</a:t>
            </a:fld>
            <a:endParaRPr lang="en-US"/>
          </a:p>
        </p:txBody>
      </p:sp>
    </p:spTree>
    <p:extLst>
      <p:ext uri="{BB962C8B-B14F-4D97-AF65-F5344CB8AC3E}">
        <p14:creationId xmlns:p14="http://schemas.microsoft.com/office/powerpoint/2010/main" val="1855287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35</a:t>
            </a:fld>
            <a:endParaRPr lang="en-US"/>
          </a:p>
        </p:txBody>
      </p:sp>
    </p:spTree>
    <p:extLst>
      <p:ext uri="{BB962C8B-B14F-4D97-AF65-F5344CB8AC3E}">
        <p14:creationId xmlns:p14="http://schemas.microsoft.com/office/powerpoint/2010/main" val="9228679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There can be tradeoffs between these goals.  The Fed must balance expansive monetary policy that tends to generate growth and higher employment against inflationary pressures in the economy.   When unemployment is high the Fed’s attempt to stimulate the economy to generate additional jobs may result in inflation.  </a:t>
            </a:r>
          </a:p>
          <a:p>
            <a:endParaRPr lang="en-US" altLang="en-US" dirty="0" smtClean="0"/>
          </a:p>
          <a:p>
            <a:r>
              <a:rPr lang="en-US" altLang="en-US" dirty="0" smtClean="0"/>
              <a:t>There are also tradeoffs in U.S. monetary policy and the value of the dollar.  A simulative U.S. policy may cause the dollar to drop, particularly if U.S. growth remains slow.  </a:t>
            </a:r>
          </a:p>
          <a:p>
            <a:endParaRPr lang="en-US" altLang="en-US" dirty="0" smtClean="0"/>
          </a:p>
          <a:p>
            <a:r>
              <a:rPr lang="en-US" altLang="en-US" dirty="0" smtClean="0"/>
              <a:t>If the Fed keeps U.S. inflation below the rest of the world then the U.S. dollar will tend to strengthen, all else equal, and with a strong dollar U.S. imports are likely to exceed U.S. exports, leading to a trade deficit.  This is why international monetary policy cooperation is needed and the Group of 20 meets periodically to coordinate policies.</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9</a:t>
            </a:fld>
            <a:endParaRPr lang="en-US"/>
          </a:p>
        </p:txBody>
      </p:sp>
    </p:spTree>
    <p:extLst>
      <p:ext uri="{BB962C8B-B14F-4D97-AF65-F5344CB8AC3E}">
        <p14:creationId xmlns:p14="http://schemas.microsoft.com/office/powerpoint/2010/main" val="3382657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smtClean="0"/>
              <a:t>The Fed took the unprecedented step of guaranteeing $30 billion of Bear </a:t>
            </a:r>
            <a:r>
              <a:rPr lang="en-US" altLang="en-US" dirty="0" err="1" smtClean="0"/>
              <a:t>Stearn’s</a:t>
            </a:r>
            <a:r>
              <a:rPr lang="en-US" altLang="en-US" dirty="0" smtClean="0"/>
              <a:t> illiquid mortgage assets, presumably via TSLF</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11</a:t>
            </a:fld>
            <a:endParaRPr lang="en-US"/>
          </a:p>
        </p:txBody>
      </p:sp>
    </p:spTree>
    <p:extLst>
      <p:ext uri="{BB962C8B-B14F-4D97-AF65-F5344CB8AC3E}">
        <p14:creationId xmlns:p14="http://schemas.microsoft.com/office/powerpoint/2010/main" val="1511374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smtClean="0"/>
              <a:t>The AMLF and the CPFF were created because liquidity collapsed in the commercial paper market.  The MMIFF was created to help stem liquidity problems in money market mutual funds that resulted when one fund failed. The TALF was designed to encourage securitization to continue.  Slowdowns in securitization have reduced the amount of credit available to borrowers in certain markets. </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12</a:t>
            </a:fld>
            <a:endParaRPr lang="en-US"/>
          </a:p>
        </p:txBody>
      </p:sp>
    </p:spTree>
    <p:extLst>
      <p:ext uri="{BB962C8B-B14F-4D97-AF65-F5344CB8AC3E}">
        <p14:creationId xmlns:p14="http://schemas.microsoft.com/office/powerpoint/2010/main" val="3109369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smtClean="0"/>
              <a:t>The Fed Wire facilitates trading of bank reserves.</a:t>
            </a:r>
          </a:p>
          <a:p>
            <a:endParaRPr lang="en-US" altLang="en-US" dirty="0" smtClean="0"/>
          </a:p>
          <a:p>
            <a:r>
              <a:rPr lang="en-US" altLang="en-US" dirty="0" smtClean="0"/>
              <a:t>The Fed/ACH processes debit and credit transactions and direct deposits and direct bill paying functions.  The ACH now processes cross border payments and has recently begun offering same day clearing of certain checks converted to electronic images.</a:t>
            </a:r>
          </a:p>
          <a:p>
            <a:endParaRPr lang="en-US" altLang="en-US" dirty="0" smtClean="0"/>
          </a:p>
          <a:p>
            <a:r>
              <a:rPr lang="en-US" altLang="en-US" dirty="0" smtClean="0"/>
              <a:t>The Clearing House Interbank Payments System (CHIPS) provides yet another payment mechanism.  CHIPS is a private sector electronic network operated by about 100 U.S. and foreign banks to facilitate correspondent services and international transactions. It is usually used in conjunction with Society for Worldwide Interbank Financial Telecommunication (SWIFT), an international messaging system, that sends instructions for payment terms.  Authorization through SWIFT before money is moved via CHIPS provides a safeguard.</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15</a:t>
            </a:fld>
            <a:endParaRPr lang="en-US"/>
          </a:p>
        </p:txBody>
      </p:sp>
    </p:spTree>
    <p:extLst>
      <p:ext uri="{BB962C8B-B14F-4D97-AF65-F5344CB8AC3E}">
        <p14:creationId xmlns:p14="http://schemas.microsoft.com/office/powerpoint/2010/main" val="29912996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17</a:t>
            </a:fld>
            <a:endParaRPr lang="en-US"/>
          </a:p>
        </p:txBody>
      </p:sp>
    </p:spTree>
    <p:extLst>
      <p:ext uri="{BB962C8B-B14F-4D97-AF65-F5344CB8AC3E}">
        <p14:creationId xmlns:p14="http://schemas.microsoft.com/office/powerpoint/2010/main" val="18656797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19</a:t>
            </a:fld>
            <a:endParaRPr lang="en-US"/>
          </a:p>
        </p:txBody>
      </p:sp>
    </p:spTree>
    <p:extLst>
      <p:ext uri="{BB962C8B-B14F-4D97-AF65-F5344CB8AC3E}">
        <p14:creationId xmlns:p14="http://schemas.microsoft.com/office/powerpoint/2010/main" val="210601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20</a:t>
            </a:fld>
            <a:endParaRPr lang="en-US"/>
          </a:p>
        </p:txBody>
      </p:sp>
    </p:spTree>
    <p:extLst>
      <p:ext uri="{BB962C8B-B14F-4D97-AF65-F5344CB8AC3E}">
        <p14:creationId xmlns:p14="http://schemas.microsoft.com/office/powerpoint/2010/main" val="3515513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21</a:t>
            </a:fld>
            <a:endParaRPr lang="en-US"/>
          </a:p>
        </p:txBody>
      </p:sp>
    </p:spTree>
    <p:extLst>
      <p:ext uri="{BB962C8B-B14F-4D97-AF65-F5344CB8AC3E}">
        <p14:creationId xmlns:p14="http://schemas.microsoft.com/office/powerpoint/2010/main" val="13805487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CC2B1A55-BA70-4DF1-AC37-2EB7838AC357}" type="datetime1">
              <a:rPr lang="en-US" smtClean="0"/>
              <a:t>8/14/2018</a:t>
            </a:fld>
            <a:endParaRPr lang="en-US" altLang="en-US"/>
          </a:p>
        </p:txBody>
      </p:sp>
      <p:sp>
        <p:nvSpPr>
          <p:cNvPr id="43" name="Content Placeholder 2"/>
          <p:cNvSpPr txBox="1">
            <a:spLocks/>
          </p:cNvSpPr>
          <p:nvPr userDrawn="1"/>
        </p:nvSpPr>
        <p:spPr>
          <a:xfrm>
            <a:off x="3632200"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smtClean="0"/>
              <a:t>© 2019 McGraw-Hill Education. </a:t>
            </a:r>
            <a:endParaRPr lang="en-IN" kern="0" dirty="0"/>
          </a:p>
        </p:txBody>
      </p:sp>
      <p:sp>
        <p:nvSpPr>
          <p:cNvPr id="40"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smtClean="0"/>
              <a:t>4-</a:t>
            </a:r>
            <a:fld id="{CB4170C2-2BCD-4EE9-940C-15A2525D2C19}" type="slidenum">
              <a:rPr lang="en-US" altLang="en-US" smtClean="0"/>
              <a:pPr>
                <a:defRPr/>
              </a:pPr>
              <a:t>‹#›</a:t>
            </a:fld>
            <a:endParaRPr lang="en-US" altLang="en-US" dirty="0"/>
          </a:p>
        </p:txBody>
      </p:sp>
    </p:spTree>
    <p:extLst>
      <p:ext uri="{BB962C8B-B14F-4D97-AF65-F5344CB8AC3E}">
        <p14:creationId xmlns:p14="http://schemas.microsoft.com/office/powerpoint/2010/main" val="37947323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DBF05606-C326-4183-8C6D-C21B3ECDA8A5}" type="datetime1">
              <a:rPr lang="en-US" smtClean="0"/>
              <a:t>8/14/2018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260663651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4B9EAB38-9B37-4D4F-B651-1B9F711B22C9}" type="datetime1">
              <a:rPr lang="en-US" smtClean="0"/>
              <a:t>8/14/2018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93149972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9EE017DB-09DA-48B4-A74C-81BD15D4CF3A}" type="datetime1">
              <a:rPr lang="en-US" smtClean="0"/>
              <a:t>8/14/2018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260483159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BACD56C1-4615-417C-AE4F-274F85358D86}"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14981997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45886FF5-1D1E-4BE5-BD3E-7546DF3B5233}"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249310213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B38210C7-DE55-4CA1-A3A8-0A8009FC7A26}" type="datetime1">
              <a:rPr lang="en-US" smtClean="0"/>
              <a:t>8/14/2018</a:t>
            </a:fld>
            <a:endParaRPr lang="en-US" altLang="en-US"/>
          </a:p>
        </p:txBody>
      </p:sp>
      <p:sp>
        <p:nvSpPr>
          <p:cNvPr id="3" name="Content Placeholder 2"/>
          <p:cNvSpPr>
            <a:spLocks noGrp="1"/>
          </p:cNvSpPr>
          <p:nvPr>
            <p:ph sz="quarter" idx="11"/>
          </p:nvPr>
        </p:nvSpPr>
        <p:spPr>
          <a:xfrm>
            <a:off x="2590800" y="6248400"/>
            <a:ext cx="4724400" cy="457200"/>
          </a:xfrm>
        </p:spPr>
        <p:txBody>
          <a:bodyPr/>
          <a:lstStyle/>
          <a:p>
            <a:pPr lvl="0"/>
            <a:endParaRPr lang="en-IN" dirty="0"/>
          </a:p>
        </p:txBody>
      </p:sp>
      <p:sp>
        <p:nvSpPr>
          <p:cNvPr id="40" name="Slide Number Placeholder 5"/>
          <p:cNvSpPr>
            <a:spLocks noGrp="1"/>
          </p:cNvSpPr>
          <p:nvPr>
            <p:ph type="sldNum" sz="quarter" idx="12"/>
          </p:nvPr>
        </p:nvSpPr>
        <p:spPr>
          <a:xfrm>
            <a:off x="8144435" y="6483260"/>
            <a:ext cx="984019" cy="365125"/>
          </a:xfrm>
        </p:spPr>
        <p:txBody>
          <a:bodyPr/>
          <a:lstStyle/>
          <a:p>
            <a:pPr>
              <a:defRPr/>
            </a:pPr>
            <a:r>
              <a:rPr lang="en-US" altLang="en-US" dirty="0" smtClean="0"/>
              <a:t>Ch. 1     </a:t>
            </a:r>
            <a:fld id="{0FD03E7E-EA82-497A-8F5F-7A09E0EB97C0}" type="slidenum">
              <a:rPr lang="en-US" altLang="en-US" smtClean="0"/>
              <a:pPr>
                <a:defRPr/>
              </a:pPr>
              <a:t>‹#›</a:t>
            </a:fld>
            <a:endParaRPr lang="en-US" altLang="en-US" dirty="0"/>
          </a:p>
        </p:txBody>
      </p:sp>
      <p:sp>
        <p:nvSpPr>
          <p:cNvPr id="38"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smtClean="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248693755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04FA7FB1-5734-47C8-A833-F0BCD1E8CBB6}"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4773FF61-F4E9-4123-B6AF-201BC82A0194}" type="slidenum">
              <a:rPr lang="en-US" altLang="en-US" smtClean="0"/>
              <a:pPr>
                <a:defRPr/>
              </a:pPr>
              <a:t>‹#›</a:t>
            </a:fld>
            <a:endParaRPr lang="en-US" altLang="en-US" dirty="0"/>
          </a:p>
        </p:txBody>
      </p:sp>
      <p:sp>
        <p:nvSpPr>
          <p:cNvPr id="7"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smtClean="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
        <p:nvSpPr>
          <p:cNvPr id="8" name="Title 1"/>
          <p:cNvSpPr>
            <a:spLocks noGrp="1"/>
          </p:cNvSpPr>
          <p:nvPr>
            <p:ph type="title"/>
          </p:nvPr>
        </p:nvSpPr>
        <p:spPr>
          <a:xfrm>
            <a:off x="457200" y="474132"/>
            <a:ext cx="7543800" cy="943505"/>
          </a:xfrm>
        </p:spPr>
        <p:txBody>
          <a:bodyPr/>
          <a:lstStyle>
            <a:lvl1pPr>
              <a:defRPr>
                <a:latin typeface="Calibri" panose="020F0502020204030204" pitchFamily="34" charset="0"/>
              </a:defRPr>
            </a:lvl1pPr>
          </a:lstStyle>
          <a:p>
            <a:r>
              <a:rPr lang="en-US" dirty="0"/>
              <a:t>Click to edit Master title style</a:t>
            </a:r>
          </a:p>
        </p:txBody>
      </p:sp>
    </p:spTree>
    <p:extLst>
      <p:ext uri="{BB962C8B-B14F-4D97-AF65-F5344CB8AC3E}">
        <p14:creationId xmlns:p14="http://schemas.microsoft.com/office/powerpoint/2010/main" val="192771811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04C04851-38A2-4C39-9169-219FF8972A4A}"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
          <p:cNvSpPr>
            <a:spLocks noGrp="1"/>
          </p:cNvSpPr>
          <p:nvPr>
            <p:ph type="title"/>
          </p:nvPr>
        </p:nvSpPr>
        <p:spPr>
          <a:xfrm>
            <a:off x="457200" y="474132"/>
            <a:ext cx="7543800" cy="943505"/>
          </a:xfrm>
        </p:spPr>
        <p:txBody>
          <a:bodyPr/>
          <a:lstStyle>
            <a:lvl1pPr>
              <a:defRPr>
                <a:latin typeface="Calibri" panose="020F0502020204030204" pitchFamily="34" charset="0"/>
              </a:defRPr>
            </a:lvl1pPr>
          </a:lstStyle>
          <a:p>
            <a:r>
              <a:rPr lang="en-US" dirty="0"/>
              <a:t>Click to edit Master title style</a:t>
            </a:r>
          </a:p>
        </p:txBody>
      </p:sp>
    </p:spTree>
    <p:extLst>
      <p:ext uri="{BB962C8B-B14F-4D97-AF65-F5344CB8AC3E}">
        <p14:creationId xmlns:p14="http://schemas.microsoft.com/office/powerpoint/2010/main" val="201506282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CB4A7DC3-7BE1-4EF1-B25C-FA1547AEDDA5}"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itle 1"/>
          <p:cNvSpPr>
            <a:spLocks noGrp="1"/>
          </p:cNvSpPr>
          <p:nvPr>
            <p:ph type="title"/>
          </p:nvPr>
        </p:nvSpPr>
        <p:spPr>
          <a:xfrm>
            <a:off x="457200" y="474132"/>
            <a:ext cx="7543800" cy="943505"/>
          </a:xfrm>
        </p:spPr>
        <p:txBody>
          <a:bodyPr/>
          <a:lstStyle>
            <a:lvl1pPr>
              <a:defRPr>
                <a:latin typeface="Calibri" panose="020F0502020204030204" pitchFamily="34" charset="0"/>
              </a:defRPr>
            </a:lvl1pPr>
          </a:lstStyle>
          <a:p>
            <a:r>
              <a:rPr lang="en-US" dirty="0"/>
              <a:t>Click to edit Master title style</a:t>
            </a:r>
          </a:p>
        </p:txBody>
      </p:sp>
    </p:spTree>
    <p:extLst>
      <p:ext uri="{BB962C8B-B14F-4D97-AF65-F5344CB8AC3E}">
        <p14:creationId xmlns:p14="http://schemas.microsoft.com/office/powerpoint/2010/main" val="242184931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	</a:t>
            </a:r>
            <a:fld id="{1575313A-AD74-4CB1-A604-AD586FB188C5}" type="datetime1">
              <a:rPr lang="en-US" smtClean="0"/>
              <a:t>8/14/2018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3" name="Title 1"/>
          <p:cNvSpPr>
            <a:spLocks noGrp="1"/>
          </p:cNvSpPr>
          <p:nvPr>
            <p:ph type="title"/>
          </p:nvPr>
        </p:nvSpPr>
        <p:spPr>
          <a:xfrm>
            <a:off x="457200" y="474132"/>
            <a:ext cx="7543800" cy="943505"/>
          </a:xfrm>
        </p:spPr>
        <p:txBody>
          <a:bodyPr/>
          <a:lstStyle>
            <a:lvl1pPr>
              <a:defRPr>
                <a:latin typeface="Calibri" panose="020F0502020204030204" pitchFamily="34" charset="0"/>
              </a:defRPr>
            </a:lvl1pPr>
          </a:lstStyle>
          <a:p>
            <a:r>
              <a:rPr lang="en-US" dirty="0"/>
              <a:t>Click to edit Master title style</a:t>
            </a:r>
          </a:p>
        </p:txBody>
      </p:sp>
    </p:spTree>
    <p:extLst>
      <p:ext uri="{BB962C8B-B14F-4D97-AF65-F5344CB8AC3E}">
        <p14:creationId xmlns:p14="http://schemas.microsoft.com/office/powerpoint/2010/main" val="15694918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74132"/>
            <a:ext cx="7543800" cy="943505"/>
          </a:xfrm>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9440D5D0-C96A-429C-B860-BA172EBF8959}"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4773FF61-F4E9-4123-B6AF-201BC82A0194}" type="slidenum">
              <a:rPr lang="en-US" altLang="en-US" smtClean="0"/>
              <a:pPr>
                <a:defRPr/>
              </a:pPr>
              <a:t>‹#›</a:t>
            </a:fld>
            <a:endParaRPr lang="en-US" altLang="en-US" dirty="0"/>
          </a:p>
        </p:txBody>
      </p:sp>
    </p:spTree>
    <p:extLst>
      <p:ext uri="{BB962C8B-B14F-4D97-AF65-F5344CB8AC3E}">
        <p14:creationId xmlns:p14="http://schemas.microsoft.com/office/powerpoint/2010/main" val="304589193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BD994766-0DFC-40A8-997C-233B6C72A1F8}"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6061903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AEAE1BC1-FBFC-47F8-AF33-01610553B0E1}" type="datetime1">
              <a:rPr lang="en-US" smtClean="0"/>
              <a:t>8/14/2018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74486081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FBEF2B5B-7396-48E8-BADA-64FBE51EB274}" type="datetime1">
              <a:rPr lang="en-US" smtClean="0"/>
              <a:t>8/14/2018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304862992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242E1A2A-5A6D-44FA-AD75-10E5809D4E04}" type="datetime1">
              <a:rPr lang="en-US" smtClean="0"/>
              <a:t>8/14/2018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77717394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21BC70D8-0FE1-45F0-84F7-703E5476485B}" type="datetime1">
              <a:rPr lang="en-US" smtClean="0"/>
              <a:t>8/14/2018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372740426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2D537786-43EA-41D9-B23C-54674B0A802C}" type="datetime1">
              <a:rPr lang="en-US" smtClean="0"/>
              <a:t>8/14/2018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41676337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F850B65C-F2F0-4712-AA1B-BE86671B194A}" type="datetime1">
              <a:rPr lang="en-US" smtClean="0"/>
              <a:t>8/14/2018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4273935131"/>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05323E27-8E3D-4334-88B1-133585532083}"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3926457873"/>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C11FA905-CBE4-4099-9B20-1AAF479B066A}"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455442536"/>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74132"/>
            <a:ext cx="7543800" cy="943505"/>
          </a:xfrm>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61C62D96-89EC-4C39-959B-360E50912DFC}"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4773FF61-F4E9-4123-B6AF-201BC82A0194}" type="slidenum">
              <a:rPr lang="en-US" altLang="en-US" smtClean="0"/>
              <a:pPr>
                <a:defRPr/>
              </a:pPr>
              <a:t>‹#›</a:t>
            </a:fld>
            <a:endParaRPr lang="en-US" altLang="en-US" dirty="0"/>
          </a:p>
        </p:txBody>
      </p:sp>
    </p:spTree>
    <p:extLst>
      <p:ext uri="{BB962C8B-B14F-4D97-AF65-F5344CB8AC3E}">
        <p14:creationId xmlns:p14="http://schemas.microsoft.com/office/powerpoint/2010/main" val="148734526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AE2F5659-5793-4491-A1BC-8159330BE509}"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
          <p:cNvSpPr>
            <a:spLocks noGrp="1"/>
          </p:cNvSpPr>
          <p:nvPr>
            <p:ph type="title"/>
          </p:nvPr>
        </p:nvSpPr>
        <p:spPr>
          <a:xfrm>
            <a:off x="457200" y="474132"/>
            <a:ext cx="7543800" cy="943505"/>
          </a:xfrm>
        </p:spPr>
        <p:txBody>
          <a:bodyPr/>
          <a:lstStyle>
            <a:lvl1pPr>
              <a:defRPr>
                <a:latin typeface="Calibri" panose="020F0502020204030204" pitchFamily="34" charset="0"/>
              </a:defRPr>
            </a:lvl1pPr>
          </a:lstStyle>
          <a:p>
            <a:r>
              <a:rPr lang="en-US" dirty="0"/>
              <a:t>Click to edit Master title style</a:t>
            </a:r>
          </a:p>
        </p:txBody>
      </p:sp>
    </p:spTree>
    <p:extLst>
      <p:ext uri="{BB962C8B-B14F-4D97-AF65-F5344CB8AC3E}">
        <p14:creationId xmlns:p14="http://schemas.microsoft.com/office/powerpoint/2010/main" val="30038785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4F9613D0-0D8C-41C5-B3AC-84AE17387341}"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itle 1"/>
          <p:cNvSpPr>
            <a:spLocks noGrp="1"/>
          </p:cNvSpPr>
          <p:nvPr>
            <p:ph type="title"/>
          </p:nvPr>
        </p:nvSpPr>
        <p:spPr>
          <a:xfrm>
            <a:off x="457200" y="474132"/>
            <a:ext cx="7543800" cy="943505"/>
          </a:xfrm>
        </p:spPr>
        <p:txBody>
          <a:bodyPr/>
          <a:lstStyle>
            <a:lvl1pPr>
              <a:defRPr>
                <a:latin typeface="Calibri" panose="020F0502020204030204" pitchFamily="34" charset="0"/>
              </a:defRPr>
            </a:lvl1pPr>
          </a:lstStyle>
          <a:p>
            <a:r>
              <a:rPr lang="en-US" dirty="0"/>
              <a:t>Click to edit Master title style</a:t>
            </a:r>
          </a:p>
        </p:txBody>
      </p:sp>
    </p:spTree>
    <p:extLst>
      <p:ext uri="{BB962C8B-B14F-4D97-AF65-F5344CB8AC3E}">
        <p14:creationId xmlns:p14="http://schemas.microsoft.com/office/powerpoint/2010/main" val="19675818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	</a:t>
            </a:r>
            <a:fld id="{552CEA14-E341-43DB-A60D-85A4C75CD7FD}" type="datetime1">
              <a:rPr lang="en-US" smtClean="0"/>
              <a:t>8/14/2018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3" name="Title 1"/>
          <p:cNvSpPr>
            <a:spLocks noGrp="1"/>
          </p:cNvSpPr>
          <p:nvPr>
            <p:ph type="title"/>
          </p:nvPr>
        </p:nvSpPr>
        <p:spPr>
          <a:xfrm>
            <a:off x="457200" y="474132"/>
            <a:ext cx="7543800" cy="943505"/>
          </a:xfrm>
        </p:spPr>
        <p:txBody>
          <a:bodyPr/>
          <a:lstStyle>
            <a:lvl1pPr>
              <a:defRPr>
                <a:latin typeface="Calibri" panose="020F0502020204030204" pitchFamily="34" charset="0"/>
              </a:defRPr>
            </a:lvl1pPr>
          </a:lstStyle>
          <a:p>
            <a:r>
              <a:rPr lang="en-US" dirty="0"/>
              <a:t>Click to edit Master title style</a:t>
            </a:r>
          </a:p>
        </p:txBody>
      </p:sp>
    </p:spTree>
    <p:extLst>
      <p:ext uri="{BB962C8B-B14F-4D97-AF65-F5344CB8AC3E}">
        <p14:creationId xmlns:p14="http://schemas.microsoft.com/office/powerpoint/2010/main" val="97871908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7CBC023E-CBF2-4962-A8F1-F8BADA4DBE69}" type="datetime1">
              <a:rPr lang="en-US" smtClean="0"/>
              <a:t>8/14/2018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137499639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4FFFEC78-9478-4703-A9A5-056EDDE3F29A}" type="datetime1">
              <a:rPr lang="en-US" smtClean="0"/>
              <a:t>8/14/2018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4011742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9085D8B8-8BF1-4479-A3A6-BD4A2B7D93D2}" type="datetime1">
              <a:rPr lang="en-US" smtClean="0"/>
              <a:t>8/14/2018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168148044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EAE2B90B-188A-4202-968A-E797A11165F0}" type="datetime1">
              <a:rPr lang="en-US" smtClean="0"/>
              <a:t>8/14/2018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smtClean="0"/>
              <a:t>4-</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15163913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74865E83-045F-47CC-894C-D4978F7A770C}" type="datetime1">
              <a:rPr lang="en-US" smtClean="0"/>
              <a:t>8/14/2018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smtClean="0"/>
              <a:t>4-</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40" name="Content Placeholder 2"/>
          <p:cNvSpPr txBox="1">
            <a:spLocks/>
          </p:cNvSpPr>
          <p:nvPr userDrawn="1"/>
        </p:nvSpPr>
        <p:spPr>
          <a:xfrm>
            <a:off x="370249"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smtClean="0"/>
              <a:t>© 2019 McGraw-Hill Education. </a:t>
            </a:r>
            <a:endParaRPr lang="en-IN" kern="0" dirty="0"/>
          </a:p>
        </p:txBody>
      </p:sp>
    </p:spTree>
  </p:cSld>
  <p:clrMap bg1="lt1" tx1="dk1" bg2="lt2" tx2="dk2" accent1="accent1" accent2="accent2" accent3="accent3" accent4="accent4" accent5="accent5" accent6="accent6" hlink="hlink" folHlink="folHlink"/>
  <p:sldLayoutIdLst>
    <p:sldLayoutId id="2147483702" r:id="rId1"/>
    <p:sldLayoutId id="2147483692" r:id="rId2"/>
    <p:sldLayoutId id="2147483703" r:id="rId3"/>
    <p:sldLayoutId id="2147483705" r:id="rId4"/>
    <p:sldLayoutId id="2147483704"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F68FB482-BB3C-40EC-BA2F-7BC967DBE023}" type="datetime1">
              <a:rPr lang="en-US" smtClean="0"/>
              <a:t>8/14/2018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smtClean="0"/>
              <a:t>4-</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Tree>
    <p:extLst>
      <p:ext uri="{BB962C8B-B14F-4D97-AF65-F5344CB8AC3E}">
        <p14:creationId xmlns:p14="http://schemas.microsoft.com/office/powerpoint/2010/main" val="312907898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slide" Target="slide3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3.xml"/><Relationship Id="rId1" Type="http://schemas.openxmlformats.org/officeDocument/2006/relationships/vmlDrawing" Target="../drawings/vmlDrawing2.vml"/><Relationship Id="rId4" Type="http://schemas.openxmlformats.org/officeDocument/2006/relationships/image" Target="../media/image3.wmf"/></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vmlDrawing" Target="../drawings/vmlDrawing3.vml"/><Relationship Id="rId5" Type="http://schemas.openxmlformats.org/officeDocument/2006/relationships/image" Target="../media/image4.wmf"/><Relationship Id="rId4" Type="http://schemas.openxmlformats.org/officeDocument/2006/relationships/oleObject" Target="../embeddings/oleObject3.bin"/></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slide" Target="slide3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altLang="en-US" dirty="0">
                <a:latin typeface="Calibri" panose="020F0502020204030204" pitchFamily="34" charset="0"/>
                <a:cs typeface="Calibri" panose="020F0502020204030204" pitchFamily="34" charset="0"/>
              </a:rPr>
              <a:t>Chapter </a:t>
            </a:r>
            <a:r>
              <a:rPr lang="en-US" altLang="en-US" dirty="0" smtClean="0">
                <a:latin typeface="Calibri" panose="020F0502020204030204" pitchFamily="34" charset="0"/>
                <a:cs typeface="Calibri" panose="020F0502020204030204" pitchFamily="34" charset="0"/>
              </a:rPr>
              <a:t>Four</a:t>
            </a:r>
            <a:endParaRPr lang="en-US" altLang="en-US" dirty="0">
              <a:latin typeface="Calibri" panose="020F0502020204030204" pitchFamily="34" charset="0"/>
              <a:cs typeface="Calibri" panose="020F0502020204030204" pitchFamily="34" charset="0"/>
            </a:endParaRPr>
          </a:p>
        </p:txBody>
      </p:sp>
      <p:sp>
        <p:nvSpPr>
          <p:cNvPr id="3075" name="Rectangle 5"/>
          <p:cNvSpPr>
            <a:spLocks noGrp="1" noChangeArrowheads="1"/>
          </p:cNvSpPr>
          <p:nvPr>
            <p:ph type="subTitle" idx="1"/>
          </p:nvPr>
        </p:nvSpPr>
        <p:spPr>
          <a:xfrm>
            <a:off x="1338605" y="2955318"/>
            <a:ext cx="5759107" cy="3275798"/>
          </a:xfrm>
        </p:spPr>
        <p:txBody>
          <a:bodyPr/>
          <a:lstStyle/>
          <a:p>
            <a:pPr eaLnBrk="1" hangingPunct="1"/>
            <a:r>
              <a:rPr lang="en-US" altLang="en-US" sz="5500" dirty="0">
                <a:latin typeface="Calibri" panose="020F0502020204030204" pitchFamily="34" charset="0"/>
                <a:cs typeface="Calibri" panose="020F0502020204030204" pitchFamily="34" charset="0"/>
              </a:rPr>
              <a:t>The Federal Reserve System, Monetary Policy, and Interest Rates</a:t>
            </a:r>
          </a:p>
        </p:txBody>
      </p:sp>
      <p:sp>
        <p:nvSpPr>
          <p:cNvPr id="2" name="Content Placeholder 1"/>
          <p:cNvSpPr>
            <a:spLocks noGrp="1"/>
          </p:cNvSpPr>
          <p:nvPr>
            <p:ph sz="quarter" idx="11"/>
          </p:nvPr>
        </p:nvSpPr>
        <p:spPr>
          <a:xfrm>
            <a:off x="315913" y="6392777"/>
            <a:ext cx="8617072" cy="325655"/>
          </a:xfrm>
        </p:spPr>
        <p:txBody>
          <a:bodyPr/>
          <a:lstStyle/>
          <a:p>
            <a:pPr marL="0" indent="0">
              <a:buNone/>
            </a:pPr>
            <a:r>
              <a:rPr lang="en-IN" sz="900" dirty="0">
                <a:latin typeface="Calibri" panose="020F0502020204030204" pitchFamily="34" charset="0"/>
              </a:rPr>
              <a:t>©2019 McGraw-Hill Education. All rights reserved. Authorized only for instructor use in the classroom. No reproduction or further distribution permitted without the prior written consent of McGraw-Hill Education</a:t>
            </a:r>
            <a:r>
              <a:rPr lang="en-IN" sz="900" dirty="0" smtClean="0">
                <a:latin typeface="Calibri" panose="020F0502020204030204" pitchFamily="34" charset="0"/>
              </a:rPr>
              <a:t>.</a:t>
            </a:r>
            <a:endParaRPr lang="en-IN" sz="900" dirty="0">
              <a:latin typeface="Calibri" panose="020F0502020204030204" pitchFamily="34" charset="0"/>
            </a:endParaRPr>
          </a:p>
        </p:txBody>
      </p:sp>
    </p:spTree>
    <p:extLst>
      <p:ext uri="{BB962C8B-B14F-4D97-AF65-F5344CB8AC3E}">
        <p14:creationId xmlns:p14="http://schemas.microsoft.com/office/powerpoint/2010/main" val="37366454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4132"/>
            <a:ext cx="6499077" cy="943505"/>
          </a:xfrm>
        </p:spPr>
        <p:txBody>
          <a:bodyPr anchor="ctr"/>
          <a:lstStyle/>
          <a:p>
            <a:r>
              <a:rPr lang="en-US" altLang="en-US" sz="3500" dirty="0"/>
              <a:t>Federal Open Market Committee (</a:t>
            </a:r>
            <a:r>
              <a:rPr lang="en-US" altLang="en-US" sz="3500" dirty="0" smtClean="0"/>
              <a:t>F</a:t>
            </a:r>
            <a:r>
              <a:rPr lang="en-US" altLang="en-US" sz="100" dirty="0" smtClean="0"/>
              <a:t> </a:t>
            </a:r>
            <a:r>
              <a:rPr lang="en-US" altLang="en-US" sz="3500" dirty="0" smtClean="0"/>
              <a:t>O</a:t>
            </a:r>
            <a:r>
              <a:rPr lang="en-US" altLang="en-US" sz="100" dirty="0" smtClean="0"/>
              <a:t> </a:t>
            </a:r>
            <a:r>
              <a:rPr lang="en-US" altLang="en-US" sz="3500" dirty="0" smtClean="0"/>
              <a:t>M</a:t>
            </a:r>
            <a:r>
              <a:rPr lang="en-US" altLang="en-US" sz="100" dirty="0" smtClean="0"/>
              <a:t> </a:t>
            </a:r>
            <a:r>
              <a:rPr lang="en-US" altLang="en-US" sz="3500" dirty="0" smtClean="0"/>
              <a:t>C</a:t>
            </a:r>
            <a:r>
              <a:rPr lang="en-US" altLang="en-US" sz="3500" dirty="0"/>
              <a:t>) </a:t>
            </a:r>
            <a:r>
              <a:rPr lang="en-US" sz="3500" b="1" dirty="0" smtClean="0">
                <a:solidFill>
                  <a:schemeClr val="tx2"/>
                </a:solidFill>
                <a:effectLst/>
              </a:rPr>
              <a:t>Concluded</a:t>
            </a:r>
            <a:endParaRPr lang="en-IN" sz="3500" dirty="0"/>
          </a:p>
        </p:txBody>
      </p:sp>
      <p:sp>
        <p:nvSpPr>
          <p:cNvPr id="3" name="Content Placeholder 2"/>
          <p:cNvSpPr>
            <a:spLocks noGrp="1"/>
          </p:cNvSpPr>
          <p:nvPr>
            <p:ph idx="1"/>
          </p:nvPr>
        </p:nvSpPr>
        <p:spPr/>
        <p:txBody>
          <a:bodyPr/>
          <a:lstStyle/>
          <a:p>
            <a:pPr marL="0" indent="0" eaLnBrk="1" hangingPunct="1">
              <a:buNone/>
            </a:pPr>
            <a:r>
              <a:rPr lang="en-US" altLang="en-US" sz="2600" b="1" dirty="0"/>
              <a:t>The </a:t>
            </a:r>
            <a:r>
              <a:rPr lang="en-US" altLang="en-US" sz="2600" b="1" dirty="0" smtClean="0"/>
              <a:t>F</a:t>
            </a:r>
            <a:r>
              <a:rPr lang="en-US" altLang="en-US" sz="100" b="1" dirty="0" smtClean="0"/>
              <a:t> </a:t>
            </a:r>
            <a:r>
              <a:rPr lang="en-US" altLang="en-US" sz="2600" b="1" dirty="0" smtClean="0"/>
              <a:t>O</a:t>
            </a:r>
            <a:r>
              <a:rPr lang="en-US" altLang="en-US" sz="100" b="1" dirty="0" smtClean="0"/>
              <a:t> </a:t>
            </a:r>
            <a:r>
              <a:rPr lang="en-US" altLang="en-US" sz="2600" b="1" dirty="0" smtClean="0"/>
              <a:t>M</a:t>
            </a:r>
            <a:r>
              <a:rPr lang="en-US" altLang="en-US" sz="100" b="1" dirty="0" smtClean="0"/>
              <a:t> </a:t>
            </a:r>
            <a:r>
              <a:rPr lang="en-US" altLang="en-US" sz="2600" b="1" dirty="0" smtClean="0"/>
              <a:t>C </a:t>
            </a:r>
            <a:r>
              <a:rPr lang="en-US" altLang="en-US" sz="2600" b="1" dirty="0"/>
              <a:t>sets ranges for growth of monetary aggregates and the fed funds rate, and also directs operations in FX </a:t>
            </a:r>
            <a:r>
              <a:rPr lang="en-US" altLang="en-US" sz="2600" b="1" dirty="0" smtClean="0"/>
              <a:t>markets.</a:t>
            </a:r>
            <a:endParaRPr lang="en-US" altLang="en-US" sz="2600" b="1" dirty="0"/>
          </a:p>
          <a:p>
            <a:pPr marL="0" indent="0" eaLnBrk="1" hangingPunct="1">
              <a:buNone/>
            </a:pPr>
            <a:r>
              <a:rPr lang="en-US" altLang="en-US" sz="2600" b="1" dirty="0"/>
              <a:t>Open market operations are the main policy tool used to achieve monetary targets:</a:t>
            </a:r>
          </a:p>
          <a:p>
            <a:pPr marL="292608" lvl="1" indent="-292608" eaLnBrk="1" hangingPunct="1">
              <a:lnSpc>
                <a:spcPct val="90000"/>
              </a:lnSpc>
              <a:spcBef>
                <a:spcPts val="1000"/>
              </a:spcBef>
              <a:buSzPct val="100000"/>
            </a:pPr>
            <a:r>
              <a:rPr lang="en-US" altLang="en-US" sz="2200" dirty="0"/>
              <a:t>involve the purchase and sale of U.S. government and federal agency </a:t>
            </a:r>
            <a:r>
              <a:rPr lang="en-US" altLang="en-US" sz="2200" dirty="0" smtClean="0"/>
              <a:t>securities.</a:t>
            </a:r>
            <a:endParaRPr lang="en-US" altLang="en-US" sz="2200" dirty="0"/>
          </a:p>
          <a:p>
            <a:pPr marL="292608" lvl="1" indent="-292608" eaLnBrk="1" hangingPunct="1">
              <a:lnSpc>
                <a:spcPct val="90000"/>
              </a:lnSpc>
              <a:spcBef>
                <a:spcPts val="1000"/>
              </a:spcBef>
              <a:buSzPct val="100000"/>
            </a:pPr>
            <a:r>
              <a:rPr lang="en-US" altLang="en-US" sz="2200" dirty="0"/>
              <a:t>are implemented by the Federal Reserve Board Trading Desk of the New York Federal Reserve </a:t>
            </a:r>
            <a:r>
              <a:rPr lang="en-US" altLang="en-US" sz="2200" dirty="0" smtClean="0"/>
              <a:t>Bank.</a:t>
            </a:r>
            <a:endParaRPr lang="en-US" altLang="en-US" sz="2200" dirty="0"/>
          </a:p>
        </p:txBody>
      </p:sp>
      <p:sp>
        <p:nvSpPr>
          <p:cNvPr id="4" name="Slide Number Placeholder 3"/>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10</a:t>
            </a:fld>
            <a:endParaRPr lang="en-US" altLang="en-US" dirty="0"/>
          </a:p>
        </p:txBody>
      </p:sp>
    </p:spTree>
    <p:extLst>
      <p:ext uri="{BB962C8B-B14F-4D97-AF65-F5344CB8AC3E}">
        <p14:creationId xmlns:p14="http://schemas.microsoft.com/office/powerpoint/2010/main" val="34268336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The Fed and the </a:t>
            </a:r>
            <a:r>
              <a:rPr lang="en-US" altLang="en-US" sz="3500" dirty="0" smtClean="0"/>
              <a:t>Crisis </a:t>
            </a:r>
            <a:r>
              <a:rPr lang="en-US" altLang="en-US" sz="1000" dirty="0" smtClean="0"/>
              <a:t>1</a:t>
            </a:r>
            <a:endParaRPr lang="en-US" sz="1000" dirty="0"/>
          </a:p>
        </p:txBody>
      </p:sp>
      <p:sp>
        <p:nvSpPr>
          <p:cNvPr id="3" name="Content Placeholder 2"/>
          <p:cNvSpPr>
            <a:spLocks noGrp="1"/>
          </p:cNvSpPr>
          <p:nvPr>
            <p:ph idx="1"/>
          </p:nvPr>
        </p:nvSpPr>
        <p:spPr/>
        <p:txBody>
          <a:bodyPr/>
          <a:lstStyle/>
          <a:p>
            <a:pPr marL="0" indent="0" eaLnBrk="1" hangingPunct="1">
              <a:buNone/>
            </a:pPr>
            <a:r>
              <a:rPr lang="en-US" altLang="en-US" sz="2200" b="1" dirty="0" smtClean="0"/>
              <a:t>2007.</a:t>
            </a:r>
            <a:endParaRPr lang="en-US" altLang="en-US" sz="2200" b="1" dirty="0"/>
          </a:p>
          <a:p>
            <a:pPr marL="292608" lvl="1" indent="-292608" eaLnBrk="1" hangingPunct="1">
              <a:lnSpc>
                <a:spcPct val="90000"/>
              </a:lnSpc>
              <a:spcBef>
                <a:spcPts val="1000"/>
              </a:spcBef>
              <a:buSzPct val="100000"/>
            </a:pPr>
            <a:r>
              <a:rPr lang="en-US" altLang="en-US" sz="2100" dirty="0" smtClean="0"/>
              <a:t>Term </a:t>
            </a:r>
            <a:r>
              <a:rPr lang="en-US" altLang="en-US" sz="2100" dirty="0"/>
              <a:t>Auction Facility (</a:t>
            </a:r>
            <a:r>
              <a:rPr lang="en-US" altLang="en-US" sz="2100" dirty="0" smtClean="0"/>
              <a:t>T</a:t>
            </a:r>
            <a:r>
              <a:rPr lang="en-US" altLang="en-US" sz="100" dirty="0" smtClean="0"/>
              <a:t> </a:t>
            </a:r>
            <a:r>
              <a:rPr lang="en-US" altLang="en-US" sz="2100" dirty="0" smtClean="0"/>
              <a:t>A</a:t>
            </a:r>
            <a:r>
              <a:rPr lang="en-US" altLang="en-US" sz="100" dirty="0" smtClean="0"/>
              <a:t> </a:t>
            </a:r>
            <a:r>
              <a:rPr lang="en-US" altLang="en-US" sz="2100" dirty="0" smtClean="0"/>
              <a:t>F</a:t>
            </a:r>
            <a:r>
              <a:rPr lang="en-US" altLang="en-US" sz="2100" dirty="0"/>
              <a:t>) </a:t>
            </a:r>
            <a:r>
              <a:rPr lang="en-US" altLang="en-US" sz="2100" dirty="0" smtClean="0"/>
              <a:t>created.</a:t>
            </a:r>
            <a:endParaRPr lang="en-US" dirty="0"/>
          </a:p>
        </p:txBody>
      </p:sp>
      <p:sp>
        <p:nvSpPr>
          <p:cNvPr id="4" name="Content Placeholder 3"/>
          <p:cNvSpPr>
            <a:spLocks noGrp="1"/>
          </p:cNvSpPr>
          <p:nvPr>
            <p:ph idx="13"/>
          </p:nvPr>
        </p:nvSpPr>
        <p:spPr>
          <a:xfrm>
            <a:off x="465661" y="2673620"/>
            <a:ext cx="8229600" cy="2983695"/>
          </a:xfrm>
        </p:spPr>
        <p:txBody>
          <a:bodyPr/>
          <a:lstStyle/>
          <a:p>
            <a:pPr marL="0" indent="0" eaLnBrk="1" hangingPunct="1">
              <a:buNone/>
            </a:pPr>
            <a:r>
              <a:rPr lang="en-US" altLang="en-US" sz="2200" b="1" dirty="0" smtClean="0"/>
              <a:t>2008.</a:t>
            </a:r>
            <a:endParaRPr lang="en-US" altLang="en-US" sz="2200" b="1" dirty="0"/>
          </a:p>
          <a:p>
            <a:pPr marL="292608" lvl="1" indent="-292608" eaLnBrk="1" hangingPunct="1">
              <a:lnSpc>
                <a:spcPct val="90000"/>
              </a:lnSpc>
              <a:spcBef>
                <a:spcPts val="1000"/>
              </a:spcBef>
              <a:buSzPct val="100000"/>
            </a:pPr>
            <a:r>
              <a:rPr lang="en-US" altLang="en-US" sz="2100" dirty="0"/>
              <a:t>March: Fed facilitates J.P. Morgan Chase purchase of </a:t>
            </a:r>
            <a:r>
              <a:rPr lang="en-US" altLang="en-US" sz="2100" dirty="0" smtClean="0"/>
              <a:t>Bear-Stearns.</a:t>
            </a:r>
            <a:endParaRPr lang="en-US" altLang="en-US" sz="2100" dirty="0"/>
          </a:p>
          <a:p>
            <a:pPr marL="292608" lvl="1" indent="-292608" eaLnBrk="1" hangingPunct="1">
              <a:lnSpc>
                <a:spcPct val="90000"/>
              </a:lnSpc>
              <a:spcBef>
                <a:spcPts val="1000"/>
              </a:spcBef>
              <a:buSzPct val="100000"/>
            </a:pPr>
            <a:r>
              <a:rPr lang="en-US" altLang="en-US" sz="2100" dirty="0"/>
              <a:t>Term Securities Lending Facility (</a:t>
            </a:r>
            <a:r>
              <a:rPr lang="en-US" altLang="en-US" sz="2100" dirty="0" smtClean="0"/>
              <a:t>T</a:t>
            </a:r>
            <a:r>
              <a:rPr lang="en-US" altLang="en-US" sz="100" dirty="0" smtClean="0"/>
              <a:t> </a:t>
            </a:r>
            <a:r>
              <a:rPr lang="en-US" altLang="en-US" sz="2100" dirty="0" smtClean="0"/>
              <a:t>S</a:t>
            </a:r>
            <a:r>
              <a:rPr lang="en-US" altLang="en-US" sz="100" dirty="0" smtClean="0"/>
              <a:t> </a:t>
            </a:r>
            <a:r>
              <a:rPr lang="en-US" altLang="en-US" sz="2100" dirty="0" smtClean="0"/>
              <a:t>L</a:t>
            </a:r>
            <a:r>
              <a:rPr lang="en-US" altLang="en-US" sz="100" dirty="0" smtClean="0"/>
              <a:t> </a:t>
            </a:r>
            <a:r>
              <a:rPr lang="en-US" altLang="en-US" sz="2100" dirty="0" smtClean="0"/>
              <a:t>F</a:t>
            </a:r>
            <a:r>
              <a:rPr lang="en-US" altLang="en-US" sz="2100" dirty="0"/>
              <a:t>) </a:t>
            </a:r>
            <a:r>
              <a:rPr lang="en-US" altLang="en-US" sz="2100" dirty="0" smtClean="0"/>
              <a:t>created.</a:t>
            </a:r>
            <a:endParaRPr lang="en-US" altLang="en-US" sz="2100" dirty="0"/>
          </a:p>
          <a:p>
            <a:pPr marL="292608" lvl="1" indent="-292608" eaLnBrk="1" hangingPunct="1">
              <a:lnSpc>
                <a:spcPct val="90000"/>
              </a:lnSpc>
              <a:spcBef>
                <a:spcPts val="1000"/>
              </a:spcBef>
              <a:buSzPct val="100000"/>
            </a:pPr>
            <a:r>
              <a:rPr lang="en-US" altLang="en-US" sz="2100" dirty="0"/>
              <a:t>Primary Dealer Credit Facility (</a:t>
            </a:r>
            <a:r>
              <a:rPr lang="en-US" altLang="en-US" sz="2100" dirty="0" smtClean="0"/>
              <a:t>PDCF</a:t>
            </a:r>
            <a:r>
              <a:rPr lang="en-US" altLang="en-US" sz="2100" dirty="0"/>
              <a:t>): Expands discount window </a:t>
            </a:r>
            <a:r>
              <a:rPr lang="en-US" altLang="en-US" sz="2100" dirty="0" smtClean="0"/>
              <a:t>borrowing </a:t>
            </a:r>
            <a:r>
              <a:rPr lang="en-US" altLang="en-US" sz="2100" dirty="0"/>
              <a:t>to investment </a:t>
            </a:r>
            <a:r>
              <a:rPr lang="en-US" altLang="en-US" sz="2100" dirty="0" smtClean="0"/>
              <a:t>banks.</a:t>
            </a:r>
            <a:endParaRPr lang="en-US" altLang="en-US" sz="2100" dirty="0"/>
          </a:p>
          <a:p>
            <a:pPr marL="292608" lvl="1" indent="-292608" eaLnBrk="1" hangingPunct="1">
              <a:lnSpc>
                <a:spcPct val="90000"/>
              </a:lnSpc>
              <a:spcBef>
                <a:spcPts val="1000"/>
              </a:spcBef>
              <a:buSzPct val="100000"/>
            </a:pPr>
            <a:r>
              <a:rPr lang="en-US" altLang="en-US" sz="2100" dirty="0"/>
              <a:t>September: Lehman Brothers collapses, Goldman-Sachs and Morgan Stanley become commercial banks, Merrill-Lynch is bought by Bank of </a:t>
            </a:r>
            <a:r>
              <a:rPr lang="en-US" altLang="en-US" sz="2100" dirty="0" smtClean="0"/>
              <a:t>America.</a:t>
            </a:r>
            <a:endParaRPr lang="en-US" sz="2100" dirty="0"/>
          </a:p>
        </p:txBody>
      </p:sp>
      <p:sp>
        <p:nvSpPr>
          <p:cNvPr id="5" name="Slide Number Placeholder 4"/>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11</a:t>
            </a:fld>
            <a:endParaRPr lang="en-US" altLang="en-US" dirty="0"/>
          </a:p>
        </p:txBody>
      </p:sp>
    </p:spTree>
    <p:extLst>
      <p:ext uri="{BB962C8B-B14F-4D97-AF65-F5344CB8AC3E}">
        <p14:creationId xmlns:p14="http://schemas.microsoft.com/office/powerpoint/2010/main" val="41070078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The Fed and the Crisis </a:t>
            </a:r>
            <a:r>
              <a:rPr lang="en-US" altLang="en-US" sz="1000" dirty="0" smtClean="0"/>
              <a:t>2</a:t>
            </a:r>
            <a:endParaRPr lang="en-IN" sz="1000" dirty="0"/>
          </a:p>
        </p:txBody>
      </p:sp>
      <p:sp>
        <p:nvSpPr>
          <p:cNvPr id="6" name="Content Placeholder 5"/>
          <p:cNvSpPr>
            <a:spLocks noGrp="1"/>
          </p:cNvSpPr>
          <p:nvPr>
            <p:ph idx="1"/>
          </p:nvPr>
        </p:nvSpPr>
        <p:spPr/>
        <p:txBody>
          <a:bodyPr/>
          <a:lstStyle/>
          <a:p>
            <a:pPr marL="0" indent="0" eaLnBrk="1" hangingPunct="1">
              <a:spcBef>
                <a:spcPts val="700"/>
              </a:spcBef>
              <a:buNone/>
            </a:pPr>
            <a:r>
              <a:rPr lang="en-US" altLang="en-US" sz="2200" b="1" dirty="0" smtClean="0"/>
              <a:t>2008.</a:t>
            </a:r>
            <a:endParaRPr lang="en-US" altLang="en-US" sz="2200" b="1" dirty="0"/>
          </a:p>
          <a:p>
            <a:pPr marL="292608" lvl="1" indent="-292608" eaLnBrk="1" hangingPunct="1">
              <a:lnSpc>
                <a:spcPct val="90000"/>
              </a:lnSpc>
              <a:spcBef>
                <a:spcPts val="1000"/>
              </a:spcBef>
              <a:buSzPct val="100000"/>
            </a:pPr>
            <a:r>
              <a:rPr lang="en-US" altLang="en-US" sz="2100" dirty="0"/>
              <a:t>Asset-Backed Commercial Paper Money Market Mutual Fund Liquidity Facility, the Commercial Paper Funding Facility, the Money Market Investor Funding Facility and the Term Asset-Backed Securities Loan Facility (</a:t>
            </a:r>
            <a:r>
              <a:rPr lang="en-US" altLang="en-US" sz="2100" dirty="0" smtClean="0"/>
              <a:t>T</a:t>
            </a:r>
            <a:r>
              <a:rPr lang="en-US" altLang="en-US" sz="100" dirty="0" smtClean="0"/>
              <a:t> </a:t>
            </a:r>
            <a:r>
              <a:rPr lang="en-US" altLang="en-US" sz="2100" dirty="0" smtClean="0"/>
              <a:t>A</a:t>
            </a:r>
            <a:r>
              <a:rPr lang="en-US" altLang="en-US" sz="100" dirty="0" smtClean="0"/>
              <a:t> </a:t>
            </a:r>
            <a:r>
              <a:rPr lang="en-US" altLang="en-US" sz="2100" dirty="0" smtClean="0"/>
              <a:t>L</a:t>
            </a:r>
            <a:r>
              <a:rPr lang="en-US" altLang="en-US" sz="100" dirty="0" smtClean="0"/>
              <a:t> </a:t>
            </a:r>
            <a:r>
              <a:rPr lang="en-US" altLang="en-US" sz="2100" dirty="0" smtClean="0"/>
              <a:t>F</a:t>
            </a:r>
            <a:r>
              <a:rPr lang="en-US" altLang="en-US" sz="2100" dirty="0"/>
              <a:t>) are </a:t>
            </a:r>
            <a:r>
              <a:rPr lang="en-US" altLang="en-US" sz="2100" dirty="0" smtClean="0"/>
              <a:t>created.</a:t>
            </a:r>
            <a:endParaRPr lang="en-US" altLang="en-US" sz="2100" dirty="0"/>
          </a:p>
          <a:p>
            <a:pPr marL="292608" lvl="1" indent="-292608" eaLnBrk="1" hangingPunct="1">
              <a:lnSpc>
                <a:spcPct val="90000"/>
              </a:lnSpc>
              <a:spcBef>
                <a:spcPts val="1000"/>
              </a:spcBef>
              <a:buSzPct val="100000"/>
            </a:pPr>
            <a:r>
              <a:rPr lang="en-US" altLang="en-US" sz="2100" dirty="0"/>
              <a:t>Average weekly lending from the Fed grew from about $59 million in 2006 to almost $850 billion per week in late </a:t>
            </a:r>
            <a:r>
              <a:rPr lang="en-US" altLang="en-US" sz="2100" dirty="0" smtClean="0"/>
              <a:t>2008.</a:t>
            </a:r>
            <a:endParaRPr lang="en-US" altLang="en-US" sz="2000" b="1" dirty="0"/>
          </a:p>
        </p:txBody>
      </p:sp>
      <p:sp>
        <p:nvSpPr>
          <p:cNvPr id="3" name="Slide Number Placeholder 2"/>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12</a:t>
            </a:fld>
            <a:endParaRPr lang="en-US" altLang="en-US" dirty="0"/>
          </a:p>
        </p:txBody>
      </p:sp>
    </p:spTree>
    <p:extLst>
      <p:ext uri="{BB962C8B-B14F-4D97-AF65-F5344CB8AC3E}">
        <p14:creationId xmlns:p14="http://schemas.microsoft.com/office/powerpoint/2010/main" val="21840182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The Fed and the </a:t>
            </a:r>
            <a:r>
              <a:rPr lang="en-US" altLang="en-US" sz="3500" dirty="0" smtClean="0"/>
              <a:t>Crisis Concluded</a:t>
            </a:r>
            <a:endParaRPr lang="en-US" sz="3500" dirty="0"/>
          </a:p>
        </p:txBody>
      </p:sp>
      <p:sp>
        <p:nvSpPr>
          <p:cNvPr id="3" name="Content Placeholder 2"/>
          <p:cNvSpPr>
            <a:spLocks noGrp="1"/>
          </p:cNvSpPr>
          <p:nvPr>
            <p:ph idx="1"/>
          </p:nvPr>
        </p:nvSpPr>
        <p:spPr>
          <a:xfrm>
            <a:off x="457200" y="1719262"/>
            <a:ext cx="8229600" cy="2844191"/>
          </a:xfrm>
        </p:spPr>
        <p:txBody>
          <a:bodyPr/>
          <a:lstStyle/>
          <a:p>
            <a:pPr marL="0" indent="0" eaLnBrk="1" hangingPunct="1">
              <a:buNone/>
            </a:pPr>
            <a:r>
              <a:rPr lang="en-US" altLang="en-US" sz="2100" dirty="0"/>
              <a:t>August 2006 fed funds rate = 5.25</a:t>
            </a:r>
            <a:r>
              <a:rPr lang="en-US" altLang="en-US" sz="2100" dirty="0" smtClean="0"/>
              <a:t>%.</a:t>
            </a:r>
            <a:endParaRPr lang="en-US" altLang="en-US" sz="2100" dirty="0"/>
          </a:p>
          <a:p>
            <a:pPr marL="0" indent="0" eaLnBrk="1" hangingPunct="1">
              <a:buNone/>
            </a:pPr>
            <a:r>
              <a:rPr lang="en-US" altLang="en-US" sz="2100" dirty="0"/>
              <a:t>April 2008 fed funds rate = 2.00</a:t>
            </a:r>
            <a:r>
              <a:rPr lang="en-US" altLang="en-US" sz="2100" dirty="0" smtClean="0"/>
              <a:t>%.</a:t>
            </a:r>
            <a:endParaRPr lang="en-US" altLang="en-US" sz="2100" dirty="0"/>
          </a:p>
          <a:p>
            <a:pPr marL="0" indent="0" eaLnBrk="1" hangingPunct="1">
              <a:buNone/>
            </a:pPr>
            <a:r>
              <a:rPr lang="en-US" altLang="en-US" sz="2100" dirty="0"/>
              <a:t>By year end 2008 target fed funds rate between 0 and 0.25% and the discount rate was lowered to 0.5</a:t>
            </a:r>
            <a:r>
              <a:rPr lang="en-US" altLang="en-US" sz="2100" dirty="0" smtClean="0"/>
              <a:t>%.</a:t>
            </a:r>
            <a:endParaRPr lang="en-US" altLang="en-US" sz="2100" dirty="0"/>
          </a:p>
          <a:p>
            <a:pPr marL="0" indent="0" eaLnBrk="1" hangingPunct="1">
              <a:buNone/>
            </a:pPr>
            <a:r>
              <a:rPr lang="en-US" altLang="en-US" sz="2100" dirty="0"/>
              <a:t>November 2008 -- The Fed announces it would engage in purchasing up to $600 billion in Treasuries and mortgage-backed securities (quantitative easing</a:t>
            </a:r>
            <a:r>
              <a:rPr lang="en-US" altLang="en-US" sz="2100" dirty="0" smtClean="0"/>
              <a:t>).</a:t>
            </a:r>
            <a:endParaRPr lang="en-US" altLang="en-US" sz="2100" dirty="0"/>
          </a:p>
          <a:p>
            <a:pPr marL="292608" lvl="1" indent="-292608" eaLnBrk="1" hangingPunct="1">
              <a:lnSpc>
                <a:spcPct val="90000"/>
              </a:lnSpc>
              <a:spcBef>
                <a:spcPts val="1000"/>
              </a:spcBef>
              <a:buSzPct val="100000"/>
            </a:pPr>
            <a:r>
              <a:rPr lang="en-US" altLang="en-US" sz="2100" dirty="0"/>
              <a:t>This </a:t>
            </a:r>
            <a:r>
              <a:rPr lang="en-US" altLang="en-US" sz="2100" dirty="0" smtClean="0"/>
              <a:t>amount </a:t>
            </a:r>
            <a:r>
              <a:rPr lang="en-US" altLang="en-US" sz="2100" dirty="0"/>
              <a:t>was increased to $1.7 trillion in March 2009.</a:t>
            </a:r>
            <a:endParaRPr lang="en-US" dirty="0"/>
          </a:p>
        </p:txBody>
      </p:sp>
      <p:sp>
        <p:nvSpPr>
          <p:cNvPr id="4" name="Content Placeholder 3"/>
          <p:cNvSpPr>
            <a:spLocks noGrp="1"/>
          </p:cNvSpPr>
          <p:nvPr>
            <p:ph idx="13"/>
          </p:nvPr>
        </p:nvSpPr>
        <p:spPr>
          <a:xfrm>
            <a:off x="465661" y="4698977"/>
            <a:ext cx="8229600" cy="1342902"/>
          </a:xfrm>
        </p:spPr>
        <p:txBody>
          <a:bodyPr/>
          <a:lstStyle/>
          <a:p>
            <a:pPr marL="0" indent="0" eaLnBrk="1" hangingPunct="1">
              <a:buNone/>
            </a:pPr>
            <a:r>
              <a:rPr lang="en-US" altLang="en-US" sz="2100" dirty="0"/>
              <a:t>November 2010 the Fed announced a new series of bond buying of up to $600 billion in what has been termed </a:t>
            </a:r>
            <a:r>
              <a:rPr lang="en-US" altLang="en-US" sz="2100" dirty="0" smtClean="0"/>
              <a:t>Q</a:t>
            </a:r>
            <a:r>
              <a:rPr lang="en-US" altLang="en-US" sz="100" dirty="0" smtClean="0"/>
              <a:t> </a:t>
            </a:r>
            <a:r>
              <a:rPr lang="en-US" altLang="en-US" sz="2100" dirty="0" smtClean="0"/>
              <a:t>E2.</a:t>
            </a:r>
            <a:endParaRPr lang="en-US" altLang="en-US" sz="2100" dirty="0"/>
          </a:p>
          <a:p>
            <a:pPr marL="0" indent="0" eaLnBrk="1" hangingPunct="1">
              <a:buNone/>
            </a:pPr>
            <a:r>
              <a:rPr lang="en-US" altLang="en-US" sz="2100" dirty="0"/>
              <a:t>September 2012 began </a:t>
            </a:r>
            <a:r>
              <a:rPr lang="en-US" altLang="en-US" sz="2100" dirty="0" smtClean="0"/>
              <a:t>Q</a:t>
            </a:r>
            <a:r>
              <a:rPr lang="en-US" altLang="en-US" sz="100" dirty="0" smtClean="0"/>
              <a:t> </a:t>
            </a:r>
            <a:r>
              <a:rPr lang="en-US" altLang="en-US" sz="2100" dirty="0" smtClean="0"/>
              <a:t>E3</a:t>
            </a:r>
            <a:r>
              <a:rPr lang="en-US" altLang="en-US" sz="2100" dirty="0"/>
              <a:t>, monthly purchases of Treasuries and mortgage backed securities, tapering began in </a:t>
            </a:r>
            <a:r>
              <a:rPr lang="en-US" altLang="en-US" sz="2100" dirty="0" smtClean="0"/>
              <a:t>2013.</a:t>
            </a:r>
            <a:endParaRPr lang="en-US" sz="2100" dirty="0"/>
          </a:p>
        </p:txBody>
      </p:sp>
      <p:sp>
        <p:nvSpPr>
          <p:cNvPr id="5" name="Slide Number Placeholder 4"/>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13</a:t>
            </a:fld>
            <a:endParaRPr lang="en-US" altLang="en-US" dirty="0"/>
          </a:p>
        </p:txBody>
      </p:sp>
    </p:spTree>
    <p:extLst>
      <p:ext uri="{BB962C8B-B14F-4D97-AF65-F5344CB8AC3E}">
        <p14:creationId xmlns:p14="http://schemas.microsoft.com/office/powerpoint/2010/main" val="3621188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Federal Reserve </a:t>
            </a:r>
            <a:r>
              <a:rPr lang="en-US" altLang="en-US" sz="3500" dirty="0" smtClean="0"/>
              <a:t>Banks </a:t>
            </a:r>
            <a:r>
              <a:rPr lang="en-US" altLang="en-US" sz="1000" dirty="0" smtClean="0"/>
              <a:t>1</a:t>
            </a:r>
            <a:endParaRPr lang="en-US" sz="1000" dirty="0"/>
          </a:p>
        </p:txBody>
      </p:sp>
      <p:sp>
        <p:nvSpPr>
          <p:cNvPr id="3" name="Content Placeholder 2"/>
          <p:cNvSpPr>
            <a:spLocks noGrp="1"/>
          </p:cNvSpPr>
          <p:nvPr>
            <p:ph idx="1"/>
          </p:nvPr>
        </p:nvSpPr>
        <p:spPr>
          <a:xfrm>
            <a:off x="457200" y="1719263"/>
            <a:ext cx="8229600" cy="1408498"/>
          </a:xfrm>
        </p:spPr>
        <p:txBody>
          <a:bodyPr/>
          <a:lstStyle/>
          <a:p>
            <a:pPr marL="0" indent="0" eaLnBrk="1" hangingPunct="1">
              <a:buNone/>
            </a:pPr>
            <a:r>
              <a:rPr lang="en-US" altLang="en-US" sz="2200" b="1" dirty="0"/>
              <a:t>Assist in the conduct of monetary </a:t>
            </a:r>
            <a:r>
              <a:rPr lang="en-US" altLang="en-US" sz="2200" b="1" dirty="0" smtClean="0"/>
              <a:t>policy.</a:t>
            </a:r>
            <a:endParaRPr lang="en-US" altLang="en-US" sz="2200" b="1" dirty="0"/>
          </a:p>
          <a:p>
            <a:pPr marL="292608" lvl="1" indent="-292608" eaLnBrk="1" hangingPunct="1">
              <a:lnSpc>
                <a:spcPct val="90000"/>
              </a:lnSpc>
              <a:spcBef>
                <a:spcPts val="1000"/>
              </a:spcBef>
              <a:buSzPct val="100000"/>
            </a:pPr>
            <a:r>
              <a:rPr lang="en-US" altLang="en-US" sz="2000" dirty="0"/>
              <a:t>Set and change the discount rate (must be approved by the Board of Governors</a:t>
            </a:r>
            <a:r>
              <a:rPr lang="en-US" altLang="en-US" sz="2000" dirty="0" smtClean="0"/>
              <a:t>).</a:t>
            </a:r>
            <a:endParaRPr lang="en-US" altLang="en-US" sz="2000" dirty="0"/>
          </a:p>
          <a:p>
            <a:pPr marL="292608" lvl="1" indent="-292608" eaLnBrk="1" hangingPunct="1">
              <a:lnSpc>
                <a:spcPct val="90000"/>
              </a:lnSpc>
              <a:spcBef>
                <a:spcPts val="1000"/>
              </a:spcBef>
              <a:buSzPct val="100000"/>
            </a:pPr>
            <a:r>
              <a:rPr lang="en-US" altLang="en-US" sz="2000" dirty="0"/>
              <a:t>Make discount window loans to depository </a:t>
            </a:r>
            <a:r>
              <a:rPr lang="en-US" altLang="en-US" sz="2000" dirty="0" smtClean="0"/>
              <a:t>institutions.</a:t>
            </a:r>
            <a:endParaRPr lang="en-US" altLang="en-US" sz="2000" dirty="0"/>
          </a:p>
        </p:txBody>
      </p:sp>
      <p:sp>
        <p:nvSpPr>
          <p:cNvPr id="4" name="Content Placeholder 3"/>
          <p:cNvSpPr>
            <a:spLocks noGrp="1"/>
          </p:cNvSpPr>
          <p:nvPr>
            <p:ph idx="13"/>
          </p:nvPr>
        </p:nvSpPr>
        <p:spPr>
          <a:xfrm>
            <a:off x="465661" y="3203462"/>
            <a:ext cx="8229600" cy="1663897"/>
          </a:xfrm>
        </p:spPr>
        <p:txBody>
          <a:bodyPr/>
          <a:lstStyle/>
          <a:p>
            <a:pPr marL="0" indent="0" eaLnBrk="1" hangingPunct="1">
              <a:buNone/>
            </a:pPr>
            <a:r>
              <a:rPr lang="en-US" altLang="en-US" sz="2200" b="1" dirty="0"/>
              <a:t>Supervise and regulate </a:t>
            </a:r>
            <a:r>
              <a:rPr lang="en-US" altLang="en-US" sz="2200" b="1" dirty="0" smtClean="0"/>
              <a:t>F</a:t>
            </a:r>
            <a:r>
              <a:rPr lang="en-US" altLang="en-US" sz="100" b="1" dirty="0" smtClean="0"/>
              <a:t> </a:t>
            </a:r>
            <a:r>
              <a:rPr lang="en-US" altLang="en-US" sz="2200" b="1" dirty="0" smtClean="0"/>
              <a:t>R</a:t>
            </a:r>
            <a:r>
              <a:rPr lang="en-US" altLang="en-US" sz="100" b="1" dirty="0" smtClean="0"/>
              <a:t> </a:t>
            </a:r>
            <a:r>
              <a:rPr lang="en-US" altLang="en-US" sz="2200" b="1" dirty="0" smtClean="0"/>
              <a:t>S </a:t>
            </a:r>
            <a:r>
              <a:rPr lang="en-US" altLang="en-US" sz="2200" b="1" dirty="0"/>
              <a:t>member </a:t>
            </a:r>
            <a:r>
              <a:rPr lang="en-US" altLang="en-US" sz="2200" b="1" dirty="0" smtClean="0"/>
              <a:t>banks.</a:t>
            </a:r>
            <a:endParaRPr lang="en-US" altLang="en-US" sz="2200" b="1" dirty="0"/>
          </a:p>
          <a:p>
            <a:pPr marL="292608" lvl="1" indent="-292608" eaLnBrk="1" hangingPunct="1">
              <a:lnSpc>
                <a:spcPct val="90000"/>
              </a:lnSpc>
              <a:spcBef>
                <a:spcPts val="1000"/>
              </a:spcBef>
              <a:buSzPct val="100000"/>
            </a:pPr>
            <a:r>
              <a:rPr lang="en-US" altLang="en-US" sz="2000" dirty="0"/>
              <a:t>Conduct examinations and inspections of member </a:t>
            </a:r>
            <a:r>
              <a:rPr lang="en-US" altLang="en-US" sz="2000" dirty="0" smtClean="0"/>
              <a:t>banks.</a:t>
            </a:r>
            <a:endParaRPr lang="en-US" altLang="en-US" sz="2000" dirty="0"/>
          </a:p>
          <a:p>
            <a:pPr marL="292608" lvl="1" indent="-292608" eaLnBrk="1" hangingPunct="1">
              <a:lnSpc>
                <a:spcPct val="90000"/>
              </a:lnSpc>
              <a:spcBef>
                <a:spcPts val="1000"/>
              </a:spcBef>
              <a:buSzPct val="100000"/>
            </a:pPr>
            <a:r>
              <a:rPr lang="en-US" altLang="en-US" sz="2000" dirty="0"/>
              <a:t>Issue warnings when banking activity is unsafe or </a:t>
            </a:r>
            <a:r>
              <a:rPr lang="en-US" altLang="en-US" sz="2000" dirty="0" smtClean="0"/>
              <a:t>unsound.</a:t>
            </a:r>
            <a:endParaRPr lang="en-US" altLang="en-US" sz="2000" dirty="0"/>
          </a:p>
          <a:p>
            <a:pPr marL="292608" lvl="1" indent="-292608" eaLnBrk="1" hangingPunct="1">
              <a:lnSpc>
                <a:spcPct val="90000"/>
              </a:lnSpc>
              <a:spcBef>
                <a:spcPts val="1000"/>
              </a:spcBef>
              <a:buSzPct val="100000"/>
            </a:pPr>
            <a:r>
              <a:rPr lang="en-US" altLang="en-US" sz="2000" dirty="0"/>
              <a:t>Approve bank mergers and </a:t>
            </a:r>
            <a:r>
              <a:rPr lang="en-US" altLang="en-US" sz="2000" dirty="0" smtClean="0"/>
              <a:t>acquisitions.</a:t>
            </a:r>
            <a:endParaRPr lang="en-US" altLang="en-US" sz="2000" dirty="0"/>
          </a:p>
        </p:txBody>
      </p:sp>
      <p:sp>
        <p:nvSpPr>
          <p:cNvPr id="5" name="Content Placeholder 4"/>
          <p:cNvSpPr>
            <a:spLocks noGrp="1"/>
          </p:cNvSpPr>
          <p:nvPr>
            <p:ph idx="14"/>
          </p:nvPr>
        </p:nvSpPr>
        <p:spPr>
          <a:xfrm>
            <a:off x="474131" y="4867360"/>
            <a:ext cx="8229600" cy="1040870"/>
          </a:xfrm>
        </p:spPr>
        <p:txBody>
          <a:bodyPr/>
          <a:lstStyle/>
          <a:p>
            <a:pPr marL="0" indent="0" eaLnBrk="1" hangingPunct="1">
              <a:buNone/>
            </a:pPr>
            <a:r>
              <a:rPr lang="en-US" altLang="en-US" sz="2200" b="1" dirty="0"/>
              <a:t>Provide government </a:t>
            </a:r>
            <a:r>
              <a:rPr lang="en-US" altLang="en-US" sz="2200" b="1" dirty="0" smtClean="0"/>
              <a:t>services.</a:t>
            </a:r>
            <a:endParaRPr lang="en-US" altLang="en-US" sz="2200" b="1" dirty="0"/>
          </a:p>
          <a:p>
            <a:pPr marL="292608" lvl="1" indent="-292608" eaLnBrk="1" hangingPunct="1">
              <a:lnSpc>
                <a:spcPct val="90000"/>
              </a:lnSpc>
              <a:spcBef>
                <a:spcPts val="1000"/>
              </a:spcBef>
              <a:buSzPct val="100000"/>
            </a:pPr>
            <a:r>
              <a:rPr lang="en-US" altLang="en-US" sz="2000" dirty="0"/>
              <a:t>Act as the commercial banks of the U.S. </a:t>
            </a:r>
            <a:r>
              <a:rPr lang="en-US" altLang="en-US" sz="2000" dirty="0" smtClean="0"/>
              <a:t>Treasury.</a:t>
            </a:r>
            <a:endParaRPr lang="en-US" altLang="en-US" sz="2000" dirty="0"/>
          </a:p>
        </p:txBody>
      </p:sp>
      <p:sp>
        <p:nvSpPr>
          <p:cNvPr id="6" name="Slide Number Placeholder 5"/>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14</a:t>
            </a:fld>
            <a:endParaRPr lang="en-US" altLang="en-US" dirty="0"/>
          </a:p>
        </p:txBody>
      </p:sp>
    </p:spTree>
    <p:extLst>
      <p:ext uri="{BB962C8B-B14F-4D97-AF65-F5344CB8AC3E}">
        <p14:creationId xmlns:p14="http://schemas.microsoft.com/office/powerpoint/2010/main" val="23559597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Federal Reserve </a:t>
            </a:r>
            <a:r>
              <a:rPr lang="en-US" altLang="en-US" sz="3500" dirty="0" smtClean="0"/>
              <a:t>Banks </a:t>
            </a:r>
            <a:r>
              <a:rPr lang="en-US" altLang="en-US" sz="1000" dirty="0" smtClean="0"/>
              <a:t>2</a:t>
            </a:r>
            <a:endParaRPr lang="en-US" sz="1000" dirty="0"/>
          </a:p>
        </p:txBody>
      </p:sp>
      <p:sp>
        <p:nvSpPr>
          <p:cNvPr id="3" name="Content Placeholder 2"/>
          <p:cNvSpPr>
            <a:spLocks noGrp="1"/>
          </p:cNvSpPr>
          <p:nvPr>
            <p:ph idx="1"/>
          </p:nvPr>
        </p:nvSpPr>
        <p:spPr/>
        <p:txBody>
          <a:bodyPr/>
          <a:lstStyle/>
          <a:p>
            <a:pPr marL="0" indent="0" eaLnBrk="1" hangingPunct="1">
              <a:buNone/>
            </a:pPr>
            <a:r>
              <a:rPr lang="en-US" altLang="en-US" sz="2200" b="1" dirty="0"/>
              <a:t>Issue new currency</a:t>
            </a:r>
          </a:p>
          <a:p>
            <a:pPr marL="292608" lvl="1" indent="-292608" eaLnBrk="1" hangingPunct="1">
              <a:lnSpc>
                <a:spcPct val="90000"/>
              </a:lnSpc>
              <a:spcBef>
                <a:spcPts val="1000"/>
              </a:spcBef>
              <a:buSzPct val="100000"/>
            </a:pPr>
            <a:r>
              <a:rPr lang="en-US" altLang="en-US" sz="2000" dirty="0"/>
              <a:t>Collect and replace currency in circulation as </a:t>
            </a:r>
            <a:r>
              <a:rPr lang="en-US" altLang="en-US" sz="2000" dirty="0" smtClean="0"/>
              <a:t>necessary.</a:t>
            </a:r>
            <a:endParaRPr lang="en-US" altLang="en-US" sz="2000" dirty="0"/>
          </a:p>
        </p:txBody>
      </p:sp>
      <p:sp>
        <p:nvSpPr>
          <p:cNvPr id="4" name="Content Placeholder 3"/>
          <p:cNvSpPr>
            <a:spLocks noGrp="1"/>
          </p:cNvSpPr>
          <p:nvPr>
            <p:ph idx="13"/>
          </p:nvPr>
        </p:nvSpPr>
        <p:spPr>
          <a:xfrm>
            <a:off x="465661" y="2699258"/>
            <a:ext cx="8229600" cy="1040870"/>
          </a:xfrm>
        </p:spPr>
        <p:txBody>
          <a:bodyPr/>
          <a:lstStyle/>
          <a:p>
            <a:pPr marL="0" indent="0" eaLnBrk="1" hangingPunct="1">
              <a:buNone/>
            </a:pPr>
            <a:r>
              <a:rPr lang="en-US" altLang="en-US" sz="2200" b="1" dirty="0"/>
              <a:t>Clear checks</a:t>
            </a:r>
          </a:p>
          <a:p>
            <a:pPr marL="292608" lvl="1" indent="-292608" eaLnBrk="1" hangingPunct="1">
              <a:lnSpc>
                <a:spcPct val="90000"/>
              </a:lnSpc>
              <a:spcBef>
                <a:spcPts val="1000"/>
              </a:spcBef>
              <a:buSzPct val="100000"/>
            </a:pPr>
            <a:r>
              <a:rPr lang="en-US" altLang="en-US" sz="2000" dirty="0"/>
              <a:t>Act as a central clearing system for U.S. </a:t>
            </a:r>
            <a:r>
              <a:rPr lang="en-US" altLang="en-US" sz="2000" dirty="0" smtClean="0"/>
              <a:t>banks.</a:t>
            </a:r>
            <a:endParaRPr lang="en-US" altLang="en-US" sz="2000" dirty="0"/>
          </a:p>
        </p:txBody>
      </p:sp>
      <p:sp>
        <p:nvSpPr>
          <p:cNvPr id="5" name="Content Placeholder 4"/>
          <p:cNvSpPr>
            <a:spLocks noGrp="1"/>
          </p:cNvSpPr>
          <p:nvPr>
            <p:ph idx="14"/>
          </p:nvPr>
        </p:nvSpPr>
        <p:spPr>
          <a:xfrm>
            <a:off x="474131" y="3679493"/>
            <a:ext cx="5841211" cy="1165972"/>
          </a:xfrm>
        </p:spPr>
        <p:txBody>
          <a:bodyPr/>
          <a:lstStyle/>
          <a:p>
            <a:pPr marL="0" indent="0" eaLnBrk="1" hangingPunct="1">
              <a:buNone/>
            </a:pPr>
            <a:r>
              <a:rPr lang="en-US" altLang="en-US" sz="2200" b="1" dirty="0"/>
              <a:t>Provide wire transfer services</a:t>
            </a:r>
          </a:p>
          <a:p>
            <a:pPr marL="292608" lvl="1" indent="-292608" eaLnBrk="1" hangingPunct="1">
              <a:lnSpc>
                <a:spcPct val="90000"/>
              </a:lnSpc>
              <a:spcBef>
                <a:spcPts val="1000"/>
              </a:spcBef>
              <a:buSzPct val="100000"/>
            </a:pPr>
            <a:r>
              <a:rPr lang="en-US" altLang="en-US" sz="2000" dirty="0" smtClean="0"/>
              <a:t>Fedwire.</a:t>
            </a:r>
            <a:endParaRPr lang="en-US" altLang="en-US" sz="2000" dirty="0"/>
          </a:p>
          <a:p>
            <a:pPr marL="292608" lvl="1" indent="-292608" eaLnBrk="1" hangingPunct="1">
              <a:lnSpc>
                <a:spcPct val="90000"/>
              </a:lnSpc>
              <a:spcBef>
                <a:spcPts val="1000"/>
              </a:spcBef>
              <a:buSzPct val="100000"/>
            </a:pPr>
            <a:r>
              <a:rPr lang="en-US" altLang="en-US" sz="2000" dirty="0"/>
              <a:t>Automated Clearinghouse (</a:t>
            </a:r>
            <a:r>
              <a:rPr lang="en-US" altLang="en-US" sz="2000" dirty="0" smtClean="0"/>
              <a:t>A</a:t>
            </a:r>
            <a:r>
              <a:rPr lang="en-US" altLang="en-US" sz="100" dirty="0" smtClean="0"/>
              <a:t> </a:t>
            </a:r>
            <a:r>
              <a:rPr lang="en-US" altLang="en-US" sz="2000" dirty="0" smtClean="0"/>
              <a:t>C</a:t>
            </a:r>
            <a:r>
              <a:rPr lang="en-US" altLang="en-US" sz="100" dirty="0" smtClean="0"/>
              <a:t> </a:t>
            </a:r>
            <a:r>
              <a:rPr lang="en-US" altLang="en-US" sz="2000" dirty="0" smtClean="0"/>
              <a:t>H).</a:t>
            </a:r>
            <a:endParaRPr lang="en-US" altLang="en-US" sz="2000" dirty="0"/>
          </a:p>
        </p:txBody>
      </p:sp>
      <p:sp>
        <p:nvSpPr>
          <p:cNvPr id="6" name="Content Placeholder 5"/>
          <p:cNvSpPr>
            <a:spLocks noGrp="1"/>
          </p:cNvSpPr>
          <p:nvPr>
            <p:ph idx="15"/>
          </p:nvPr>
        </p:nvSpPr>
        <p:spPr>
          <a:xfrm>
            <a:off x="474131" y="5118736"/>
            <a:ext cx="8229600" cy="790574"/>
          </a:xfrm>
        </p:spPr>
        <p:txBody>
          <a:bodyPr/>
          <a:lstStyle/>
          <a:p>
            <a:pPr marL="0" indent="0" eaLnBrk="1" hangingPunct="1">
              <a:buNone/>
            </a:pPr>
            <a:r>
              <a:rPr lang="en-US" altLang="en-US" sz="2200" b="1" dirty="0"/>
              <a:t>Perform banking sector and economic research</a:t>
            </a:r>
          </a:p>
          <a:p>
            <a:pPr marL="292608" lvl="1" indent="-292608" eaLnBrk="1" hangingPunct="1">
              <a:lnSpc>
                <a:spcPct val="90000"/>
              </a:lnSpc>
              <a:spcBef>
                <a:spcPts val="1000"/>
              </a:spcBef>
              <a:buSzPct val="100000"/>
            </a:pPr>
            <a:r>
              <a:rPr lang="en-US" altLang="en-US" sz="2000" dirty="0"/>
              <a:t>Used in the formulation of monetary </a:t>
            </a:r>
            <a:r>
              <a:rPr lang="en-US" altLang="en-US" sz="2000" dirty="0" smtClean="0"/>
              <a:t>policy.</a:t>
            </a:r>
            <a:endParaRPr lang="en-US" altLang="en-US" sz="2000" dirty="0"/>
          </a:p>
        </p:txBody>
      </p:sp>
      <p:sp>
        <p:nvSpPr>
          <p:cNvPr id="7" name="Slide Number Placeholder 6"/>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15</a:t>
            </a:fld>
            <a:endParaRPr lang="en-US" altLang="en-US" dirty="0"/>
          </a:p>
        </p:txBody>
      </p:sp>
    </p:spTree>
    <p:extLst>
      <p:ext uri="{BB962C8B-B14F-4D97-AF65-F5344CB8AC3E}">
        <p14:creationId xmlns:p14="http://schemas.microsoft.com/office/powerpoint/2010/main" val="9313173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Discussion of the Federal Reserve</a:t>
            </a:r>
            <a:endParaRPr lang="en-IN" sz="3500" dirty="0"/>
          </a:p>
        </p:txBody>
      </p:sp>
      <p:sp>
        <p:nvSpPr>
          <p:cNvPr id="3" name="Content Placeholder 2"/>
          <p:cNvSpPr>
            <a:spLocks noGrp="1"/>
          </p:cNvSpPr>
          <p:nvPr>
            <p:ph idx="1"/>
          </p:nvPr>
        </p:nvSpPr>
        <p:spPr/>
        <p:txBody>
          <a:bodyPr/>
          <a:lstStyle/>
          <a:p>
            <a:pPr marL="0" indent="0" eaLnBrk="1" hangingPunct="1">
              <a:spcAft>
                <a:spcPts val="1000"/>
              </a:spcAft>
              <a:buNone/>
            </a:pPr>
            <a:r>
              <a:rPr lang="en-US" altLang="en-US" sz="2800" dirty="0"/>
              <a:t>What are the implications of the bailouts of the financial crisis? Is the system safer now or can we expect another crisis in the future</a:t>
            </a:r>
            <a:r>
              <a:rPr lang="en-US" altLang="en-US" sz="2800" dirty="0" smtClean="0"/>
              <a:t>?</a:t>
            </a:r>
          </a:p>
          <a:p>
            <a:pPr marL="0" indent="0" eaLnBrk="1" hangingPunct="1">
              <a:spcAft>
                <a:spcPts val="1000"/>
              </a:spcAft>
              <a:buNone/>
            </a:pPr>
            <a:r>
              <a:rPr lang="en-US" altLang="en-US" sz="2800" dirty="0" smtClean="0"/>
              <a:t>What does it mean to be too big to fail or systemically risky?  Does designating an institution as systemically risky make the system safer?</a:t>
            </a:r>
          </a:p>
          <a:p>
            <a:pPr marL="0" indent="0" eaLnBrk="1" hangingPunct="1">
              <a:buNone/>
            </a:pPr>
            <a:r>
              <a:rPr lang="en-US" altLang="en-US" sz="2800" dirty="0" smtClean="0"/>
              <a:t>What are the pros and cons of deposit insurance? Should the U.S. employ unlimited deposit insurance as some other countries do?</a:t>
            </a:r>
            <a:endParaRPr lang="en-US" altLang="en-US" sz="2800" b="1" dirty="0"/>
          </a:p>
        </p:txBody>
      </p:sp>
      <p:sp>
        <p:nvSpPr>
          <p:cNvPr id="4" name="Slide Number Placeholder 3"/>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16</a:t>
            </a:fld>
            <a:endParaRPr lang="en-US" altLang="en-US" dirty="0"/>
          </a:p>
        </p:txBody>
      </p:sp>
    </p:spTree>
    <p:extLst>
      <p:ext uri="{BB962C8B-B14F-4D97-AF65-F5344CB8AC3E}">
        <p14:creationId xmlns:p14="http://schemas.microsoft.com/office/powerpoint/2010/main" val="1062222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Figure 4-5: The Process of Monetary Policy Implementation</a:t>
            </a:r>
            <a:endParaRPr lang="en-IN" sz="3500" dirty="0"/>
          </a:p>
        </p:txBody>
      </p:sp>
      <p:sp>
        <p:nvSpPr>
          <p:cNvPr id="13" name="Content Placeholder 1"/>
          <p:cNvSpPr>
            <a:spLocks noGrp="1"/>
          </p:cNvSpPr>
          <p:nvPr>
            <p:ph idx="1"/>
          </p:nvPr>
        </p:nvSpPr>
        <p:spPr>
          <a:xfrm>
            <a:off x="457200" y="1719263"/>
            <a:ext cx="8229600" cy="360804"/>
          </a:xfrm>
        </p:spPr>
        <p:txBody>
          <a:bodyPr/>
          <a:lstStyle/>
          <a:p>
            <a:pPr marL="0" indent="0">
              <a:buNone/>
            </a:pPr>
            <a:r>
              <a:rPr lang="en-IN" sz="2400" b="1" dirty="0"/>
              <a:t>Figure </a:t>
            </a:r>
            <a:r>
              <a:rPr lang="en-IN" sz="2400" b="1" dirty="0" smtClean="0"/>
              <a:t>4-5 </a:t>
            </a:r>
            <a:r>
              <a:rPr lang="en-US" altLang="en-US" sz="2400" b="1" dirty="0" smtClean="0">
                <a:solidFill>
                  <a:srgbClr val="0070C0"/>
                </a:solidFill>
              </a:rPr>
              <a:t>The </a:t>
            </a:r>
            <a:r>
              <a:rPr lang="en-US" altLang="en-US" sz="2400" b="1" dirty="0">
                <a:solidFill>
                  <a:srgbClr val="0070C0"/>
                </a:solidFill>
              </a:rPr>
              <a:t>Process of Monetary Policy Implementation</a:t>
            </a:r>
            <a:endParaRPr lang="en-US" sz="2400" b="1" dirty="0">
              <a:solidFill>
                <a:srgbClr val="0070C0"/>
              </a:solidFill>
            </a:endParaRPr>
          </a:p>
        </p:txBody>
      </p:sp>
      <p:pic>
        <p:nvPicPr>
          <p:cNvPr id="14" name="Picture 13" descr="Flowchart showing the process of monetary policy implementation."/>
          <p:cNvPicPr>
            <a:picLocks noChangeAspect="1"/>
          </p:cNvPicPr>
          <p:nvPr/>
        </p:nvPicPr>
        <p:blipFill>
          <a:blip r:embed="rId3"/>
          <a:stretch>
            <a:fillRect/>
          </a:stretch>
        </p:blipFill>
        <p:spPr>
          <a:xfrm>
            <a:off x="2240726" y="2157087"/>
            <a:ext cx="4662548" cy="4054388"/>
          </a:xfrm>
          <a:prstGeom prst="rect">
            <a:avLst/>
          </a:prstGeom>
        </p:spPr>
      </p:pic>
      <p:sp>
        <p:nvSpPr>
          <p:cNvPr id="18" name="Content Placeholder 17"/>
          <p:cNvSpPr>
            <a:spLocks noGrp="1"/>
          </p:cNvSpPr>
          <p:nvPr>
            <p:ph idx="13"/>
          </p:nvPr>
        </p:nvSpPr>
        <p:spPr>
          <a:xfrm>
            <a:off x="3426861" y="6288496"/>
            <a:ext cx="2055178" cy="214857"/>
          </a:xfrm>
        </p:spPr>
        <p:txBody>
          <a:bodyPr/>
          <a:lstStyle/>
          <a:p>
            <a:pPr marL="0" indent="0" algn="ctr">
              <a:buNone/>
            </a:pPr>
            <a:r>
              <a:rPr lang="en-US" sz="900" u="sng" dirty="0">
                <a:hlinkClick r:id="rId4" action="ppaction://hlinksldjump"/>
              </a:rPr>
              <a:t>Access the long description slide.</a:t>
            </a:r>
            <a:endParaRPr lang="en-US" sz="900" dirty="0">
              <a:hlinkClick r:id="rId4" action="ppaction://hlinksldjump"/>
            </a:endParaRPr>
          </a:p>
        </p:txBody>
      </p:sp>
      <p:sp>
        <p:nvSpPr>
          <p:cNvPr id="3" name="Slide Number Placeholder 2"/>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17</a:t>
            </a:fld>
            <a:endParaRPr lang="en-US" altLang="en-US" dirty="0"/>
          </a:p>
        </p:txBody>
      </p:sp>
    </p:spTree>
    <p:extLst>
      <p:ext uri="{BB962C8B-B14F-4D97-AF65-F5344CB8AC3E}">
        <p14:creationId xmlns:p14="http://schemas.microsoft.com/office/powerpoint/2010/main" val="8843991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Balance Sheet of the Federal Reserve</a:t>
            </a:r>
            <a:endParaRPr lang="en-IN" sz="3500" dirty="0"/>
          </a:p>
        </p:txBody>
      </p:sp>
      <p:sp>
        <p:nvSpPr>
          <p:cNvPr id="3" name="Content Placeholder 2"/>
          <p:cNvSpPr>
            <a:spLocks noGrp="1"/>
          </p:cNvSpPr>
          <p:nvPr>
            <p:ph idx="1"/>
          </p:nvPr>
        </p:nvSpPr>
        <p:spPr>
          <a:xfrm>
            <a:off x="457200" y="1719263"/>
            <a:ext cx="8229600" cy="2723338"/>
          </a:xfrm>
        </p:spPr>
        <p:txBody>
          <a:bodyPr/>
          <a:lstStyle/>
          <a:p>
            <a:pPr marL="0" indent="0" eaLnBrk="1" hangingPunct="1">
              <a:buNone/>
            </a:pPr>
            <a:r>
              <a:rPr lang="en-US" altLang="en-US" sz="3600" b="1" dirty="0"/>
              <a:t>Major </a:t>
            </a:r>
            <a:r>
              <a:rPr lang="en-US" altLang="en-US" sz="3600" b="1" dirty="0" smtClean="0"/>
              <a:t>liabilities.</a:t>
            </a:r>
            <a:endParaRPr lang="en-US" altLang="en-US" sz="3600" b="1" dirty="0"/>
          </a:p>
          <a:p>
            <a:pPr marL="292608" lvl="1" indent="-292608" eaLnBrk="1" hangingPunct="1">
              <a:spcBef>
                <a:spcPts val="1000"/>
              </a:spcBef>
              <a:buSzPct val="100000"/>
            </a:pPr>
            <a:r>
              <a:rPr lang="en-US" altLang="en-US" sz="3200" dirty="0"/>
              <a:t>Reserve </a:t>
            </a:r>
            <a:r>
              <a:rPr lang="en-US" altLang="en-US" sz="3200" dirty="0" smtClean="0"/>
              <a:t>deposits.</a:t>
            </a:r>
            <a:endParaRPr lang="en-US" altLang="en-US" sz="3200" dirty="0"/>
          </a:p>
          <a:p>
            <a:pPr marL="292608" lvl="1" indent="-292608" eaLnBrk="1" hangingPunct="1">
              <a:spcBef>
                <a:spcPts val="1000"/>
              </a:spcBef>
              <a:buSzPct val="100000"/>
            </a:pPr>
            <a:r>
              <a:rPr lang="en-US" altLang="en-US" sz="3200" dirty="0"/>
              <a:t>Currency in </a:t>
            </a:r>
            <a:r>
              <a:rPr lang="en-US" altLang="en-US" sz="3200" dirty="0" smtClean="0"/>
              <a:t>circulation.</a:t>
            </a:r>
            <a:endParaRPr lang="en-US" altLang="en-US" sz="3200" dirty="0"/>
          </a:p>
          <a:p>
            <a:pPr marL="621792" lvl="2" indent="-320040" eaLnBrk="1" hangingPunct="1">
              <a:spcBef>
                <a:spcPts val="500"/>
              </a:spcBef>
            </a:pPr>
            <a:r>
              <a:rPr lang="en-US" altLang="en-US" sz="2800" dirty="0"/>
              <a:t>Note that currency in circulation + reserves = monetary </a:t>
            </a:r>
            <a:r>
              <a:rPr lang="en-US" altLang="en-US" sz="2800" dirty="0" smtClean="0"/>
              <a:t>base.</a:t>
            </a:r>
            <a:endParaRPr lang="en-US" altLang="en-US" sz="2900" dirty="0"/>
          </a:p>
        </p:txBody>
      </p:sp>
      <p:sp>
        <p:nvSpPr>
          <p:cNvPr id="4" name="Content Placeholder 3"/>
          <p:cNvSpPr>
            <a:spLocks noGrp="1"/>
          </p:cNvSpPr>
          <p:nvPr>
            <p:ph idx="13"/>
          </p:nvPr>
        </p:nvSpPr>
        <p:spPr>
          <a:xfrm>
            <a:off x="465661" y="4442601"/>
            <a:ext cx="8229600" cy="1872741"/>
          </a:xfrm>
        </p:spPr>
        <p:txBody>
          <a:bodyPr/>
          <a:lstStyle/>
          <a:p>
            <a:pPr marL="0" indent="0" eaLnBrk="1" hangingPunct="1">
              <a:buNone/>
            </a:pPr>
            <a:r>
              <a:rPr lang="en-US" altLang="en-US" sz="3600" b="1" dirty="0"/>
              <a:t>Major </a:t>
            </a:r>
            <a:r>
              <a:rPr lang="en-US" altLang="en-US" sz="3600" b="1" dirty="0" smtClean="0"/>
              <a:t>assets.</a:t>
            </a:r>
            <a:endParaRPr lang="en-US" altLang="en-US" sz="3600" b="1" dirty="0"/>
          </a:p>
          <a:p>
            <a:pPr marL="292608" lvl="1" indent="-292608" eaLnBrk="1" hangingPunct="1">
              <a:spcBef>
                <a:spcPts val="1000"/>
              </a:spcBef>
              <a:buSzPct val="100000"/>
            </a:pPr>
            <a:r>
              <a:rPr lang="en-US" altLang="en-US" sz="3200" dirty="0"/>
              <a:t>Treasury </a:t>
            </a:r>
            <a:r>
              <a:rPr lang="en-US" altLang="en-US" sz="3200" dirty="0" smtClean="0"/>
              <a:t>securities.</a:t>
            </a:r>
            <a:endParaRPr lang="en-US" altLang="en-US" sz="3200" dirty="0"/>
          </a:p>
          <a:p>
            <a:pPr marL="292608" lvl="1" indent="-292608" eaLnBrk="1" hangingPunct="1">
              <a:spcBef>
                <a:spcPts val="1000"/>
              </a:spcBef>
              <a:buSzPct val="100000"/>
            </a:pPr>
            <a:r>
              <a:rPr lang="en-US" altLang="en-US" sz="3200" dirty="0"/>
              <a:t>U.S. government agency </a:t>
            </a:r>
            <a:r>
              <a:rPr lang="en-US" altLang="en-US" sz="3200" dirty="0" smtClean="0"/>
              <a:t>securities.</a:t>
            </a:r>
            <a:endParaRPr lang="en-US" altLang="en-US" sz="3200" dirty="0"/>
          </a:p>
        </p:txBody>
      </p:sp>
      <p:sp>
        <p:nvSpPr>
          <p:cNvPr id="5" name="Slide Number Placeholder 4"/>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18</a:t>
            </a:fld>
            <a:endParaRPr lang="en-US" altLang="en-US" dirty="0"/>
          </a:p>
        </p:txBody>
      </p:sp>
    </p:spTree>
    <p:extLst>
      <p:ext uri="{BB962C8B-B14F-4D97-AF65-F5344CB8AC3E}">
        <p14:creationId xmlns:p14="http://schemas.microsoft.com/office/powerpoint/2010/main" val="10062670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Monetary Policy </a:t>
            </a:r>
            <a:r>
              <a:rPr lang="en-US" altLang="en-US" sz="3500" dirty="0" smtClean="0"/>
              <a:t>Tools </a:t>
            </a:r>
            <a:r>
              <a:rPr lang="en-US" altLang="en-US" sz="1000" dirty="0" smtClean="0"/>
              <a:t>1</a:t>
            </a:r>
            <a:endParaRPr lang="en-IN" sz="1000" b="0" dirty="0"/>
          </a:p>
        </p:txBody>
      </p:sp>
      <p:sp>
        <p:nvSpPr>
          <p:cNvPr id="3" name="Content Placeholder 2"/>
          <p:cNvSpPr>
            <a:spLocks noGrp="1"/>
          </p:cNvSpPr>
          <p:nvPr>
            <p:ph idx="1"/>
          </p:nvPr>
        </p:nvSpPr>
        <p:spPr>
          <a:xfrm>
            <a:off x="457200" y="1719263"/>
            <a:ext cx="8229600" cy="4110037"/>
          </a:xfrm>
        </p:spPr>
        <p:txBody>
          <a:bodyPr/>
          <a:lstStyle/>
          <a:p>
            <a:pPr marL="0" indent="0" eaLnBrk="1" hangingPunct="1">
              <a:buNone/>
            </a:pPr>
            <a:r>
              <a:rPr lang="en-US" altLang="en-US" b="1" dirty="0"/>
              <a:t>Monetary policy affects the macroeconomy by influencing the supply and demand for excess bank </a:t>
            </a:r>
            <a:r>
              <a:rPr lang="en-US" altLang="en-US" b="1" dirty="0" smtClean="0"/>
              <a:t>reserves.</a:t>
            </a:r>
            <a:endParaRPr lang="en-US" altLang="en-US" b="1" dirty="0"/>
          </a:p>
          <a:p>
            <a:pPr marL="292608" lvl="1" indent="-292608" eaLnBrk="1" hangingPunct="1">
              <a:spcBef>
                <a:spcPts val="1000"/>
              </a:spcBef>
              <a:buSzPct val="100000"/>
            </a:pPr>
            <a:r>
              <a:rPr lang="en-US" altLang="en-US" dirty="0"/>
              <a:t>Influences the money supply and the level of short-term and long-term interest </a:t>
            </a:r>
            <a:r>
              <a:rPr lang="en-US" altLang="en-US" dirty="0" smtClean="0"/>
              <a:t>rates.</a:t>
            </a:r>
            <a:endParaRPr lang="en-US" altLang="en-US" dirty="0"/>
          </a:p>
          <a:p>
            <a:pPr marL="292608" lvl="1" indent="-292608" eaLnBrk="1" hangingPunct="1">
              <a:spcBef>
                <a:spcPts val="1000"/>
              </a:spcBef>
              <a:buSzPct val="100000"/>
            </a:pPr>
            <a:r>
              <a:rPr lang="en-US" altLang="en-US" dirty="0"/>
              <a:t>Affects foreign exchange rates, the amount of money and credit in the economy, and the levels of employment, output, and </a:t>
            </a:r>
            <a:r>
              <a:rPr lang="en-US" altLang="en-US" dirty="0" smtClean="0"/>
              <a:t>prices.</a:t>
            </a:r>
            <a:endParaRPr lang="en-US" altLang="en-US" dirty="0"/>
          </a:p>
        </p:txBody>
      </p:sp>
      <p:sp>
        <p:nvSpPr>
          <p:cNvPr id="4" name="Slide Number Placeholder 3"/>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19</a:t>
            </a:fld>
            <a:endParaRPr lang="en-US" altLang="en-US" dirty="0"/>
          </a:p>
        </p:txBody>
      </p:sp>
    </p:spTree>
    <p:extLst>
      <p:ext uri="{BB962C8B-B14F-4D97-AF65-F5344CB8AC3E}">
        <p14:creationId xmlns:p14="http://schemas.microsoft.com/office/powerpoint/2010/main" val="34040751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The Federal Reserve</a:t>
            </a:r>
            <a:endParaRPr lang="en-IN" sz="1000" dirty="0"/>
          </a:p>
        </p:txBody>
      </p:sp>
      <p:sp>
        <p:nvSpPr>
          <p:cNvPr id="3" name="Content Placeholder 2"/>
          <p:cNvSpPr>
            <a:spLocks noGrp="1"/>
          </p:cNvSpPr>
          <p:nvPr>
            <p:ph idx="1"/>
          </p:nvPr>
        </p:nvSpPr>
        <p:spPr>
          <a:xfrm>
            <a:off x="457200" y="1719263"/>
            <a:ext cx="8229600" cy="3551237"/>
          </a:xfrm>
        </p:spPr>
        <p:txBody>
          <a:bodyPr/>
          <a:lstStyle/>
          <a:p>
            <a:pPr marL="0" indent="0" eaLnBrk="1" hangingPunct="1">
              <a:lnSpc>
                <a:spcPct val="90000"/>
              </a:lnSpc>
              <a:buNone/>
            </a:pPr>
            <a:r>
              <a:rPr lang="en-US" altLang="en-US" b="1" dirty="0"/>
              <a:t>Founded by Congress under the Federal Reserve Act in 1913.</a:t>
            </a:r>
          </a:p>
          <a:p>
            <a:pPr marL="0" indent="0" eaLnBrk="1" hangingPunct="1">
              <a:lnSpc>
                <a:spcPct val="90000"/>
              </a:lnSpc>
              <a:buNone/>
            </a:pPr>
            <a:r>
              <a:rPr lang="en-US" altLang="en-US" b="1" dirty="0"/>
              <a:t>Subject to oversight by Congress under its authority to create money.</a:t>
            </a:r>
          </a:p>
          <a:p>
            <a:pPr marL="0" indent="0" eaLnBrk="1" hangingPunct="1">
              <a:lnSpc>
                <a:spcPct val="90000"/>
              </a:lnSpc>
              <a:buNone/>
            </a:pPr>
            <a:r>
              <a:rPr lang="en-US" altLang="en-US" b="1" dirty="0"/>
              <a:t>An independent central bank–its decisions do not have to be ratified by the President or Congress.</a:t>
            </a:r>
          </a:p>
          <a:p>
            <a:pPr marL="292608" lvl="1" indent="-292608" eaLnBrk="1" hangingPunct="1">
              <a:lnSpc>
                <a:spcPct val="90000"/>
              </a:lnSpc>
              <a:spcBef>
                <a:spcPts val="1000"/>
              </a:spcBef>
              <a:buSzPct val="100000"/>
            </a:pPr>
            <a:r>
              <a:rPr lang="en-US" altLang="en-US" sz="3100" b="1" dirty="0"/>
              <a:t>Congressional oversight.</a:t>
            </a:r>
          </a:p>
        </p:txBody>
      </p:sp>
      <p:sp>
        <p:nvSpPr>
          <p:cNvPr id="4" name="Slide Number Placeholder 3"/>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2</a:t>
            </a:fld>
            <a:endParaRPr lang="en-US" altLang="en-US" dirty="0"/>
          </a:p>
        </p:txBody>
      </p:sp>
    </p:spTree>
    <p:extLst>
      <p:ext uri="{BB962C8B-B14F-4D97-AF65-F5344CB8AC3E}">
        <p14:creationId xmlns:p14="http://schemas.microsoft.com/office/powerpoint/2010/main" val="34752372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Monetary Policy Tools </a:t>
            </a:r>
            <a:r>
              <a:rPr lang="en-US" altLang="en-US" sz="1000" b="0" dirty="0" smtClean="0"/>
              <a:t>2</a:t>
            </a:r>
            <a:endParaRPr lang="en-IN" sz="3500" dirty="0"/>
          </a:p>
        </p:txBody>
      </p:sp>
      <p:sp>
        <p:nvSpPr>
          <p:cNvPr id="3" name="Content Placeholder 2"/>
          <p:cNvSpPr>
            <a:spLocks noGrp="1"/>
          </p:cNvSpPr>
          <p:nvPr>
            <p:ph idx="1"/>
          </p:nvPr>
        </p:nvSpPr>
        <p:spPr>
          <a:xfrm>
            <a:off x="457200" y="1719263"/>
            <a:ext cx="8229600" cy="1399952"/>
          </a:xfrm>
        </p:spPr>
        <p:txBody>
          <a:bodyPr/>
          <a:lstStyle/>
          <a:p>
            <a:pPr marL="0" indent="0" eaLnBrk="1" hangingPunct="1">
              <a:buNone/>
            </a:pPr>
            <a:r>
              <a:rPr lang="en-US" altLang="en-US" b="1" dirty="0"/>
              <a:t>Financial Services Regulatory Relief Act of </a:t>
            </a:r>
            <a:r>
              <a:rPr lang="en-US" altLang="en-US" b="1" dirty="0" smtClean="0"/>
              <a:t>2006.</a:t>
            </a:r>
            <a:endParaRPr lang="en-US" altLang="en-US" b="1" dirty="0"/>
          </a:p>
          <a:p>
            <a:pPr marL="292608" lvl="1" indent="-292608" eaLnBrk="1" hangingPunct="1">
              <a:spcBef>
                <a:spcPts val="1000"/>
              </a:spcBef>
              <a:buSzPct val="100000"/>
            </a:pPr>
            <a:r>
              <a:rPr lang="en-US" altLang="en-US" dirty="0"/>
              <a:t>Authorized Federal Reserve to pay interest on reserve balances held by depository </a:t>
            </a:r>
            <a:r>
              <a:rPr lang="en-US" altLang="en-US" dirty="0" smtClean="0"/>
              <a:t>institutions.</a:t>
            </a:r>
            <a:endParaRPr lang="en-US" altLang="en-US" dirty="0"/>
          </a:p>
        </p:txBody>
      </p:sp>
      <p:sp>
        <p:nvSpPr>
          <p:cNvPr id="5" name="Content Placeholder 4"/>
          <p:cNvSpPr>
            <a:spLocks noGrp="1"/>
          </p:cNvSpPr>
          <p:nvPr>
            <p:ph idx="13"/>
          </p:nvPr>
        </p:nvSpPr>
        <p:spPr>
          <a:xfrm>
            <a:off x="465661" y="3271825"/>
            <a:ext cx="8229600" cy="2462401"/>
          </a:xfrm>
        </p:spPr>
        <p:txBody>
          <a:bodyPr/>
          <a:lstStyle/>
          <a:p>
            <a:pPr marL="0" indent="0" eaLnBrk="1" hangingPunct="1">
              <a:buNone/>
            </a:pPr>
            <a:r>
              <a:rPr lang="en-US" altLang="en-US" b="1" dirty="0"/>
              <a:t>Federal Reserve can take one of two basic approaches to affect the market for banks’ excess </a:t>
            </a:r>
            <a:r>
              <a:rPr lang="en-US" altLang="en-US" b="1" dirty="0" smtClean="0"/>
              <a:t>reserves.</a:t>
            </a:r>
            <a:endParaRPr lang="en-US" altLang="en-US" b="1" dirty="0"/>
          </a:p>
          <a:p>
            <a:pPr marL="292608" lvl="1" indent="-292608" eaLnBrk="1" hangingPunct="1">
              <a:spcBef>
                <a:spcPts val="1000"/>
              </a:spcBef>
              <a:buSzPct val="100000"/>
            </a:pPr>
            <a:r>
              <a:rPr lang="en-US" altLang="en-US" dirty="0"/>
              <a:t>Target quantity of </a:t>
            </a:r>
            <a:r>
              <a:rPr lang="en-US" altLang="en-US" dirty="0" smtClean="0"/>
              <a:t>reserves.</a:t>
            </a:r>
            <a:endParaRPr lang="en-US" altLang="en-US" dirty="0"/>
          </a:p>
          <a:p>
            <a:pPr marL="292608" lvl="1" indent="-292608" eaLnBrk="1" hangingPunct="1">
              <a:spcBef>
                <a:spcPts val="1000"/>
              </a:spcBef>
              <a:buSzPct val="100000"/>
            </a:pPr>
            <a:r>
              <a:rPr lang="en-US" altLang="en-US" dirty="0"/>
              <a:t>Target interest rate on those </a:t>
            </a:r>
            <a:r>
              <a:rPr lang="en-US" altLang="en-US" dirty="0" smtClean="0"/>
              <a:t>reserves.</a:t>
            </a:r>
            <a:endParaRPr lang="en-US" altLang="en-US" dirty="0"/>
          </a:p>
        </p:txBody>
      </p:sp>
      <p:sp>
        <p:nvSpPr>
          <p:cNvPr id="4" name="Slide Number Placeholder 3"/>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20</a:t>
            </a:fld>
            <a:endParaRPr lang="en-US" altLang="en-US" dirty="0"/>
          </a:p>
        </p:txBody>
      </p:sp>
    </p:spTree>
    <p:extLst>
      <p:ext uri="{BB962C8B-B14F-4D97-AF65-F5344CB8AC3E}">
        <p14:creationId xmlns:p14="http://schemas.microsoft.com/office/powerpoint/2010/main" val="41947435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Open Market </a:t>
            </a:r>
            <a:r>
              <a:rPr lang="en-US" altLang="en-US" sz="3500" dirty="0" smtClean="0"/>
              <a:t>Operations </a:t>
            </a:r>
            <a:r>
              <a:rPr lang="en-US" altLang="en-US" sz="1000" dirty="0" smtClean="0"/>
              <a:t>1</a:t>
            </a:r>
            <a:endParaRPr lang="en-IN" sz="1000" dirty="0"/>
          </a:p>
        </p:txBody>
      </p:sp>
      <p:sp>
        <p:nvSpPr>
          <p:cNvPr id="6" name="Content Placeholder 5"/>
          <p:cNvSpPr>
            <a:spLocks noGrp="1"/>
          </p:cNvSpPr>
          <p:nvPr>
            <p:ph idx="1"/>
          </p:nvPr>
        </p:nvSpPr>
        <p:spPr>
          <a:xfrm>
            <a:off x="457200" y="1719263"/>
            <a:ext cx="8229600" cy="3468034"/>
          </a:xfrm>
        </p:spPr>
        <p:txBody>
          <a:bodyPr/>
          <a:lstStyle/>
          <a:p>
            <a:pPr marL="0" indent="0" eaLnBrk="1" hangingPunct="1">
              <a:buNone/>
            </a:pPr>
            <a:r>
              <a:rPr lang="en-US" altLang="en-US" b="1" dirty="0"/>
              <a:t>Open market operations</a:t>
            </a:r>
          </a:p>
          <a:p>
            <a:pPr marL="292608" lvl="1" indent="-292608" eaLnBrk="1" hangingPunct="1">
              <a:spcBef>
                <a:spcPts val="1000"/>
              </a:spcBef>
              <a:buSzPct val="100000"/>
            </a:pPr>
            <a:r>
              <a:rPr lang="en-US" altLang="en-US" dirty="0"/>
              <a:t>Policy directive of the </a:t>
            </a:r>
            <a:r>
              <a:rPr lang="en-US" altLang="en-US" dirty="0" smtClean="0"/>
              <a:t>F</a:t>
            </a:r>
            <a:r>
              <a:rPr lang="en-US" altLang="en-US" sz="100" dirty="0" smtClean="0"/>
              <a:t> </a:t>
            </a:r>
            <a:r>
              <a:rPr lang="en-US" altLang="en-US" dirty="0" smtClean="0"/>
              <a:t>O</a:t>
            </a:r>
            <a:r>
              <a:rPr lang="en-US" altLang="en-US" sz="100" dirty="0" smtClean="0"/>
              <a:t> </a:t>
            </a:r>
            <a:r>
              <a:rPr lang="en-US" altLang="en-US" dirty="0" smtClean="0"/>
              <a:t>M</a:t>
            </a:r>
            <a:r>
              <a:rPr lang="en-US" altLang="en-US" sz="100" dirty="0" smtClean="0"/>
              <a:t> </a:t>
            </a:r>
            <a:r>
              <a:rPr lang="en-US" altLang="en-US" dirty="0" smtClean="0"/>
              <a:t>C </a:t>
            </a:r>
            <a:r>
              <a:rPr lang="en-US" altLang="en-US" dirty="0"/>
              <a:t>is forwarded to the Federal Reserve Board Trading Desk at the Federal Reserve Bank of New </a:t>
            </a:r>
            <a:r>
              <a:rPr lang="en-US" altLang="en-US" dirty="0" smtClean="0"/>
              <a:t>York.</a:t>
            </a:r>
            <a:endParaRPr lang="en-US" altLang="en-US" dirty="0"/>
          </a:p>
          <a:p>
            <a:pPr marL="292608" lvl="1" indent="-292608" eaLnBrk="1" hangingPunct="1">
              <a:spcBef>
                <a:spcPts val="1000"/>
              </a:spcBef>
              <a:buSzPct val="100000"/>
            </a:pPr>
            <a:r>
              <a:rPr lang="en-US" altLang="en-US" dirty="0"/>
              <a:t>Trading Desk manager buys or sells U.S. Treasury securities in the over-the-counter (</a:t>
            </a:r>
            <a:r>
              <a:rPr lang="en-US" altLang="en-US" dirty="0" smtClean="0"/>
              <a:t>O</a:t>
            </a:r>
            <a:r>
              <a:rPr lang="en-US" altLang="en-US" sz="100" dirty="0" smtClean="0"/>
              <a:t> </a:t>
            </a:r>
            <a:r>
              <a:rPr lang="en-US" altLang="en-US" dirty="0" smtClean="0"/>
              <a:t>T</a:t>
            </a:r>
            <a:r>
              <a:rPr lang="en-US" altLang="en-US" sz="100" dirty="0" smtClean="0"/>
              <a:t> </a:t>
            </a:r>
            <a:r>
              <a:rPr lang="en-US" altLang="en-US" dirty="0" smtClean="0"/>
              <a:t>C</a:t>
            </a:r>
            <a:r>
              <a:rPr lang="en-US" altLang="en-US" dirty="0"/>
              <a:t>) market, which keeps the fed funds rate near its desired </a:t>
            </a:r>
            <a:r>
              <a:rPr lang="en-US" altLang="en-US" dirty="0" smtClean="0"/>
              <a:t>target.</a:t>
            </a:r>
            <a:endParaRPr lang="en-US" altLang="en-US" dirty="0"/>
          </a:p>
        </p:txBody>
      </p:sp>
      <p:sp>
        <p:nvSpPr>
          <p:cNvPr id="3" name="Slide Number Placeholder 2"/>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21</a:t>
            </a:fld>
            <a:endParaRPr lang="en-US" altLang="en-US" dirty="0"/>
          </a:p>
        </p:txBody>
      </p:sp>
    </p:spTree>
    <p:extLst>
      <p:ext uri="{BB962C8B-B14F-4D97-AF65-F5344CB8AC3E}">
        <p14:creationId xmlns:p14="http://schemas.microsoft.com/office/powerpoint/2010/main" val="2836342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Open Market </a:t>
            </a:r>
            <a:r>
              <a:rPr lang="en-US" altLang="en-US" sz="3500" dirty="0" smtClean="0"/>
              <a:t>Operations </a:t>
            </a:r>
            <a:r>
              <a:rPr lang="en-US" altLang="en-US" sz="1000" dirty="0" smtClean="0"/>
              <a:t>2</a:t>
            </a:r>
            <a:endParaRPr lang="en-IN" sz="1000" dirty="0"/>
          </a:p>
        </p:txBody>
      </p:sp>
      <p:sp>
        <p:nvSpPr>
          <p:cNvPr id="6" name="Content Placeholder 5"/>
          <p:cNvSpPr>
            <a:spLocks noGrp="1"/>
          </p:cNvSpPr>
          <p:nvPr>
            <p:ph idx="1"/>
          </p:nvPr>
        </p:nvSpPr>
        <p:spPr>
          <a:xfrm>
            <a:off x="457200" y="1719263"/>
            <a:ext cx="8229600" cy="3449637"/>
          </a:xfrm>
        </p:spPr>
        <p:txBody>
          <a:bodyPr/>
          <a:lstStyle/>
          <a:p>
            <a:pPr marL="0" indent="0" eaLnBrk="1" hangingPunct="1">
              <a:buNone/>
            </a:pPr>
            <a:r>
              <a:rPr lang="en-US" altLang="en-US" b="1" dirty="0"/>
              <a:t>Open market </a:t>
            </a:r>
            <a:r>
              <a:rPr lang="en-US" altLang="en-US" b="1" dirty="0" smtClean="0"/>
              <a:t>operations.</a:t>
            </a:r>
            <a:endParaRPr lang="en-US" altLang="en-US" b="1" dirty="0"/>
          </a:p>
          <a:p>
            <a:pPr marL="292608" lvl="1" indent="-292608" eaLnBrk="1" hangingPunct="1">
              <a:spcBef>
                <a:spcPts val="1000"/>
              </a:spcBef>
              <a:buSzPct val="100000"/>
            </a:pPr>
            <a:r>
              <a:rPr lang="en-US" altLang="en-US" dirty="0" smtClean="0"/>
              <a:t>F</a:t>
            </a:r>
            <a:r>
              <a:rPr lang="en-US" altLang="en-US" sz="100" dirty="0" smtClean="0"/>
              <a:t> </a:t>
            </a:r>
            <a:r>
              <a:rPr lang="en-US" altLang="en-US" dirty="0" smtClean="0"/>
              <a:t>R</a:t>
            </a:r>
            <a:r>
              <a:rPr lang="en-US" altLang="en-US" sz="100" dirty="0" smtClean="0"/>
              <a:t> </a:t>
            </a:r>
            <a:r>
              <a:rPr lang="en-US" altLang="en-US" dirty="0" smtClean="0"/>
              <a:t>B</a:t>
            </a:r>
            <a:r>
              <a:rPr lang="en-US" altLang="en-US" sz="100" dirty="0" smtClean="0"/>
              <a:t> </a:t>
            </a:r>
            <a:r>
              <a:rPr lang="en-US" altLang="en-US" dirty="0" smtClean="0"/>
              <a:t>N</a:t>
            </a:r>
            <a:r>
              <a:rPr lang="en-US" altLang="en-US" sz="100" dirty="0" smtClean="0"/>
              <a:t> </a:t>
            </a:r>
            <a:r>
              <a:rPr lang="en-US" altLang="en-US" dirty="0" smtClean="0"/>
              <a:t>Y </a:t>
            </a:r>
            <a:r>
              <a:rPr lang="en-US" altLang="en-US" dirty="0"/>
              <a:t>acts through the Trading Desk to implement policy directives each business </a:t>
            </a:r>
            <a:r>
              <a:rPr lang="en-US" altLang="en-US" dirty="0" smtClean="0"/>
              <a:t>day.</a:t>
            </a:r>
            <a:endParaRPr lang="en-US" altLang="en-US" dirty="0"/>
          </a:p>
          <a:p>
            <a:pPr marL="292608" lvl="1" indent="-292608" eaLnBrk="1" hangingPunct="1">
              <a:spcBef>
                <a:spcPts val="1000"/>
              </a:spcBef>
              <a:buSzPct val="100000"/>
            </a:pPr>
            <a:r>
              <a:rPr lang="en-US" altLang="en-US" dirty="0"/>
              <a:t>Operations may be permanent or </a:t>
            </a:r>
            <a:r>
              <a:rPr lang="en-US" altLang="en-US" dirty="0" smtClean="0"/>
              <a:t>temporary.</a:t>
            </a:r>
            <a:endParaRPr lang="en-US" altLang="en-US" dirty="0"/>
          </a:p>
          <a:p>
            <a:pPr marL="292608" lvl="1" indent="-292608" eaLnBrk="1" hangingPunct="1">
              <a:spcBef>
                <a:spcPts val="1000"/>
              </a:spcBef>
              <a:buSzPct val="100000"/>
            </a:pPr>
            <a:r>
              <a:rPr lang="en-US" altLang="en-US" dirty="0"/>
              <a:t>May use repurchase agreements for temporary increases or decreases in excess </a:t>
            </a:r>
            <a:r>
              <a:rPr lang="en-US" altLang="en-US" dirty="0" smtClean="0"/>
              <a:t>reserves.</a:t>
            </a:r>
            <a:endParaRPr lang="en-US" altLang="en-US" dirty="0"/>
          </a:p>
        </p:txBody>
      </p:sp>
      <p:sp>
        <p:nvSpPr>
          <p:cNvPr id="3" name="Slide Number Placeholder 2"/>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22</a:t>
            </a:fld>
            <a:endParaRPr lang="en-US" altLang="en-US" dirty="0"/>
          </a:p>
        </p:txBody>
      </p:sp>
    </p:spTree>
    <p:extLst>
      <p:ext uri="{BB962C8B-B14F-4D97-AF65-F5344CB8AC3E}">
        <p14:creationId xmlns:p14="http://schemas.microsoft.com/office/powerpoint/2010/main" val="15412260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Discount Rate</a:t>
            </a:r>
            <a:endParaRPr lang="en-IN" sz="1000" dirty="0"/>
          </a:p>
        </p:txBody>
      </p:sp>
      <p:sp>
        <p:nvSpPr>
          <p:cNvPr id="6" name="Content Placeholder 5"/>
          <p:cNvSpPr>
            <a:spLocks noGrp="1"/>
          </p:cNvSpPr>
          <p:nvPr>
            <p:ph idx="1"/>
          </p:nvPr>
        </p:nvSpPr>
        <p:spPr>
          <a:xfrm>
            <a:off x="457200" y="1719263"/>
            <a:ext cx="8229600" cy="3627437"/>
          </a:xfrm>
        </p:spPr>
        <p:txBody>
          <a:bodyPr/>
          <a:lstStyle/>
          <a:p>
            <a:pPr marL="0" indent="0" eaLnBrk="1" hangingPunct="1">
              <a:spcAft>
                <a:spcPts val="1000"/>
              </a:spcAft>
              <a:buNone/>
            </a:pPr>
            <a:r>
              <a:rPr lang="en-US" altLang="en-US" sz="2600" b="1" dirty="0"/>
              <a:t>The discount rate is the rate Federal Reserve Banks charge on loans to financial institutions in their </a:t>
            </a:r>
            <a:r>
              <a:rPr lang="en-US" altLang="en-US" sz="2600" b="1" dirty="0" smtClean="0"/>
              <a:t>district.</a:t>
            </a:r>
            <a:endParaRPr lang="en-US" altLang="en-US" sz="2600" b="1" dirty="0"/>
          </a:p>
          <a:p>
            <a:pPr marL="0" indent="0" eaLnBrk="1" hangingPunct="1">
              <a:buNone/>
            </a:pPr>
            <a:r>
              <a:rPr lang="en-US" altLang="en-US" sz="2600" b="1" dirty="0"/>
              <a:t>The Federal Reserve rarely uses the discount rate as a policy </a:t>
            </a:r>
            <a:r>
              <a:rPr lang="en-US" altLang="en-US" sz="2600" b="1" dirty="0" smtClean="0"/>
              <a:t>tool.</a:t>
            </a:r>
            <a:endParaRPr lang="en-US" altLang="en-US" sz="2600" b="1" dirty="0"/>
          </a:p>
          <a:p>
            <a:pPr marL="292608" lvl="1" indent="-292608" eaLnBrk="1" hangingPunct="1">
              <a:spcBef>
                <a:spcPts val="1000"/>
              </a:spcBef>
              <a:buSzPct val="100000"/>
            </a:pPr>
            <a:r>
              <a:rPr lang="en-US" altLang="en-US" sz="2200" dirty="0"/>
              <a:t>Discount rate changes are strong signals of the Federal Reserves </a:t>
            </a:r>
            <a:r>
              <a:rPr lang="en-US" altLang="en-US" sz="2200" dirty="0" smtClean="0"/>
              <a:t>intentions.</a:t>
            </a:r>
            <a:endParaRPr lang="en-US" altLang="en-US" sz="2200" dirty="0"/>
          </a:p>
          <a:p>
            <a:pPr marL="292608" lvl="1" indent="-292608" eaLnBrk="1" hangingPunct="1">
              <a:spcBef>
                <a:spcPts val="1000"/>
              </a:spcBef>
              <a:buSzPct val="100000"/>
            </a:pPr>
            <a:r>
              <a:rPr lang="en-US" altLang="en-US" sz="2200" dirty="0"/>
              <a:t>There is no guarantee that banks will borrow, nor that they will </a:t>
            </a:r>
            <a:r>
              <a:rPr lang="en-US" altLang="en-US" sz="2200" dirty="0" smtClean="0"/>
              <a:t>lend.</a:t>
            </a:r>
            <a:endParaRPr lang="en-US" altLang="en-US" sz="2200" dirty="0"/>
          </a:p>
        </p:txBody>
      </p:sp>
      <p:sp>
        <p:nvSpPr>
          <p:cNvPr id="3" name="Slide Number Placeholder 2"/>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23</a:t>
            </a:fld>
            <a:endParaRPr lang="en-US" altLang="en-US" dirty="0"/>
          </a:p>
        </p:txBody>
      </p:sp>
    </p:spTree>
    <p:extLst>
      <p:ext uri="{BB962C8B-B14F-4D97-AF65-F5344CB8AC3E}">
        <p14:creationId xmlns:p14="http://schemas.microsoft.com/office/powerpoint/2010/main" val="15491603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Reserve Requirements</a:t>
            </a:r>
            <a:endParaRPr lang="en-IN" sz="2400" b="0" dirty="0"/>
          </a:p>
        </p:txBody>
      </p:sp>
      <p:sp>
        <p:nvSpPr>
          <p:cNvPr id="6" name="Content Placeholder 5"/>
          <p:cNvSpPr>
            <a:spLocks noGrp="1"/>
          </p:cNvSpPr>
          <p:nvPr>
            <p:ph idx="1"/>
          </p:nvPr>
        </p:nvSpPr>
        <p:spPr>
          <a:xfrm>
            <a:off x="457200" y="1719263"/>
            <a:ext cx="8229600" cy="1647780"/>
          </a:xfrm>
        </p:spPr>
        <p:txBody>
          <a:bodyPr/>
          <a:lstStyle/>
          <a:p>
            <a:pPr marL="0" indent="0" eaLnBrk="1" hangingPunct="1">
              <a:buNone/>
            </a:pPr>
            <a:r>
              <a:rPr lang="en-US" altLang="en-US" sz="2600" b="1" dirty="0"/>
              <a:t>Reserve requirements are the reserve assets depository institutions must keep to “back” transaction </a:t>
            </a:r>
            <a:r>
              <a:rPr lang="en-US" altLang="en-US" sz="2600" b="1" dirty="0" smtClean="0"/>
              <a:t>deposits.</a:t>
            </a:r>
            <a:endParaRPr lang="en-US" altLang="en-US" sz="2600" b="1" dirty="0"/>
          </a:p>
          <a:p>
            <a:pPr marL="292608" lvl="1" indent="-292608" eaLnBrk="1" hangingPunct="1">
              <a:spcBef>
                <a:spcPts val="1000"/>
              </a:spcBef>
              <a:buSzPct val="100000"/>
            </a:pPr>
            <a:r>
              <a:rPr lang="en-US" altLang="en-US" sz="2200" dirty="0"/>
              <a:t>Reserve assets include vault cash and deposits at Federal Reserve </a:t>
            </a:r>
            <a:r>
              <a:rPr lang="en-US" altLang="en-US" sz="2200" dirty="0" smtClean="0"/>
              <a:t>Banks.</a:t>
            </a:r>
            <a:endParaRPr lang="en-US" altLang="en-US" sz="2200" dirty="0"/>
          </a:p>
        </p:txBody>
      </p:sp>
      <p:sp>
        <p:nvSpPr>
          <p:cNvPr id="3" name="Content Placeholder 2"/>
          <p:cNvSpPr>
            <a:spLocks noGrp="1"/>
          </p:cNvSpPr>
          <p:nvPr>
            <p:ph idx="13"/>
          </p:nvPr>
        </p:nvSpPr>
        <p:spPr>
          <a:xfrm>
            <a:off x="465661" y="3545294"/>
            <a:ext cx="3123573" cy="428502"/>
          </a:xfrm>
        </p:spPr>
        <p:txBody>
          <a:bodyPr/>
          <a:lstStyle/>
          <a:p>
            <a:pPr marL="0" indent="0" eaLnBrk="1" hangingPunct="1">
              <a:buNone/>
            </a:pPr>
            <a:r>
              <a:rPr lang="en-US" altLang="en-US" sz="2400" b="1" dirty="0"/>
              <a:t>The multiplier </a:t>
            </a:r>
            <a:r>
              <a:rPr lang="en-US" altLang="en-US" sz="2400" b="1" dirty="0" smtClean="0"/>
              <a:t>effect.</a:t>
            </a:r>
            <a:endParaRPr lang="en-US" altLang="en-US" sz="2400" b="1" dirty="0"/>
          </a:p>
        </p:txBody>
      </p:sp>
      <p:graphicFrame>
        <p:nvGraphicFramePr>
          <p:cNvPr id="7" name="Content Placeholder 4"/>
          <p:cNvGraphicFramePr>
            <a:graphicFrameLocks noGrp="1" noChangeAspect="1"/>
          </p:cNvGraphicFramePr>
          <p:nvPr>
            <p:ph idx="14"/>
            <p:extLst>
              <p:ext uri="{D42A27DB-BD31-4B8C-83A1-F6EECF244321}">
                <p14:modId xmlns:p14="http://schemas.microsoft.com/office/powerpoint/2010/main" val="3728883219"/>
              </p:ext>
            </p:extLst>
          </p:nvPr>
        </p:nvGraphicFramePr>
        <p:xfrm>
          <a:off x="966224" y="4392067"/>
          <a:ext cx="6665171" cy="733780"/>
        </p:xfrm>
        <a:graphic>
          <a:graphicData uri="http://schemas.openxmlformats.org/presentationml/2006/ole">
            <mc:AlternateContent xmlns:mc="http://schemas.openxmlformats.org/markup-compatibility/2006">
              <mc:Choice xmlns:v="urn:schemas-microsoft-com:vml" Requires="v">
                <p:oleObj spid="_x0000_s50128" name="Equation" r:id="rId4" imgW="4152600" imgH="457200" progId="Equation.DSMT4">
                  <p:embed/>
                </p:oleObj>
              </mc:Choice>
              <mc:Fallback>
                <p:oleObj name="Equation" r:id="rId4" imgW="4152600" imgH="457200" progId="Equation.DSMT4">
                  <p:embed/>
                  <p:pic>
                    <p:nvPicPr>
                      <p:cNvPr id="5" name="Content Placeholder 4"/>
                      <p:cNvPicPr/>
                      <p:nvPr/>
                    </p:nvPicPr>
                    <p:blipFill>
                      <a:blip r:embed="rId5"/>
                      <a:stretch>
                        <a:fillRect/>
                      </a:stretch>
                    </p:blipFill>
                    <p:spPr>
                      <a:xfrm>
                        <a:off x="966224" y="4392067"/>
                        <a:ext cx="6665171" cy="733780"/>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24</a:t>
            </a:fld>
            <a:endParaRPr lang="en-US" altLang="en-US" dirty="0"/>
          </a:p>
        </p:txBody>
      </p:sp>
    </p:spTree>
    <p:extLst>
      <p:ext uri="{BB962C8B-B14F-4D97-AF65-F5344CB8AC3E}">
        <p14:creationId xmlns:p14="http://schemas.microsoft.com/office/powerpoint/2010/main" val="1397308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Reserve Requirements: Example 1</a:t>
            </a:r>
            <a:endParaRPr lang="en-US" sz="3500" dirty="0"/>
          </a:p>
        </p:txBody>
      </p:sp>
      <p:sp>
        <p:nvSpPr>
          <p:cNvPr id="3" name="Content Placeholder 2"/>
          <p:cNvSpPr>
            <a:spLocks noGrp="1"/>
          </p:cNvSpPr>
          <p:nvPr>
            <p:ph idx="1"/>
          </p:nvPr>
        </p:nvSpPr>
        <p:spPr>
          <a:xfrm>
            <a:off x="457200" y="1719262"/>
            <a:ext cx="8229600" cy="1869971"/>
          </a:xfrm>
        </p:spPr>
        <p:txBody>
          <a:bodyPr/>
          <a:lstStyle/>
          <a:p>
            <a:pPr marL="0" indent="0" eaLnBrk="1" hangingPunct="1">
              <a:spcAft>
                <a:spcPts val="1200"/>
              </a:spcAft>
              <a:buNone/>
            </a:pPr>
            <a:r>
              <a:rPr lang="en-US" altLang="en-US" sz="2600" b="1" dirty="0"/>
              <a:t>Suppose reserves are $2 billion and the Fed increases reserves by 1%, or $20 million, when bank reserve requirements are 10%.</a:t>
            </a:r>
          </a:p>
          <a:p>
            <a:pPr marL="0" indent="0" eaLnBrk="1" hangingPunct="1">
              <a:buNone/>
            </a:pPr>
            <a:r>
              <a:rPr lang="en-US" altLang="en-US" sz="2600" b="1" dirty="0"/>
              <a:t>What is the predicted increase in bank deposits?</a:t>
            </a:r>
            <a:endParaRPr lang="en-US" sz="2600" dirty="0"/>
          </a:p>
        </p:txBody>
      </p:sp>
      <p:graphicFrame>
        <p:nvGraphicFramePr>
          <p:cNvPr id="12" name="Content Placeholder 5"/>
          <p:cNvGraphicFramePr>
            <a:graphicFrameLocks noGrp="1" noChangeAspect="1"/>
          </p:cNvGraphicFramePr>
          <p:nvPr>
            <p:ph idx="13"/>
            <p:extLst>
              <p:ext uri="{D42A27DB-BD31-4B8C-83A1-F6EECF244321}">
                <p14:modId xmlns:p14="http://schemas.microsoft.com/office/powerpoint/2010/main" val="432191148"/>
              </p:ext>
            </p:extLst>
          </p:nvPr>
        </p:nvGraphicFramePr>
        <p:xfrm>
          <a:off x="2526217" y="4002860"/>
          <a:ext cx="3871200" cy="774240"/>
        </p:xfrm>
        <a:graphic>
          <a:graphicData uri="http://schemas.openxmlformats.org/presentationml/2006/ole">
            <mc:AlternateContent xmlns:mc="http://schemas.openxmlformats.org/markup-compatibility/2006">
              <mc:Choice xmlns:v="urn:schemas-microsoft-com:vml" Requires="v">
                <p:oleObj spid="_x0000_s53349" name="Equation" r:id="rId3" imgW="2158920" imgH="431640" progId="Equation.DSMT4">
                  <p:embed/>
                </p:oleObj>
              </mc:Choice>
              <mc:Fallback>
                <p:oleObj name="Equation" r:id="rId3" imgW="2158920" imgH="431640" progId="Equation.DSMT4">
                  <p:embed/>
                  <p:pic>
                    <p:nvPicPr>
                      <p:cNvPr id="9" name="Content Placeholder 5"/>
                      <p:cNvPicPr/>
                      <p:nvPr/>
                    </p:nvPicPr>
                    <p:blipFill>
                      <a:blip r:embed="rId4"/>
                      <a:stretch>
                        <a:fillRect/>
                      </a:stretch>
                    </p:blipFill>
                    <p:spPr>
                      <a:xfrm>
                        <a:off x="2526217" y="4002860"/>
                        <a:ext cx="3871200" cy="774240"/>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25</a:t>
            </a:fld>
            <a:endParaRPr lang="en-US" altLang="en-US" dirty="0"/>
          </a:p>
        </p:txBody>
      </p:sp>
    </p:spTree>
    <p:extLst>
      <p:ext uri="{BB962C8B-B14F-4D97-AF65-F5344CB8AC3E}">
        <p14:creationId xmlns:p14="http://schemas.microsoft.com/office/powerpoint/2010/main" val="39564420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Reserve Requirements: Example </a:t>
            </a:r>
            <a:r>
              <a:rPr lang="en-US" altLang="en-US" sz="3500" dirty="0" smtClean="0"/>
              <a:t>2</a:t>
            </a:r>
            <a:endParaRPr lang="en-IN" sz="3500" dirty="0"/>
          </a:p>
        </p:txBody>
      </p:sp>
      <p:sp>
        <p:nvSpPr>
          <p:cNvPr id="4" name="Content Placeholder 3"/>
          <p:cNvSpPr>
            <a:spLocks noGrp="1"/>
          </p:cNvSpPr>
          <p:nvPr>
            <p:ph idx="1"/>
          </p:nvPr>
        </p:nvSpPr>
        <p:spPr>
          <a:xfrm>
            <a:off x="457200" y="1719263"/>
            <a:ext cx="8229600" cy="1553776"/>
          </a:xfrm>
        </p:spPr>
        <p:txBody>
          <a:bodyPr anchor="ctr"/>
          <a:lstStyle/>
          <a:p>
            <a:pPr marL="0" indent="0">
              <a:spcBef>
                <a:spcPts val="0"/>
              </a:spcBef>
              <a:buNone/>
            </a:pPr>
            <a:r>
              <a:rPr lang="en-US" altLang="en-US" sz="2600" b="1" dirty="0"/>
              <a:t>Suppose that instead of changing the $2 billion in reserves, the Fed reduces the reserve requirement from 10% to 9%. What is the predicted increase in bank deposits?</a:t>
            </a:r>
            <a:endParaRPr lang="en-IN" sz="2600" dirty="0"/>
          </a:p>
        </p:txBody>
      </p:sp>
      <p:graphicFrame>
        <p:nvGraphicFramePr>
          <p:cNvPr id="7" name="Content Placeholder 2"/>
          <p:cNvGraphicFramePr>
            <a:graphicFrameLocks noGrp="1" noChangeAspect="1"/>
          </p:cNvGraphicFramePr>
          <p:nvPr>
            <p:ph idx="13"/>
            <p:extLst>
              <p:ext uri="{D42A27DB-BD31-4B8C-83A1-F6EECF244321}">
                <p14:modId xmlns:p14="http://schemas.microsoft.com/office/powerpoint/2010/main" val="262003073"/>
              </p:ext>
            </p:extLst>
          </p:nvPr>
        </p:nvGraphicFramePr>
        <p:xfrm>
          <a:off x="1334256" y="3469813"/>
          <a:ext cx="6417840" cy="1187643"/>
        </p:xfrm>
        <a:graphic>
          <a:graphicData uri="http://schemas.openxmlformats.org/presentationml/2006/ole">
            <mc:AlternateContent xmlns:mc="http://schemas.openxmlformats.org/markup-compatibility/2006">
              <mc:Choice xmlns:v="urn:schemas-microsoft-com:vml" Requires="v">
                <p:oleObj spid="_x0000_s52332" name="Equation" r:id="rId4" imgW="3568680" imgH="660240" progId="Equation.DSMT4">
                  <p:embed/>
                </p:oleObj>
              </mc:Choice>
              <mc:Fallback>
                <p:oleObj name="Equation" r:id="rId4" imgW="3568680" imgH="660240" progId="Equation.DSMT4">
                  <p:embed/>
                  <p:pic>
                    <p:nvPicPr>
                      <p:cNvPr id="3" name="Content Placeholder 2"/>
                      <p:cNvPicPr/>
                      <p:nvPr/>
                    </p:nvPicPr>
                    <p:blipFill>
                      <a:blip r:embed="rId5"/>
                      <a:stretch>
                        <a:fillRect/>
                      </a:stretch>
                    </p:blipFill>
                    <p:spPr>
                      <a:xfrm>
                        <a:off x="1334256" y="3469813"/>
                        <a:ext cx="6417840" cy="1187643"/>
                      </a:xfrm>
                      <a:prstGeom prst="rect">
                        <a:avLst/>
                      </a:prstGeom>
                    </p:spPr>
                  </p:pic>
                </p:oleObj>
              </mc:Fallback>
            </mc:AlternateContent>
          </a:graphicData>
        </a:graphic>
      </p:graphicFrame>
      <p:sp>
        <p:nvSpPr>
          <p:cNvPr id="3" name="Slide Number Placeholder 2"/>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26</a:t>
            </a:fld>
            <a:endParaRPr lang="en-US" altLang="en-US" dirty="0"/>
          </a:p>
        </p:txBody>
      </p:sp>
    </p:spTree>
    <p:extLst>
      <p:ext uri="{BB962C8B-B14F-4D97-AF65-F5344CB8AC3E}">
        <p14:creationId xmlns:p14="http://schemas.microsoft.com/office/powerpoint/2010/main" val="4502584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Monetary Policy</a:t>
            </a:r>
            <a:endParaRPr lang="en-US" sz="3500" dirty="0"/>
          </a:p>
        </p:txBody>
      </p:sp>
      <p:sp>
        <p:nvSpPr>
          <p:cNvPr id="3" name="Content Placeholder 2"/>
          <p:cNvSpPr>
            <a:spLocks noGrp="1"/>
          </p:cNvSpPr>
          <p:nvPr>
            <p:ph idx="1"/>
          </p:nvPr>
        </p:nvSpPr>
        <p:spPr>
          <a:xfrm>
            <a:off x="457200" y="1719262"/>
            <a:ext cx="6473439" cy="1817485"/>
          </a:xfrm>
        </p:spPr>
        <p:txBody>
          <a:bodyPr/>
          <a:lstStyle/>
          <a:p>
            <a:pPr marL="0" indent="0" eaLnBrk="1" hangingPunct="1">
              <a:buNone/>
            </a:pPr>
            <a:r>
              <a:rPr lang="en-US" altLang="en-US" sz="2600" b="1" dirty="0"/>
              <a:t>Expansionary monetary </a:t>
            </a:r>
            <a:r>
              <a:rPr lang="en-US" altLang="en-US" sz="2600" b="1" dirty="0" smtClean="0"/>
              <a:t>policy.</a:t>
            </a:r>
            <a:endParaRPr lang="en-US" altLang="en-US" sz="2600" b="1" dirty="0"/>
          </a:p>
          <a:p>
            <a:pPr marL="292608" lvl="1" indent="-292608" eaLnBrk="1" hangingPunct="1">
              <a:spcBef>
                <a:spcPts val="1000"/>
              </a:spcBef>
              <a:buSzPct val="100000"/>
            </a:pPr>
            <a:r>
              <a:rPr lang="en-US" altLang="en-US" sz="2200" dirty="0"/>
              <a:t>open market purchases of securities by the </a:t>
            </a:r>
            <a:r>
              <a:rPr lang="en-US" altLang="en-US" sz="2200" dirty="0" smtClean="0"/>
              <a:t>Fed.</a:t>
            </a:r>
            <a:endParaRPr lang="en-US" altLang="en-US" sz="2200" dirty="0"/>
          </a:p>
          <a:p>
            <a:pPr marL="292608" lvl="1" indent="-292608" eaLnBrk="1" hangingPunct="1">
              <a:spcBef>
                <a:spcPts val="1000"/>
              </a:spcBef>
              <a:buSzPct val="100000"/>
            </a:pPr>
            <a:r>
              <a:rPr lang="en-US" altLang="en-US" sz="2200" dirty="0"/>
              <a:t>discount rate </a:t>
            </a:r>
            <a:r>
              <a:rPr lang="en-US" altLang="en-US" sz="2200" dirty="0" smtClean="0"/>
              <a:t>decreases.</a:t>
            </a:r>
            <a:endParaRPr lang="en-US" altLang="en-US" sz="2200" dirty="0"/>
          </a:p>
          <a:p>
            <a:pPr marL="292608" lvl="1" indent="-292608" eaLnBrk="1" hangingPunct="1">
              <a:spcBef>
                <a:spcPts val="1000"/>
              </a:spcBef>
              <a:buSzPct val="100000"/>
            </a:pPr>
            <a:r>
              <a:rPr lang="en-US" altLang="en-US" sz="2200" dirty="0"/>
              <a:t>reserve requirement ratio </a:t>
            </a:r>
            <a:r>
              <a:rPr lang="en-US" altLang="en-US" sz="2200" dirty="0" smtClean="0"/>
              <a:t>decreases.</a:t>
            </a:r>
            <a:endParaRPr lang="en-US" dirty="0"/>
          </a:p>
        </p:txBody>
      </p:sp>
      <p:sp>
        <p:nvSpPr>
          <p:cNvPr id="4" name="Content Placeholder 3"/>
          <p:cNvSpPr>
            <a:spLocks noGrp="1"/>
          </p:cNvSpPr>
          <p:nvPr>
            <p:ph idx="13"/>
          </p:nvPr>
        </p:nvSpPr>
        <p:spPr>
          <a:xfrm>
            <a:off x="465661" y="3570932"/>
            <a:ext cx="6106055" cy="1795829"/>
          </a:xfrm>
        </p:spPr>
        <p:txBody>
          <a:bodyPr/>
          <a:lstStyle/>
          <a:p>
            <a:pPr marL="0" indent="0" eaLnBrk="1" hangingPunct="1">
              <a:buNone/>
            </a:pPr>
            <a:r>
              <a:rPr lang="en-US" altLang="en-US" sz="2600" b="1" dirty="0"/>
              <a:t>Contractionary monetary </a:t>
            </a:r>
            <a:r>
              <a:rPr lang="en-US" altLang="en-US" sz="2600" b="1" dirty="0" smtClean="0"/>
              <a:t>policy.</a:t>
            </a:r>
            <a:endParaRPr lang="en-US" altLang="en-US" sz="2600" b="1" dirty="0"/>
          </a:p>
          <a:p>
            <a:pPr marL="292608" lvl="1" indent="-292608" eaLnBrk="1" hangingPunct="1">
              <a:spcBef>
                <a:spcPts val="1000"/>
              </a:spcBef>
              <a:buSzPct val="100000"/>
            </a:pPr>
            <a:r>
              <a:rPr lang="en-US" altLang="en-US" sz="2200" dirty="0"/>
              <a:t>open market sales of securities by the </a:t>
            </a:r>
            <a:r>
              <a:rPr lang="en-US" altLang="en-US" sz="2200" dirty="0" smtClean="0"/>
              <a:t>Fed.</a:t>
            </a:r>
            <a:endParaRPr lang="en-US" altLang="en-US" sz="2200" dirty="0"/>
          </a:p>
          <a:p>
            <a:pPr marL="292608" lvl="1" indent="-292608" eaLnBrk="1" hangingPunct="1">
              <a:spcBef>
                <a:spcPts val="1000"/>
              </a:spcBef>
              <a:buSzPct val="100000"/>
            </a:pPr>
            <a:r>
              <a:rPr lang="en-US" altLang="en-US" sz="2200" dirty="0"/>
              <a:t>discount rate </a:t>
            </a:r>
            <a:r>
              <a:rPr lang="en-US" altLang="en-US" sz="2200" dirty="0" smtClean="0"/>
              <a:t>increases.</a:t>
            </a:r>
            <a:endParaRPr lang="en-US" altLang="en-US" sz="2200" dirty="0"/>
          </a:p>
          <a:p>
            <a:pPr marL="292608" lvl="1" indent="-292608" eaLnBrk="1" hangingPunct="1">
              <a:spcBef>
                <a:spcPts val="1000"/>
              </a:spcBef>
              <a:buSzPct val="100000"/>
            </a:pPr>
            <a:r>
              <a:rPr lang="en-US" altLang="en-US" sz="2200" dirty="0"/>
              <a:t>reserve requirement ratio </a:t>
            </a:r>
            <a:r>
              <a:rPr lang="en-US" altLang="en-US" sz="2200" dirty="0" smtClean="0"/>
              <a:t>increases.</a:t>
            </a:r>
            <a:endParaRPr lang="en-US" altLang="en-US" sz="2200" dirty="0"/>
          </a:p>
        </p:txBody>
      </p:sp>
      <p:sp>
        <p:nvSpPr>
          <p:cNvPr id="5" name="Slide Number Placeholder 4"/>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27</a:t>
            </a:fld>
            <a:endParaRPr lang="en-US" altLang="en-US" dirty="0"/>
          </a:p>
        </p:txBody>
      </p:sp>
    </p:spTree>
    <p:extLst>
      <p:ext uri="{BB962C8B-B14F-4D97-AF65-F5344CB8AC3E}">
        <p14:creationId xmlns:p14="http://schemas.microsoft.com/office/powerpoint/2010/main" val="14544955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Money Supply versus Interest Rate Targeting</a:t>
            </a:r>
            <a:endParaRPr lang="en-IN" sz="3500" dirty="0"/>
          </a:p>
        </p:txBody>
      </p:sp>
      <p:pic>
        <p:nvPicPr>
          <p:cNvPr id="6" name="Picture 5" descr="Two graphs showing that when the quantity of money increases, the interest rate decreases when targeting money supply and targeting interest rates.&#10;"/>
          <p:cNvPicPr>
            <a:picLocks noChangeAspect="1"/>
          </p:cNvPicPr>
          <p:nvPr/>
        </p:nvPicPr>
        <p:blipFill>
          <a:blip r:embed="rId3"/>
          <a:stretch>
            <a:fillRect/>
          </a:stretch>
        </p:blipFill>
        <p:spPr>
          <a:xfrm>
            <a:off x="529998" y="2124755"/>
            <a:ext cx="7471002" cy="3078216"/>
          </a:xfrm>
          <a:prstGeom prst="rect">
            <a:avLst/>
          </a:prstGeom>
        </p:spPr>
      </p:pic>
      <p:sp>
        <p:nvSpPr>
          <p:cNvPr id="4" name="Content Placeholder 17"/>
          <p:cNvSpPr>
            <a:spLocks noGrp="1"/>
          </p:cNvSpPr>
          <p:nvPr>
            <p:ph idx="4294967295"/>
          </p:nvPr>
        </p:nvSpPr>
        <p:spPr>
          <a:xfrm>
            <a:off x="3426861" y="6278557"/>
            <a:ext cx="2055178" cy="214857"/>
          </a:xfrm>
          <a:prstGeom prst="rect">
            <a:avLst/>
          </a:prstGeom>
        </p:spPr>
        <p:txBody>
          <a:bodyPr/>
          <a:lstStyle/>
          <a:p>
            <a:pPr marL="0" indent="0" algn="ctr">
              <a:buNone/>
            </a:pPr>
            <a:r>
              <a:rPr lang="en-US" sz="900" u="sng" dirty="0">
                <a:latin typeface="Calibri" panose="020F0502020204030204" pitchFamily="34" charset="0"/>
                <a:hlinkClick r:id="rId4" action="ppaction://hlinksldjump"/>
              </a:rPr>
              <a:t>Access the long description slide.</a:t>
            </a:r>
            <a:endParaRPr lang="en-US" sz="900" dirty="0">
              <a:latin typeface="Calibri" panose="020F0502020204030204" pitchFamily="34" charset="0"/>
              <a:hlinkClick r:id="rId4" action="ppaction://hlinksldjump"/>
            </a:endParaRPr>
          </a:p>
        </p:txBody>
      </p:sp>
      <p:sp>
        <p:nvSpPr>
          <p:cNvPr id="3" name="Slide Number Placeholder 2"/>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28</a:t>
            </a:fld>
            <a:endParaRPr lang="en-US" altLang="en-US" dirty="0"/>
          </a:p>
        </p:txBody>
      </p:sp>
    </p:spTree>
    <p:extLst>
      <p:ext uri="{BB962C8B-B14F-4D97-AF65-F5344CB8AC3E}">
        <p14:creationId xmlns:p14="http://schemas.microsoft.com/office/powerpoint/2010/main" val="14816521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Problems in Conducting Monetary </a:t>
            </a:r>
            <a:r>
              <a:rPr lang="en-US" altLang="en-US" sz="3500" dirty="0" smtClean="0"/>
              <a:t>Policy </a:t>
            </a:r>
            <a:r>
              <a:rPr lang="en-US" altLang="en-US" sz="1000" dirty="0" smtClean="0"/>
              <a:t>1</a:t>
            </a:r>
            <a:endParaRPr lang="en-IN" sz="1000" dirty="0"/>
          </a:p>
        </p:txBody>
      </p:sp>
      <p:sp>
        <p:nvSpPr>
          <p:cNvPr id="7" name="Content Placeholder 6"/>
          <p:cNvSpPr>
            <a:spLocks noGrp="1"/>
          </p:cNvSpPr>
          <p:nvPr>
            <p:ph idx="1"/>
          </p:nvPr>
        </p:nvSpPr>
        <p:spPr>
          <a:xfrm>
            <a:off x="457200" y="1719263"/>
            <a:ext cx="8229600" cy="2014537"/>
          </a:xfrm>
        </p:spPr>
        <p:txBody>
          <a:bodyPr/>
          <a:lstStyle/>
          <a:p>
            <a:pPr marL="0" indent="0" eaLnBrk="1" hangingPunct="1">
              <a:spcAft>
                <a:spcPts val="1200"/>
              </a:spcAft>
              <a:buNone/>
            </a:pPr>
            <a:r>
              <a:rPr lang="en-US" altLang="en-US" sz="2600" b="1" dirty="0"/>
              <a:t>Significant time lags involved between policy implementation and </a:t>
            </a:r>
            <a:r>
              <a:rPr lang="en-US" altLang="en-US" sz="2600" b="1" dirty="0" smtClean="0"/>
              <a:t>effect.</a:t>
            </a:r>
            <a:endParaRPr lang="en-US" altLang="en-US" sz="2600" b="1" dirty="0"/>
          </a:p>
          <a:p>
            <a:pPr marL="0" indent="0" eaLnBrk="1" hangingPunct="1">
              <a:buNone/>
            </a:pPr>
            <a:r>
              <a:rPr lang="en-US" altLang="en-US" sz="2600" b="1" dirty="0"/>
              <a:t>Supplying money to lenders does not guarantee they will </a:t>
            </a:r>
            <a:r>
              <a:rPr lang="en-US" altLang="en-US" sz="2600" b="1" dirty="0" smtClean="0"/>
              <a:t>lend.</a:t>
            </a:r>
            <a:endParaRPr lang="en-US" altLang="en-US" sz="2600" b="1" dirty="0"/>
          </a:p>
        </p:txBody>
      </p:sp>
      <p:sp>
        <p:nvSpPr>
          <p:cNvPr id="3" name="Slide Number Placeholder 2"/>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29</a:t>
            </a:fld>
            <a:endParaRPr lang="en-US" altLang="en-US" dirty="0"/>
          </a:p>
        </p:txBody>
      </p:sp>
    </p:spTree>
    <p:extLst>
      <p:ext uri="{BB962C8B-B14F-4D97-AF65-F5344CB8AC3E}">
        <p14:creationId xmlns:p14="http://schemas.microsoft.com/office/powerpoint/2010/main" val="18025416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Functions of the Federal Reserve </a:t>
            </a:r>
            <a:r>
              <a:rPr lang="en-US" altLang="en-US" sz="1000" b="0" dirty="0"/>
              <a:t>1</a:t>
            </a:r>
            <a:endParaRPr lang="en-IN" sz="1000" dirty="0"/>
          </a:p>
        </p:txBody>
      </p:sp>
      <p:sp>
        <p:nvSpPr>
          <p:cNvPr id="3" name="Content Placeholder 2"/>
          <p:cNvSpPr>
            <a:spLocks noGrp="1"/>
          </p:cNvSpPr>
          <p:nvPr>
            <p:ph idx="1"/>
          </p:nvPr>
        </p:nvSpPr>
        <p:spPr>
          <a:xfrm>
            <a:off x="457200" y="1719263"/>
            <a:ext cx="8229600" cy="3551237"/>
          </a:xfrm>
        </p:spPr>
        <p:txBody>
          <a:bodyPr/>
          <a:lstStyle/>
          <a:p>
            <a:pPr marL="0" indent="0" eaLnBrk="1" hangingPunct="1">
              <a:lnSpc>
                <a:spcPct val="90000"/>
              </a:lnSpc>
              <a:spcAft>
                <a:spcPts val="1200"/>
              </a:spcAft>
              <a:buNone/>
              <a:defRPr/>
            </a:pPr>
            <a:r>
              <a:rPr lang="en-US" altLang="en-US" sz="2800" b="1" dirty="0"/>
              <a:t>Conduct monetary policy.</a:t>
            </a:r>
          </a:p>
          <a:p>
            <a:pPr marL="0" indent="0" eaLnBrk="1" hangingPunct="1">
              <a:lnSpc>
                <a:spcPct val="90000"/>
              </a:lnSpc>
              <a:spcAft>
                <a:spcPts val="1200"/>
              </a:spcAft>
              <a:buNone/>
              <a:defRPr/>
            </a:pPr>
            <a:r>
              <a:rPr lang="en-US" altLang="en-US" sz="2800" b="1" dirty="0"/>
              <a:t>Supervise and regulate depository institutions.</a:t>
            </a:r>
          </a:p>
          <a:p>
            <a:pPr marL="0" indent="0" eaLnBrk="1" hangingPunct="1">
              <a:lnSpc>
                <a:spcPct val="90000"/>
              </a:lnSpc>
              <a:buNone/>
              <a:defRPr/>
            </a:pPr>
            <a:r>
              <a:rPr lang="en-US" altLang="en-US" sz="2800" b="1" dirty="0"/>
              <a:t>Provide payment and other financial services to the U.S. government, the public, FIs, and foreign official institutions.</a:t>
            </a:r>
          </a:p>
        </p:txBody>
      </p:sp>
      <p:sp>
        <p:nvSpPr>
          <p:cNvPr id="4" name="Slide Number Placeholder 3"/>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3</a:t>
            </a:fld>
            <a:endParaRPr lang="en-US" altLang="en-US" dirty="0"/>
          </a:p>
        </p:txBody>
      </p:sp>
    </p:spTree>
    <p:extLst>
      <p:ext uri="{BB962C8B-B14F-4D97-AF65-F5344CB8AC3E}">
        <p14:creationId xmlns:p14="http://schemas.microsoft.com/office/powerpoint/2010/main" val="33065968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Problems in Conducting Monetary Policy </a:t>
            </a:r>
            <a:r>
              <a:rPr lang="en-US" altLang="en-US" sz="1000" dirty="0" smtClean="0"/>
              <a:t>2</a:t>
            </a:r>
            <a:endParaRPr lang="en-IN" sz="1000" dirty="0"/>
          </a:p>
        </p:txBody>
      </p:sp>
      <p:sp>
        <p:nvSpPr>
          <p:cNvPr id="5" name="Content Placeholder 4"/>
          <p:cNvSpPr>
            <a:spLocks noGrp="1"/>
          </p:cNvSpPr>
          <p:nvPr>
            <p:ph idx="1"/>
          </p:nvPr>
        </p:nvSpPr>
        <p:spPr/>
        <p:txBody>
          <a:bodyPr/>
          <a:lstStyle/>
          <a:p>
            <a:pPr marL="0" indent="0" eaLnBrk="1" hangingPunct="1">
              <a:buNone/>
            </a:pPr>
            <a:r>
              <a:rPr lang="en-US" altLang="en-US" sz="2600" b="1" dirty="0"/>
              <a:t>Lowering interest rates or supplying money are attempts to stimulate demand, but they may not </a:t>
            </a:r>
            <a:r>
              <a:rPr lang="en-US" altLang="en-US" sz="2600" b="1" dirty="0" smtClean="0"/>
              <a:t>work.</a:t>
            </a:r>
            <a:endParaRPr lang="en-US" altLang="en-US" sz="2600" b="1" dirty="0"/>
          </a:p>
          <a:p>
            <a:pPr marL="292608" lvl="1" indent="-292608" eaLnBrk="1" hangingPunct="1">
              <a:spcBef>
                <a:spcPts val="1000"/>
              </a:spcBef>
              <a:buSzPct val="100000"/>
            </a:pPr>
            <a:r>
              <a:rPr lang="en-US" altLang="en-US" sz="2200" dirty="0"/>
              <a:t>Problems in consumer </a:t>
            </a:r>
            <a:r>
              <a:rPr lang="en-US" altLang="en-US" sz="2200" dirty="0" smtClean="0"/>
              <a:t>confidence.</a:t>
            </a:r>
            <a:endParaRPr lang="en-US" altLang="en-US" sz="2200" dirty="0"/>
          </a:p>
          <a:p>
            <a:pPr marL="292608" lvl="1" indent="-292608" eaLnBrk="1" hangingPunct="1">
              <a:spcBef>
                <a:spcPts val="1000"/>
              </a:spcBef>
              <a:buSzPct val="100000"/>
            </a:pPr>
            <a:r>
              <a:rPr lang="en-US" altLang="en-US" sz="2200" dirty="0"/>
              <a:t>High </a:t>
            </a:r>
            <a:r>
              <a:rPr lang="en-US" altLang="en-US" sz="2200" dirty="0" smtClean="0"/>
              <a:t>unemployment.</a:t>
            </a:r>
            <a:endParaRPr lang="en-US" altLang="en-US" sz="2200" dirty="0"/>
          </a:p>
          <a:p>
            <a:pPr marL="292608" lvl="1" indent="-292608" eaLnBrk="1" hangingPunct="1">
              <a:spcBef>
                <a:spcPts val="1000"/>
              </a:spcBef>
              <a:buSzPct val="100000"/>
            </a:pPr>
            <a:r>
              <a:rPr lang="en-US" altLang="en-US" sz="2200" dirty="0"/>
              <a:t>High debt </a:t>
            </a:r>
            <a:r>
              <a:rPr lang="en-US" altLang="en-US" sz="2200" dirty="0" smtClean="0"/>
              <a:t>levels.</a:t>
            </a:r>
            <a:endParaRPr lang="en-US" altLang="en-US" sz="2200" dirty="0"/>
          </a:p>
        </p:txBody>
      </p:sp>
      <p:sp>
        <p:nvSpPr>
          <p:cNvPr id="3" name="Slide Number Placeholder 2"/>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30</a:t>
            </a:fld>
            <a:endParaRPr lang="en-US" altLang="en-US" dirty="0"/>
          </a:p>
        </p:txBody>
      </p:sp>
    </p:spTree>
    <p:extLst>
      <p:ext uri="{BB962C8B-B14F-4D97-AF65-F5344CB8AC3E}">
        <p14:creationId xmlns:p14="http://schemas.microsoft.com/office/powerpoint/2010/main" val="8652267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Problems in Conducting Monetary Policy Concluded</a:t>
            </a:r>
            <a:endParaRPr lang="en-US" sz="3500" dirty="0"/>
          </a:p>
        </p:txBody>
      </p:sp>
      <p:sp>
        <p:nvSpPr>
          <p:cNvPr id="3" name="Content Placeholder 2"/>
          <p:cNvSpPr>
            <a:spLocks noGrp="1"/>
          </p:cNvSpPr>
          <p:nvPr>
            <p:ph idx="1"/>
          </p:nvPr>
        </p:nvSpPr>
        <p:spPr>
          <a:xfrm>
            <a:off x="457200" y="1719263"/>
            <a:ext cx="8229600" cy="4411662"/>
          </a:xfrm>
        </p:spPr>
        <p:txBody>
          <a:bodyPr/>
          <a:lstStyle/>
          <a:p>
            <a:pPr marL="0" indent="0" eaLnBrk="1" hangingPunct="1">
              <a:buNone/>
            </a:pPr>
            <a:r>
              <a:rPr lang="en-US" altLang="en-US" sz="2600" b="1" dirty="0"/>
              <a:t>Excessive money creation may reduce the value of the dollar and generate </a:t>
            </a:r>
            <a:r>
              <a:rPr lang="en-US" altLang="en-US" sz="2600" b="1" dirty="0" smtClean="0"/>
              <a:t>inflation.</a:t>
            </a:r>
            <a:endParaRPr lang="en-US" altLang="en-US" sz="2600" b="1" dirty="0"/>
          </a:p>
          <a:p>
            <a:pPr marL="292608" lvl="1" indent="-292608" eaLnBrk="1" hangingPunct="1">
              <a:spcBef>
                <a:spcPts val="1000"/>
              </a:spcBef>
              <a:buSzPct val="100000"/>
            </a:pPr>
            <a:r>
              <a:rPr lang="en-US" altLang="en-US" sz="2200" dirty="0"/>
              <a:t>Inflation can cause interest rates to increase, hurting </a:t>
            </a:r>
            <a:r>
              <a:rPr lang="en-US" altLang="en-US" sz="2200" dirty="0" smtClean="0"/>
              <a:t>growth.</a:t>
            </a:r>
            <a:endParaRPr lang="en-US" altLang="en-US" sz="2200" dirty="0"/>
          </a:p>
          <a:p>
            <a:pPr marL="292608" lvl="1" indent="-292608" eaLnBrk="1" hangingPunct="1">
              <a:spcBef>
                <a:spcPts val="1000"/>
              </a:spcBef>
              <a:buSzPct val="100000"/>
            </a:pPr>
            <a:r>
              <a:rPr lang="en-US" altLang="en-US" sz="2200" dirty="0"/>
              <a:t>Loss in confidence of foreign investors could cause higher interest rates, hurting </a:t>
            </a:r>
            <a:r>
              <a:rPr lang="en-US" altLang="en-US" sz="2200" dirty="0" smtClean="0"/>
              <a:t>growth.</a:t>
            </a:r>
            <a:endParaRPr lang="en-US" altLang="en-US" sz="2200" dirty="0"/>
          </a:p>
        </p:txBody>
      </p:sp>
      <p:sp>
        <p:nvSpPr>
          <p:cNvPr id="4" name="Slide Number Placeholder 3"/>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31</a:t>
            </a:fld>
            <a:endParaRPr lang="en-US" altLang="en-US" dirty="0"/>
          </a:p>
        </p:txBody>
      </p:sp>
    </p:spTree>
    <p:extLst>
      <p:ext uri="{BB962C8B-B14F-4D97-AF65-F5344CB8AC3E}">
        <p14:creationId xmlns:p14="http://schemas.microsoft.com/office/powerpoint/2010/main" val="37910179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International Monetary Policy</a:t>
            </a:r>
            <a:endParaRPr lang="en-US" sz="3500" dirty="0"/>
          </a:p>
        </p:txBody>
      </p:sp>
      <p:sp>
        <p:nvSpPr>
          <p:cNvPr id="3" name="Content Placeholder 2"/>
          <p:cNvSpPr>
            <a:spLocks noGrp="1"/>
          </p:cNvSpPr>
          <p:nvPr>
            <p:ph idx="1"/>
          </p:nvPr>
        </p:nvSpPr>
        <p:spPr/>
        <p:txBody>
          <a:bodyPr/>
          <a:lstStyle/>
          <a:p>
            <a:pPr marL="0" indent="0" eaLnBrk="1" hangingPunct="1">
              <a:buNone/>
            </a:pPr>
            <a:r>
              <a:rPr lang="en-US" altLang="en-US" b="1" dirty="0"/>
              <a:t>The Federal Reserve generally allows foreign exchange rates to fluctuate </a:t>
            </a:r>
            <a:r>
              <a:rPr lang="en-US" altLang="en-US" b="1" dirty="0" smtClean="0"/>
              <a:t>freely.</a:t>
            </a:r>
            <a:endParaRPr lang="en-US" altLang="en-US" b="1" dirty="0"/>
          </a:p>
          <a:p>
            <a:pPr marL="0" indent="0" eaLnBrk="1" hangingPunct="1">
              <a:buNone/>
            </a:pPr>
            <a:r>
              <a:rPr lang="en-US" altLang="en-US" b="1" dirty="0"/>
              <a:t>Foreign exchange </a:t>
            </a:r>
            <a:r>
              <a:rPr lang="en-US" altLang="en-US" b="1" dirty="0" smtClean="0"/>
              <a:t>intervention.</a:t>
            </a:r>
            <a:endParaRPr lang="en-US" altLang="en-US" b="1" dirty="0"/>
          </a:p>
          <a:p>
            <a:pPr marL="292608" lvl="1" indent="-292608" eaLnBrk="1" hangingPunct="1">
              <a:spcBef>
                <a:spcPts val="1000"/>
              </a:spcBef>
              <a:buSzPct val="100000"/>
            </a:pPr>
            <a:r>
              <a:rPr lang="en-US" altLang="en-US" dirty="0"/>
              <a:t>Commitments between countries about the institutional aspects of their intervention in the foreign exchange </a:t>
            </a:r>
            <a:r>
              <a:rPr lang="en-US" altLang="en-US" dirty="0" smtClean="0"/>
              <a:t>markets.</a:t>
            </a:r>
            <a:endParaRPr lang="en-US" altLang="en-US" dirty="0"/>
          </a:p>
          <a:p>
            <a:pPr marL="292608" lvl="1" indent="-292608" eaLnBrk="1" hangingPunct="1">
              <a:spcBef>
                <a:spcPts val="1000"/>
              </a:spcBef>
              <a:buSzPct val="100000"/>
            </a:pPr>
            <a:r>
              <a:rPr lang="en-US" altLang="en-US" dirty="0"/>
              <a:t>similar to open market purchases and sales of Treasury </a:t>
            </a:r>
            <a:r>
              <a:rPr lang="en-US" altLang="en-US" dirty="0" smtClean="0"/>
              <a:t>securities.</a:t>
            </a:r>
            <a:endParaRPr lang="en-US" altLang="en-US" dirty="0"/>
          </a:p>
        </p:txBody>
      </p:sp>
      <p:sp>
        <p:nvSpPr>
          <p:cNvPr id="4" name="Slide Number Placeholder 3"/>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32</a:t>
            </a:fld>
            <a:endParaRPr lang="en-US" altLang="en-US" dirty="0"/>
          </a:p>
        </p:txBody>
      </p:sp>
    </p:spTree>
    <p:extLst>
      <p:ext uri="{BB962C8B-B14F-4D97-AF65-F5344CB8AC3E}">
        <p14:creationId xmlns:p14="http://schemas.microsoft.com/office/powerpoint/2010/main" val="24651110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Global Rescue Programs</a:t>
            </a:r>
            <a:endParaRPr lang="en-US" sz="3500" dirty="0"/>
          </a:p>
        </p:txBody>
      </p:sp>
      <p:sp>
        <p:nvSpPr>
          <p:cNvPr id="3" name="Content Placeholder 2"/>
          <p:cNvSpPr>
            <a:spLocks noGrp="1"/>
          </p:cNvSpPr>
          <p:nvPr>
            <p:ph idx="1"/>
          </p:nvPr>
        </p:nvSpPr>
        <p:spPr/>
        <p:txBody>
          <a:bodyPr/>
          <a:lstStyle/>
          <a:p>
            <a:pPr marL="0" indent="0" eaLnBrk="1" hangingPunct="1">
              <a:buNone/>
            </a:pPr>
            <a:r>
              <a:rPr lang="en-US" altLang="en-US" sz="2600" b="1" dirty="0"/>
              <a:t>Responses by major central banks to the financial crisis:</a:t>
            </a:r>
          </a:p>
          <a:p>
            <a:pPr marL="292608" lvl="1" indent="-292608" eaLnBrk="1" hangingPunct="1">
              <a:spcBef>
                <a:spcPts val="1000"/>
              </a:spcBef>
              <a:buSzPct val="100000"/>
            </a:pPr>
            <a:r>
              <a:rPr lang="en-US" altLang="en-US" sz="2200" dirty="0"/>
              <a:t>Expansion of retail deposit </a:t>
            </a:r>
            <a:r>
              <a:rPr lang="en-US" altLang="en-US" sz="2200" dirty="0" smtClean="0"/>
              <a:t>insurance.</a:t>
            </a:r>
            <a:endParaRPr lang="en-US" altLang="en-US" sz="2200" dirty="0"/>
          </a:p>
          <a:p>
            <a:pPr marL="292608" lvl="1" indent="-292608" eaLnBrk="1" hangingPunct="1">
              <a:spcBef>
                <a:spcPts val="1000"/>
              </a:spcBef>
              <a:buSzPct val="100000"/>
            </a:pPr>
            <a:r>
              <a:rPr lang="en-US" altLang="en-US" sz="2200" dirty="0"/>
              <a:t>Direct injections of capital to improve lender’s balance </a:t>
            </a:r>
            <a:r>
              <a:rPr lang="en-US" altLang="en-US" sz="2200" dirty="0" smtClean="0"/>
              <a:t>sheets.</a:t>
            </a:r>
            <a:endParaRPr lang="en-US" altLang="en-US" sz="2200" dirty="0"/>
          </a:p>
          <a:p>
            <a:pPr marL="292608" lvl="1" indent="-292608" eaLnBrk="1" hangingPunct="1">
              <a:spcBef>
                <a:spcPts val="1000"/>
              </a:spcBef>
              <a:buSzPct val="100000"/>
            </a:pPr>
            <a:r>
              <a:rPr lang="en-US" altLang="en-US" sz="2200" dirty="0"/>
              <a:t>Debt </a:t>
            </a:r>
            <a:r>
              <a:rPr lang="en-US" altLang="en-US" sz="2200" dirty="0" smtClean="0"/>
              <a:t>guarantees.</a:t>
            </a:r>
            <a:endParaRPr lang="en-US" altLang="en-US" sz="2200" dirty="0"/>
          </a:p>
          <a:p>
            <a:pPr marL="292608" lvl="1" indent="-292608" eaLnBrk="1" hangingPunct="1">
              <a:spcBef>
                <a:spcPts val="1000"/>
              </a:spcBef>
              <a:buSzPct val="100000"/>
            </a:pPr>
            <a:r>
              <a:rPr lang="en-US" altLang="en-US" sz="2200" dirty="0"/>
              <a:t>Asset purchases or asset </a:t>
            </a:r>
            <a:r>
              <a:rPr lang="en-US" altLang="en-US" sz="2200" dirty="0" smtClean="0"/>
              <a:t>guarantees.</a:t>
            </a:r>
            <a:endParaRPr lang="en-US" altLang="en-US" sz="2200" dirty="0"/>
          </a:p>
          <a:p>
            <a:pPr marL="292608" lvl="1" indent="-292608" eaLnBrk="1" hangingPunct="1">
              <a:spcBef>
                <a:spcPts val="1000"/>
              </a:spcBef>
              <a:buSzPct val="100000"/>
            </a:pPr>
            <a:r>
              <a:rPr lang="en-US" altLang="en-US" sz="2200" dirty="0"/>
              <a:t>Stress tests of </a:t>
            </a:r>
            <a:r>
              <a:rPr lang="en-US" altLang="en-US" sz="2200" dirty="0" smtClean="0"/>
              <a:t>banks.</a:t>
            </a:r>
            <a:endParaRPr lang="en-US" altLang="en-US" sz="2200" dirty="0"/>
          </a:p>
        </p:txBody>
      </p:sp>
      <p:sp>
        <p:nvSpPr>
          <p:cNvPr id="4" name="Slide Number Placeholder 3"/>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33</a:t>
            </a:fld>
            <a:endParaRPr lang="en-US" altLang="en-US" dirty="0"/>
          </a:p>
        </p:txBody>
      </p:sp>
    </p:spTree>
    <p:extLst>
      <p:ext uri="{BB962C8B-B14F-4D97-AF65-F5344CB8AC3E}">
        <p14:creationId xmlns:p14="http://schemas.microsoft.com/office/powerpoint/2010/main" val="23150953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474132"/>
            <a:ext cx="7608771" cy="943505"/>
          </a:xfrm>
        </p:spPr>
        <p:txBody>
          <a:bodyPr anchor="ctr"/>
          <a:lstStyle/>
          <a:p>
            <a:r>
              <a:rPr lang="en-US" altLang="en-US" sz="3500" dirty="0"/>
              <a:t>Figure 4-5: The Process of Monetary Policy </a:t>
            </a:r>
            <a:r>
              <a:rPr lang="en-US" altLang="en-US" sz="3500" dirty="0" smtClean="0"/>
              <a:t>Implementation Long Description</a:t>
            </a:r>
            <a:endParaRPr lang="en-IN" sz="3500" dirty="0"/>
          </a:p>
        </p:txBody>
      </p:sp>
      <p:sp>
        <p:nvSpPr>
          <p:cNvPr id="13" name="Content Placeholder 1"/>
          <p:cNvSpPr>
            <a:spLocks noGrp="1"/>
          </p:cNvSpPr>
          <p:nvPr>
            <p:ph idx="1"/>
          </p:nvPr>
        </p:nvSpPr>
        <p:spPr>
          <a:xfrm>
            <a:off x="457200" y="1719262"/>
            <a:ext cx="8229600" cy="3824889"/>
          </a:xfrm>
        </p:spPr>
        <p:txBody>
          <a:bodyPr/>
          <a:lstStyle/>
          <a:p>
            <a:pPr marL="0" indent="0">
              <a:buNone/>
            </a:pPr>
            <a:r>
              <a:rPr lang="en-IN" sz="2200" dirty="0"/>
              <a:t>The monetary policy tools are open market operations, discount rate changes, reserve requirement ratio changes. These tools are used to manage the following targets: Money supply (bank reserves) and interest rates (fed funds rate). These tools and targets are used to make changes in the financial markets such as change in bank reserves, change in money supply, change in credit availability, change in interest rates, change in borrowing, change in security prices, and change in foreign exchange rates. The objectives are price stability, economic growth, low inflation, full employment, sustainable pattern of international trade. They receive analysis and feedback on these objectives and then reevaluate. </a:t>
            </a:r>
            <a:endParaRPr lang="en-US" sz="2200" b="1" dirty="0">
              <a:solidFill>
                <a:srgbClr val="0070C0"/>
              </a:solidFill>
            </a:endParaRPr>
          </a:p>
        </p:txBody>
      </p:sp>
      <p:sp>
        <p:nvSpPr>
          <p:cNvPr id="18" name="Content Placeholder 17"/>
          <p:cNvSpPr>
            <a:spLocks noGrp="1"/>
          </p:cNvSpPr>
          <p:nvPr>
            <p:ph idx="13"/>
          </p:nvPr>
        </p:nvSpPr>
        <p:spPr>
          <a:xfrm>
            <a:off x="3401460" y="6298122"/>
            <a:ext cx="2389739" cy="201204"/>
          </a:xfrm>
        </p:spPr>
        <p:txBody>
          <a:bodyPr/>
          <a:lstStyle/>
          <a:p>
            <a:pPr marL="0" indent="0" algn="ctr">
              <a:buNone/>
            </a:pPr>
            <a:r>
              <a:rPr lang="en-IN" sz="900" dirty="0">
                <a:hlinkClick r:id="rId3" action="ppaction://hlinksldjump"/>
              </a:rPr>
              <a:t>Return to slide containing original image.</a:t>
            </a:r>
          </a:p>
        </p:txBody>
      </p:sp>
      <p:sp>
        <p:nvSpPr>
          <p:cNvPr id="3" name="Slide Number Placeholder 2"/>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34</a:t>
            </a:fld>
            <a:endParaRPr lang="en-US" altLang="en-US" dirty="0"/>
          </a:p>
        </p:txBody>
      </p:sp>
    </p:spTree>
    <p:extLst>
      <p:ext uri="{BB962C8B-B14F-4D97-AF65-F5344CB8AC3E}">
        <p14:creationId xmlns:p14="http://schemas.microsoft.com/office/powerpoint/2010/main" val="41437993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Money Supply versus Interest Rate </a:t>
            </a:r>
            <a:r>
              <a:rPr lang="en-US" altLang="en-US" sz="3500" dirty="0" smtClean="0"/>
              <a:t>Targeting Long Description</a:t>
            </a:r>
            <a:endParaRPr lang="en-IN" sz="3500" dirty="0"/>
          </a:p>
        </p:txBody>
      </p:sp>
      <p:sp>
        <p:nvSpPr>
          <p:cNvPr id="3" name="Content Placeholder 2"/>
          <p:cNvSpPr>
            <a:spLocks noGrp="1"/>
          </p:cNvSpPr>
          <p:nvPr>
            <p:ph idx="13"/>
          </p:nvPr>
        </p:nvSpPr>
        <p:spPr>
          <a:xfrm>
            <a:off x="465661" y="1818861"/>
            <a:ext cx="8229600" cy="2504661"/>
          </a:xfrm>
        </p:spPr>
        <p:txBody>
          <a:bodyPr/>
          <a:lstStyle/>
          <a:p>
            <a:pPr marL="0" indent="0">
              <a:buNone/>
            </a:pPr>
            <a:r>
              <a:rPr lang="en-IN" sz="2600" dirty="0"/>
              <a:t>Both graphs consist of 3 parallel lines with negative slopes representing the demand lines. When setting a targeted money supply, the interest rate could be 4%, 6%, or 8%. When targeting specific interest rates (5% or 6%), the money supply could be one of two options depending on the demand line referenced. </a:t>
            </a:r>
            <a:endParaRPr lang="en-IN" sz="2600" b="1" dirty="0"/>
          </a:p>
        </p:txBody>
      </p:sp>
      <p:sp>
        <p:nvSpPr>
          <p:cNvPr id="4" name="Content Placeholder 17"/>
          <p:cNvSpPr>
            <a:spLocks noGrp="1"/>
          </p:cNvSpPr>
          <p:nvPr>
            <p:ph idx="1"/>
          </p:nvPr>
        </p:nvSpPr>
        <p:spPr>
          <a:xfrm>
            <a:off x="3412983" y="6306717"/>
            <a:ext cx="2365517" cy="208384"/>
          </a:xfrm>
          <a:prstGeom prst="rect">
            <a:avLst/>
          </a:prstGeom>
        </p:spPr>
        <p:txBody>
          <a:bodyPr/>
          <a:lstStyle/>
          <a:p>
            <a:pPr marL="0" indent="0" algn="ctr">
              <a:buNone/>
            </a:pPr>
            <a:r>
              <a:rPr lang="en-IN" sz="900" dirty="0">
                <a:hlinkClick r:id="rId3" action="ppaction://hlinksldjump"/>
              </a:rPr>
              <a:t>Return to slide containing original image.</a:t>
            </a:r>
          </a:p>
        </p:txBody>
      </p:sp>
      <p:sp>
        <p:nvSpPr>
          <p:cNvPr id="5" name="Slide Number Placeholder 4"/>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35</a:t>
            </a:fld>
            <a:endParaRPr lang="en-US" altLang="en-US" dirty="0"/>
          </a:p>
        </p:txBody>
      </p:sp>
    </p:spTree>
    <p:extLst>
      <p:ext uri="{BB962C8B-B14F-4D97-AF65-F5344CB8AC3E}">
        <p14:creationId xmlns:p14="http://schemas.microsoft.com/office/powerpoint/2010/main" val="3274087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Functions of the Federal </a:t>
            </a:r>
            <a:r>
              <a:rPr lang="en-US" altLang="en-US" sz="3500" dirty="0" smtClean="0"/>
              <a:t>Reserve </a:t>
            </a:r>
            <a:r>
              <a:rPr lang="en-US" altLang="en-US" sz="1000" dirty="0" smtClean="0"/>
              <a:t>2</a:t>
            </a:r>
            <a:endParaRPr lang="en-IN" sz="1000" dirty="0"/>
          </a:p>
        </p:txBody>
      </p:sp>
      <p:sp>
        <p:nvSpPr>
          <p:cNvPr id="3" name="Content Placeholder 2"/>
          <p:cNvSpPr>
            <a:spLocks noGrp="1"/>
          </p:cNvSpPr>
          <p:nvPr>
            <p:ph idx="1"/>
          </p:nvPr>
        </p:nvSpPr>
        <p:spPr>
          <a:xfrm>
            <a:off x="457200" y="1719263"/>
            <a:ext cx="8229600" cy="3551237"/>
          </a:xfrm>
        </p:spPr>
        <p:txBody>
          <a:bodyPr/>
          <a:lstStyle/>
          <a:p>
            <a:pPr marL="0" indent="0" eaLnBrk="1" hangingPunct="1">
              <a:buNone/>
            </a:pPr>
            <a:r>
              <a:rPr lang="en-US" altLang="en-US" b="1" dirty="0"/>
              <a:t>Maintain financial system </a:t>
            </a:r>
            <a:r>
              <a:rPr lang="en-US" altLang="en-US" b="1" dirty="0" smtClean="0"/>
              <a:t>stability.</a:t>
            </a:r>
            <a:endParaRPr lang="en-US" altLang="en-US" b="1" dirty="0"/>
          </a:p>
          <a:p>
            <a:pPr marL="292608" lvl="1" indent="-292608" eaLnBrk="1" hangingPunct="1">
              <a:lnSpc>
                <a:spcPct val="90000"/>
              </a:lnSpc>
              <a:spcBef>
                <a:spcPts val="1000"/>
              </a:spcBef>
              <a:buSzPct val="100000"/>
            </a:pPr>
            <a:r>
              <a:rPr lang="en-US" altLang="en-US" dirty="0"/>
              <a:t>The Wall Street Reform and Consumer Protection Act of July 2010 requires the Fed to supervise complex financial institutions that could generate systemic risk to the </a:t>
            </a:r>
            <a:r>
              <a:rPr lang="en-US" altLang="en-US" dirty="0" smtClean="0"/>
              <a:t>economy.</a:t>
            </a:r>
            <a:endParaRPr lang="en-US" altLang="en-US" dirty="0"/>
          </a:p>
          <a:p>
            <a:pPr marL="292608" lvl="1" indent="-292608" eaLnBrk="1" hangingPunct="1">
              <a:lnSpc>
                <a:spcPct val="90000"/>
              </a:lnSpc>
              <a:spcBef>
                <a:spcPts val="1000"/>
              </a:spcBef>
              <a:buSzPct val="100000"/>
            </a:pPr>
            <a:r>
              <a:rPr lang="en-US" altLang="en-US" dirty="0"/>
              <a:t>The Fed (and others) has now been given broader powers to seize or break up institutions whose actions could harm the </a:t>
            </a:r>
            <a:r>
              <a:rPr lang="en-US" altLang="en-US" dirty="0" smtClean="0"/>
              <a:t>economy.</a:t>
            </a:r>
            <a:endParaRPr lang="en-US" altLang="en-US" b="1" dirty="0"/>
          </a:p>
        </p:txBody>
      </p:sp>
      <p:sp>
        <p:nvSpPr>
          <p:cNvPr id="4" name="Slide Number Placeholder 3"/>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4</a:t>
            </a:fld>
            <a:endParaRPr lang="en-US" altLang="en-US" dirty="0"/>
          </a:p>
        </p:txBody>
      </p:sp>
    </p:spTree>
    <p:extLst>
      <p:ext uri="{BB962C8B-B14F-4D97-AF65-F5344CB8AC3E}">
        <p14:creationId xmlns:p14="http://schemas.microsoft.com/office/powerpoint/2010/main" val="4207665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Functions of the Federal </a:t>
            </a:r>
            <a:r>
              <a:rPr lang="en-US" altLang="en-US" sz="3500" dirty="0" smtClean="0"/>
              <a:t>Reserve </a:t>
            </a:r>
            <a:r>
              <a:rPr lang="en-US" altLang="en-US" sz="3500" dirty="0"/>
              <a:t>Concluded</a:t>
            </a:r>
            <a:endParaRPr lang="en-IN" sz="3500" dirty="0"/>
          </a:p>
        </p:txBody>
      </p:sp>
      <p:sp>
        <p:nvSpPr>
          <p:cNvPr id="6" name="Content Placeholder 5"/>
          <p:cNvSpPr>
            <a:spLocks noGrp="1"/>
          </p:cNvSpPr>
          <p:nvPr>
            <p:ph idx="1"/>
          </p:nvPr>
        </p:nvSpPr>
        <p:spPr>
          <a:xfrm>
            <a:off x="457200" y="1719263"/>
            <a:ext cx="8229600" cy="2861283"/>
          </a:xfrm>
        </p:spPr>
        <p:txBody>
          <a:bodyPr/>
          <a:lstStyle/>
          <a:p>
            <a:pPr marL="0" indent="0" eaLnBrk="1" hangingPunct="1">
              <a:lnSpc>
                <a:spcPct val="90000"/>
              </a:lnSpc>
              <a:buNone/>
            </a:pPr>
            <a:r>
              <a:rPr lang="en-US" altLang="en-US" b="1" dirty="0"/>
              <a:t>Maintain financial system </a:t>
            </a:r>
            <a:r>
              <a:rPr lang="en-US" altLang="en-US" b="1" dirty="0" smtClean="0"/>
              <a:t>stability.</a:t>
            </a:r>
            <a:endParaRPr lang="en-US" altLang="en-US" b="1" dirty="0"/>
          </a:p>
          <a:p>
            <a:pPr marL="292608" lvl="1" indent="-292608" eaLnBrk="1" hangingPunct="1">
              <a:lnSpc>
                <a:spcPct val="90000"/>
              </a:lnSpc>
              <a:spcBef>
                <a:spcPts val="1000"/>
              </a:spcBef>
              <a:buClrTx/>
              <a:buSzPct val="100000"/>
              <a:buFont typeface="Arial" panose="020B0604020202020204" pitchFamily="34" charset="0"/>
              <a:buChar char="•"/>
            </a:pPr>
            <a:r>
              <a:rPr lang="en-US" altLang="en-US" dirty="0"/>
              <a:t>Implementing federal laws designed to protect consumers in credit and other financial </a:t>
            </a:r>
            <a:r>
              <a:rPr lang="en-US" altLang="en-US" dirty="0" smtClean="0"/>
              <a:t>transactions.  </a:t>
            </a:r>
            <a:endParaRPr lang="en-US" altLang="en-US" dirty="0"/>
          </a:p>
          <a:p>
            <a:pPr marL="292608" lvl="1" indent="-292608" eaLnBrk="1" hangingPunct="1">
              <a:lnSpc>
                <a:spcPct val="90000"/>
              </a:lnSpc>
              <a:spcBef>
                <a:spcPts val="1000"/>
              </a:spcBef>
              <a:buClrTx/>
              <a:buSzPct val="100000"/>
              <a:buFont typeface="Arial" panose="020B0604020202020204" pitchFamily="34" charset="0"/>
              <a:buChar char="•"/>
            </a:pPr>
            <a:r>
              <a:rPr lang="en-US" altLang="en-US" dirty="0"/>
              <a:t>Implementing regulations to ensure compliance, investigating complaints, and ensuring availability of services to low and moderate income groups and certain geographic </a:t>
            </a:r>
            <a:r>
              <a:rPr lang="en-US" altLang="en-US" dirty="0" smtClean="0"/>
              <a:t>regions.</a:t>
            </a:r>
            <a:endParaRPr lang="en-US" altLang="en-US" sz="1500" dirty="0"/>
          </a:p>
        </p:txBody>
      </p:sp>
      <p:sp>
        <p:nvSpPr>
          <p:cNvPr id="3" name="Slide Number Placeholder 2"/>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5</a:t>
            </a:fld>
            <a:endParaRPr lang="en-US" altLang="en-US" dirty="0"/>
          </a:p>
        </p:txBody>
      </p:sp>
    </p:spTree>
    <p:extLst>
      <p:ext uri="{BB962C8B-B14F-4D97-AF65-F5344CB8AC3E}">
        <p14:creationId xmlns:p14="http://schemas.microsoft.com/office/powerpoint/2010/main" val="38116997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Structure of the Federal Reserve</a:t>
            </a:r>
            <a:endParaRPr lang="en-IN" sz="1000" b="0" dirty="0"/>
          </a:p>
        </p:txBody>
      </p:sp>
      <p:sp>
        <p:nvSpPr>
          <p:cNvPr id="3" name="Content Placeholder 2"/>
          <p:cNvSpPr>
            <a:spLocks noGrp="1"/>
          </p:cNvSpPr>
          <p:nvPr>
            <p:ph idx="1"/>
          </p:nvPr>
        </p:nvSpPr>
        <p:spPr/>
        <p:txBody>
          <a:bodyPr/>
          <a:lstStyle/>
          <a:p>
            <a:pPr marL="0" indent="0" eaLnBrk="1" hangingPunct="1">
              <a:spcAft>
                <a:spcPts val="1200"/>
              </a:spcAft>
              <a:buNone/>
            </a:pPr>
            <a:r>
              <a:rPr lang="en-US" altLang="en-US" sz="2600" b="1" dirty="0"/>
              <a:t>Divided into 12 Federal Reserve districts, each with a main Federal Reserve </a:t>
            </a:r>
            <a:r>
              <a:rPr lang="en-US" altLang="en-US" sz="2600" b="1" dirty="0" smtClean="0"/>
              <a:t>Bank.</a:t>
            </a:r>
            <a:endParaRPr lang="en-US" altLang="en-US" sz="2600" b="1" dirty="0"/>
          </a:p>
          <a:p>
            <a:pPr marL="0" indent="0" eaLnBrk="1" hangingPunct="1">
              <a:spcAft>
                <a:spcPts val="1200"/>
              </a:spcAft>
              <a:buNone/>
            </a:pPr>
            <a:r>
              <a:rPr lang="en-US" altLang="en-US" sz="2600" b="1" dirty="0"/>
              <a:t>Federal Reserve Banks operate under the general supervision of the Board of Governors of the Federal </a:t>
            </a:r>
            <a:r>
              <a:rPr lang="en-US" altLang="en-US" sz="2600" b="1" dirty="0" smtClean="0"/>
              <a:t>Reserve.</a:t>
            </a:r>
            <a:endParaRPr lang="en-US" altLang="en-US" sz="2600" b="1" dirty="0"/>
          </a:p>
          <a:p>
            <a:pPr marL="0" indent="0" eaLnBrk="1" hangingPunct="1">
              <a:spcAft>
                <a:spcPts val="1200"/>
              </a:spcAft>
              <a:buNone/>
            </a:pPr>
            <a:r>
              <a:rPr lang="en-US" altLang="en-US" sz="2600" b="1" dirty="0"/>
              <a:t>The Office of the Comptroller of the Currency (</a:t>
            </a:r>
            <a:r>
              <a:rPr lang="en-US" altLang="en-US" sz="2600" b="1" dirty="0" smtClean="0"/>
              <a:t>O</a:t>
            </a:r>
            <a:r>
              <a:rPr lang="en-US" altLang="en-US" sz="100" b="1" dirty="0" smtClean="0"/>
              <a:t> </a:t>
            </a:r>
            <a:r>
              <a:rPr lang="en-US" altLang="en-US" sz="2600" b="1" dirty="0" smtClean="0"/>
              <a:t>C</a:t>
            </a:r>
            <a:r>
              <a:rPr lang="en-US" altLang="en-US" sz="100" b="1" dirty="0" smtClean="0"/>
              <a:t> </a:t>
            </a:r>
            <a:r>
              <a:rPr lang="en-US" altLang="en-US" sz="2600" b="1" dirty="0" smtClean="0"/>
              <a:t>C</a:t>
            </a:r>
            <a:r>
              <a:rPr lang="en-US" altLang="en-US" sz="2600" b="1" dirty="0"/>
              <a:t>) charters national banks, which are members of the Federal Reserve System (</a:t>
            </a:r>
            <a:r>
              <a:rPr lang="en-US" altLang="en-US" sz="2600" b="1" dirty="0" smtClean="0"/>
              <a:t>F</a:t>
            </a:r>
            <a:r>
              <a:rPr lang="en-US" altLang="en-US" sz="100" b="1" dirty="0" smtClean="0"/>
              <a:t> </a:t>
            </a:r>
            <a:r>
              <a:rPr lang="en-US" altLang="en-US" sz="2600" b="1" dirty="0" smtClean="0"/>
              <a:t>R</a:t>
            </a:r>
            <a:r>
              <a:rPr lang="en-US" altLang="en-US" sz="100" b="1" dirty="0" smtClean="0"/>
              <a:t> </a:t>
            </a:r>
            <a:r>
              <a:rPr lang="en-US" altLang="en-US" sz="2600" b="1" dirty="0" smtClean="0"/>
              <a:t>S).</a:t>
            </a:r>
            <a:endParaRPr lang="en-US" altLang="en-US" sz="2600" b="1" dirty="0"/>
          </a:p>
          <a:p>
            <a:pPr marL="0" indent="0" eaLnBrk="1" hangingPunct="1">
              <a:buNone/>
            </a:pPr>
            <a:r>
              <a:rPr lang="en-US" altLang="en-US" sz="2600" b="1" dirty="0" smtClean="0"/>
              <a:t>F</a:t>
            </a:r>
            <a:r>
              <a:rPr lang="en-US" altLang="en-US" sz="100" b="1" dirty="0" smtClean="0"/>
              <a:t> </a:t>
            </a:r>
            <a:r>
              <a:rPr lang="en-US" altLang="en-US" sz="2600" b="1" dirty="0" smtClean="0"/>
              <a:t>R</a:t>
            </a:r>
            <a:r>
              <a:rPr lang="en-US" altLang="en-US" sz="100" b="1" dirty="0" smtClean="0"/>
              <a:t> </a:t>
            </a:r>
            <a:r>
              <a:rPr lang="en-US" altLang="en-US" sz="2600" b="1" dirty="0" smtClean="0"/>
              <a:t>S </a:t>
            </a:r>
            <a:r>
              <a:rPr lang="en-US" altLang="en-US" sz="2600" b="1" dirty="0"/>
              <a:t>member banks “own” the 12 Federal Reserve </a:t>
            </a:r>
            <a:r>
              <a:rPr lang="en-US" altLang="en-US" sz="2600" b="1" dirty="0" smtClean="0"/>
              <a:t>Banks.</a:t>
            </a:r>
            <a:endParaRPr lang="en-US" altLang="en-US" sz="2600" b="1" dirty="0"/>
          </a:p>
        </p:txBody>
      </p:sp>
      <p:sp>
        <p:nvSpPr>
          <p:cNvPr id="4" name="Slide Number Placeholder 3"/>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6</a:t>
            </a:fld>
            <a:endParaRPr lang="en-US" altLang="en-US" dirty="0"/>
          </a:p>
        </p:txBody>
      </p:sp>
    </p:spTree>
    <p:extLst>
      <p:ext uri="{BB962C8B-B14F-4D97-AF65-F5344CB8AC3E}">
        <p14:creationId xmlns:p14="http://schemas.microsoft.com/office/powerpoint/2010/main" val="20480045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Board of Governors of the </a:t>
            </a:r>
            <a:r>
              <a:rPr lang="en-US" altLang="en-US" sz="3500" dirty="0" smtClean="0"/>
              <a:t>F</a:t>
            </a:r>
            <a:r>
              <a:rPr lang="en-US" altLang="en-US" sz="100" dirty="0" smtClean="0"/>
              <a:t> </a:t>
            </a:r>
            <a:r>
              <a:rPr lang="en-US" altLang="en-US" sz="3500" dirty="0" smtClean="0"/>
              <a:t>R</a:t>
            </a:r>
            <a:r>
              <a:rPr lang="en-US" altLang="en-US" sz="100" dirty="0" smtClean="0"/>
              <a:t> </a:t>
            </a:r>
            <a:r>
              <a:rPr lang="en-US" altLang="en-US" sz="3500" dirty="0" smtClean="0"/>
              <a:t>S</a:t>
            </a:r>
            <a:endParaRPr lang="en-IN" sz="3500" dirty="0"/>
          </a:p>
        </p:txBody>
      </p:sp>
      <p:sp>
        <p:nvSpPr>
          <p:cNvPr id="3" name="Content Placeholder 2"/>
          <p:cNvSpPr>
            <a:spLocks noGrp="1"/>
          </p:cNvSpPr>
          <p:nvPr>
            <p:ph idx="1"/>
          </p:nvPr>
        </p:nvSpPr>
        <p:spPr/>
        <p:txBody>
          <a:bodyPr/>
          <a:lstStyle/>
          <a:p>
            <a:pPr marL="0" indent="0" eaLnBrk="1" hangingPunct="1">
              <a:spcAft>
                <a:spcPts val="1200"/>
              </a:spcAft>
              <a:buNone/>
            </a:pPr>
            <a:r>
              <a:rPr lang="en-US" altLang="en-US" sz="2600" b="1" dirty="0" smtClean="0"/>
              <a:t>Seven </a:t>
            </a:r>
            <a:r>
              <a:rPr lang="en-US" altLang="en-US" sz="2600" b="1" dirty="0"/>
              <a:t>member board headquartered in Washington, </a:t>
            </a:r>
            <a:r>
              <a:rPr lang="en-US" altLang="en-US" sz="2600" b="1" dirty="0" smtClean="0"/>
              <a:t>DC.</a:t>
            </a:r>
            <a:endParaRPr lang="en-US" altLang="en-US" sz="2600" b="1" dirty="0"/>
          </a:p>
          <a:p>
            <a:pPr marL="0" indent="0" eaLnBrk="1" hangingPunct="1">
              <a:spcAft>
                <a:spcPts val="1200"/>
              </a:spcAft>
              <a:buNone/>
            </a:pPr>
            <a:r>
              <a:rPr lang="en-US" altLang="en-US" sz="2600" b="1" dirty="0"/>
              <a:t>President appoints and Senate confirms members to nonrenewable 14-year </a:t>
            </a:r>
            <a:r>
              <a:rPr lang="en-US" altLang="en-US" sz="2600" b="1" dirty="0" smtClean="0"/>
              <a:t>terms.</a:t>
            </a:r>
            <a:endParaRPr lang="en-US" altLang="en-US" sz="2600" b="1" dirty="0"/>
          </a:p>
          <a:p>
            <a:pPr marL="0" indent="0" eaLnBrk="1" hangingPunct="1">
              <a:spcAft>
                <a:spcPts val="1200"/>
              </a:spcAft>
              <a:buNone/>
            </a:pPr>
            <a:r>
              <a:rPr lang="en-US" altLang="en-US" sz="2600" b="1" dirty="0"/>
              <a:t>President appoints and Senate confirms Chairman and vice-chairman to renewable 4-year </a:t>
            </a:r>
            <a:r>
              <a:rPr lang="en-US" altLang="en-US" sz="2600" b="1" dirty="0" smtClean="0"/>
              <a:t>terms.</a:t>
            </a:r>
            <a:endParaRPr lang="en-US" altLang="en-US" sz="2600" b="1" dirty="0"/>
          </a:p>
          <a:p>
            <a:pPr marL="0" indent="0" eaLnBrk="1" hangingPunct="1">
              <a:spcAft>
                <a:spcPts val="1200"/>
              </a:spcAft>
              <a:buNone/>
            </a:pPr>
            <a:r>
              <a:rPr lang="en-US" altLang="en-US" sz="2600" b="1" dirty="0"/>
              <a:t>Formulates and conducts monetary policy and supervises and regulates </a:t>
            </a:r>
            <a:r>
              <a:rPr lang="en-US" altLang="en-US" sz="2600" b="1" dirty="0" smtClean="0"/>
              <a:t>banks.</a:t>
            </a:r>
            <a:endParaRPr lang="en-US" altLang="en-US" sz="2600" b="1" dirty="0"/>
          </a:p>
        </p:txBody>
      </p:sp>
      <p:sp>
        <p:nvSpPr>
          <p:cNvPr id="4" name="Slide Number Placeholder 3"/>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7</a:t>
            </a:fld>
            <a:endParaRPr lang="en-US" altLang="en-US" dirty="0"/>
          </a:p>
        </p:txBody>
      </p:sp>
    </p:spTree>
    <p:extLst>
      <p:ext uri="{BB962C8B-B14F-4D97-AF65-F5344CB8AC3E}">
        <p14:creationId xmlns:p14="http://schemas.microsoft.com/office/powerpoint/2010/main" val="21705972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4132"/>
            <a:ext cx="6379436" cy="943505"/>
          </a:xfrm>
        </p:spPr>
        <p:txBody>
          <a:bodyPr anchor="ctr"/>
          <a:lstStyle/>
          <a:p>
            <a:r>
              <a:rPr lang="en-US" altLang="en-US" sz="3500" dirty="0"/>
              <a:t>Federal Open Market Committee (</a:t>
            </a:r>
            <a:r>
              <a:rPr lang="en-US" altLang="en-US" sz="3500" dirty="0" smtClean="0"/>
              <a:t>F</a:t>
            </a:r>
            <a:r>
              <a:rPr lang="en-US" altLang="en-US" sz="100" dirty="0" smtClean="0"/>
              <a:t> </a:t>
            </a:r>
            <a:r>
              <a:rPr lang="en-US" altLang="en-US" sz="3500" dirty="0" smtClean="0"/>
              <a:t>O</a:t>
            </a:r>
            <a:r>
              <a:rPr lang="en-US" altLang="en-US" sz="100" dirty="0" smtClean="0"/>
              <a:t> </a:t>
            </a:r>
            <a:r>
              <a:rPr lang="en-US" altLang="en-US" sz="3500" dirty="0" smtClean="0"/>
              <a:t>M</a:t>
            </a:r>
            <a:r>
              <a:rPr lang="en-US" altLang="en-US" sz="100" dirty="0" smtClean="0"/>
              <a:t> </a:t>
            </a:r>
            <a:r>
              <a:rPr lang="en-US" altLang="en-US" sz="3500" dirty="0" smtClean="0"/>
              <a:t>C) </a:t>
            </a:r>
            <a:r>
              <a:rPr lang="en-US" altLang="en-US" sz="1000" dirty="0" smtClean="0"/>
              <a:t>1</a:t>
            </a:r>
            <a:endParaRPr lang="en-IN" sz="1000" dirty="0"/>
          </a:p>
        </p:txBody>
      </p:sp>
      <p:sp>
        <p:nvSpPr>
          <p:cNvPr id="3" name="Content Placeholder 2"/>
          <p:cNvSpPr>
            <a:spLocks noGrp="1"/>
          </p:cNvSpPr>
          <p:nvPr>
            <p:ph idx="1"/>
          </p:nvPr>
        </p:nvSpPr>
        <p:spPr>
          <a:xfrm>
            <a:off x="457200" y="1719263"/>
            <a:ext cx="8229600" cy="2160528"/>
          </a:xfrm>
        </p:spPr>
        <p:txBody>
          <a:bodyPr/>
          <a:lstStyle/>
          <a:p>
            <a:pPr marL="0" indent="0" eaLnBrk="1" hangingPunct="1">
              <a:buNone/>
            </a:pPr>
            <a:r>
              <a:rPr lang="en-US" altLang="en-US" sz="2800" b="1" dirty="0" smtClean="0"/>
              <a:t>F</a:t>
            </a:r>
            <a:r>
              <a:rPr lang="en-US" altLang="en-US" sz="100" b="1" dirty="0" smtClean="0"/>
              <a:t> </a:t>
            </a:r>
            <a:r>
              <a:rPr lang="en-US" altLang="en-US" sz="2800" b="1" dirty="0" smtClean="0"/>
              <a:t>O</a:t>
            </a:r>
            <a:r>
              <a:rPr lang="en-US" altLang="en-US" sz="100" b="1" dirty="0" smtClean="0"/>
              <a:t> </a:t>
            </a:r>
            <a:r>
              <a:rPr lang="en-US" altLang="en-US" sz="2800" b="1" dirty="0" smtClean="0"/>
              <a:t>M</a:t>
            </a:r>
            <a:r>
              <a:rPr lang="en-US" altLang="en-US" sz="100" b="1" dirty="0" smtClean="0"/>
              <a:t> </a:t>
            </a:r>
            <a:r>
              <a:rPr lang="en-US" altLang="en-US" sz="2800" b="1" dirty="0" smtClean="0"/>
              <a:t>C </a:t>
            </a:r>
            <a:r>
              <a:rPr lang="en-US" altLang="en-US" sz="2800" b="1" dirty="0"/>
              <a:t>consists of 12 </a:t>
            </a:r>
            <a:r>
              <a:rPr lang="en-US" altLang="en-US" sz="2800" b="1" dirty="0" smtClean="0"/>
              <a:t>members.</a:t>
            </a:r>
            <a:endParaRPr lang="en-US" altLang="en-US" sz="2800" b="1" dirty="0"/>
          </a:p>
          <a:p>
            <a:pPr marL="292608" lvl="1" indent="-292608" eaLnBrk="1" hangingPunct="1">
              <a:lnSpc>
                <a:spcPct val="90000"/>
              </a:lnSpc>
              <a:spcBef>
                <a:spcPts val="1000"/>
              </a:spcBef>
              <a:buClrTx/>
              <a:buSzPct val="100000"/>
            </a:pPr>
            <a:r>
              <a:rPr lang="en-US" altLang="en-US" sz="2400" dirty="0"/>
              <a:t>seven members of the Board of </a:t>
            </a:r>
            <a:r>
              <a:rPr lang="en-US" altLang="en-US" sz="2400" dirty="0" smtClean="0"/>
              <a:t>Governors.</a:t>
            </a:r>
            <a:endParaRPr lang="en-US" altLang="en-US" sz="2400" dirty="0"/>
          </a:p>
          <a:p>
            <a:pPr marL="292608" lvl="1" indent="-292608" eaLnBrk="1" hangingPunct="1">
              <a:lnSpc>
                <a:spcPct val="90000"/>
              </a:lnSpc>
              <a:spcBef>
                <a:spcPts val="1000"/>
              </a:spcBef>
              <a:buClrTx/>
              <a:buSzPct val="100000"/>
            </a:pPr>
            <a:r>
              <a:rPr lang="en-US" altLang="en-US" sz="2400" dirty="0"/>
              <a:t>the president of the Federal Reserve Bank of </a:t>
            </a:r>
            <a:r>
              <a:rPr lang="en-US" altLang="en-US" sz="2400" dirty="0" smtClean="0"/>
              <a:t>N</a:t>
            </a:r>
            <a:r>
              <a:rPr lang="en-US" altLang="en-US" sz="100" dirty="0" smtClean="0"/>
              <a:t> </a:t>
            </a:r>
            <a:r>
              <a:rPr lang="en-US" altLang="en-US" sz="2400" dirty="0" smtClean="0"/>
              <a:t>Y.</a:t>
            </a:r>
            <a:endParaRPr lang="en-US" altLang="en-US" sz="2400" dirty="0"/>
          </a:p>
          <a:p>
            <a:pPr marL="292608" lvl="1" indent="-292608" eaLnBrk="1" hangingPunct="1">
              <a:lnSpc>
                <a:spcPct val="90000"/>
              </a:lnSpc>
              <a:spcBef>
                <a:spcPts val="1000"/>
              </a:spcBef>
              <a:buClrTx/>
              <a:buSzPct val="100000"/>
            </a:pPr>
            <a:r>
              <a:rPr lang="en-US" altLang="en-US" sz="2400" dirty="0"/>
              <a:t>the presidents of four other Federal Reserve Banks (on a rotating basis</a:t>
            </a:r>
            <a:r>
              <a:rPr lang="en-US" altLang="en-US" sz="2400" dirty="0" smtClean="0"/>
              <a:t>).</a:t>
            </a:r>
            <a:endParaRPr lang="en-US" altLang="en-US" sz="2600" dirty="0"/>
          </a:p>
        </p:txBody>
      </p:sp>
      <p:sp>
        <p:nvSpPr>
          <p:cNvPr id="4" name="Content Placeholder 3"/>
          <p:cNvSpPr>
            <a:spLocks noGrp="1"/>
          </p:cNvSpPr>
          <p:nvPr>
            <p:ph idx="13"/>
          </p:nvPr>
        </p:nvSpPr>
        <p:spPr>
          <a:xfrm>
            <a:off x="465661" y="4263140"/>
            <a:ext cx="8229600" cy="616509"/>
          </a:xfrm>
        </p:spPr>
        <p:txBody>
          <a:bodyPr/>
          <a:lstStyle/>
          <a:p>
            <a:pPr marL="0" indent="0">
              <a:buNone/>
            </a:pPr>
            <a:r>
              <a:rPr lang="en-US" altLang="en-US" sz="2800" b="1" dirty="0"/>
              <a:t>The major monetary policy-making body of the </a:t>
            </a:r>
            <a:r>
              <a:rPr lang="en-US" altLang="en-US" sz="2800" b="1" dirty="0" smtClean="0"/>
              <a:t>F</a:t>
            </a:r>
            <a:r>
              <a:rPr lang="en-US" altLang="en-US" sz="100" b="1" dirty="0" smtClean="0"/>
              <a:t> </a:t>
            </a:r>
            <a:r>
              <a:rPr lang="en-US" altLang="en-US" sz="2800" b="1" dirty="0" smtClean="0"/>
              <a:t>R</a:t>
            </a:r>
            <a:r>
              <a:rPr lang="en-US" altLang="en-US" sz="100" b="1" dirty="0" smtClean="0"/>
              <a:t> </a:t>
            </a:r>
            <a:r>
              <a:rPr lang="en-US" altLang="en-US" sz="2800" b="1" dirty="0" smtClean="0"/>
              <a:t>S.</a:t>
            </a:r>
            <a:endParaRPr lang="en-US" altLang="en-US" sz="2800" b="1" dirty="0"/>
          </a:p>
        </p:txBody>
      </p:sp>
      <p:sp>
        <p:nvSpPr>
          <p:cNvPr id="5" name="Slide Number Placeholder 4"/>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8</a:t>
            </a:fld>
            <a:endParaRPr lang="en-US" altLang="en-US" dirty="0"/>
          </a:p>
        </p:txBody>
      </p:sp>
    </p:spTree>
    <p:extLst>
      <p:ext uri="{BB962C8B-B14F-4D97-AF65-F5344CB8AC3E}">
        <p14:creationId xmlns:p14="http://schemas.microsoft.com/office/powerpoint/2010/main" val="4525112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4132"/>
            <a:ext cx="6516168" cy="943505"/>
          </a:xfrm>
        </p:spPr>
        <p:txBody>
          <a:bodyPr anchor="ctr"/>
          <a:lstStyle/>
          <a:p>
            <a:r>
              <a:rPr lang="en-US" altLang="en-US" sz="3500" dirty="0"/>
              <a:t>Federal Open Market Committee (</a:t>
            </a:r>
            <a:r>
              <a:rPr lang="en-US" altLang="en-US" sz="3500" dirty="0" smtClean="0"/>
              <a:t>F</a:t>
            </a:r>
            <a:r>
              <a:rPr lang="en-US" altLang="en-US" sz="100" dirty="0" smtClean="0"/>
              <a:t> </a:t>
            </a:r>
            <a:r>
              <a:rPr lang="en-US" altLang="en-US" sz="3500" dirty="0" smtClean="0"/>
              <a:t>O</a:t>
            </a:r>
            <a:r>
              <a:rPr lang="en-US" altLang="en-US" sz="100" dirty="0" smtClean="0"/>
              <a:t> </a:t>
            </a:r>
            <a:r>
              <a:rPr lang="en-US" altLang="en-US" sz="3500" dirty="0" smtClean="0"/>
              <a:t>M</a:t>
            </a:r>
            <a:r>
              <a:rPr lang="en-US" altLang="en-US" sz="100" dirty="0" smtClean="0"/>
              <a:t> </a:t>
            </a:r>
            <a:r>
              <a:rPr lang="en-US" altLang="en-US" sz="3500" dirty="0" smtClean="0"/>
              <a:t>C</a:t>
            </a:r>
            <a:r>
              <a:rPr lang="en-US" altLang="en-US" sz="3500" dirty="0"/>
              <a:t>) </a:t>
            </a:r>
            <a:r>
              <a:rPr lang="en-US" altLang="en-US" sz="1000" dirty="0" smtClean="0"/>
              <a:t>2</a:t>
            </a:r>
            <a:endParaRPr lang="en-IN" sz="1000" dirty="0"/>
          </a:p>
        </p:txBody>
      </p:sp>
      <p:sp>
        <p:nvSpPr>
          <p:cNvPr id="3" name="Content Placeholder 2"/>
          <p:cNvSpPr>
            <a:spLocks noGrp="1"/>
          </p:cNvSpPr>
          <p:nvPr>
            <p:ph idx="1"/>
          </p:nvPr>
        </p:nvSpPr>
        <p:spPr/>
        <p:txBody>
          <a:bodyPr/>
          <a:lstStyle/>
          <a:p>
            <a:pPr marL="0" indent="0" eaLnBrk="1" hangingPunct="1">
              <a:buNone/>
            </a:pPr>
            <a:r>
              <a:rPr lang="en-US" altLang="en-US" sz="2800" b="1" dirty="0"/>
              <a:t>Policies seek to promote full employment, economic growth, price stability, and a sustainable pattern of international </a:t>
            </a:r>
            <a:r>
              <a:rPr lang="en-US" altLang="en-US" sz="2800" b="1" dirty="0" smtClean="0"/>
              <a:t>trade.</a:t>
            </a:r>
            <a:endParaRPr lang="en-US" altLang="en-US" sz="2800" b="1" dirty="0"/>
          </a:p>
          <a:p>
            <a:pPr marL="292608" lvl="1" indent="-292608" eaLnBrk="1" hangingPunct="1">
              <a:lnSpc>
                <a:spcPct val="90000"/>
              </a:lnSpc>
              <a:spcBef>
                <a:spcPts val="1000"/>
              </a:spcBef>
              <a:buSzPct val="100000"/>
            </a:pPr>
            <a:r>
              <a:rPr lang="en-US" altLang="en-US" sz="2800" b="1" dirty="0"/>
              <a:t>Are there tradeoffs between these goals?</a:t>
            </a:r>
          </a:p>
          <a:p>
            <a:pPr marL="292608" lvl="1" indent="-292608" eaLnBrk="1" hangingPunct="1">
              <a:lnSpc>
                <a:spcPct val="90000"/>
              </a:lnSpc>
              <a:spcBef>
                <a:spcPts val="1000"/>
              </a:spcBef>
              <a:buSzPct val="100000"/>
            </a:pPr>
            <a:r>
              <a:rPr lang="en-US" altLang="en-US" sz="2800" b="1" dirty="0"/>
              <a:t>Why is international monetary cooperation necessary</a:t>
            </a:r>
            <a:r>
              <a:rPr lang="en-US" altLang="en-US" sz="2800" b="1" dirty="0" smtClean="0"/>
              <a:t>?</a:t>
            </a:r>
            <a:endParaRPr lang="en-US" altLang="en-US" sz="2800" b="1" dirty="0"/>
          </a:p>
        </p:txBody>
      </p:sp>
      <p:sp>
        <p:nvSpPr>
          <p:cNvPr id="4" name="Slide Number Placeholder 3"/>
          <p:cNvSpPr>
            <a:spLocks noGrp="1"/>
          </p:cNvSpPr>
          <p:nvPr>
            <p:ph type="sldNum" sz="quarter" idx="12"/>
          </p:nvPr>
        </p:nvSpPr>
        <p:spPr/>
        <p:txBody>
          <a:bodyPr/>
          <a:lstStyle/>
          <a:p>
            <a:pPr>
              <a:defRPr/>
            </a:pPr>
            <a:r>
              <a:rPr lang="en-US" altLang="en-US" dirty="0" smtClean="0"/>
              <a:t>4-</a:t>
            </a:r>
            <a:fld id="{4773FF61-F4E9-4123-B6AF-201BC82A0194}" type="slidenum">
              <a:rPr lang="en-US" altLang="en-US" smtClean="0"/>
              <a:pPr>
                <a:defRPr/>
              </a:pPr>
              <a:t>9</a:t>
            </a:fld>
            <a:endParaRPr lang="en-US" altLang="en-US" dirty="0"/>
          </a:p>
        </p:txBody>
      </p:sp>
    </p:spTree>
    <p:extLst>
      <p:ext uri="{BB962C8B-B14F-4D97-AF65-F5344CB8AC3E}">
        <p14:creationId xmlns:p14="http://schemas.microsoft.com/office/powerpoint/2010/main" val="321905765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4e952e3536a92d9a55fa08359513fca5ca6a8"/>
</p:tagLst>
</file>

<file path=ppt/theme/theme1.xml><?xml version="1.0" encoding="utf-8"?>
<a:theme xmlns:a="http://schemas.openxmlformats.org/drawingml/2006/main" name="Network">
  <a:themeElements>
    <a:clrScheme name="Custom 7">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0000FF"/>
      </a:hlink>
      <a:folHlink>
        <a:srgbClr val="0000FF"/>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5290</TotalTime>
  <Words>2643</Words>
  <Application>Microsoft Office PowerPoint</Application>
  <PresentationFormat>On-screen Show (4:3)</PresentationFormat>
  <Paragraphs>240</Paragraphs>
  <Slides>35</Slides>
  <Notes>15</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35</vt:i4>
      </vt:variant>
    </vt:vector>
  </HeadingPairs>
  <TitlesOfParts>
    <vt:vector size="42" baseType="lpstr">
      <vt:lpstr>Arial</vt:lpstr>
      <vt:lpstr>Calibri</vt:lpstr>
      <vt:lpstr>Times New Roman</vt:lpstr>
      <vt:lpstr>Wingdings</vt:lpstr>
      <vt:lpstr>Network</vt:lpstr>
      <vt:lpstr>1_Network</vt:lpstr>
      <vt:lpstr>Equation</vt:lpstr>
      <vt:lpstr>Chapter Four</vt:lpstr>
      <vt:lpstr>The Federal Reserve</vt:lpstr>
      <vt:lpstr>Functions of the Federal Reserve 1</vt:lpstr>
      <vt:lpstr>Functions of the Federal Reserve 2</vt:lpstr>
      <vt:lpstr>Functions of the Federal Reserve Concluded</vt:lpstr>
      <vt:lpstr>Structure of the Federal Reserve</vt:lpstr>
      <vt:lpstr>Board of Governors of the F R S</vt:lpstr>
      <vt:lpstr>Federal Open Market Committee (F O M C) 1</vt:lpstr>
      <vt:lpstr>Federal Open Market Committee (F O M C) 2</vt:lpstr>
      <vt:lpstr>Federal Open Market Committee (F O M C) Concluded</vt:lpstr>
      <vt:lpstr>The Fed and the Crisis 1</vt:lpstr>
      <vt:lpstr>The Fed and the Crisis 2</vt:lpstr>
      <vt:lpstr>The Fed and the Crisis Concluded</vt:lpstr>
      <vt:lpstr>Federal Reserve Banks 1</vt:lpstr>
      <vt:lpstr>Federal Reserve Banks 2</vt:lpstr>
      <vt:lpstr>Discussion of the Federal Reserve</vt:lpstr>
      <vt:lpstr>Figure 4-5: The Process of Monetary Policy Implementation</vt:lpstr>
      <vt:lpstr>Balance Sheet of the Federal Reserve</vt:lpstr>
      <vt:lpstr>Monetary Policy Tools 1</vt:lpstr>
      <vt:lpstr>Monetary Policy Tools 2</vt:lpstr>
      <vt:lpstr>Open Market Operations 1</vt:lpstr>
      <vt:lpstr>Open Market Operations 2</vt:lpstr>
      <vt:lpstr>Discount Rate</vt:lpstr>
      <vt:lpstr>Reserve Requirements</vt:lpstr>
      <vt:lpstr>Reserve Requirements: Example 1</vt:lpstr>
      <vt:lpstr>Reserve Requirements: Example 2</vt:lpstr>
      <vt:lpstr>Monetary Policy</vt:lpstr>
      <vt:lpstr>Money Supply versus Interest Rate Targeting</vt:lpstr>
      <vt:lpstr>Problems in Conducting Monetary Policy 1</vt:lpstr>
      <vt:lpstr>Problems in Conducting Monetary Policy 2</vt:lpstr>
      <vt:lpstr>Problems in Conducting Monetary Policy Concluded</vt:lpstr>
      <vt:lpstr>International Monetary Policy</vt:lpstr>
      <vt:lpstr>Global Rescue Programs</vt:lpstr>
      <vt:lpstr>Figure 4-5: The Process of Monetary Policy Implementation Long Description</vt:lpstr>
      <vt:lpstr>Money Supply versus Interest Rate Targeting Long Description</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Markets and Institutions, 7e</dc:title>
  <dc:subject/>
  <dc:creator>Saunders</dc:creator>
  <cp:lastModifiedBy>R2, Sathish</cp:lastModifiedBy>
  <cp:revision>643</cp:revision>
  <dcterms:created xsi:type="dcterms:W3CDTF">2000-07-01T19:33:32Z</dcterms:created>
  <dcterms:modified xsi:type="dcterms:W3CDTF">2018-08-14T16:00:15Z</dcterms:modified>
</cp:coreProperties>
</file>