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5"/>
  </p:notesMasterIdLst>
  <p:handoutMasterIdLst>
    <p:handoutMasterId r:id="rId36"/>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5" r:id="rId28"/>
    <p:sldId id="357" r:id="rId29"/>
    <p:sldId id="358" r:id="rId30"/>
    <p:sldId id="362" r:id="rId31"/>
    <p:sldId id="363" r:id="rId32"/>
    <p:sldId id="366" r:id="rId33"/>
    <p:sldId id="367" r:id="rId34"/>
  </p:sldIdLst>
  <p:sldSz cx="9144000" cy="6858000" type="screen4x3"/>
  <p:notesSz cx="9144000" cy="6858000"/>
  <p:custDataLst>
    <p:tags r:id="rId37"/>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04" autoAdjust="0"/>
    <p:restoredTop sz="96296" autoAdjust="0"/>
  </p:normalViewPr>
  <p:slideViewPr>
    <p:cSldViewPr snapToGrid="0">
      <p:cViewPr varScale="1">
        <p:scale>
          <a:sx n="104" d="100"/>
          <a:sy n="104" d="100"/>
        </p:scale>
        <p:origin x="450" y="108"/>
      </p:cViewPr>
      <p:guideLst>
        <p:guide orient="horz" pos="2160"/>
        <p:guide pos="2880"/>
      </p:guideLst>
    </p:cSldViewPr>
  </p:slideViewPr>
  <p:outlineViewPr>
    <p:cViewPr>
      <p:scale>
        <a:sx n="33" d="100"/>
        <a:sy n="33" d="100"/>
      </p:scale>
      <p:origin x="0" y="-24438"/>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 Annual = 4.3774 years.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Dur Annual = 4.3774 years.</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442374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005151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210601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628B4292-C0BE-4577-B749-B038702027A8}"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13-</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FF2D5E61-78EC-4ACD-A307-03E556FA1549}"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13-</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F3B2E13C-959E-49D7-AECF-4868D99333C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13-</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F9303D0-DDBE-4E55-86CA-1696041A9404}"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13-</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5737C074-D78A-4895-80ED-26645FE75AB0}"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B22819C-3E36-4000-B65C-AC93CCE495C3}"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D933371C-883F-498E-8283-7900FA7A79CC}"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0B4E7B7-CFAA-4C32-BB6B-00EBA9BC113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DD4D19C9-3D3B-49C3-A00C-22575F71EF5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988CDB6C-CFB4-42FE-8BE2-E88E2D14DD7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B6798F3A-2F3F-45D7-94BD-A69D8A8D044B}"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52CDB9BC-F099-4273-947C-2D36D187D10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9E7F3100-3D49-4147-8454-92BB36F5E2B1}"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EE43A728-5593-42F8-81AE-AB7A83E9FB0F}"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13-</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C8F385E6-0A43-4F12-9D52-4A5A2729AF08}"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13-</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BBBC849D-B6D9-4E56-A895-C8ECD808359D}"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13-</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BBE8578B-8354-4EF9-94F9-6D2DCD059725}"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13-</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DE2EDCB0-CF97-49DB-869F-32642C30EE8B}"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13-</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EDD07BF-9D9C-44F6-8E3E-7E7629A8BF66}"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13-</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E47EF4C5-A142-48D6-BFFF-A6D80FE852F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34E4D8E-6310-465B-87D0-6586B5D952AA}"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1BDDA262-CE0E-4F87-A80C-C6CAF06EA34B}"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2BE6C85B-DC61-480C-AE0A-4F873095CDD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4BC7B01F-4037-410A-9EC8-CB8A1EB8ED64}"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88F3A8DE-2727-46C5-B7C0-DB8B23C04CF1}"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13-</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43489BDA-39AD-48F1-8681-B7D718F73E9E}"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13-</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6AF1A28F-D222-4DCF-920B-198A32FC6FBB}"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13-</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E5F8D060-1023-45BD-809F-A8432FEFF1FE}"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13-</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28C464AA-2813-4F18-84E8-1F46BCE13C37}"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13-</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84DE61FA-79EA-49AD-9B06-A46D9C3C88F2}"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13-</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slide" Target="slide3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Thirteen</a:t>
            </a:r>
          </a:p>
        </p:txBody>
      </p:sp>
      <p:sp>
        <p:nvSpPr>
          <p:cNvPr id="3075" name="Rectangle 5"/>
          <p:cNvSpPr>
            <a:spLocks noGrp="1" noChangeArrowheads="1"/>
          </p:cNvSpPr>
          <p:nvPr>
            <p:ph type="subTitle" idx="1"/>
          </p:nvPr>
        </p:nvSpPr>
        <p:spPr>
          <a:xfrm>
            <a:off x="937549" y="3049588"/>
            <a:ext cx="6160164" cy="1743793"/>
          </a:xfrm>
        </p:spPr>
        <p:txBody>
          <a:bodyPr/>
          <a:lstStyle/>
          <a:p>
            <a:pPr eaLnBrk="1" hangingPunct="1"/>
            <a:r>
              <a:rPr lang="en-US" altLang="en-US" sz="5500" dirty="0">
                <a:latin typeface="Calibri" panose="020F0502020204030204" pitchFamily="34" charset="0"/>
              </a:rPr>
              <a:t>Regulation of Commercial Banks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Investor Protection Regulation</a:t>
            </a:r>
            <a:endParaRPr lang="en-IN" sz="3500" dirty="0"/>
          </a:p>
        </p:txBody>
      </p:sp>
      <p:sp>
        <p:nvSpPr>
          <p:cNvPr id="8" name="Content Placeholder 7"/>
          <p:cNvSpPr>
            <a:spLocks noGrp="1"/>
          </p:cNvSpPr>
          <p:nvPr>
            <p:ph idx="1"/>
          </p:nvPr>
        </p:nvSpPr>
        <p:spPr>
          <a:xfrm>
            <a:off x="457200" y="1661389"/>
            <a:ext cx="7112643" cy="2517071"/>
          </a:xfrm>
        </p:spPr>
        <p:txBody>
          <a:bodyPr/>
          <a:lstStyle/>
          <a:p>
            <a:pPr marL="0" indent="0" eaLnBrk="1" hangingPunct="1">
              <a:lnSpc>
                <a:spcPct val="90000"/>
              </a:lnSpc>
              <a:buNone/>
            </a:pPr>
            <a:r>
              <a:rPr lang="en-US" altLang="en-US" sz="2600" b="1" dirty="0"/>
              <a:t>Investor protection regulation.</a:t>
            </a:r>
          </a:p>
          <a:p>
            <a:pPr marL="292608" lvl="1" indent="-292608" eaLnBrk="1" hangingPunct="1">
              <a:lnSpc>
                <a:spcPct val="90000"/>
              </a:lnSpc>
              <a:buSzPct val="100000"/>
            </a:pPr>
            <a:r>
              <a:rPr lang="en-US" altLang="en-US" sz="2200" dirty="0"/>
              <a:t>Considerable number of laws protect investors who use commercial banks directly to purchase securities and/or indirectly to access securities markets through investing in mutual or pension funds managed by C</a:t>
            </a:r>
            <a:r>
              <a:rPr lang="en-US" altLang="en-US" sz="100" dirty="0"/>
              <a:t> </a:t>
            </a:r>
            <a:r>
              <a:rPr lang="en-US" altLang="en-US" sz="2200" dirty="0"/>
              <a:t>B</a:t>
            </a:r>
            <a:r>
              <a:rPr lang="en-US" altLang="en-US" sz="100" dirty="0"/>
              <a:t> </a:t>
            </a:r>
            <a:r>
              <a:rPr lang="en-US" altLang="en-US" sz="2200" dirty="0"/>
              <a:t>s.</a:t>
            </a:r>
          </a:p>
          <a:p>
            <a:pPr marL="740664" lvl="2" indent="-228600" eaLnBrk="1" hangingPunct="1">
              <a:lnSpc>
                <a:spcPct val="90000"/>
              </a:lnSpc>
              <a:buSzPct val="80000"/>
            </a:pPr>
            <a:r>
              <a:rPr lang="en-US" altLang="en-US" sz="1900" dirty="0"/>
              <a:t>Protect investors against abuses such as insider trading, lack of disclosure, outright malfeasance, and breach of fiduciary responsibilities.</a:t>
            </a:r>
          </a:p>
        </p:txBody>
      </p:sp>
      <p:sp>
        <p:nvSpPr>
          <p:cNvPr id="4" name="Content Placeholder 3"/>
          <p:cNvSpPr>
            <a:spLocks noGrp="1"/>
          </p:cNvSpPr>
          <p:nvPr>
            <p:ph idx="14"/>
          </p:nvPr>
        </p:nvSpPr>
        <p:spPr>
          <a:xfrm>
            <a:off x="474131" y="4277371"/>
            <a:ext cx="8229600" cy="1040870"/>
          </a:xfrm>
        </p:spPr>
        <p:txBody>
          <a:bodyPr/>
          <a:lstStyle/>
          <a:p>
            <a:pPr marL="292608" lvl="1" indent="-292608" eaLnBrk="1" hangingPunct="1">
              <a:lnSpc>
                <a:spcPct val="90000"/>
              </a:lnSpc>
              <a:buSzPct val="100000"/>
            </a:pPr>
            <a:r>
              <a:rPr lang="en-US" altLang="en-US" sz="2200" dirty="0"/>
              <a:t>Securities Act of 19</a:t>
            </a:r>
            <a:r>
              <a:rPr lang="en-US" altLang="en-US" sz="100" dirty="0"/>
              <a:t> </a:t>
            </a:r>
            <a:r>
              <a:rPr lang="en-US" altLang="en-US" sz="2200" dirty="0"/>
              <a:t>33 and 19</a:t>
            </a:r>
            <a:r>
              <a:rPr lang="en-US" altLang="en-US" sz="100" dirty="0"/>
              <a:t> </a:t>
            </a:r>
            <a:r>
              <a:rPr lang="en-US" altLang="en-US" sz="2200" dirty="0"/>
              <a:t>34.</a:t>
            </a:r>
          </a:p>
          <a:p>
            <a:pPr marL="292608" lvl="1" indent="-292608" eaLnBrk="1" hangingPunct="1">
              <a:lnSpc>
                <a:spcPct val="90000"/>
              </a:lnSpc>
              <a:buSzPct val="100000"/>
            </a:pPr>
            <a:r>
              <a:rPr lang="en-US" altLang="en-US" sz="2200" dirty="0"/>
              <a:t>Investment Company Act of 19</a:t>
            </a:r>
            <a:r>
              <a:rPr lang="en-US" altLang="en-US" sz="100" dirty="0"/>
              <a:t> </a:t>
            </a:r>
            <a:r>
              <a:rPr lang="en-US" altLang="en-US" sz="2200" dirty="0"/>
              <a:t>40.</a:t>
            </a:r>
          </a:p>
          <a:p>
            <a:pPr marL="292608" lvl="1" indent="-292608" eaLnBrk="1" hangingPunct="1">
              <a:lnSpc>
                <a:spcPct val="90000"/>
              </a:lnSpc>
              <a:buSzPct val="100000"/>
            </a:pPr>
            <a:r>
              <a:rPr lang="en-US" altLang="en-US" sz="2200" dirty="0"/>
              <a:t>Wall Street Reform and Consumer Protection Act of 2010.</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Entry and Chartering Regulation</a:t>
            </a:r>
            <a:endParaRPr lang="en-IN" sz="3500" dirty="0"/>
          </a:p>
        </p:txBody>
      </p:sp>
      <p:sp>
        <p:nvSpPr>
          <p:cNvPr id="5" name="Content Placeholder 4"/>
          <p:cNvSpPr>
            <a:spLocks noGrp="1"/>
          </p:cNvSpPr>
          <p:nvPr>
            <p:ph idx="1"/>
          </p:nvPr>
        </p:nvSpPr>
        <p:spPr>
          <a:xfrm>
            <a:off x="457200" y="1719262"/>
            <a:ext cx="8229600" cy="1058661"/>
          </a:xfrm>
        </p:spPr>
        <p:txBody>
          <a:bodyPr/>
          <a:lstStyle/>
          <a:p>
            <a:pPr marL="0" indent="0" eaLnBrk="1" hangingPunct="1">
              <a:lnSpc>
                <a:spcPct val="90000"/>
              </a:lnSpc>
              <a:buNone/>
            </a:pPr>
            <a:r>
              <a:rPr lang="en-US" altLang="en-US" sz="2400" b="1" dirty="0"/>
              <a:t>Entry and chartering regulation.</a:t>
            </a:r>
          </a:p>
          <a:p>
            <a:pPr marL="292608" lvl="1" indent="-292608" eaLnBrk="1" hangingPunct="1">
              <a:lnSpc>
                <a:spcPct val="90000"/>
              </a:lnSpc>
              <a:buSzPct val="100000"/>
            </a:pPr>
            <a:r>
              <a:rPr lang="en-US" altLang="en-US" sz="2000" dirty="0"/>
              <a:t>Entry into commercial banking is regulated.</a:t>
            </a:r>
          </a:p>
          <a:p>
            <a:pPr marL="292608" lvl="1" indent="-292608" eaLnBrk="1" hangingPunct="1">
              <a:lnSpc>
                <a:spcPct val="90000"/>
              </a:lnSpc>
              <a:buSzPct val="100000"/>
            </a:pPr>
            <a:r>
              <a:rPr lang="en-US" altLang="en-US" sz="2000" dirty="0"/>
              <a:t>Activities once a C</a:t>
            </a:r>
            <a:r>
              <a:rPr lang="en-US" altLang="en-US" sz="100" dirty="0"/>
              <a:t> </a:t>
            </a:r>
            <a:r>
              <a:rPr lang="en-US" altLang="en-US" sz="2000" dirty="0"/>
              <a:t>B has been established are also regulated.</a:t>
            </a:r>
          </a:p>
        </p:txBody>
      </p:sp>
      <p:sp>
        <p:nvSpPr>
          <p:cNvPr id="3" name="Content Placeholder 2"/>
          <p:cNvSpPr>
            <a:spLocks noGrp="1"/>
          </p:cNvSpPr>
          <p:nvPr>
            <p:ph idx="13"/>
          </p:nvPr>
        </p:nvSpPr>
        <p:spPr>
          <a:xfrm>
            <a:off x="465661" y="2860543"/>
            <a:ext cx="8229600" cy="2683727"/>
          </a:xfrm>
        </p:spPr>
        <p:txBody>
          <a:bodyPr/>
          <a:lstStyle/>
          <a:p>
            <a:pPr marL="0" indent="0" eaLnBrk="1" hangingPunct="1">
              <a:lnSpc>
                <a:spcPct val="90000"/>
              </a:lnSpc>
              <a:buNone/>
            </a:pPr>
            <a:r>
              <a:rPr lang="en-US" altLang="en-US" sz="2400" dirty="0"/>
              <a:t>Increasing/decreasing the cost of entry into a financial sector affects the profitability of firms already competing in that industry.</a:t>
            </a:r>
          </a:p>
          <a:p>
            <a:pPr marL="0" indent="0" eaLnBrk="1" hangingPunct="1">
              <a:lnSpc>
                <a:spcPct val="90000"/>
              </a:lnSpc>
              <a:buNone/>
            </a:pPr>
            <a:r>
              <a:rPr lang="en-US" altLang="en-US" sz="2400" dirty="0"/>
              <a:t>Barriers to entry and regulations pertaining to the scope of permitted activities affect a C</a:t>
            </a:r>
            <a:r>
              <a:rPr lang="en-US" altLang="en-US" sz="100" dirty="0"/>
              <a:t> </a:t>
            </a:r>
            <a:r>
              <a:rPr lang="en-US" altLang="en-US" sz="2400" dirty="0"/>
              <a:t>B’s charter value and the size of its net regulatory burden.</a:t>
            </a:r>
          </a:p>
        </p:txBody>
      </p:sp>
      <p:sp>
        <p:nvSpPr>
          <p:cNvPr id="4" name="Slide Number Placeholder 3"/>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9545"/>
            <a:ext cx="7543800" cy="1177636"/>
          </a:xfrm>
        </p:spPr>
        <p:txBody>
          <a:bodyPr anchor="ctr"/>
          <a:lstStyle/>
          <a:p>
            <a:r>
              <a:rPr lang="en-US" altLang="en-US" sz="3500" dirty="0"/>
              <a:t>Commercial Bank Regulators</a:t>
            </a:r>
            <a:endParaRPr lang="en-IN" sz="3500" dirty="0"/>
          </a:p>
        </p:txBody>
      </p:sp>
      <p:sp>
        <p:nvSpPr>
          <p:cNvPr id="4" name="Content Placeholder 3"/>
          <p:cNvSpPr>
            <a:spLocks noGrp="1"/>
          </p:cNvSpPr>
          <p:nvPr>
            <p:ph idx="1"/>
          </p:nvPr>
        </p:nvSpPr>
        <p:spPr>
          <a:xfrm>
            <a:off x="457200" y="1707687"/>
            <a:ext cx="8229600" cy="2042509"/>
          </a:xfrm>
        </p:spPr>
        <p:txBody>
          <a:bodyPr/>
          <a:lstStyle/>
          <a:p>
            <a:pPr marL="0" indent="0" eaLnBrk="1" hangingPunct="1">
              <a:lnSpc>
                <a:spcPct val="80000"/>
              </a:lnSpc>
              <a:buNone/>
            </a:pPr>
            <a:r>
              <a:rPr lang="en-US" altLang="en-US" sz="2400" dirty="0"/>
              <a:t>U.S. commercial banks may be subject to the supervision and regulations of as many as four separate regulators.</a:t>
            </a:r>
          </a:p>
          <a:p>
            <a:pPr marL="292608" lvl="1" indent="-292608" eaLnBrk="1" hangingPunct="1">
              <a:lnSpc>
                <a:spcPct val="80000"/>
              </a:lnSpc>
              <a:buSzPct val="100000"/>
            </a:pPr>
            <a:r>
              <a:rPr lang="en-US" altLang="en-US" sz="2200" dirty="0"/>
              <a:t>Federal Deposit Insurance Corporation (F</a:t>
            </a:r>
            <a:r>
              <a:rPr lang="en-US" altLang="en-US" sz="100" dirty="0"/>
              <a:t> </a:t>
            </a:r>
            <a:r>
              <a:rPr lang="en-US" altLang="en-US" sz="2200" dirty="0"/>
              <a:t>D</a:t>
            </a:r>
            <a:r>
              <a:rPr lang="en-US" altLang="en-US" sz="100" dirty="0"/>
              <a:t> </a:t>
            </a:r>
            <a:r>
              <a:rPr lang="en-US" altLang="en-US" sz="2200" dirty="0"/>
              <a:t>I</a:t>
            </a:r>
            <a:r>
              <a:rPr lang="en-US" altLang="en-US" sz="100" dirty="0"/>
              <a:t> </a:t>
            </a:r>
            <a:r>
              <a:rPr lang="en-US" altLang="en-US" sz="2200" dirty="0"/>
              <a:t>C).</a:t>
            </a:r>
          </a:p>
          <a:p>
            <a:pPr marL="292608" lvl="1" indent="-292608" eaLnBrk="1" hangingPunct="1">
              <a:lnSpc>
                <a:spcPct val="80000"/>
              </a:lnSpc>
              <a:buSzPct val="100000"/>
            </a:pPr>
            <a:r>
              <a:rPr lang="en-US" altLang="en-US" sz="2200" dirty="0"/>
              <a:t>Office of the Comptroller of the Currency (O</a:t>
            </a:r>
            <a:r>
              <a:rPr lang="en-US" altLang="en-US" sz="100" dirty="0"/>
              <a:t> </a:t>
            </a:r>
            <a:r>
              <a:rPr lang="en-US" altLang="en-US" sz="2200" dirty="0"/>
              <a:t>C</a:t>
            </a:r>
            <a:r>
              <a:rPr lang="en-US" altLang="en-US" sz="100" dirty="0"/>
              <a:t> </a:t>
            </a:r>
            <a:r>
              <a:rPr lang="en-US" altLang="en-US" sz="2200" dirty="0"/>
              <a:t>C).</a:t>
            </a:r>
          </a:p>
          <a:p>
            <a:pPr marL="292608" lvl="1" indent="-292608" eaLnBrk="1" hangingPunct="1">
              <a:lnSpc>
                <a:spcPct val="80000"/>
              </a:lnSpc>
              <a:buSzPct val="100000"/>
            </a:pPr>
            <a:r>
              <a:rPr lang="en-US" altLang="en-US" sz="2200" dirty="0"/>
              <a:t>Federal Reserve (F</a:t>
            </a:r>
            <a:r>
              <a:rPr lang="en-US" altLang="en-US" sz="100" dirty="0"/>
              <a:t> </a:t>
            </a:r>
            <a:r>
              <a:rPr lang="en-US" altLang="en-US" sz="2200" dirty="0"/>
              <a:t>R).</a:t>
            </a:r>
          </a:p>
          <a:p>
            <a:pPr marL="292608" lvl="1" indent="-292608" eaLnBrk="1" hangingPunct="1">
              <a:lnSpc>
                <a:spcPct val="80000"/>
              </a:lnSpc>
              <a:buSzPct val="100000"/>
            </a:pPr>
            <a:r>
              <a:rPr lang="en-US" altLang="en-US" sz="2200" dirty="0"/>
              <a:t>State bank regulators.</a:t>
            </a:r>
          </a:p>
        </p:txBody>
      </p:sp>
      <p:sp>
        <p:nvSpPr>
          <p:cNvPr id="3" name="Content Placeholder 2"/>
          <p:cNvSpPr>
            <a:spLocks noGrp="1"/>
          </p:cNvSpPr>
          <p:nvPr>
            <p:ph idx="14"/>
          </p:nvPr>
        </p:nvSpPr>
        <p:spPr>
          <a:xfrm>
            <a:off x="474131" y="3791237"/>
            <a:ext cx="8229600" cy="1695160"/>
          </a:xfrm>
        </p:spPr>
        <p:txBody>
          <a:bodyPr/>
          <a:lstStyle/>
          <a:p>
            <a:pPr marL="0" indent="0" eaLnBrk="1" hangingPunct="1">
              <a:lnSpc>
                <a:spcPct val="80000"/>
              </a:lnSpc>
              <a:buNone/>
            </a:pPr>
            <a:r>
              <a:rPr lang="en-US" altLang="en-US" sz="2400" dirty="0"/>
              <a:t>Facets of regulatory structure.</a:t>
            </a:r>
          </a:p>
          <a:p>
            <a:pPr marL="292608" lvl="1" indent="-292608" eaLnBrk="1" hangingPunct="1">
              <a:lnSpc>
                <a:spcPct val="80000"/>
              </a:lnSpc>
              <a:buSzPct val="100000"/>
            </a:pPr>
            <a:r>
              <a:rPr lang="en-US" altLang="en-US" sz="2200" dirty="0"/>
              <a:t>Regulation of the overall operations.</a:t>
            </a:r>
          </a:p>
          <a:p>
            <a:pPr marL="292608" lvl="1" indent="-292608" eaLnBrk="1" hangingPunct="1">
              <a:lnSpc>
                <a:spcPct val="80000"/>
              </a:lnSpc>
              <a:buSzPct val="100000"/>
            </a:pPr>
            <a:r>
              <a:rPr lang="en-US" altLang="en-US" sz="2200" dirty="0"/>
              <a:t>Regulation of product and geographic operations.</a:t>
            </a:r>
          </a:p>
          <a:p>
            <a:pPr marL="292608" lvl="1" indent="-292608" eaLnBrk="1" hangingPunct="1">
              <a:lnSpc>
                <a:spcPct val="80000"/>
              </a:lnSpc>
              <a:buSzPct val="100000"/>
            </a:pPr>
            <a:r>
              <a:rPr lang="en-US" altLang="en-US" sz="2200" dirty="0"/>
              <a:t>Provision and regulation of deposit insurance.</a:t>
            </a:r>
          </a:p>
          <a:p>
            <a:pPr marL="292608" lvl="1" indent="-292608" eaLnBrk="1" hangingPunct="1">
              <a:lnSpc>
                <a:spcPct val="80000"/>
              </a:lnSpc>
              <a:buSzPct val="100000"/>
            </a:pPr>
            <a:r>
              <a:rPr lang="en-US" altLang="en-US" sz="2200" dirty="0"/>
              <a:t>Balance sheet regulations.</a:t>
            </a:r>
          </a:p>
        </p:txBody>
      </p:sp>
      <p:sp>
        <p:nvSpPr>
          <p:cNvPr id="5" name="Slide Number Placeholder 4"/>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Product Segmentation </a:t>
            </a:r>
            <a:r>
              <a:rPr lang="en-US" altLang="en-US" sz="1000" b="0" dirty="0"/>
              <a:t>1</a:t>
            </a:r>
            <a:endParaRPr lang="en-IN" sz="1000" b="0" dirty="0"/>
          </a:p>
        </p:txBody>
      </p:sp>
      <p:sp>
        <p:nvSpPr>
          <p:cNvPr id="4" name="Content Placeholder 3"/>
          <p:cNvSpPr>
            <a:spLocks noGrp="1"/>
          </p:cNvSpPr>
          <p:nvPr>
            <p:ph idx="1"/>
          </p:nvPr>
        </p:nvSpPr>
        <p:spPr>
          <a:xfrm>
            <a:off x="457200" y="1719263"/>
            <a:ext cx="8229600" cy="1043888"/>
          </a:xfrm>
        </p:spPr>
        <p:txBody>
          <a:bodyPr/>
          <a:lstStyle/>
          <a:p>
            <a:pPr marL="0" indent="0" eaLnBrk="1" hangingPunct="1">
              <a:lnSpc>
                <a:spcPct val="80000"/>
              </a:lnSpc>
              <a:buNone/>
            </a:pPr>
            <a:r>
              <a:rPr lang="en-US" altLang="en-US" sz="2400" dirty="0"/>
              <a:t>Commercial banking and investment banking.</a:t>
            </a:r>
          </a:p>
          <a:p>
            <a:pPr marL="292608" lvl="1" indent="-292608" eaLnBrk="1" hangingPunct="1">
              <a:lnSpc>
                <a:spcPct val="80000"/>
              </a:lnSpc>
              <a:buSzPct val="100000"/>
            </a:pPr>
            <a:r>
              <a:rPr lang="en-US" altLang="en-US" sz="2200" b="1" dirty="0"/>
              <a:t>Commercial banking</a:t>
            </a:r>
            <a:r>
              <a:rPr lang="en-US" altLang="en-US" sz="2200" dirty="0"/>
              <a:t> involves deposit taking and lending.</a:t>
            </a:r>
          </a:p>
          <a:p>
            <a:pPr marL="292608" lvl="1" indent="-292608" eaLnBrk="1" hangingPunct="1">
              <a:lnSpc>
                <a:spcPct val="80000"/>
              </a:lnSpc>
              <a:buSzPct val="100000"/>
            </a:pPr>
            <a:r>
              <a:rPr lang="en-US" altLang="en-US" sz="2200" b="1" dirty="0"/>
              <a:t>Investment banking</a:t>
            </a:r>
            <a:r>
              <a:rPr lang="en-US" altLang="en-US" sz="2200" dirty="0"/>
              <a:t> involves underwriting, issuing, and distributing securities.</a:t>
            </a:r>
          </a:p>
        </p:txBody>
      </p:sp>
      <p:sp>
        <p:nvSpPr>
          <p:cNvPr id="5" name="Content Placeholder 4"/>
          <p:cNvSpPr>
            <a:spLocks noGrp="1"/>
          </p:cNvSpPr>
          <p:nvPr>
            <p:ph idx="13"/>
          </p:nvPr>
        </p:nvSpPr>
        <p:spPr>
          <a:xfrm>
            <a:off x="465661" y="3080466"/>
            <a:ext cx="8229600" cy="2452826"/>
          </a:xfrm>
        </p:spPr>
        <p:txBody>
          <a:bodyPr/>
          <a:lstStyle/>
          <a:p>
            <a:pPr marL="0" indent="0" eaLnBrk="1" hangingPunct="1">
              <a:lnSpc>
                <a:spcPct val="80000"/>
              </a:lnSpc>
              <a:spcBef>
                <a:spcPts val="1000"/>
              </a:spcBef>
              <a:buNone/>
            </a:pPr>
            <a:r>
              <a:rPr lang="en-US" altLang="en-US" sz="2400" dirty="0"/>
              <a:t>The </a:t>
            </a:r>
            <a:r>
              <a:rPr lang="en-US" altLang="en-US" sz="2400" b="1" dirty="0"/>
              <a:t>Glass-</a:t>
            </a:r>
            <a:r>
              <a:rPr lang="en-US" altLang="en-US" sz="2400" b="1" dirty="0" err="1"/>
              <a:t>Steagall</a:t>
            </a:r>
            <a:r>
              <a:rPr lang="en-US" altLang="en-US" sz="2400" b="1" dirty="0"/>
              <a:t> Act of 19</a:t>
            </a:r>
            <a:r>
              <a:rPr lang="en-US" altLang="en-US" sz="100" b="1" dirty="0"/>
              <a:t> </a:t>
            </a:r>
            <a:r>
              <a:rPr lang="en-US" altLang="en-US" sz="2400" b="1" dirty="0"/>
              <a:t>33 </a:t>
            </a:r>
            <a:r>
              <a:rPr lang="en-US" altLang="en-US" sz="2400" dirty="0"/>
              <a:t>imposed a rigid separation between commercial and investment banks.</a:t>
            </a:r>
          </a:p>
          <a:p>
            <a:pPr marL="0" indent="0" eaLnBrk="1" hangingPunct="1">
              <a:lnSpc>
                <a:spcPct val="80000"/>
              </a:lnSpc>
              <a:spcBef>
                <a:spcPts val="1000"/>
              </a:spcBef>
              <a:buNone/>
            </a:pPr>
            <a:r>
              <a:rPr lang="en-US" altLang="en-US" sz="2400" dirty="0"/>
              <a:t>By 19</a:t>
            </a:r>
            <a:r>
              <a:rPr lang="en-US" altLang="en-US" sz="100" dirty="0"/>
              <a:t> </a:t>
            </a:r>
            <a:r>
              <a:rPr lang="en-US" altLang="en-US" sz="2400" dirty="0"/>
              <a:t>87, commercial banks were allowed to engage in limited investment banking activity through </a:t>
            </a:r>
            <a:r>
              <a:rPr lang="en-US" altLang="en-US" sz="2400" b="1" dirty="0"/>
              <a:t>Section 20 affiliates.</a:t>
            </a:r>
          </a:p>
          <a:p>
            <a:pPr marL="0" indent="0" eaLnBrk="1" hangingPunct="1">
              <a:lnSpc>
                <a:spcPct val="80000"/>
              </a:lnSpc>
              <a:spcBef>
                <a:spcPts val="1000"/>
              </a:spcBef>
              <a:buNone/>
            </a:pPr>
            <a:r>
              <a:rPr lang="en-US" altLang="en-US" sz="2400" dirty="0"/>
              <a:t>The </a:t>
            </a:r>
            <a:r>
              <a:rPr lang="en-US" altLang="en-US" sz="2400" b="1" dirty="0"/>
              <a:t>Financial Services Modernization Act (F</a:t>
            </a:r>
            <a:r>
              <a:rPr lang="en-US" altLang="en-US" sz="100" b="1" dirty="0"/>
              <a:t> </a:t>
            </a:r>
            <a:r>
              <a:rPr lang="en-US" altLang="en-US" sz="2400" b="1" dirty="0"/>
              <a:t>S</a:t>
            </a:r>
            <a:r>
              <a:rPr lang="en-US" altLang="en-US" sz="100" b="1" dirty="0"/>
              <a:t> </a:t>
            </a:r>
            <a:r>
              <a:rPr lang="en-US" altLang="en-US" sz="2400" b="1" dirty="0"/>
              <a:t>M</a:t>
            </a:r>
            <a:r>
              <a:rPr lang="en-US" altLang="en-US" sz="100" b="1" dirty="0"/>
              <a:t> </a:t>
            </a:r>
            <a:r>
              <a:rPr lang="en-US" altLang="en-US" sz="2400" b="1" dirty="0"/>
              <a:t>A) of 19</a:t>
            </a:r>
            <a:r>
              <a:rPr lang="en-US" altLang="en-US" sz="100" b="1" dirty="0"/>
              <a:t> </a:t>
            </a:r>
            <a:r>
              <a:rPr lang="en-US" altLang="en-US" sz="2400" b="1" dirty="0"/>
              <a:t>99</a:t>
            </a:r>
            <a:r>
              <a:rPr lang="en-US" altLang="en-US" sz="2400" dirty="0"/>
              <a:t> repealed Glass-</a:t>
            </a:r>
            <a:r>
              <a:rPr lang="en-US" altLang="en-US" sz="2400" dirty="0" err="1"/>
              <a:t>Steagall</a:t>
            </a:r>
            <a:r>
              <a:rPr lang="en-US" altLang="en-US" sz="2400" dirty="0"/>
              <a:t>.</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altLang="en-US" sz="3500" dirty="0"/>
              <a:t>Product Segmentation </a:t>
            </a:r>
            <a:r>
              <a:rPr lang="en-US" altLang="en-US" sz="1000" b="0" dirty="0"/>
              <a:t>2</a:t>
            </a:r>
            <a:endParaRPr lang="en-IN" sz="3500" dirty="0"/>
          </a:p>
        </p:txBody>
      </p:sp>
      <p:sp>
        <p:nvSpPr>
          <p:cNvPr id="3" name="Content Placeholder 2"/>
          <p:cNvSpPr>
            <a:spLocks noGrp="1"/>
          </p:cNvSpPr>
          <p:nvPr>
            <p:ph idx="1"/>
          </p:nvPr>
        </p:nvSpPr>
        <p:spPr>
          <a:xfrm>
            <a:off x="457200" y="1719263"/>
            <a:ext cx="6846425" cy="2355026"/>
          </a:xfrm>
        </p:spPr>
        <p:txBody>
          <a:bodyPr/>
          <a:lstStyle/>
          <a:p>
            <a:pPr marL="0" indent="0" eaLnBrk="1" hangingPunct="1">
              <a:lnSpc>
                <a:spcPct val="80000"/>
              </a:lnSpc>
              <a:buNone/>
            </a:pPr>
            <a:r>
              <a:rPr lang="en-US" altLang="en-US" sz="2400" dirty="0"/>
              <a:t>Banking and insurance.</a:t>
            </a:r>
          </a:p>
          <a:p>
            <a:pPr marL="292608" lvl="1" indent="-292608" eaLnBrk="1" hangingPunct="1">
              <a:lnSpc>
                <a:spcPct val="80000"/>
              </a:lnSpc>
              <a:buSzPct val="100000"/>
            </a:pPr>
            <a:r>
              <a:rPr lang="en-US" altLang="en-US" sz="2200" b="1" dirty="0"/>
              <a:t>Bank Holding Company Act (B</a:t>
            </a:r>
            <a:r>
              <a:rPr lang="en-US" altLang="en-US" sz="100" b="1" dirty="0"/>
              <a:t> </a:t>
            </a:r>
            <a:r>
              <a:rPr lang="en-US" altLang="en-US" sz="2200" b="1" dirty="0"/>
              <a:t>H</a:t>
            </a:r>
            <a:r>
              <a:rPr lang="en-US" altLang="en-US" sz="100" b="1" dirty="0"/>
              <a:t> </a:t>
            </a:r>
            <a:r>
              <a:rPr lang="en-US" altLang="en-US" sz="2200" b="1" dirty="0"/>
              <a:t>C</a:t>
            </a:r>
            <a:r>
              <a:rPr lang="en-US" altLang="en-US" sz="100" b="1" dirty="0"/>
              <a:t> </a:t>
            </a:r>
            <a:r>
              <a:rPr lang="en-US" altLang="en-US" sz="2200" b="1" dirty="0"/>
              <a:t>A) of 19</a:t>
            </a:r>
            <a:r>
              <a:rPr lang="en-US" altLang="en-US" sz="100" b="1" dirty="0"/>
              <a:t> </a:t>
            </a:r>
            <a:r>
              <a:rPr lang="en-US" altLang="en-US" sz="2200" b="1" dirty="0"/>
              <a:t>56</a:t>
            </a:r>
            <a:r>
              <a:rPr lang="en-US" altLang="en-US" sz="2200" dirty="0"/>
              <a:t> and the </a:t>
            </a:r>
            <a:r>
              <a:rPr lang="en-US" altLang="en-US" sz="2200" b="1" dirty="0"/>
              <a:t>Garn-St. </a:t>
            </a:r>
            <a:r>
              <a:rPr lang="en-US" altLang="en-US" sz="2200" b="1" dirty="0" err="1"/>
              <a:t>Germain</a:t>
            </a:r>
            <a:r>
              <a:rPr lang="en-US" altLang="en-US" sz="2200" b="1" dirty="0"/>
              <a:t> Depository Institutions Act of 19</a:t>
            </a:r>
            <a:r>
              <a:rPr lang="en-US" altLang="en-US" sz="100" b="1" dirty="0"/>
              <a:t> </a:t>
            </a:r>
            <a:r>
              <a:rPr lang="en-US" altLang="en-US" sz="2200" b="1" dirty="0"/>
              <a:t>82 </a:t>
            </a:r>
            <a:r>
              <a:rPr lang="en-US" altLang="en-US" sz="2200" dirty="0"/>
              <a:t>restricted insurance companies from owning or being affiliated with full-service banks.</a:t>
            </a:r>
          </a:p>
          <a:p>
            <a:pPr marL="292608" lvl="1" indent="-292608" eaLnBrk="1" hangingPunct="1">
              <a:lnSpc>
                <a:spcPct val="80000"/>
              </a:lnSpc>
              <a:buSzPct val="100000"/>
            </a:pPr>
            <a:r>
              <a:rPr lang="en-US" altLang="en-US" sz="2200" b="1" dirty="0"/>
              <a:t>F</a:t>
            </a:r>
            <a:r>
              <a:rPr lang="en-US" altLang="en-US" sz="100" b="1" dirty="0"/>
              <a:t> </a:t>
            </a:r>
            <a:r>
              <a:rPr lang="en-US" altLang="en-US" sz="2200" b="1" dirty="0"/>
              <a:t>S</a:t>
            </a:r>
            <a:r>
              <a:rPr lang="en-US" altLang="en-US" sz="100" b="1" dirty="0"/>
              <a:t> </a:t>
            </a:r>
            <a:r>
              <a:rPr lang="en-US" altLang="en-US" sz="2200" b="1" dirty="0"/>
              <a:t>M</a:t>
            </a:r>
            <a:r>
              <a:rPr lang="en-US" altLang="en-US" sz="100" b="1" dirty="0"/>
              <a:t> </a:t>
            </a:r>
            <a:r>
              <a:rPr lang="en-US" altLang="en-US" sz="2200" b="1" dirty="0"/>
              <a:t>A of 19</a:t>
            </a:r>
            <a:r>
              <a:rPr lang="en-US" altLang="en-US" sz="100" b="1" dirty="0"/>
              <a:t> </a:t>
            </a:r>
            <a:r>
              <a:rPr lang="en-US" altLang="en-US" sz="2200" b="1" dirty="0"/>
              <a:t>99 </a:t>
            </a:r>
            <a:r>
              <a:rPr lang="en-US" altLang="en-US" sz="2200" dirty="0"/>
              <a:t>now allows bank holding companies to open insurance underwriting affiliates and also allows insurance companies to open banks.</a:t>
            </a:r>
          </a:p>
        </p:txBody>
      </p:sp>
      <p:sp>
        <p:nvSpPr>
          <p:cNvPr id="4" name="Content Placeholder 3"/>
          <p:cNvSpPr>
            <a:spLocks noGrp="1"/>
          </p:cNvSpPr>
          <p:nvPr>
            <p:ph idx="13"/>
          </p:nvPr>
        </p:nvSpPr>
        <p:spPr>
          <a:xfrm>
            <a:off x="465661" y="4203205"/>
            <a:ext cx="6837964" cy="2081848"/>
          </a:xfrm>
        </p:spPr>
        <p:txBody>
          <a:bodyPr/>
          <a:lstStyle/>
          <a:p>
            <a:pPr marL="0" indent="0" eaLnBrk="1" hangingPunct="1">
              <a:lnSpc>
                <a:spcPct val="80000"/>
              </a:lnSpc>
              <a:buNone/>
            </a:pPr>
            <a:r>
              <a:rPr lang="en-US" altLang="en-US" sz="2400" dirty="0"/>
              <a:t>Commercial banking and commerce.</a:t>
            </a:r>
          </a:p>
          <a:p>
            <a:pPr marL="292608" lvl="1" indent="-292608" eaLnBrk="1" hangingPunct="1">
              <a:lnSpc>
                <a:spcPct val="80000"/>
              </a:lnSpc>
              <a:buSzPct val="100000"/>
            </a:pPr>
            <a:r>
              <a:rPr lang="en-US" altLang="en-US" sz="2200" b="1" dirty="0"/>
              <a:t>B</a:t>
            </a:r>
            <a:r>
              <a:rPr lang="en-US" altLang="en-US" sz="100" b="1" dirty="0"/>
              <a:t> </a:t>
            </a:r>
            <a:r>
              <a:rPr lang="en-US" altLang="en-US" sz="2200" b="1" dirty="0"/>
              <a:t>H</a:t>
            </a:r>
            <a:r>
              <a:rPr lang="en-US" altLang="en-US" sz="100" b="1" dirty="0"/>
              <a:t> </a:t>
            </a:r>
            <a:r>
              <a:rPr lang="en-US" altLang="en-US" sz="2200" b="1" dirty="0"/>
              <a:t>C</a:t>
            </a:r>
            <a:r>
              <a:rPr lang="en-US" altLang="en-US" sz="100" b="1" dirty="0"/>
              <a:t> </a:t>
            </a:r>
            <a:r>
              <a:rPr lang="en-US" altLang="en-US" sz="2200" b="1" dirty="0"/>
              <a:t>A of 19</a:t>
            </a:r>
            <a:r>
              <a:rPr lang="en-US" altLang="en-US" sz="100" b="1" dirty="0"/>
              <a:t> </a:t>
            </a:r>
            <a:r>
              <a:rPr lang="en-US" altLang="en-US" sz="2200" b="1" dirty="0"/>
              <a:t>56 </a:t>
            </a:r>
            <a:r>
              <a:rPr lang="en-US" altLang="en-US" sz="2200" dirty="0"/>
              <a:t>required B</a:t>
            </a:r>
            <a:r>
              <a:rPr lang="en-US" altLang="en-US" sz="100" dirty="0"/>
              <a:t> </a:t>
            </a:r>
            <a:r>
              <a:rPr lang="en-US" altLang="en-US" sz="2200" dirty="0"/>
              <a:t>H</a:t>
            </a:r>
            <a:r>
              <a:rPr lang="en-US" altLang="en-US" sz="100" dirty="0"/>
              <a:t> </a:t>
            </a:r>
            <a:r>
              <a:rPr lang="en-US" altLang="en-US" sz="2200" dirty="0"/>
              <a:t>C s to divest themselves of nonbank-related subsidiaries over a 10-year period and effectively restricted acquisitions of banks by commercial firms.</a:t>
            </a:r>
          </a:p>
          <a:p>
            <a:pPr marL="292608" lvl="1" indent="-292608" eaLnBrk="1" hangingPunct="1">
              <a:lnSpc>
                <a:spcPct val="80000"/>
              </a:lnSpc>
              <a:buSzPct val="100000"/>
            </a:pPr>
            <a:r>
              <a:rPr lang="en-US" altLang="en-US" sz="2200" b="1" dirty="0"/>
              <a:t>F</a:t>
            </a:r>
            <a:r>
              <a:rPr lang="en-US" altLang="en-US" sz="100" b="1" dirty="0"/>
              <a:t> </a:t>
            </a:r>
            <a:r>
              <a:rPr lang="en-US" altLang="en-US" sz="2200" b="1" dirty="0"/>
              <a:t>S</a:t>
            </a:r>
            <a:r>
              <a:rPr lang="en-US" altLang="en-US" sz="100" b="1" dirty="0"/>
              <a:t> </a:t>
            </a:r>
            <a:r>
              <a:rPr lang="en-US" altLang="en-US" sz="2200" b="1" dirty="0"/>
              <a:t>M</a:t>
            </a:r>
            <a:r>
              <a:rPr lang="en-US" altLang="en-US" sz="100" b="1" dirty="0"/>
              <a:t> </a:t>
            </a:r>
            <a:r>
              <a:rPr lang="en-US" altLang="en-US" sz="2200" b="1" dirty="0"/>
              <a:t>A of 19</a:t>
            </a:r>
            <a:r>
              <a:rPr lang="en-US" altLang="en-US" sz="100" b="1" dirty="0"/>
              <a:t> </a:t>
            </a:r>
            <a:r>
              <a:rPr lang="en-US" altLang="en-US" sz="2200" b="1" dirty="0"/>
              <a:t>99 </a:t>
            </a:r>
            <a:r>
              <a:rPr lang="en-US" altLang="en-US" sz="2200" dirty="0"/>
              <a:t>changed restrictions on ownership limits imposed on financial services holding companies.</a:t>
            </a:r>
          </a:p>
        </p:txBody>
      </p:sp>
      <p:sp>
        <p:nvSpPr>
          <p:cNvPr id="2" name="Slide Number Placeholder 1"/>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Product Segmentation Concluded</a:t>
            </a:r>
            <a:endParaRPr lang="en-IN" sz="3500" b="0" dirty="0"/>
          </a:p>
        </p:txBody>
      </p:sp>
      <p:sp>
        <p:nvSpPr>
          <p:cNvPr id="6" name="Content Placeholder 5"/>
          <p:cNvSpPr>
            <a:spLocks noGrp="1"/>
          </p:cNvSpPr>
          <p:nvPr>
            <p:ph idx="1"/>
          </p:nvPr>
        </p:nvSpPr>
        <p:spPr>
          <a:xfrm>
            <a:off x="457200" y="1719262"/>
            <a:ext cx="7390435" cy="4599476"/>
          </a:xfrm>
        </p:spPr>
        <p:txBody>
          <a:bodyPr/>
          <a:lstStyle/>
          <a:p>
            <a:pPr marL="0" indent="0" eaLnBrk="1" hangingPunct="1">
              <a:lnSpc>
                <a:spcPct val="80000"/>
              </a:lnSpc>
              <a:buNone/>
            </a:pPr>
            <a:r>
              <a:rPr lang="en-US" altLang="en-US" sz="2400" dirty="0"/>
              <a:t>Nonbank financial service firms and banking.</a:t>
            </a:r>
          </a:p>
          <a:p>
            <a:pPr marL="292608" lvl="1" indent="-292608" eaLnBrk="1" hangingPunct="1">
              <a:lnSpc>
                <a:spcPct val="80000"/>
              </a:lnSpc>
              <a:spcBef>
                <a:spcPts val="1000"/>
              </a:spcBef>
              <a:buSzPct val="100000"/>
            </a:pPr>
            <a:r>
              <a:rPr lang="en-US" altLang="en-US" sz="2200" dirty="0"/>
              <a:t>Relative to the barriers separating banking and either securities, insurance, or commercial sector activities, the barriers among nonbank financial service firms and banking are generally much weaker.</a:t>
            </a:r>
          </a:p>
          <a:p>
            <a:pPr marL="292608" lvl="1" indent="-292608" eaLnBrk="1" hangingPunct="1">
              <a:lnSpc>
                <a:spcPct val="80000"/>
              </a:lnSpc>
              <a:spcBef>
                <a:spcPts val="1000"/>
              </a:spcBef>
              <a:buSzPct val="100000"/>
            </a:pPr>
            <a:r>
              <a:rPr lang="en-US" altLang="en-US" sz="2200" dirty="0"/>
              <a:t>Activities of nonfinancial service firms that perform banking service have been termed </a:t>
            </a:r>
            <a:r>
              <a:rPr lang="en-US" altLang="en-US" sz="2200" b="1" dirty="0"/>
              <a:t>shadow banking.</a:t>
            </a:r>
            <a:endParaRPr lang="en-US" altLang="en-US" sz="2200" dirty="0"/>
          </a:p>
          <a:p>
            <a:pPr marL="292608" lvl="1" indent="-292608" eaLnBrk="1" hangingPunct="1">
              <a:lnSpc>
                <a:spcPct val="80000"/>
              </a:lnSpc>
              <a:spcBef>
                <a:spcPts val="1000"/>
              </a:spcBef>
              <a:buSzPct val="100000"/>
            </a:pPr>
            <a:r>
              <a:rPr lang="en-US" altLang="en-US" sz="2200" dirty="0"/>
              <a:t>As of 2016, shadow banks continue to be unregulated by the federal government.</a:t>
            </a:r>
          </a:p>
          <a:p>
            <a:pPr marL="740664" lvl="2" indent="-228600" eaLnBrk="1" hangingPunct="1">
              <a:lnSpc>
                <a:spcPct val="80000"/>
              </a:lnSpc>
              <a:spcBef>
                <a:spcPts val="1000"/>
              </a:spcBef>
              <a:buSzPct val="80000"/>
            </a:pPr>
            <a:r>
              <a:rPr lang="en-US" altLang="en-US" sz="1800" dirty="0"/>
              <a:t>However, the 2010 Wall Street Reform and Consumer Protection Act calls for regulators to be given broad authority to monitor and regulate nonbank financial firms that pose risks to the financial system.</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Geographic Expansion </a:t>
            </a:r>
            <a:r>
              <a:rPr lang="en-US" altLang="en-US" sz="1000" b="0" dirty="0"/>
              <a:t>1</a:t>
            </a:r>
            <a:endParaRPr lang="en-IN" sz="1000" b="0" dirty="0"/>
          </a:p>
        </p:txBody>
      </p:sp>
      <p:sp>
        <p:nvSpPr>
          <p:cNvPr id="4" name="Content Placeholder 3"/>
          <p:cNvSpPr>
            <a:spLocks noGrp="1"/>
          </p:cNvSpPr>
          <p:nvPr>
            <p:ph idx="1"/>
          </p:nvPr>
        </p:nvSpPr>
        <p:spPr>
          <a:xfrm>
            <a:off x="457200" y="1719262"/>
            <a:ext cx="8229600" cy="1706843"/>
          </a:xfrm>
        </p:spPr>
        <p:txBody>
          <a:bodyPr/>
          <a:lstStyle/>
          <a:p>
            <a:pPr marL="0" indent="0" eaLnBrk="1" hangingPunct="1">
              <a:lnSpc>
                <a:spcPct val="80000"/>
              </a:lnSpc>
              <a:buNone/>
            </a:pPr>
            <a:r>
              <a:rPr lang="en-US" altLang="en-US" sz="2400" dirty="0"/>
              <a:t>Geographic expansions can have a number of dimensions. In particular, they can be.</a:t>
            </a:r>
          </a:p>
          <a:p>
            <a:pPr marL="292608" lvl="1" indent="-292608" eaLnBrk="1" hangingPunct="1">
              <a:lnSpc>
                <a:spcPct val="80000"/>
              </a:lnSpc>
              <a:buSzPct val="100000"/>
            </a:pPr>
            <a:r>
              <a:rPr lang="en-US" altLang="en-US" sz="2200" dirty="0"/>
              <a:t>Domestic.</a:t>
            </a:r>
          </a:p>
          <a:p>
            <a:pPr marL="292608" lvl="1" indent="-292608" eaLnBrk="1" hangingPunct="1">
              <a:lnSpc>
                <a:spcPct val="80000"/>
              </a:lnSpc>
              <a:buSzPct val="100000"/>
            </a:pPr>
            <a:r>
              <a:rPr lang="en-US" altLang="en-US" sz="2200" dirty="0"/>
              <a:t>Within a state or region.</a:t>
            </a:r>
          </a:p>
          <a:p>
            <a:pPr marL="292608" lvl="1" indent="-292608" eaLnBrk="1" hangingPunct="1">
              <a:lnSpc>
                <a:spcPct val="80000"/>
              </a:lnSpc>
              <a:buSzPct val="100000"/>
            </a:pPr>
            <a:r>
              <a:rPr lang="en-US" altLang="en-US" sz="2200" dirty="0"/>
              <a:t>International (participating in a foreign market).</a:t>
            </a:r>
          </a:p>
        </p:txBody>
      </p:sp>
      <p:sp>
        <p:nvSpPr>
          <p:cNvPr id="8" name="Content Placeholder 7"/>
          <p:cNvSpPr>
            <a:spLocks noGrp="1"/>
          </p:cNvSpPr>
          <p:nvPr>
            <p:ph idx="13"/>
          </p:nvPr>
        </p:nvSpPr>
        <p:spPr>
          <a:xfrm>
            <a:off x="465661" y="3474004"/>
            <a:ext cx="8229600" cy="1040870"/>
          </a:xfrm>
        </p:spPr>
        <p:txBody>
          <a:bodyPr/>
          <a:lstStyle/>
          <a:p>
            <a:pPr marL="0" indent="0" eaLnBrk="1" hangingPunct="1">
              <a:lnSpc>
                <a:spcPct val="80000"/>
              </a:lnSpc>
              <a:buNone/>
            </a:pPr>
            <a:r>
              <a:rPr lang="en-US" altLang="en-US" sz="2400" dirty="0"/>
              <a:t>Regulatory factors impacting geographic expansion.</a:t>
            </a:r>
          </a:p>
          <a:p>
            <a:pPr marL="292608" lvl="1" indent="-292608" eaLnBrk="1" hangingPunct="1">
              <a:lnSpc>
                <a:spcPct val="80000"/>
              </a:lnSpc>
              <a:buSzPct val="100000"/>
            </a:pPr>
            <a:r>
              <a:rPr lang="en-US" altLang="en-US" sz="2200" dirty="0"/>
              <a:t>Restrictions on intrastate banking by commercial banks.</a:t>
            </a:r>
          </a:p>
          <a:p>
            <a:pPr marL="740664" lvl="2" indent="-228600" eaLnBrk="1" hangingPunct="1">
              <a:lnSpc>
                <a:spcPct val="80000"/>
              </a:lnSpc>
              <a:buSzPct val="80000"/>
            </a:pPr>
            <a:r>
              <a:rPr lang="en-US" altLang="en-US" sz="1800" dirty="0"/>
              <a:t>By 19</a:t>
            </a:r>
            <a:r>
              <a:rPr lang="en-US" altLang="en-US" sz="100" dirty="0"/>
              <a:t> </a:t>
            </a:r>
            <a:r>
              <a:rPr lang="en-US" altLang="en-US" sz="1800" dirty="0"/>
              <a:t>94, only one state (Iowa) had not deregulated intrastate banking.</a:t>
            </a:r>
          </a:p>
        </p:txBody>
      </p:sp>
      <p:sp>
        <p:nvSpPr>
          <p:cNvPr id="9" name="Content Placeholder 8"/>
          <p:cNvSpPr>
            <a:spLocks noGrp="1"/>
          </p:cNvSpPr>
          <p:nvPr>
            <p:ph idx="14"/>
          </p:nvPr>
        </p:nvSpPr>
        <p:spPr>
          <a:xfrm>
            <a:off x="474131" y="4552246"/>
            <a:ext cx="7385079" cy="1330605"/>
          </a:xfrm>
        </p:spPr>
        <p:txBody>
          <a:bodyPr/>
          <a:lstStyle/>
          <a:p>
            <a:pPr marL="292608" lvl="1" indent="-292608" eaLnBrk="1" hangingPunct="1">
              <a:lnSpc>
                <a:spcPct val="80000"/>
              </a:lnSpc>
              <a:buSzPct val="100000"/>
            </a:pPr>
            <a:r>
              <a:rPr lang="en-US" altLang="en-US" sz="2200" dirty="0"/>
              <a:t>Restrictions on interstate banking by commercial banks.</a:t>
            </a:r>
          </a:p>
          <a:p>
            <a:pPr marL="740664" lvl="2" indent="-228600" eaLnBrk="1" hangingPunct="1">
              <a:lnSpc>
                <a:spcPct val="80000"/>
              </a:lnSpc>
              <a:buSzPct val="80000"/>
            </a:pPr>
            <a:r>
              <a:rPr lang="en-US" altLang="en-US" sz="1800" dirty="0"/>
              <a:t>McFadden Act, passed in 19</a:t>
            </a:r>
            <a:r>
              <a:rPr lang="en-US" altLang="en-US" sz="100" dirty="0"/>
              <a:t> </a:t>
            </a:r>
            <a:r>
              <a:rPr lang="en-US" altLang="en-US" sz="1800" dirty="0"/>
              <a:t>27 and amended in 19</a:t>
            </a:r>
            <a:r>
              <a:rPr lang="en-US" altLang="en-US" sz="100" dirty="0"/>
              <a:t> </a:t>
            </a:r>
            <a:r>
              <a:rPr lang="en-US" altLang="en-US" sz="1800" dirty="0"/>
              <a:t>33.</a:t>
            </a:r>
          </a:p>
          <a:p>
            <a:pPr marL="740664" lvl="2" indent="-228600" eaLnBrk="1" hangingPunct="1">
              <a:lnSpc>
                <a:spcPct val="80000"/>
              </a:lnSpc>
              <a:buSzPct val="80000"/>
            </a:pPr>
            <a:r>
              <a:rPr lang="en-US" altLang="en-US" sz="1800" dirty="0"/>
              <a:t>Douglas Amendment to the Bank Holding Company Act, 19</a:t>
            </a:r>
            <a:r>
              <a:rPr lang="en-US" altLang="en-US" sz="100" dirty="0"/>
              <a:t> </a:t>
            </a:r>
            <a:r>
              <a:rPr lang="en-US" altLang="en-US" sz="1800" dirty="0"/>
              <a:t>56.</a:t>
            </a:r>
          </a:p>
          <a:p>
            <a:pPr marL="740664" lvl="2" indent="-228600" eaLnBrk="1" hangingPunct="1">
              <a:lnSpc>
                <a:spcPct val="80000"/>
              </a:lnSpc>
              <a:buSzPct val="80000"/>
            </a:pPr>
            <a:r>
              <a:rPr lang="en-US" altLang="en-US" sz="1800" dirty="0"/>
              <a:t>By 19</a:t>
            </a:r>
            <a:r>
              <a:rPr lang="en-US" altLang="en-US" sz="100" dirty="0"/>
              <a:t> </a:t>
            </a:r>
            <a:r>
              <a:rPr lang="en-US" altLang="en-US" sz="1800" dirty="0"/>
              <a:t>94, all states but Hawaii had passed some form of interstate banking law or pact.</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altLang="en-US" sz="3500" dirty="0"/>
              <a:t>Geographic Expansion </a:t>
            </a:r>
            <a:r>
              <a:rPr lang="en-US" altLang="en-US" sz="1000" b="0" dirty="0"/>
              <a:t>2</a:t>
            </a:r>
            <a:endParaRPr lang="en-IN" sz="3500" dirty="0"/>
          </a:p>
        </p:txBody>
      </p:sp>
      <p:sp>
        <p:nvSpPr>
          <p:cNvPr id="6" name="Content Placeholder 5"/>
          <p:cNvSpPr>
            <a:spLocks noGrp="1"/>
          </p:cNvSpPr>
          <p:nvPr>
            <p:ph idx="1"/>
          </p:nvPr>
        </p:nvSpPr>
        <p:spPr>
          <a:xfrm>
            <a:off x="457200" y="1719262"/>
            <a:ext cx="7390435" cy="3825011"/>
          </a:xfrm>
        </p:spPr>
        <p:txBody>
          <a:bodyPr/>
          <a:lstStyle/>
          <a:p>
            <a:pPr marL="0" indent="0" eaLnBrk="1" hangingPunct="1">
              <a:lnSpc>
                <a:spcPct val="80000"/>
              </a:lnSpc>
              <a:buNone/>
            </a:pPr>
            <a:r>
              <a:rPr lang="en-US" altLang="en-US" sz="2400" dirty="0"/>
              <a:t>Regulatory factors impacting geographic expansion.</a:t>
            </a:r>
          </a:p>
          <a:p>
            <a:pPr marL="292608" lvl="1" indent="-292608" eaLnBrk="1" hangingPunct="1">
              <a:lnSpc>
                <a:spcPct val="80000"/>
              </a:lnSpc>
              <a:buSzPct val="100000"/>
            </a:pPr>
            <a:r>
              <a:rPr lang="en-US" altLang="en-US" sz="2200" dirty="0" err="1"/>
              <a:t>Riegle</a:t>
            </a:r>
            <a:r>
              <a:rPr lang="en-US" altLang="en-US" sz="2200" dirty="0"/>
              <a:t>-Neal Interstate Banking and Branching Efficiency Act of 19</a:t>
            </a:r>
            <a:r>
              <a:rPr lang="en-US" altLang="en-US" sz="100" dirty="0"/>
              <a:t> </a:t>
            </a:r>
            <a:r>
              <a:rPr lang="en-US" altLang="en-US" sz="2200" dirty="0"/>
              <a:t>94.</a:t>
            </a:r>
          </a:p>
          <a:p>
            <a:pPr marL="740664" lvl="2" indent="-228600" eaLnBrk="1" hangingPunct="1">
              <a:lnSpc>
                <a:spcPct val="80000"/>
              </a:lnSpc>
              <a:buSzPct val="80000"/>
            </a:pPr>
            <a:r>
              <a:rPr lang="en-US" altLang="en-US" sz="1800" dirty="0"/>
              <a:t>Allowed U.S. and foreign banks to branch interstate by consolidating out-of-state bank subsidiaries into a branch network and/or by acquiring banks of individual branches of banks through acquisitions or merger.</a:t>
            </a:r>
          </a:p>
          <a:p>
            <a:pPr marL="740664" lvl="2" indent="-228600" eaLnBrk="1" hangingPunct="1">
              <a:lnSpc>
                <a:spcPct val="80000"/>
              </a:lnSpc>
              <a:buSzPct val="80000"/>
            </a:pPr>
            <a:r>
              <a:rPr lang="en-US" altLang="en-US" sz="1800" dirty="0"/>
              <a:t>Result of this is that full interstate banking is a reality in the U.S.</a:t>
            </a:r>
          </a:p>
          <a:p>
            <a:pPr marL="740664" lvl="2" indent="-228600" eaLnBrk="1" hangingPunct="1">
              <a:lnSpc>
                <a:spcPct val="80000"/>
              </a:lnSpc>
              <a:buSzPct val="80000"/>
            </a:pPr>
            <a:r>
              <a:rPr lang="en-US" altLang="en-US" sz="1800" dirty="0"/>
              <a:t>Relaxation of the branching restrictions, along with recognition of the potential cost, revenue, and risk benefits from geographic expansions, are major reasons for the recent merger wave (and increased consolidation) in U.S. banking.</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Deposit Guarantee Funds </a:t>
            </a:r>
            <a:r>
              <a:rPr lang="en-US" altLang="en-US" sz="1000" b="0" dirty="0"/>
              <a:t>1</a:t>
            </a:r>
            <a:endParaRPr lang="en-IN" sz="1000" b="0" dirty="0"/>
          </a:p>
        </p:txBody>
      </p:sp>
      <p:sp>
        <p:nvSpPr>
          <p:cNvPr id="7" name="Content Placeholder 6"/>
          <p:cNvSpPr>
            <a:spLocks noGrp="1"/>
          </p:cNvSpPr>
          <p:nvPr>
            <p:ph idx="1"/>
          </p:nvPr>
        </p:nvSpPr>
        <p:spPr>
          <a:xfrm>
            <a:off x="457200" y="1719262"/>
            <a:ext cx="8229600" cy="2077233"/>
          </a:xfrm>
        </p:spPr>
        <p:txBody>
          <a:bodyPr/>
          <a:lstStyle/>
          <a:p>
            <a:pPr marL="0" indent="0" eaLnBrk="1" hangingPunct="1">
              <a:buNone/>
            </a:pPr>
            <a:r>
              <a:rPr lang="en-US" altLang="en-US" sz="2200" dirty="0"/>
              <a:t>The </a:t>
            </a:r>
            <a:r>
              <a:rPr lang="en-US" altLang="en-US" sz="2200" b="1" dirty="0"/>
              <a:t>Federal Deposit Insurance Corporation (F</a:t>
            </a:r>
            <a:r>
              <a:rPr lang="en-US" altLang="en-US" sz="100" b="1" dirty="0"/>
              <a:t> </a:t>
            </a:r>
            <a:r>
              <a:rPr lang="en-US" altLang="en-US" sz="2200" b="1" dirty="0"/>
              <a:t>D</a:t>
            </a:r>
            <a:r>
              <a:rPr lang="en-US" altLang="en-US" sz="100" b="1" dirty="0"/>
              <a:t> </a:t>
            </a:r>
            <a:r>
              <a:rPr lang="en-US" altLang="en-US" sz="2200" b="1" dirty="0"/>
              <a:t>I</a:t>
            </a:r>
            <a:r>
              <a:rPr lang="en-US" altLang="en-US" sz="100" b="1" dirty="0"/>
              <a:t> </a:t>
            </a:r>
            <a:r>
              <a:rPr lang="en-US" altLang="en-US" sz="2200" b="1" dirty="0"/>
              <a:t>C).</a:t>
            </a:r>
          </a:p>
          <a:p>
            <a:pPr marL="292608" lvl="1" indent="-292608" eaLnBrk="1" hangingPunct="1">
              <a:buSzPct val="100000"/>
            </a:pPr>
            <a:r>
              <a:rPr lang="en-US" altLang="en-US" sz="2000" dirty="0"/>
              <a:t>The F</a:t>
            </a:r>
            <a:r>
              <a:rPr lang="en-US" altLang="en-US" sz="100" dirty="0"/>
              <a:t> </a:t>
            </a:r>
            <a:r>
              <a:rPr lang="en-US" altLang="en-US" sz="2000" dirty="0"/>
              <a:t>D</a:t>
            </a:r>
            <a:r>
              <a:rPr lang="en-US" altLang="en-US" sz="100" dirty="0"/>
              <a:t> </a:t>
            </a:r>
            <a:r>
              <a:rPr lang="en-US" altLang="en-US" sz="2000" dirty="0"/>
              <a:t>I</a:t>
            </a:r>
            <a:r>
              <a:rPr lang="en-US" altLang="en-US" sz="100" dirty="0"/>
              <a:t> </a:t>
            </a:r>
            <a:r>
              <a:rPr lang="en-US" altLang="en-US" sz="2000" dirty="0"/>
              <a:t>C was created in 19</a:t>
            </a:r>
            <a:r>
              <a:rPr lang="en-US" altLang="en-US" sz="100" dirty="0"/>
              <a:t> </a:t>
            </a:r>
            <a:r>
              <a:rPr lang="en-US" altLang="en-US" sz="2000" dirty="0"/>
              <a:t>33 during the Depression to restore public confidence in the banking system. </a:t>
            </a:r>
          </a:p>
          <a:p>
            <a:pPr marL="292608" lvl="1" indent="-292608" eaLnBrk="1" hangingPunct="1">
              <a:buSzPct val="100000"/>
            </a:pPr>
            <a:r>
              <a:rPr lang="en-US" altLang="en-US" sz="2000" dirty="0"/>
              <a:t>The initial insurance limit was $2,500; this amount was periodically increased to $100,000, where it remained until the financial crisis of 2007 to 2008, when it was increased to $250,000.</a:t>
            </a:r>
          </a:p>
        </p:txBody>
      </p:sp>
      <p:sp>
        <p:nvSpPr>
          <p:cNvPr id="4" name="Content Placeholder 3"/>
          <p:cNvSpPr>
            <a:spLocks noGrp="1"/>
          </p:cNvSpPr>
          <p:nvPr>
            <p:ph idx="14"/>
          </p:nvPr>
        </p:nvSpPr>
        <p:spPr>
          <a:xfrm>
            <a:off x="474131" y="3845842"/>
            <a:ext cx="8229600" cy="1040870"/>
          </a:xfrm>
        </p:spPr>
        <p:txBody>
          <a:bodyPr/>
          <a:lstStyle/>
          <a:p>
            <a:pPr marL="0" indent="0" eaLnBrk="1" hangingPunct="1">
              <a:buNone/>
            </a:pPr>
            <a:r>
              <a:rPr lang="en-US" altLang="en-US" sz="2200" dirty="0"/>
              <a:t>Other laws of the 19</a:t>
            </a:r>
            <a:r>
              <a:rPr lang="en-US" altLang="en-US" sz="100" dirty="0"/>
              <a:t> </a:t>
            </a:r>
            <a:r>
              <a:rPr lang="en-US" altLang="en-US" sz="2200" dirty="0"/>
              <a:t>30s limited competition among banks.</a:t>
            </a:r>
          </a:p>
          <a:p>
            <a:pPr marL="292608" lvl="1" indent="-292608" eaLnBrk="1" hangingPunct="1">
              <a:buSzPct val="100000"/>
            </a:pPr>
            <a:r>
              <a:rPr lang="en-US" altLang="en-US" sz="2000" dirty="0"/>
              <a:t>Regulation Q specified maximum interest rates on deposits and prevented competition on deposit rates.</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Deposit Guarantee Funds </a:t>
            </a:r>
            <a:r>
              <a:rPr lang="en-US" altLang="en-US" sz="1000" b="0" dirty="0"/>
              <a:t>2</a:t>
            </a:r>
            <a:endParaRPr lang="en-IN" sz="3500" dirty="0"/>
          </a:p>
        </p:txBody>
      </p:sp>
      <p:sp>
        <p:nvSpPr>
          <p:cNvPr id="10" name="Content Placeholder 9"/>
          <p:cNvSpPr>
            <a:spLocks noGrp="1"/>
          </p:cNvSpPr>
          <p:nvPr>
            <p:ph idx="1"/>
          </p:nvPr>
        </p:nvSpPr>
        <p:spPr>
          <a:xfrm>
            <a:off x="457200" y="1786996"/>
            <a:ext cx="8229600" cy="2181405"/>
          </a:xfrm>
        </p:spPr>
        <p:txBody>
          <a:bodyPr/>
          <a:lstStyle/>
          <a:p>
            <a:pPr marL="0" indent="0" eaLnBrk="1" hangingPunct="1">
              <a:buNone/>
            </a:pPr>
            <a:r>
              <a:rPr lang="en-US" altLang="en-US" sz="2400" dirty="0"/>
              <a:t>System worked extremely well until 19</a:t>
            </a:r>
            <a:r>
              <a:rPr lang="en-US" altLang="en-US" sz="100" dirty="0"/>
              <a:t> </a:t>
            </a:r>
            <a:r>
              <a:rPr lang="en-US" altLang="en-US" sz="2400" dirty="0"/>
              <a:t>79; from October 19</a:t>
            </a:r>
            <a:r>
              <a:rPr lang="en-US" altLang="en-US" sz="100" dirty="0"/>
              <a:t> </a:t>
            </a:r>
            <a:r>
              <a:rPr lang="en-US" altLang="en-US" sz="2400" dirty="0"/>
              <a:t>79 to October 19</a:t>
            </a:r>
            <a:r>
              <a:rPr lang="en-US" altLang="en-US" sz="100" dirty="0"/>
              <a:t> </a:t>
            </a:r>
            <a:r>
              <a:rPr lang="en-US" altLang="en-US" sz="2400" dirty="0"/>
              <a:t>82, the Fed changed its monetary policy strategy by targeting bank reserves rather than interest rates in an attempt to lower the underlying rate of inflation.</a:t>
            </a:r>
          </a:p>
          <a:p>
            <a:pPr marL="292608" lvl="1" indent="-292608" eaLnBrk="1" hangingPunct="1">
              <a:buSzPct val="100000"/>
            </a:pPr>
            <a:r>
              <a:rPr lang="en-US" altLang="en-US" sz="2000" dirty="0"/>
              <a:t>Led to a sudden and dramatic rise in interest rates, with T-bill rates rising as high as 16%,</a:t>
            </a:r>
          </a:p>
        </p:txBody>
      </p:sp>
      <p:sp>
        <p:nvSpPr>
          <p:cNvPr id="11" name="Content Placeholder 10"/>
          <p:cNvSpPr>
            <a:spLocks noGrp="1"/>
          </p:cNvSpPr>
          <p:nvPr>
            <p:ph idx="13"/>
          </p:nvPr>
        </p:nvSpPr>
        <p:spPr>
          <a:xfrm>
            <a:off x="465661" y="4152344"/>
            <a:ext cx="8229600" cy="1040870"/>
          </a:xfrm>
        </p:spPr>
        <p:txBody>
          <a:bodyPr/>
          <a:lstStyle/>
          <a:p>
            <a:pPr marL="0" indent="0">
              <a:buNone/>
            </a:pPr>
            <a:r>
              <a:rPr lang="en-US" altLang="en-US" sz="2400" dirty="0"/>
              <a:t>Led to </a:t>
            </a:r>
            <a:r>
              <a:rPr lang="en-US" altLang="en-US" sz="2400" b="1" dirty="0"/>
              <a:t>disintermediation</a:t>
            </a:r>
            <a:r>
              <a:rPr lang="en-US" altLang="en-US" sz="2400" dirty="0"/>
              <a:t>—that is the withdrawal of deposits from depository institutions and their reinvestment elsewhere.</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noChangeArrowheads="1"/>
          </p:cNvSpPr>
          <p:nvPr>
            <p:ph type="title"/>
          </p:nvPr>
        </p:nvSpPr>
        <p:spPr>
          <a:xfrm>
            <a:off x="457200" y="367768"/>
            <a:ext cx="7440930" cy="804341"/>
          </a:xfrm>
        </p:spPr>
        <p:txBody>
          <a:bodyPr anchor="ctr"/>
          <a:lstStyle/>
          <a:p>
            <a:pPr eaLnBrk="1" hangingPunct="1"/>
            <a:r>
              <a:rPr lang="en-US" altLang="en-US" sz="3500" dirty="0"/>
              <a:t>Commercial Banks</a:t>
            </a:r>
          </a:p>
        </p:txBody>
      </p:sp>
      <p:sp>
        <p:nvSpPr>
          <p:cNvPr id="23" name="Content Placeholder 22"/>
          <p:cNvSpPr>
            <a:spLocks noGrp="1"/>
          </p:cNvSpPr>
          <p:nvPr>
            <p:ph idx="1"/>
          </p:nvPr>
        </p:nvSpPr>
        <p:spPr>
          <a:xfrm>
            <a:off x="457200" y="1719262"/>
            <a:ext cx="8229600" cy="1544799"/>
          </a:xfrm>
        </p:spPr>
        <p:txBody>
          <a:bodyPr/>
          <a:lstStyle/>
          <a:p>
            <a:pPr marL="0" indent="0" eaLnBrk="1" hangingPunct="1">
              <a:lnSpc>
                <a:spcPct val="90000"/>
              </a:lnSpc>
              <a:buNone/>
            </a:pPr>
            <a:r>
              <a:rPr lang="en-US" altLang="en-US" sz="2200" dirty="0"/>
              <a:t>Commercial banks provide many unique services.</a:t>
            </a:r>
          </a:p>
          <a:p>
            <a:pPr marL="292608" lvl="1" indent="-292608" eaLnBrk="1" hangingPunct="1">
              <a:lnSpc>
                <a:spcPct val="90000"/>
              </a:lnSpc>
              <a:buSzPct val="80000"/>
            </a:pPr>
            <a:r>
              <a:rPr lang="en-US" altLang="en-US" sz="2200" dirty="0"/>
              <a:t>Information services.</a:t>
            </a:r>
          </a:p>
          <a:p>
            <a:pPr marL="292608" lvl="1" indent="-292608" eaLnBrk="1" hangingPunct="1">
              <a:lnSpc>
                <a:spcPct val="90000"/>
              </a:lnSpc>
              <a:buSzPct val="80000"/>
            </a:pPr>
            <a:r>
              <a:rPr lang="en-US" altLang="en-US" sz="2200" dirty="0"/>
              <a:t>Liquidity services.</a:t>
            </a:r>
          </a:p>
          <a:p>
            <a:pPr marL="292608" lvl="1" indent="-292608" eaLnBrk="1" hangingPunct="1">
              <a:lnSpc>
                <a:spcPct val="90000"/>
              </a:lnSpc>
              <a:buSzPct val="80000"/>
            </a:pPr>
            <a:r>
              <a:rPr lang="en-US" altLang="en-US" sz="2200" dirty="0"/>
              <a:t>Price-risk reduction services.</a:t>
            </a:r>
          </a:p>
        </p:txBody>
      </p:sp>
      <p:sp>
        <p:nvSpPr>
          <p:cNvPr id="24" name="Content Placeholder 23"/>
          <p:cNvSpPr>
            <a:spLocks noGrp="1"/>
          </p:cNvSpPr>
          <p:nvPr>
            <p:ph idx="13"/>
          </p:nvPr>
        </p:nvSpPr>
        <p:spPr>
          <a:xfrm>
            <a:off x="465661" y="3407720"/>
            <a:ext cx="8229600" cy="2171264"/>
          </a:xfrm>
        </p:spPr>
        <p:txBody>
          <a:bodyPr/>
          <a:lstStyle/>
          <a:p>
            <a:pPr marL="0" indent="0" eaLnBrk="1" hangingPunct="1">
              <a:lnSpc>
                <a:spcPct val="90000"/>
              </a:lnSpc>
              <a:buNone/>
            </a:pPr>
            <a:r>
              <a:rPr lang="en-US" altLang="en-US" sz="2200" dirty="0"/>
              <a:t>Failure to provide these services or a breakdown in their efficient provision can be costly to both the ultimate providers (households) and users (firms) of funds.</a:t>
            </a:r>
          </a:p>
          <a:p>
            <a:pPr marL="0" indent="0" eaLnBrk="1" hangingPunct="1">
              <a:lnSpc>
                <a:spcPct val="90000"/>
              </a:lnSpc>
              <a:spcBef>
                <a:spcPts val="1000"/>
              </a:spcBef>
              <a:buNone/>
            </a:pPr>
            <a:r>
              <a:rPr lang="en-US" altLang="en-US" sz="2200" dirty="0"/>
              <a:t>Accordingly, commercial banks are regulated at the federal (and sometimes state) level.</a:t>
            </a:r>
          </a:p>
        </p:txBody>
      </p:sp>
      <p:sp>
        <p:nvSpPr>
          <p:cNvPr id="2" name="Slide Number Placeholder 1"/>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6950597" cy="884775"/>
          </a:xfrm>
        </p:spPr>
        <p:txBody>
          <a:bodyPr anchor="ctr"/>
          <a:lstStyle/>
          <a:p>
            <a:r>
              <a:rPr lang="en-US" altLang="en-US" sz="3500" dirty="0"/>
              <a:t>Deposit Guarantee Funds Concluded</a:t>
            </a:r>
            <a:endParaRPr lang="en-IN" sz="3500" dirty="0"/>
          </a:p>
        </p:txBody>
      </p:sp>
      <p:sp>
        <p:nvSpPr>
          <p:cNvPr id="8" name="Content Placeholder 7"/>
          <p:cNvSpPr>
            <a:spLocks noGrp="1"/>
          </p:cNvSpPr>
          <p:nvPr>
            <p:ph idx="1"/>
          </p:nvPr>
        </p:nvSpPr>
        <p:spPr>
          <a:xfrm>
            <a:off x="457200" y="1719263"/>
            <a:ext cx="8229600" cy="2829588"/>
          </a:xfrm>
        </p:spPr>
        <p:txBody>
          <a:bodyPr/>
          <a:lstStyle/>
          <a:p>
            <a:pPr marL="291600" indent="-291600" eaLnBrk="1" hangingPunct="1">
              <a:lnSpc>
                <a:spcPct val="90000"/>
              </a:lnSpc>
              <a:spcBef>
                <a:spcPts val="1000"/>
              </a:spcBef>
              <a:buSzPct val="100000"/>
            </a:pPr>
            <a:r>
              <a:rPr lang="en-US" altLang="en-US" sz="2400" dirty="0"/>
              <a:t>Increasing competition and record high interest rates reduced industry profitability, particularly at thrifts.</a:t>
            </a:r>
          </a:p>
          <a:p>
            <a:pPr marL="291600" indent="-291600" eaLnBrk="1" hangingPunct="1">
              <a:lnSpc>
                <a:spcPct val="90000"/>
              </a:lnSpc>
              <a:spcBef>
                <a:spcPts val="1000"/>
              </a:spcBef>
              <a:buSzPct val="100000"/>
            </a:pPr>
            <a:r>
              <a:rPr lang="en-US" altLang="en-US" sz="2400" dirty="0"/>
              <a:t>Problems were exacerbated by a policy of </a:t>
            </a:r>
            <a:r>
              <a:rPr lang="en-US" altLang="en-US" sz="2400" b="1" dirty="0"/>
              <a:t>regulatory forbearance</a:t>
            </a:r>
            <a:r>
              <a:rPr lang="en-US" altLang="en-US" sz="2400" dirty="0"/>
              <a:t>—that is a policy of not closing economically insolvent depository institutions, but allowing their continued operation.</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Demise of F</a:t>
            </a:r>
            <a:r>
              <a:rPr lang="en-US" altLang="en-US" sz="100" dirty="0"/>
              <a:t> </a:t>
            </a:r>
            <a:r>
              <a:rPr lang="en-US" altLang="en-US" sz="3500" dirty="0"/>
              <a:t>S</a:t>
            </a:r>
            <a:r>
              <a:rPr lang="en-US" altLang="en-US" sz="100" dirty="0"/>
              <a:t> </a:t>
            </a:r>
            <a:r>
              <a:rPr lang="en-US" altLang="en-US" sz="3500" dirty="0"/>
              <a:t>L</a:t>
            </a:r>
            <a:r>
              <a:rPr lang="en-US" altLang="en-US" sz="100" dirty="0"/>
              <a:t> </a:t>
            </a:r>
            <a:r>
              <a:rPr lang="en-US" altLang="en-US" sz="3500" dirty="0"/>
              <a:t>I</a:t>
            </a:r>
            <a:r>
              <a:rPr lang="en-US" altLang="en-US" sz="100" dirty="0"/>
              <a:t> </a:t>
            </a:r>
            <a:r>
              <a:rPr lang="en-US" altLang="en-US" sz="3500" dirty="0"/>
              <a:t>C</a:t>
            </a:r>
            <a:endParaRPr lang="en-IN" sz="1000" b="0" dirty="0"/>
          </a:p>
        </p:txBody>
      </p:sp>
      <p:sp>
        <p:nvSpPr>
          <p:cNvPr id="7" name="Content Placeholder 6"/>
          <p:cNvSpPr>
            <a:spLocks noGrp="1"/>
          </p:cNvSpPr>
          <p:nvPr>
            <p:ph idx="1"/>
          </p:nvPr>
        </p:nvSpPr>
        <p:spPr>
          <a:xfrm>
            <a:off x="457200" y="1719262"/>
            <a:ext cx="7305261" cy="1471199"/>
          </a:xfrm>
        </p:spPr>
        <p:txBody>
          <a:bodyPr/>
          <a:lstStyle/>
          <a:p>
            <a:pPr marL="0" indent="0" eaLnBrk="1" hangingPunct="1">
              <a:lnSpc>
                <a:spcPct val="90000"/>
              </a:lnSpc>
              <a:buNone/>
            </a:pPr>
            <a:r>
              <a:rPr lang="en-US" altLang="en-US" sz="2400" b="1" dirty="0"/>
              <a:t>Federal Savings and Loan Insurance Corporation (F</a:t>
            </a:r>
            <a:r>
              <a:rPr lang="en-US" altLang="en-US" sz="100" b="1" dirty="0"/>
              <a:t> </a:t>
            </a:r>
            <a:r>
              <a:rPr lang="en-US" altLang="en-US" sz="2400" b="1" dirty="0"/>
              <a:t>S</a:t>
            </a:r>
            <a:r>
              <a:rPr lang="en-US" altLang="en-US" sz="100" b="1" dirty="0"/>
              <a:t> </a:t>
            </a:r>
            <a:r>
              <a:rPr lang="en-US" altLang="en-US" sz="2400" b="1" dirty="0"/>
              <a:t>L</a:t>
            </a:r>
            <a:r>
              <a:rPr lang="en-US" altLang="en-US" sz="100" b="1" dirty="0"/>
              <a:t> </a:t>
            </a:r>
            <a:r>
              <a:rPr lang="en-US" altLang="en-US" sz="2400" b="1" dirty="0"/>
              <a:t>I</a:t>
            </a:r>
            <a:r>
              <a:rPr lang="en-US" altLang="en-US" sz="100" b="1" dirty="0"/>
              <a:t> </a:t>
            </a:r>
            <a:r>
              <a:rPr lang="en-US" altLang="en-US" sz="2400" b="1" dirty="0"/>
              <a:t>C).</a:t>
            </a:r>
          </a:p>
          <a:p>
            <a:pPr marL="292608" lvl="1" indent="-292608" eaLnBrk="1" hangingPunct="1">
              <a:lnSpc>
                <a:spcPct val="90000"/>
              </a:lnSpc>
              <a:buSzPct val="100000"/>
            </a:pPr>
            <a:r>
              <a:rPr lang="en-US" altLang="en-US" sz="2000" dirty="0"/>
              <a:t>Insured savings institutions from 19</a:t>
            </a:r>
            <a:r>
              <a:rPr lang="en-US" altLang="en-US" sz="100" dirty="0"/>
              <a:t> </a:t>
            </a:r>
            <a:r>
              <a:rPr lang="en-US" altLang="en-US" sz="2000" dirty="0"/>
              <a:t>34 to 19</a:t>
            </a:r>
            <a:r>
              <a:rPr lang="en-US" altLang="en-US" sz="100" dirty="0"/>
              <a:t> </a:t>
            </a:r>
            <a:r>
              <a:rPr lang="en-US" altLang="en-US" sz="2000" dirty="0"/>
              <a:t>89.</a:t>
            </a:r>
          </a:p>
          <a:p>
            <a:pPr marL="292608" lvl="1" indent="-292608" eaLnBrk="1" hangingPunct="1">
              <a:lnSpc>
                <a:spcPct val="90000"/>
              </a:lnSpc>
              <a:buSzPct val="100000"/>
            </a:pPr>
            <a:r>
              <a:rPr lang="en-US" altLang="en-US" sz="2000" dirty="0"/>
              <a:t>Savings institutions failures in the 19</a:t>
            </a:r>
            <a:r>
              <a:rPr lang="en-US" altLang="en-US" sz="100" dirty="0"/>
              <a:t> </a:t>
            </a:r>
            <a:r>
              <a:rPr lang="en-US" altLang="en-US" sz="2000" dirty="0"/>
              <a:t>80s led to an insolvent F</a:t>
            </a:r>
            <a:r>
              <a:rPr lang="en-US" altLang="en-US" sz="100" dirty="0"/>
              <a:t> </a:t>
            </a:r>
            <a:r>
              <a:rPr lang="en-US" altLang="en-US" sz="2000" dirty="0"/>
              <a:t>S</a:t>
            </a:r>
            <a:r>
              <a:rPr lang="en-US" altLang="en-US" sz="100" dirty="0"/>
              <a:t> </a:t>
            </a:r>
            <a:r>
              <a:rPr lang="en-US" altLang="en-US" sz="2000" dirty="0"/>
              <a:t>L</a:t>
            </a:r>
            <a:r>
              <a:rPr lang="en-US" altLang="en-US" sz="100" dirty="0"/>
              <a:t> </a:t>
            </a:r>
            <a:r>
              <a:rPr lang="en-US" altLang="en-US" sz="2000" dirty="0"/>
              <a:t>I</a:t>
            </a:r>
            <a:r>
              <a:rPr lang="en-US" altLang="en-US" sz="100" dirty="0"/>
              <a:t> </a:t>
            </a:r>
            <a:r>
              <a:rPr lang="en-US" altLang="en-US" sz="2000" dirty="0"/>
              <a:t>C by 19</a:t>
            </a:r>
            <a:r>
              <a:rPr lang="en-US" altLang="en-US" sz="100" dirty="0"/>
              <a:t> </a:t>
            </a:r>
            <a:r>
              <a:rPr lang="en-US" altLang="en-US" sz="2000" dirty="0"/>
              <a:t>89.</a:t>
            </a:r>
          </a:p>
        </p:txBody>
      </p:sp>
      <p:sp>
        <p:nvSpPr>
          <p:cNvPr id="4" name="Content Placeholder 3"/>
          <p:cNvSpPr>
            <a:spLocks noGrp="1"/>
          </p:cNvSpPr>
          <p:nvPr>
            <p:ph idx="13"/>
          </p:nvPr>
        </p:nvSpPr>
        <p:spPr>
          <a:xfrm>
            <a:off x="465660" y="3462431"/>
            <a:ext cx="7150481" cy="2336486"/>
          </a:xfrm>
        </p:spPr>
        <p:txBody>
          <a:bodyPr/>
          <a:lstStyle/>
          <a:p>
            <a:pPr marL="0" indent="0" eaLnBrk="1" hangingPunct="1">
              <a:lnSpc>
                <a:spcPct val="90000"/>
              </a:lnSpc>
              <a:buNone/>
            </a:pPr>
            <a:r>
              <a:rPr lang="en-US" altLang="en-US" sz="2400" dirty="0"/>
              <a:t>The </a:t>
            </a:r>
            <a:r>
              <a:rPr lang="en-US" altLang="en-US" sz="2400" b="1" dirty="0"/>
              <a:t>Financial Institutions Reform, Recovery, and Enforcement Act (F</a:t>
            </a:r>
            <a:r>
              <a:rPr lang="en-US" altLang="en-US" sz="100" b="1" dirty="0"/>
              <a:t> </a:t>
            </a:r>
            <a:r>
              <a:rPr lang="en-US" altLang="en-US" sz="2400" b="1" dirty="0"/>
              <a:t>I</a:t>
            </a:r>
            <a:r>
              <a:rPr lang="en-US" altLang="en-US" sz="100" b="1" dirty="0"/>
              <a:t> </a:t>
            </a:r>
            <a:r>
              <a:rPr lang="en-US" altLang="en-US" sz="2400" b="1" dirty="0"/>
              <a:t>R</a:t>
            </a:r>
            <a:r>
              <a:rPr lang="en-US" altLang="en-US" sz="100" b="1" dirty="0"/>
              <a:t> </a:t>
            </a:r>
            <a:r>
              <a:rPr lang="en-US" altLang="en-US" sz="2400" b="1" dirty="0" err="1"/>
              <a:t>R</a:t>
            </a:r>
            <a:r>
              <a:rPr lang="en-US" altLang="en-US" sz="100" b="1" dirty="0"/>
              <a:t> </a:t>
            </a:r>
            <a:r>
              <a:rPr lang="en-US" altLang="en-US" sz="2400" b="1" dirty="0"/>
              <a:t>E</a:t>
            </a:r>
            <a:r>
              <a:rPr lang="en-US" altLang="en-US" sz="100" b="1" dirty="0"/>
              <a:t> </a:t>
            </a:r>
            <a:r>
              <a:rPr lang="en-US" altLang="en-US" sz="2400" b="1" dirty="0"/>
              <a:t>A) of 19</a:t>
            </a:r>
            <a:r>
              <a:rPr lang="en-US" altLang="en-US" sz="100" b="1" dirty="0"/>
              <a:t> </a:t>
            </a:r>
            <a:r>
              <a:rPr lang="en-US" altLang="en-US" sz="2400" b="1" dirty="0"/>
              <a:t>89.</a:t>
            </a:r>
          </a:p>
          <a:p>
            <a:pPr marL="292608" lvl="1" indent="-292608" eaLnBrk="1" hangingPunct="1">
              <a:lnSpc>
                <a:spcPct val="90000"/>
              </a:lnSpc>
              <a:buSzPct val="100000"/>
            </a:pPr>
            <a:r>
              <a:rPr lang="en-US" altLang="en-US" sz="2000" dirty="0"/>
              <a:t>Dissolved the F</a:t>
            </a:r>
            <a:r>
              <a:rPr lang="en-US" altLang="en-US" sz="100" dirty="0"/>
              <a:t> </a:t>
            </a:r>
            <a:r>
              <a:rPr lang="en-US" altLang="en-US" sz="2000" dirty="0"/>
              <a:t>S</a:t>
            </a:r>
            <a:r>
              <a:rPr lang="en-US" altLang="en-US" sz="100" dirty="0"/>
              <a:t> </a:t>
            </a:r>
            <a:r>
              <a:rPr lang="en-US" altLang="en-US" sz="2000" dirty="0"/>
              <a:t>L</a:t>
            </a:r>
            <a:r>
              <a:rPr lang="en-US" altLang="en-US" sz="100" dirty="0"/>
              <a:t> </a:t>
            </a:r>
            <a:r>
              <a:rPr lang="en-US" altLang="en-US" sz="2000" dirty="0"/>
              <a:t>I</a:t>
            </a:r>
            <a:r>
              <a:rPr lang="en-US" altLang="en-US" sz="100" dirty="0"/>
              <a:t> </a:t>
            </a:r>
            <a:r>
              <a:rPr lang="en-US" altLang="en-US" sz="2000" dirty="0"/>
              <a:t>C and transferred management to the F</a:t>
            </a:r>
            <a:r>
              <a:rPr lang="en-US" altLang="en-US" sz="100" dirty="0"/>
              <a:t> </a:t>
            </a:r>
            <a:r>
              <a:rPr lang="en-US" altLang="en-US" sz="2000" dirty="0"/>
              <a:t>D</a:t>
            </a:r>
            <a:r>
              <a:rPr lang="en-US" altLang="en-US" sz="100" dirty="0"/>
              <a:t> </a:t>
            </a:r>
            <a:r>
              <a:rPr lang="en-US" altLang="en-US" sz="2000" dirty="0"/>
              <a:t>I</a:t>
            </a:r>
            <a:r>
              <a:rPr lang="en-US" altLang="en-US" sz="100" dirty="0"/>
              <a:t> </a:t>
            </a:r>
            <a:r>
              <a:rPr lang="en-US" altLang="en-US" sz="2000" dirty="0"/>
              <a:t>C.</a:t>
            </a:r>
          </a:p>
          <a:p>
            <a:pPr marL="292608" lvl="1" indent="-292608" eaLnBrk="1" hangingPunct="1">
              <a:lnSpc>
                <a:spcPct val="90000"/>
              </a:lnSpc>
              <a:buSzPct val="100000"/>
            </a:pPr>
            <a:r>
              <a:rPr lang="en-US" altLang="en-US" sz="2000" dirty="0"/>
              <a:t>Restructured savings association fund was renamed the Savings Association Insurance Fund (S</a:t>
            </a:r>
            <a:r>
              <a:rPr lang="en-US" altLang="en-US" sz="100" dirty="0"/>
              <a:t> </a:t>
            </a:r>
            <a:r>
              <a:rPr lang="en-US" altLang="en-US" sz="2000" dirty="0"/>
              <a:t>A</a:t>
            </a:r>
            <a:r>
              <a:rPr lang="en-US" altLang="en-US" sz="100" dirty="0"/>
              <a:t> </a:t>
            </a:r>
            <a:r>
              <a:rPr lang="en-US" altLang="en-US" sz="2000" dirty="0"/>
              <a:t>I</a:t>
            </a:r>
            <a:r>
              <a:rPr lang="en-US" altLang="en-US" sz="100" dirty="0"/>
              <a:t> </a:t>
            </a:r>
            <a:r>
              <a:rPr lang="en-US" altLang="en-US" sz="2000" dirty="0"/>
              <a:t>F).</a:t>
            </a:r>
          </a:p>
          <a:p>
            <a:pPr marL="292608" lvl="1" indent="-292608" eaLnBrk="1" hangingPunct="1">
              <a:lnSpc>
                <a:spcPct val="90000"/>
              </a:lnSpc>
              <a:buSzPct val="100000"/>
            </a:pPr>
            <a:r>
              <a:rPr lang="en-US" altLang="en-US" sz="2000" dirty="0"/>
              <a:t>Restructured bank insurance fund was renamed the Bank Insurance Fund (B</a:t>
            </a:r>
            <a:r>
              <a:rPr lang="en-US" altLang="en-US" sz="100" dirty="0"/>
              <a:t> </a:t>
            </a:r>
            <a:r>
              <a:rPr lang="en-US" altLang="en-US" sz="2000" dirty="0"/>
              <a:t>I</a:t>
            </a:r>
            <a:r>
              <a:rPr lang="en-US" altLang="en-US" sz="100" dirty="0"/>
              <a:t> </a:t>
            </a:r>
            <a:r>
              <a:rPr lang="en-US" altLang="en-US" sz="2000" dirty="0"/>
              <a:t>F).</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altLang="en-US" sz="3500" dirty="0"/>
              <a:t>Reform of Deposit Insurance</a:t>
            </a:r>
            <a:endParaRPr lang="en-IN" sz="3500" dirty="0"/>
          </a:p>
        </p:txBody>
      </p:sp>
      <p:sp>
        <p:nvSpPr>
          <p:cNvPr id="11" name="Content Placeholder 10"/>
          <p:cNvSpPr>
            <a:spLocks noGrp="1"/>
          </p:cNvSpPr>
          <p:nvPr>
            <p:ph idx="1"/>
          </p:nvPr>
        </p:nvSpPr>
        <p:spPr>
          <a:xfrm>
            <a:off x="457200" y="1719263"/>
            <a:ext cx="8229600" cy="2794864"/>
          </a:xfrm>
        </p:spPr>
        <p:txBody>
          <a:bodyPr/>
          <a:lstStyle/>
          <a:p>
            <a:pPr marL="0" indent="0" eaLnBrk="1" hangingPunct="1">
              <a:lnSpc>
                <a:spcPct val="90000"/>
              </a:lnSpc>
              <a:buNone/>
            </a:pPr>
            <a:r>
              <a:rPr lang="en-US" altLang="en-US" sz="2200" dirty="0"/>
              <a:t>The F</a:t>
            </a:r>
            <a:r>
              <a:rPr lang="en-US" altLang="en-US" sz="100" dirty="0"/>
              <a:t> </a:t>
            </a:r>
            <a:r>
              <a:rPr lang="en-US" altLang="en-US" sz="2200" dirty="0"/>
              <a:t>D</a:t>
            </a:r>
            <a:r>
              <a:rPr lang="en-US" altLang="en-US" sz="100" dirty="0"/>
              <a:t> </a:t>
            </a:r>
            <a:r>
              <a:rPr lang="en-US" altLang="en-US" sz="2200" dirty="0"/>
              <a:t>I</a:t>
            </a:r>
            <a:r>
              <a:rPr lang="en-US" altLang="en-US" sz="100" dirty="0"/>
              <a:t> </a:t>
            </a:r>
            <a:r>
              <a:rPr lang="en-US" altLang="en-US" sz="2200" dirty="0"/>
              <a:t>C introduced risk-based deposit insurance premiums in January of 19</a:t>
            </a:r>
            <a:r>
              <a:rPr lang="en-US" altLang="en-US" sz="100" dirty="0"/>
              <a:t> </a:t>
            </a:r>
            <a:r>
              <a:rPr lang="en-US" altLang="en-US" sz="2200" dirty="0"/>
              <a:t>93.</a:t>
            </a:r>
          </a:p>
          <a:p>
            <a:pPr marL="292608" lvl="1" indent="-292608" eaLnBrk="1" hangingPunct="1">
              <a:lnSpc>
                <a:spcPct val="90000"/>
              </a:lnSpc>
              <a:buSzPct val="100000"/>
            </a:pPr>
            <a:r>
              <a:rPr lang="en-US" altLang="en-US" sz="2000" dirty="0"/>
              <a:t>In 19</a:t>
            </a:r>
            <a:r>
              <a:rPr lang="en-US" altLang="en-US" sz="100" dirty="0"/>
              <a:t> </a:t>
            </a:r>
            <a:r>
              <a:rPr lang="en-US" altLang="en-US" sz="2000" dirty="0"/>
              <a:t>96, the safest institutions insured by the B</a:t>
            </a:r>
            <a:r>
              <a:rPr lang="en-US" altLang="en-US" sz="100" dirty="0"/>
              <a:t> </a:t>
            </a:r>
            <a:r>
              <a:rPr lang="en-US" altLang="en-US" sz="2000" dirty="0"/>
              <a:t>I</a:t>
            </a:r>
            <a:r>
              <a:rPr lang="en-US" altLang="en-US" sz="100" dirty="0"/>
              <a:t> </a:t>
            </a:r>
            <a:r>
              <a:rPr lang="en-US" altLang="en-US" sz="2000" dirty="0"/>
              <a:t>F</a:t>
            </a:r>
            <a:r>
              <a:rPr lang="en-US" altLang="en-US" sz="2000" b="1" dirty="0"/>
              <a:t> </a:t>
            </a:r>
            <a:r>
              <a:rPr lang="en-US" altLang="en-US" sz="2000" dirty="0"/>
              <a:t>paid no deposit insurance premiums.</a:t>
            </a:r>
          </a:p>
          <a:p>
            <a:pPr marL="292608" lvl="1" indent="-292608" eaLnBrk="1" hangingPunct="1">
              <a:lnSpc>
                <a:spcPct val="90000"/>
              </a:lnSpc>
              <a:buSzPct val="100000"/>
            </a:pPr>
            <a:r>
              <a:rPr lang="en-US" altLang="en-US" sz="2000" dirty="0"/>
              <a:t>In 19</a:t>
            </a:r>
            <a:r>
              <a:rPr lang="en-US" altLang="en-US" sz="100" dirty="0"/>
              <a:t> </a:t>
            </a:r>
            <a:r>
              <a:rPr lang="en-US" altLang="en-US" sz="2000" dirty="0"/>
              <a:t>97, the safest institutions insured by the S</a:t>
            </a:r>
            <a:r>
              <a:rPr lang="en-US" altLang="en-US" sz="100" dirty="0"/>
              <a:t> </a:t>
            </a:r>
            <a:r>
              <a:rPr lang="en-US" altLang="en-US" sz="2000" dirty="0"/>
              <a:t>A</a:t>
            </a:r>
            <a:r>
              <a:rPr lang="en-US" altLang="en-US" sz="100" dirty="0"/>
              <a:t> </a:t>
            </a:r>
            <a:r>
              <a:rPr lang="en-US" altLang="en-US" sz="2000" dirty="0"/>
              <a:t>I</a:t>
            </a:r>
            <a:r>
              <a:rPr lang="en-US" altLang="en-US" sz="100" dirty="0"/>
              <a:t> </a:t>
            </a:r>
            <a:r>
              <a:rPr lang="en-US" altLang="en-US" sz="2000" dirty="0"/>
              <a:t>F paid no deposit insurance premiums.</a:t>
            </a:r>
          </a:p>
          <a:p>
            <a:pPr marL="292608" lvl="1" indent="-292608" eaLnBrk="1" hangingPunct="1">
              <a:lnSpc>
                <a:spcPct val="90000"/>
              </a:lnSpc>
              <a:buSzPct val="100000"/>
            </a:pPr>
            <a:r>
              <a:rPr lang="en-US" altLang="en-US" sz="2000" dirty="0"/>
              <a:t>By the early 2000s, over 90% of depository institutions paid the statutory minimum premium, and the average assessment rate was less than 0.1 cent per $100 of deposits.</a:t>
            </a:r>
          </a:p>
        </p:txBody>
      </p:sp>
      <p:sp>
        <p:nvSpPr>
          <p:cNvPr id="8" name="Content Placeholder 7"/>
          <p:cNvSpPr>
            <a:spLocks noGrp="1"/>
          </p:cNvSpPr>
          <p:nvPr>
            <p:ph idx="13"/>
          </p:nvPr>
        </p:nvSpPr>
        <p:spPr>
          <a:xfrm>
            <a:off x="465661" y="4605748"/>
            <a:ext cx="6837964" cy="1487569"/>
          </a:xfrm>
        </p:spPr>
        <p:txBody>
          <a:bodyPr/>
          <a:lstStyle/>
          <a:p>
            <a:pPr marL="0" indent="0" eaLnBrk="1" hangingPunct="1">
              <a:lnSpc>
                <a:spcPct val="90000"/>
              </a:lnSpc>
              <a:buNone/>
            </a:pPr>
            <a:r>
              <a:rPr lang="en-US" altLang="en-US" sz="2200" dirty="0"/>
              <a:t>In March 2006, the B</a:t>
            </a:r>
            <a:r>
              <a:rPr lang="en-US" altLang="en-US" sz="100" dirty="0"/>
              <a:t> </a:t>
            </a:r>
            <a:r>
              <a:rPr lang="en-US" altLang="en-US" sz="2200" dirty="0"/>
              <a:t>I</a:t>
            </a:r>
            <a:r>
              <a:rPr lang="en-US" altLang="en-US" sz="100" dirty="0"/>
              <a:t> </a:t>
            </a:r>
            <a:r>
              <a:rPr lang="en-US" altLang="en-US" sz="2200" dirty="0"/>
              <a:t>F and the S</a:t>
            </a:r>
            <a:r>
              <a:rPr lang="en-US" altLang="en-US" sz="100" dirty="0"/>
              <a:t> </a:t>
            </a:r>
            <a:r>
              <a:rPr lang="en-US" altLang="en-US" sz="2200" dirty="0"/>
              <a:t>A</a:t>
            </a:r>
            <a:r>
              <a:rPr lang="en-US" altLang="en-US" sz="100" dirty="0"/>
              <a:t> </a:t>
            </a:r>
            <a:r>
              <a:rPr lang="en-US" altLang="en-US" sz="2200" dirty="0"/>
              <a:t>I</a:t>
            </a:r>
            <a:r>
              <a:rPr lang="en-US" altLang="en-US" sz="100" dirty="0"/>
              <a:t> </a:t>
            </a:r>
            <a:r>
              <a:rPr lang="en-US" altLang="en-US" sz="2200" dirty="0"/>
              <a:t>F were merged into the </a:t>
            </a:r>
            <a:r>
              <a:rPr lang="en-US" altLang="en-US" sz="2200" b="1" dirty="0"/>
              <a:t>Deposit Insurance Fund (D</a:t>
            </a:r>
            <a:r>
              <a:rPr lang="en-US" altLang="en-US" sz="100" b="1" dirty="0"/>
              <a:t> </a:t>
            </a:r>
            <a:r>
              <a:rPr lang="en-US" altLang="en-US" sz="2200" b="1" dirty="0"/>
              <a:t>I</a:t>
            </a:r>
            <a:r>
              <a:rPr lang="en-US" altLang="en-US" sz="100" b="1" dirty="0"/>
              <a:t> </a:t>
            </a:r>
            <a:r>
              <a:rPr lang="en-US" altLang="en-US" sz="2200" b="1" dirty="0"/>
              <a:t>F).</a:t>
            </a:r>
          </a:p>
          <a:p>
            <a:pPr marL="0" indent="0" eaLnBrk="1" hangingPunct="1">
              <a:lnSpc>
                <a:spcPct val="90000"/>
              </a:lnSpc>
              <a:buNone/>
            </a:pPr>
            <a:r>
              <a:rPr lang="en-US" altLang="en-US" sz="2200" dirty="0"/>
              <a:t>In January 2007, the F</a:t>
            </a:r>
            <a:r>
              <a:rPr lang="en-US" altLang="en-US" sz="100" dirty="0"/>
              <a:t> </a:t>
            </a:r>
            <a:r>
              <a:rPr lang="en-US" altLang="en-US" sz="2200" dirty="0"/>
              <a:t>D</a:t>
            </a:r>
            <a:r>
              <a:rPr lang="en-US" altLang="en-US" sz="100" dirty="0"/>
              <a:t> </a:t>
            </a:r>
            <a:r>
              <a:rPr lang="en-US" altLang="en-US" sz="2200" dirty="0"/>
              <a:t>I</a:t>
            </a:r>
            <a:r>
              <a:rPr lang="en-US" altLang="en-US" sz="100" dirty="0"/>
              <a:t> </a:t>
            </a:r>
            <a:r>
              <a:rPr lang="en-US" altLang="en-US" sz="2200" dirty="0"/>
              <a:t>C began a more aggressive risk-based system.</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Balance Sheet Regulation </a:t>
            </a:r>
            <a:r>
              <a:rPr lang="en-US" altLang="en-US" sz="1000" b="0" dirty="0"/>
              <a:t>1</a:t>
            </a:r>
            <a:endParaRPr lang="en-IN" sz="1000" b="0" dirty="0"/>
          </a:p>
        </p:txBody>
      </p:sp>
      <p:sp>
        <p:nvSpPr>
          <p:cNvPr id="4" name="Content Placeholder 3"/>
          <p:cNvSpPr>
            <a:spLocks noGrp="1"/>
          </p:cNvSpPr>
          <p:nvPr>
            <p:ph idx="1"/>
          </p:nvPr>
        </p:nvSpPr>
        <p:spPr>
          <a:xfrm>
            <a:off x="457200" y="1719263"/>
            <a:ext cx="8229600" cy="2702266"/>
          </a:xfrm>
        </p:spPr>
        <p:txBody>
          <a:bodyPr/>
          <a:lstStyle/>
          <a:p>
            <a:pPr marL="0" indent="0" eaLnBrk="1" hangingPunct="1">
              <a:buNone/>
            </a:pPr>
            <a:r>
              <a:rPr lang="en-US" altLang="en-US" sz="2200" b="1" dirty="0"/>
              <a:t>Liquidity regulation.</a:t>
            </a:r>
          </a:p>
          <a:p>
            <a:pPr marL="292608" lvl="1" indent="-292608" eaLnBrk="1" hangingPunct="1">
              <a:buSzPct val="100000"/>
            </a:pPr>
            <a:r>
              <a:rPr lang="en-US" altLang="en-US" sz="2000" dirty="0"/>
              <a:t>Banks must hold minimum levels of reserves against net transaction accounts.</a:t>
            </a:r>
          </a:p>
          <a:p>
            <a:pPr marL="292608" lvl="1" indent="-292608" eaLnBrk="1" hangingPunct="1">
              <a:buSzPct val="100000"/>
            </a:pPr>
            <a:r>
              <a:rPr lang="en-US" altLang="en-US" sz="2000" dirty="0"/>
              <a:t>Ensures that banks can meet required payments on liability claims, such as deposit withdrawals.</a:t>
            </a:r>
          </a:p>
          <a:p>
            <a:pPr marL="292608" lvl="1" indent="-292608" eaLnBrk="1" hangingPunct="1">
              <a:buSzPct val="100000"/>
            </a:pPr>
            <a:r>
              <a:rPr lang="en-US" altLang="en-US" sz="2000" dirty="0"/>
              <a:t>See Appendix 13B for more details.</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Balance Sheet Regulation </a:t>
            </a:r>
            <a:r>
              <a:rPr lang="en-US" altLang="en-US" sz="1000" b="0" dirty="0"/>
              <a:t>2</a:t>
            </a:r>
            <a:endParaRPr lang="en-IN" sz="3500" dirty="0"/>
          </a:p>
        </p:txBody>
      </p:sp>
      <p:sp>
        <p:nvSpPr>
          <p:cNvPr id="7" name="Content Placeholder 6"/>
          <p:cNvSpPr>
            <a:spLocks noGrp="1"/>
          </p:cNvSpPr>
          <p:nvPr>
            <p:ph idx="1"/>
          </p:nvPr>
        </p:nvSpPr>
        <p:spPr>
          <a:xfrm>
            <a:off x="457200" y="1626395"/>
            <a:ext cx="6614932" cy="1458409"/>
          </a:xfrm>
        </p:spPr>
        <p:txBody>
          <a:bodyPr/>
          <a:lstStyle/>
          <a:p>
            <a:pPr marL="0" indent="0" eaLnBrk="1" hangingPunct="1">
              <a:buNone/>
            </a:pPr>
            <a:r>
              <a:rPr lang="en-US" altLang="en-US" sz="2400" dirty="0"/>
              <a:t>Under Basel III, Dis must calculate and monitor four capital ratios.</a:t>
            </a:r>
          </a:p>
          <a:p>
            <a:pPr marL="292608" lvl="1" indent="-292608" eaLnBrk="1" hangingPunct="1">
              <a:buSzPct val="100000"/>
            </a:pPr>
            <a:r>
              <a:rPr lang="en-US" altLang="en-US" sz="2000" b="1" dirty="0"/>
              <a:t>Common equity Tier I R</a:t>
            </a:r>
            <a:r>
              <a:rPr lang="en-US" altLang="en-US" sz="100" b="1" dirty="0"/>
              <a:t> </a:t>
            </a:r>
            <a:r>
              <a:rPr lang="en-US" altLang="en-US" sz="2000" b="1" dirty="0"/>
              <a:t>B</a:t>
            </a:r>
            <a:r>
              <a:rPr lang="en-US" altLang="en-US" sz="100" b="1" dirty="0"/>
              <a:t> </a:t>
            </a:r>
            <a:r>
              <a:rPr lang="en-US" altLang="en-US" sz="2000" b="1" dirty="0"/>
              <a:t>C ratio.</a:t>
            </a:r>
          </a:p>
          <a:p>
            <a:pPr marL="740664" lvl="2" indent="-228600" eaLnBrk="1" hangingPunct="1">
              <a:buSzPct val="80000"/>
            </a:pPr>
            <a:r>
              <a:rPr lang="en-US" altLang="en-US" sz="1700" dirty="0"/>
              <a:t>Common equity Tier I capital / Credit risk-adjusted assets.</a:t>
            </a:r>
          </a:p>
        </p:txBody>
      </p:sp>
      <p:sp>
        <p:nvSpPr>
          <p:cNvPr id="3" name="Content Placeholder 2"/>
          <p:cNvSpPr>
            <a:spLocks noGrp="1"/>
          </p:cNvSpPr>
          <p:nvPr>
            <p:ph idx="13"/>
          </p:nvPr>
        </p:nvSpPr>
        <p:spPr>
          <a:xfrm>
            <a:off x="465661" y="3344580"/>
            <a:ext cx="7034734" cy="946245"/>
          </a:xfrm>
        </p:spPr>
        <p:txBody>
          <a:bodyPr/>
          <a:lstStyle/>
          <a:p>
            <a:pPr marL="292608" lvl="1" indent="-292608" eaLnBrk="1" hangingPunct="1">
              <a:buSzPct val="100000"/>
            </a:pPr>
            <a:r>
              <a:rPr lang="en-US" altLang="en-US" sz="2000" b="1" dirty="0"/>
              <a:t>Tier I R</a:t>
            </a:r>
            <a:r>
              <a:rPr lang="en-US" altLang="en-US" sz="100" b="1" dirty="0"/>
              <a:t> </a:t>
            </a:r>
            <a:r>
              <a:rPr lang="en-US" altLang="en-US" sz="2000" b="1" dirty="0"/>
              <a:t>B</a:t>
            </a:r>
            <a:r>
              <a:rPr lang="en-US" altLang="en-US" sz="100" b="1" dirty="0"/>
              <a:t> </a:t>
            </a:r>
            <a:r>
              <a:rPr lang="en-US" altLang="en-US" sz="2000" b="1" dirty="0"/>
              <a:t>C ratio.</a:t>
            </a:r>
          </a:p>
          <a:p>
            <a:pPr marL="740664" lvl="2" indent="-228600" eaLnBrk="1" hangingPunct="1">
              <a:buSzPct val="80000"/>
            </a:pPr>
            <a:r>
              <a:rPr lang="en-US" altLang="en-US" sz="1700" dirty="0"/>
              <a:t>Tier I capital (common equity Tier I capital + additional Tier I capital) / credit risk-adjusted assets.</a:t>
            </a:r>
          </a:p>
        </p:txBody>
      </p:sp>
      <p:sp>
        <p:nvSpPr>
          <p:cNvPr id="4" name="Content Placeholder 3"/>
          <p:cNvSpPr>
            <a:spLocks noGrp="1"/>
          </p:cNvSpPr>
          <p:nvPr>
            <p:ph idx="14"/>
          </p:nvPr>
        </p:nvSpPr>
        <p:spPr>
          <a:xfrm>
            <a:off x="474131" y="4495266"/>
            <a:ext cx="8229600" cy="653367"/>
          </a:xfrm>
        </p:spPr>
        <p:txBody>
          <a:bodyPr/>
          <a:lstStyle/>
          <a:p>
            <a:pPr marL="292608" lvl="1" indent="-292608" eaLnBrk="1" hangingPunct="1">
              <a:buSzPct val="100000"/>
            </a:pPr>
            <a:r>
              <a:rPr lang="en-US" altLang="en-US" sz="2000" b="1" dirty="0"/>
              <a:t>Total R</a:t>
            </a:r>
            <a:r>
              <a:rPr lang="en-US" altLang="en-US" sz="100" b="1" dirty="0"/>
              <a:t> </a:t>
            </a:r>
            <a:r>
              <a:rPr lang="en-US" altLang="en-US" sz="2000" b="1" dirty="0"/>
              <a:t>B</a:t>
            </a:r>
            <a:r>
              <a:rPr lang="en-US" altLang="en-US" sz="100" b="1" dirty="0"/>
              <a:t> </a:t>
            </a:r>
            <a:r>
              <a:rPr lang="en-US" altLang="en-US" sz="2000" b="1" dirty="0"/>
              <a:t>C ratio.</a:t>
            </a:r>
          </a:p>
          <a:p>
            <a:pPr marL="740664" lvl="2" indent="-228600" eaLnBrk="1" hangingPunct="1">
              <a:buSzPct val="80000"/>
            </a:pPr>
            <a:r>
              <a:rPr lang="en-US" altLang="en-US" sz="1700" dirty="0"/>
              <a:t>Total capital (Tier I + Tier II) / credit risk-adjusted assets.</a:t>
            </a:r>
          </a:p>
        </p:txBody>
      </p:sp>
      <p:sp>
        <p:nvSpPr>
          <p:cNvPr id="5" name="Content Placeholder 4"/>
          <p:cNvSpPr>
            <a:spLocks noGrp="1"/>
          </p:cNvSpPr>
          <p:nvPr>
            <p:ph idx="15"/>
          </p:nvPr>
        </p:nvSpPr>
        <p:spPr>
          <a:xfrm>
            <a:off x="474131" y="5327321"/>
            <a:ext cx="8229600" cy="653367"/>
          </a:xfrm>
        </p:spPr>
        <p:txBody>
          <a:bodyPr/>
          <a:lstStyle/>
          <a:p>
            <a:pPr marL="292608" lvl="1" indent="-292608" eaLnBrk="1" hangingPunct="1">
              <a:buSzPct val="100000"/>
            </a:pPr>
            <a:r>
              <a:rPr lang="en-US" altLang="en-US" sz="2000" b="1" dirty="0"/>
              <a:t>Tier I leverage ratio.</a:t>
            </a:r>
          </a:p>
          <a:p>
            <a:pPr marL="740664" lvl="2" indent="-228600" eaLnBrk="1" hangingPunct="1">
              <a:buSzPct val="80000"/>
            </a:pPr>
            <a:r>
              <a:rPr lang="en-US" altLang="en-US" sz="1700" dirty="0"/>
              <a:t>Tier I capital / total exposure.</a:t>
            </a:r>
          </a:p>
        </p:txBody>
      </p:sp>
      <p:sp>
        <p:nvSpPr>
          <p:cNvPr id="8" name="Slide Number Placeholder 7"/>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Specifications of Capital Categories for Prompt Corrective Action (PCA)</a:t>
            </a:r>
            <a:endParaRPr lang="en-IN" sz="3500" dirty="0"/>
          </a:p>
        </p:txBody>
      </p:sp>
      <p:sp>
        <p:nvSpPr>
          <p:cNvPr id="3" name="Content Placeholder 2"/>
          <p:cNvSpPr>
            <a:spLocks noGrp="1"/>
          </p:cNvSpPr>
          <p:nvPr>
            <p:ph idx="1"/>
          </p:nvPr>
        </p:nvSpPr>
        <p:spPr>
          <a:xfrm>
            <a:off x="457200" y="1719263"/>
            <a:ext cx="8229600" cy="462239"/>
          </a:xfrm>
        </p:spPr>
        <p:txBody>
          <a:bodyPr/>
          <a:lstStyle/>
          <a:p>
            <a:pPr marL="0" indent="0">
              <a:buNone/>
            </a:pPr>
            <a:r>
              <a:rPr lang="en-US" sz="1800" b="1" dirty="0"/>
              <a:t>Table 13-3  </a:t>
            </a:r>
            <a:r>
              <a:rPr lang="en-US" sz="1800" b="1" dirty="0">
                <a:solidFill>
                  <a:srgbClr val="0070C0"/>
                </a:solidFill>
              </a:rPr>
              <a:t>Specifications of Capital Categories for Prompt Corrective Action.</a:t>
            </a:r>
          </a:p>
        </p:txBody>
      </p:sp>
      <p:pic>
        <p:nvPicPr>
          <p:cNvPr id="4" name="Picture 3" descr="Table giving the specifications of capital categories for prompt corrective action.&#10;&#10;&#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253" y="2491803"/>
            <a:ext cx="7622771" cy="3549535"/>
          </a:xfrm>
          <a:prstGeom prst="rect">
            <a:avLst/>
          </a:prstGeom>
        </p:spPr>
      </p:pic>
      <p:sp>
        <p:nvSpPr>
          <p:cNvPr id="10" name="Content Placeholder 2"/>
          <p:cNvSpPr txBox="1">
            <a:spLocks noGrp="1"/>
          </p:cNvSpPr>
          <p:nvPr>
            <p:ph idx="14"/>
          </p:nvPr>
        </p:nvSpPr>
        <p:spPr>
          <a:xfrm>
            <a:off x="3076831" y="6325356"/>
            <a:ext cx="3012450" cy="261872"/>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algn="ctr">
              <a:buFont typeface="Wingdings" pitchFamily="2" charset="2"/>
              <a:buNone/>
            </a:pPr>
            <a:r>
              <a:rPr lang="en-IN" sz="900" kern="0" dirty="0" smtClean="0">
                <a:hlinkClick r:id="rId4" action="ppaction://hlinksldjump"/>
              </a:rPr>
              <a:t>Access the long description slide.</a:t>
            </a:r>
            <a:endParaRPr lang="en-IN" sz="900" kern="0" dirty="0"/>
          </a:p>
        </p:txBody>
      </p:sp>
      <p:sp>
        <p:nvSpPr>
          <p:cNvPr id="5" name="Slide Number Placeholder 4"/>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88"/>
            <a:ext cx="7543800" cy="1295400"/>
          </a:xfrm>
        </p:spPr>
        <p:txBody>
          <a:bodyPr anchor="ctr"/>
          <a:lstStyle/>
          <a:p>
            <a:r>
              <a:rPr lang="en-US" altLang="en-US" sz="3500" dirty="0"/>
              <a:t>Balance Sheet Regulation Concluded</a:t>
            </a:r>
            <a:endParaRPr lang="en-IN" sz="2400" b="0" dirty="0"/>
          </a:p>
        </p:txBody>
      </p:sp>
      <p:sp>
        <p:nvSpPr>
          <p:cNvPr id="5" name="Content Placeholder 4"/>
          <p:cNvSpPr>
            <a:spLocks noGrp="1"/>
          </p:cNvSpPr>
          <p:nvPr>
            <p:ph idx="1"/>
          </p:nvPr>
        </p:nvSpPr>
        <p:spPr>
          <a:xfrm>
            <a:off x="457200" y="1696113"/>
            <a:ext cx="8229600" cy="1040870"/>
          </a:xfrm>
        </p:spPr>
        <p:txBody>
          <a:bodyPr/>
          <a:lstStyle/>
          <a:p>
            <a:pPr marL="0" indent="0" eaLnBrk="1" hangingPunct="1">
              <a:buNone/>
            </a:pPr>
            <a:r>
              <a:rPr lang="en-US" altLang="en-US" sz="2200" b="1" dirty="0"/>
              <a:t>Credit risk-adjusted assets.</a:t>
            </a:r>
          </a:p>
          <a:p>
            <a:pPr marL="292608" lvl="1" indent="-292608" eaLnBrk="1" hangingPunct="1">
              <a:buSzPct val="100000"/>
            </a:pPr>
            <a:r>
              <a:rPr lang="en-US" altLang="en-US" sz="1800" dirty="0"/>
              <a:t>Credit risk-adjusted on-balance-sheet assets.</a:t>
            </a:r>
          </a:p>
          <a:p>
            <a:pPr marL="292608" lvl="1" indent="-292608" eaLnBrk="1" hangingPunct="1">
              <a:buSzPct val="100000"/>
            </a:pPr>
            <a:r>
              <a:rPr lang="en-US" altLang="en-US" sz="1800" dirty="0"/>
              <a:t>Credit risk-adjusted off-balance-sheet assets.</a:t>
            </a:r>
          </a:p>
        </p:txBody>
      </p:sp>
      <p:sp>
        <p:nvSpPr>
          <p:cNvPr id="7" name="Content Placeholder 6"/>
          <p:cNvSpPr>
            <a:spLocks noGrp="1"/>
          </p:cNvSpPr>
          <p:nvPr>
            <p:ph idx="13"/>
          </p:nvPr>
        </p:nvSpPr>
        <p:spPr>
          <a:xfrm>
            <a:off x="465661" y="2767945"/>
            <a:ext cx="8229600" cy="1283190"/>
          </a:xfrm>
        </p:spPr>
        <p:txBody>
          <a:bodyPr/>
          <a:lstStyle/>
          <a:p>
            <a:pPr marL="0" indent="0" eaLnBrk="1" hangingPunct="1">
              <a:buNone/>
            </a:pPr>
            <a:r>
              <a:rPr lang="en-US" altLang="en-US" sz="2200" b="1" dirty="0"/>
              <a:t>Capital conservation buffer.</a:t>
            </a:r>
          </a:p>
          <a:p>
            <a:pPr marL="292608" lvl="1" indent="-292608" eaLnBrk="1" hangingPunct="1">
              <a:buSzPct val="100000"/>
            </a:pPr>
            <a:r>
              <a:rPr lang="en-US" altLang="en-US" sz="1800" dirty="0"/>
              <a:t>Designed to ensure that Dis build up a capital surplus, or buffer, outside period of financial stress that can be drawn down as losses are incurred during period of financial stress.</a:t>
            </a:r>
          </a:p>
        </p:txBody>
      </p:sp>
      <p:sp>
        <p:nvSpPr>
          <p:cNvPr id="4" name="Content Placeholder 3"/>
          <p:cNvSpPr>
            <a:spLocks noGrp="1"/>
          </p:cNvSpPr>
          <p:nvPr>
            <p:ph idx="14"/>
          </p:nvPr>
        </p:nvSpPr>
        <p:spPr>
          <a:xfrm>
            <a:off x="474131" y="4080604"/>
            <a:ext cx="8229600" cy="1405793"/>
          </a:xfrm>
        </p:spPr>
        <p:txBody>
          <a:bodyPr/>
          <a:lstStyle/>
          <a:p>
            <a:pPr marL="0" indent="0" eaLnBrk="1" hangingPunct="1">
              <a:buNone/>
            </a:pPr>
            <a:r>
              <a:rPr lang="en-US" altLang="en-US" sz="2200" b="1" dirty="0"/>
              <a:t>Countercyclical capital buffer.</a:t>
            </a:r>
          </a:p>
          <a:p>
            <a:pPr marL="292608" lvl="1" indent="-292608" eaLnBrk="1" hangingPunct="1">
              <a:buSzPct val="100000"/>
            </a:pPr>
            <a:r>
              <a:rPr lang="en-US" altLang="en-US" sz="1800" dirty="0"/>
              <a:t>May be declared by any country experiencing excess aggregate credit growth.</a:t>
            </a:r>
          </a:p>
          <a:p>
            <a:pPr marL="292608" lvl="1" indent="-292608" eaLnBrk="1" hangingPunct="1">
              <a:buSzPct val="100000"/>
            </a:pPr>
            <a:r>
              <a:rPr lang="en-US" altLang="en-US" sz="1800" dirty="0"/>
              <a:t>Aims to protect the banking system and reduce systemic exposures to economic downturns.</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397308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Foreign vs. Domestic Regulation </a:t>
            </a:r>
            <a:r>
              <a:rPr lang="en-US" altLang="en-US" sz="1000" b="0" dirty="0"/>
              <a:t>1</a:t>
            </a:r>
            <a:endParaRPr lang="en-IN" sz="1000" b="0" dirty="0"/>
          </a:p>
        </p:txBody>
      </p:sp>
      <p:sp>
        <p:nvSpPr>
          <p:cNvPr id="5" name="Content Placeholder 4"/>
          <p:cNvSpPr>
            <a:spLocks noGrp="1"/>
          </p:cNvSpPr>
          <p:nvPr>
            <p:ph idx="1"/>
          </p:nvPr>
        </p:nvSpPr>
        <p:spPr>
          <a:xfrm>
            <a:off x="457200" y="1719263"/>
            <a:ext cx="8229600" cy="3697689"/>
          </a:xfrm>
        </p:spPr>
        <p:txBody>
          <a:bodyPr/>
          <a:lstStyle/>
          <a:p>
            <a:pPr marL="0" indent="0" eaLnBrk="1" hangingPunct="1">
              <a:lnSpc>
                <a:spcPct val="90000"/>
              </a:lnSpc>
              <a:buNone/>
            </a:pPr>
            <a:r>
              <a:rPr lang="en-US" altLang="en-US" sz="2400" dirty="0"/>
              <a:t>Regulation of U.S. banks in foreign countries.</a:t>
            </a:r>
          </a:p>
          <a:p>
            <a:pPr marL="292608" lvl="1" indent="-292608" eaLnBrk="1" hangingPunct="1">
              <a:lnSpc>
                <a:spcPct val="90000"/>
              </a:lnSpc>
              <a:spcBef>
                <a:spcPts val="1000"/>
              </a:spcBef>
              <a:buSzPct val="100000"/>
            </a:pPr>
            <a:r>
              <a:rPr lang="en-US" altLang="en-US" sz="2200" dirty="0"/>
              <a:t>The </a:t>
            </a:r>
            <a:r>
              <a:rPr lang="en-US" altLang="en-US" sz="2200" b="1" dirty="0"/>
              <a:t>Overseas Direct Investment Control Act of 19</a:t>
            </a:r>
            <a:r>
              <a:rPr lang="en-US" altLang="en-US" sz="100" b="1" dirty="0"/>
              <a:t> </a:t>
            </a:r>
            <a:r>
              <a:rPr lang="en-US" altLang="en-US" sz="2200" b="1" dirty="0"/>
              <a:t>64</a:t>
            </a:r>
            <a:r>
              <a:rPr lang="en-US" altLang="en-US" sz="2200" dirty="0"/>
              <a:t> restricted U.S. banks’ ability to lend to U.S. corporations to make foreign investment.</a:t>
            </a:r>
          </a:p>
          <a:p>
            <a:pPr marL="292608" lvl="1" indent="-292608" eaLnBrk="1" hangingPunct="1">
              <a:lnSpc>
                <a:spcPct val="90000"/>
              </a:lnSpc>
              <a:spcBef>
                <a:spcPts val="1000"/>
              </a:spcBef>
              <a:buSzPct val="100000"/>
            </a:pPr>
            <a:r>
              <a:rPr lang="en-US" altLang="en-US" sz="2200" dirty="0"/>
              <a:t>The </a:t>
            </a:r>
            <a:r>
              <a:rPr lang="en-US" altLang="en-US" sz="2200" b="1" dirty="0"/>
              <a:t>North American Free Trade Agreement (N</a:t>
            </a:r>
            <a:r>
              <a:rPr lang="en-US" altLang="en-US" sz="100" b="1" dirty="0"/>
              <a:t> </a:t>
            </a:r>
            <a:r>
              <a:rPr lang="en-US" altLang="en-US" sz="2200" b="1" dirty="0"/>
              <a:t>A</a:t>
            </a:r>
            <a:r>
              <a:rPr lang="en-US" altLang="en-US" sz="100" b="1" dirty="0"/>
              <a:t> </a:t>
            </a:r>
            <a:r>
              <a:rPr lang="en-US" altLang="en-US" sz="2200" b="1" dirty="0"/>
              <a:t>F</a:t>
            </a:r>
            <a:r>
              <a:rPr lang="en-US" altLang="en-US" sz="100" b="1" dirty="0"/>
              <a:t> </a:t>
            </a:r>
            <a:r>
              <a:rPr lang="en-US" altLang="en-US" sz="2200" b="1" dirty="0"/>
              <a:t>T</a:t>
            </a:r>
            <a:r>
              <a:rPr lang="en-US" altLang="en-US" sz="100" b="1" dirty="0"/>
              <a:t> </a:t>
            </a:r>
            <a:r>
              <a:rPr lang="en-US" altLang="en-US" sz="2200" b="1" dirty="0"/>
              <a:t>A) of 19</a:t>
            </a:r>
            <a:r>
              <a:rPr lang="en-US" altLang="en-US" sz="100" b="1" dirty="0"/>
              <a:t> </a:t>
            </a:r>
            <a:r>
              <a:rPr lang="en-US" altLang="en-US" sz="2200" b="1" dirty="0"/>
              <a:t>94</a:t>
            </a:r>
            <a:r>
              <a:rPr lang="en-US" altLang="en-US" sz="2200" dirty="0"/>
              <a:t> enabled U.S. banks to expand to Mexico and Canada.</a:t>
            </a:r>
          </a:p>
          <a:p>
            <a:pPr marL="292608" lvl="1" indent="-292608" eaLnBrk="1" hangingPunct="1">
              <a:lnSpc>
                <a:spcPct val="90000"/>
              </a:lnSpc>
              <a:spcBef>
                <a:spcPts val="1000"/>
              </a:spcBef>
              <a:buSzPct val="100000"/>
            </a:pPr>
            <a:r>
              <a:rPr lang="en-US" altLang="en-US" sz="2200" dirty="0"/>
              <a:t>A 19</a:t>
            </a:r>
            <a:r>
              <a:rPr lang="en-US" altLang="en-US" sz="100" dirty="0"/>
              <a:t> </a:t>
            </a:r>
            <a:r>
              <a:rPr lang="en-US" altLang="en-US" sz="2200" dirty="0"/>
              <a:t>97 agreement between 100 countries (under the </a:t>
            </a:r>
            <a:r>
              <a:rPr lang="en-US" altLang="en-US" sz="2200" b="1" dirty="0"/>
              <a:t>World Trade Organization (W</a:t>
            </a:r>
            <a:r>
              <a:rPr lang="en-US" altLang="en-US" sz="100" b="1" dirty="0"/>
              <a:t> </a:t>
            </a:r>
            <a:r>
              <a:rPr lang="en-US" altLang="en-US" sz="2200" b="1" dirty="0"/>
              <a:t>T</a:t>
            </a:r>
            <a:r>
              <a:rPr lang="en-US" altLang="en-US" sz="100" b="1" dirty="0"/>
              <a:t> </a:t>
            </a:r>
            <a:r>
              <a:rPr lang="en-US" altLang="en-US" sz="2200" b="1" dirty="0"/>
              <a:t>O)</a:t>
            </a:r>
            <a:r>
              <a:rPr lang="en-US" altLang="en-US" sz="2200" dirty="0"/>
              <a:t>) began dismantling barriers inhibiting foreign direct investment into emerging countries.</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4502584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Foreign vs. Domestic Regulation </a:t>
            </a:r>
            <a:r>
              <a:rPr lang="en-US" altLang="en-US" sz="1000" b="0" dirty="0"/>
              <a:t>2</a:t>
            </a:r>
            <a:endParaRPr lang="en-IN" sz="3500" dirty="0"/>
          </a:p>
        </p:txBody>
      </p:sp>
      <p:sp>
        <p:nvSpPr>
          <p:cNvPr id="3" name="Content Placeholder 2"/>
          <p:cNvSpPr>
            <a:spLocks noGrp="1"/>
          </p:cNvSpPr>
          <p:nvPr>
            <p:ph idx="14"/>
          </p:nvPr>
        </p:nvSpPr>
        <p:spPr>
          <a:xfrm>
            <a:off x="474130" y="3345085"/>
            <a:ext cx="7318148" cy="2031985"/>
          </a:xfrm>
        </p:spPr>
        <p:txBody>
          <a:bodyPr/>
          <a:lstStyle/>
          <a:p>
            <a:pPr marL="0" indent="0" eaLnBrk="1" hangingPunct="1">
              <a:buNone/>
            </a:pPr>
            <a:r>
              <a:rPr lang="en-US" altLang="en-US" sz="2400" dirty="0"/>
              <a:t>The</a:t>
            </a:r>
            <a:r>
              <a:rPr lang="en-US" altLang="en-US" sz="2400" b="1" dirty="0"/>
              <a:t> Foreign Bank Supervision Enhancement Act (F</a:t>
            </a:r>
            <a:r>
              <a:rPr lang="en-US" altLang="en-US" sz="100" b="1" dirty="0"/>
              <a:t> </a:t>
            </a:r>
            <a:r>
              <a:rPr lang="en-US" altLang="en-US" sz="2400" b="1" dirty="0"/>
              <a:t>B</a:t>
            </a:r>
            <a:r>
              <a:rPr lang="en-US" altLang="en-US" sz="100" b="1" dirty="0"/>
              <a:t> </a:t>
            </a:r>
            <a:r>
              <a:rPr lang="en-US" altLang="en-US" sz="2400" b="1" dirty="0"/>
              <a:t>S</a:t>
            </a:r>
            <a:r>
              <a:rPr lang="en-US" altLang="en-US" sz="100" b="1" dirty="0"/>
              <a:t> </a:t>
            </a:r>
            <a:r>
              <a:rPr lang="en-US" altLang="en-US" sz="2400" b="1" dirty="0"/>
              <a:t>E</a:t>
            </a:r>
            <a:r>
              <a:rPr lang="en-US" altLang="en-US" sz="100" b="1" dirty="0"/>
              <a:t> </a:t>
            </a:r>
            <a:r>
              <a:rPr lang="en-US" altLang="en-US" sz="2400" b="1" dirty="0"/>
              <a:t>A) of 19</a:t>
            </a:r>
            <a:r>
              <a:rPr lang="en-US" altLang="en-US" sz="100" b="1" dirty="0"/>
              <a:t> </a:t>
            </a:r>
            <a:r>
              <a:rPr lang="en-US" altLang="en-US" sz="2400" b="1" dirty="0"/>
              <a:t>91</a:t>
            </a:r>
            <a:r>
              <a:rPr lang="en-US" altLang="en-US" sz="2400" dirty="0"/>
              <a:t> gave additional powers to the Federal Reserve.</a:t>
            </a:r>
            <a:endParaRPr lang="en-US" altLang="en-US" sz="2400" b="1" dirty="0"/>
          </a:p>
          <a:p>
            <a:pPr marL="292608" lvl="1" indent="-292608" eaLnBrk="1" hangingPunct="1">
              <a:buSzPct val="100000"/>
            </a:pPr>
            <a:r>
              <a:rPr lang="en-US" altLang="en-US" sz="2000" dirty="0"/>
              <a:t>Fed must approve new subsidiary, branch, agency, or representative offices of foreign banks in the U.S.</a:t>
            </a:r>
          </a:p>
          <a:p>
            <a:pPr marL="292608" lvl="1" indent="-292608" eaLnBrk="1" hangingPunct="1">
              <a:buSzPct val="100000"/>
            </a:pPr>
            <a:r>
              <a:rPr lang="en-US" altLang="en-US" sz="2000" dirty="0"/>
              <a:t>Fed has the authority to close foreign banks operating in the U.S.</a:t>
            </a:r>
          </a:p>
        </p:txBody>
      </p:sp>
      <p:sp>
        <p:nvSpPr>
          <p:cNvPr id="5" name="Content Placeholder 4"/>
          <p:cNvSpPr>
            <a:spLocks noGrp="1"/>
          </p:cNvSpPr>
          <p:nvPr>
            <p:ph idx="1"/>
          </p:nvPr>
        </p:nvSpPr>
        <p:spPr>
          <a:xfrm>
            <a:off x="457200" y="1709638"/>
            <a:ext cx="7124218" cy="1589147"/>
          </a:xfrm>
        </p:spPr>
        <p:txBody>
          <a:bodyPr anchor="t"/>
          <a:lstStyle/>
          <a:p>
            <a:pPr marL="0" indent="0" eaLnBrk="1" hangingPunct="1">
              <a:buNone/>
            </a:pPr>
            <a:r>
              <a:rPr lang="en-US" altLang="en-US" sz="2400" dirty="0"/>
              <a:t>The </a:t>
            </a:r>
            <a:r>
              <a:rPr lang="en-US" altLang="en-US" sz="2400" b="1" dirty="0"/>
              <a:t>International Banking Act (I</a:t>
            </a:r>
            <a:r>
              <a:rPr lang="en-US" altLang="en-US" sz="100" b="1" dirty="0"/>
              <a:t> </a:t>
            </a:r>
            <a:r>
              <a:rPr lang="en-US" altLang="en-US" sz="2400" b="1" dirty="0"/>
              <a:t>B</a:t>
            </a:r>
            <a:r>
              <a:rPr lang="en-US" altLang="en-US" sz="100" b="1" dirty="0"/>
              <a:t> </a:t>
            </a:r>
            <a:r>
              <a:rPr lang="en-US" altLang="en-US" sz="2400" b="1" dirty="0"/>
              <a:t>A) of 19</a:t>
            </a:r>
            <a:r>
              <a:rPr lang="en-US" altLang="en-US" sz="100" b="1" dirty="0"/>
              <a:t> </a:t>
            </a:r>
            <a:r>
              <a:rPr lang="en-US" altLang="en-US" sz="2400" b="1" dirty="0"/>
              <a:t>78</a:t>
            </a:r>
            <a:r>
              <a:rPr lang="en-US" altLang="en-US" sz="2400" dirty="0"/>
              <a:t> declared foreign banks are to be regulated the same as national domestic banks.</a:t>
            </a:r>
          </a:p>
          <a:p>
            <a:pPr marL="292608" lvl="1" indent="-292608" eaLnBrk="1" hangingPunct="1">
              <a:buSzPct val="100000"/>
            </a:pPr>
            <a:r>
              <a:rPr lang="en-US" altLang="en-US" sz="2000" dirty="0"/>
              <a:t>Foreign banks are subject to Federal Reserve examinations.</a:t>
            </a:r>
          </a:p>
        </p:txBody>
      </p:sp>
      <p:sp>
        <p:nvSpPr>
          <p:cNvPr id="4" name="Slide Number Placeholder 3"/>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32660674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Calculating Deposit Insurance Premium Assessments</a:t>
            </a:r>
            <a:endParaRPr lang="en-IN" sz="3500" dirty="0"/>
          </a:p>
        </p:txBody>
      </p:sp>
      <p:sp>
        <p:nvSpPr>
          <p:cNvPr id="3" name="Content Placeholder 2"/>
          <p:cNvSpPr>
            <a:spLocks noGrp="1"/>
          </p:cNvSpPr>
          <p:nvPr>
            <p:ph idx="1"/>
          </p:nvPr>
        </p:nvSpPr>
        <p:spPr>
          <a:xfrm>
            <a:off x="457200" y="1719262"/>
            <a:ext cx="8229600" cy="4044929"/>
          </a:xfrm>
        </p:spPr>
        <p:txBody>
          <a:bodyPr/>
          <a:lstStyle/>
          <a:p>
            <a:pPr marL="0" indent="0" eaLnBrk="1" hangingPunct="1">
              <a:buNone/>
            </a:pPr>
            <a:r>
              <a:rPr lang="en-US" altLang="en-US" sz="2400" b="1" dirty="0"/>
              <a:t>F</a:t>
            </a:r>
            <a:r>
              <a:rPr lang="en-US" altLang="en-US" sz="100" b="1" dirty="0"/>
              <a:t> </a:t>
            </a:r>
            <a:r>
              <a:rPr lang="en-US" altLang="en-US" sz="2400" b="1" dirty="0"/>
              <a:t>D</a:t>
            </a:r>
            <a:r>
              <a:rPr lang="en-US" altLang="en-US" sz="100" b="1" dirty="0"/>
              <a:t> </a:t>
            </a:r>
            <a:r>
              <a:rPr lang="en-US" altLang="en-US" sz="2400" b="1" dirty="0"/>
              <a:t>I</a:t>
            </a:r>
            <a:r>
              <a:rPr lang="en-US" altLang="en-US" sz="100" b="1" dirty="0"/>
              <a:t> </a:t>
            </a:r>
            <a:r>
              <a:rPr lang="en-US" altLang="en-US" sz="2400" b="1" dirty="0"/>
              <a:t>C Reform Act of 2005.</a:t>
            </a:r>
          </a:p>
          <a:p>
            <a:pPr marL="292608" lvl="1" indent="-292608" eaLnBrk="1" hangingPunct="1">
              <a:buSzPct val="100000"/>
            </a:pPr>
            <a:r>
              <a:rPr lang="en-US" altLang="en-US" sz="2200" dirty="0"/>
              <a:t>Instituted a deposit insurance premium scheme, effective January 1, 2007 (and subsequently revised) that combined examination ratings and financial ratios. </a:t>
            </a:r>
          </a:p>
          <a:p>
            <a:pPr marL="740664" lvl="2" indent="-228600" eaLnBrk="1" hangingPunct="1">
              <a:buSzPct val="80000"/>
            </a:pPr>
            <a:r>
              <a:rPr lang="en-US" altLang="en-US" sz="1900" b="1" dirty="0"/>
              <a:t>Risk Category I </a:t>
            </a:r>
            <a:r>
              <a:rPr lang="en-US" altLang="en-US" sz="1900" dirty="0"/>
              <a:t>contains all well-capitalized institutions in Supervisory Group A (generally those with CAMELS ratings of 1 or 2).</a:t>
            </a:r>
            <a:endParaRPr lang="en-US" altLang="en-US" sz="1600" dirty="0"/>
          </a:p>
          <a:p>
            <a:pPr marL="740664" lvl="2" indent="-228600" eaLnBrk="1" hangingPunct="1">
              <a:buSzPct val="80000"/>
            </a:pPr>
            <a:r>
              <a:rPr lang="en-US" altLang="en-US" sz="1900" b="1" dirty="0"/>
              <a:t>Risk Category II </a:t>
            </a:r>
            <a:r>
              <a:rPr lang="en-US" altLang="en-US" sz="1900" dirty="0"/>
              <a:t>contains all institutions in Supervisory Groups A and B (generally those with CAMELS ratings of 1, 2, or 3) except those in Risk Category I and undercapitalized institutions.</a:t>
            </a:r>
          </a:p>
          <a:p>
            <a:pPr marL="740664" lvl="2" indent="-228600" eaLnBrk="1" hangingPunct="1">
              <a:buSzPct val="80000"/>
            </a:pPr>
            <a:r>
              <a:rPr lang="en-US" altLang="en-US" sz="1900" b="1" dirty="0"/>
              <a:t>Risk Category III </a:t>
            </a:r>
            <a:r>
              <a:rPr lang="en-US" altLang="en-US" sz="1900" dirty="0"/>
              <a:t>contains all undercapitalized institutions in Supervisory Groups A and B and institutions in Supervisory Group C.</a:t>
            </a:r>
          </a:p>
        </p:txBody>
      </p:sp>
      <p:sp>
        <p:nvSpPr>
          <p:cNvPr id="4" name="Slide Number Placeholder 3"/>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1481652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noChangeArrowheads="1"/>
          </p:cNvSpPr>
          <p:nvPr>
            <p:ph type="title"/>
          </p:nvPr>
        </p:nvSpPr>
        <p:spPr>
          <a:xfrm>
            <a:off x="457200" y="327551"/>
            <a:ext cx="7543800" cy="884775"/>
          </a:xfrm>
        </p:spPr>
        <p:txBody>
          <a:bodyPr anchor="ctr"/>
          <a:lstStyle/>
          <a:p>
            <a:pPr eaLnBrk="1" hangingPunct="1"/>
            <a:r>
              <a:rPr lang="en-US" altLang="en-US" sz="3500" dirty="0"/>
              <a:t>Types of Regulation</a:t>
            </a:r>
          </a:p>
        </p:txBody>
      </p:sp>
      <p:sp>
        <p:nvSpPr>
          <p:cNvPr id="3" name="Content Placeholder 2"/>
          <p:cNvSpPr>
            <a:spLocks noGrp="1"/>
          </p:cNvSpPr>
          <p:nvPr>
            <p:ph idx="1"/>
          </p:nvPr>
        </p:nvSpPr>
        <p:spPr>
          <a:xfrm>
            <a:off x="457200" y="1719263"/>
            <a:ext cx="8229600" cy="3338874"/>
          </a:xfrm>
        </p:spPr>
        <p:txBody>
          <a:bodyPr/>
          <a:lstStyle/>
          <a:p>
            <a:pPr marL="0" indent="0" eaLnBrk="1" hangingPunct="1">
              <a:lnSpc>
                <a:spcPct val="90000"/>
              </a:lnSpc>
              <a:buNone/>
            </a:pPr>
            <a:r>
              <a:rPr lang="en-US" altLang="en-US" sz="2400" dirty="0"/>
              <a:t>Six types of regulations seek to enhance the net social benefits of commercial banks’ services to the economy.</a:t>
            </a:r>
          </a:p>
          <a:p>
            <a:pPr marL="292608" lvl="1" indent="-292608" eaLnBrk="1" hangingPunct="1">
              <a:lnSpc>
                <a:spcPct val="90000"/>
              </a:lnSpc>
              <a:buSzPct val="80000"/>
            </a:pPr>
            <a:r>
              <a:rPr lang="en-US" altLang="en-US" sz="2000" dirty="0"/>
              <a:t>Safety and soundness regulation.</a:t>
            </a:r>
          </a:p>
          <a:p>
            <a:pPr marL="292608" lvl="1" indent="-292608" eaLnBrk="1" hangingPunct="1">
              <a:lnSpc>
                <a:spcPct val="90000"/>
              </a:lnSpc>
              <a:buSzPct val="80000"/>
            </a:pPr>
            <a:r>
              <a:rPr lang="en-US" altLang="en-US" sz="2000" dirty="0"/>
              <a:t>Monetary policy regulation.</a:t>
            </a:r>
          </a:p>
          <a:p>
            <a:pPr marL="292608" lvl="1" indent="-292608" eaLnBrk="1" hangingPunct="1">
              <a:lnSpc>
                <a:spcPct val="90000"/>
              </a:lnSpc>
              <a:buSzPct val="80000"/>
            </a:pPr>
            <a:r>
              <a:rPr lang="en-US" altLang="en-US" sz="2000" dirty="0"/>
              <a:t>Credit allocation regulation.</a:t>
            </a:r>
          </a:p>
          <a:p>
            <a:pPr marL="292608" lvl="1" indent="-292608" eaLnBrk="1" hangingPunct="1">
              <a:lnSpc>
                <a:spcPct val="90000"/>
              </a:lnSpc>
              <a:buSzPct val="80000"/>
            </a:pPr>
            <a:r>
              <a:rPr lang="en-US" altLang="en-US" sz="2000" dirty="0"/>
              <a:t>Consumer protection regulation.</a:t>
            </a:r>
          </a:p>
          <a:p>
            <a:pPr marL="292608" lvl="1" indent="-292608" eaLnBrk="1" hangingPunct="1">
              <a:lnSpc>
                <a:spcPct val="90000"/>
              </a:lnSpc>
              <a:buSzPct val="80000"/>
            </a:pPr>
            <a:r>
              <a:rPr lang="en-US" altLang="en-US" sz="2000" dirty="0"/>
              <a:t>Investor protection regulation.</a:t>
            </a:r>
          </a:p>
          <a:p>
            <a:pPr marL="292608" lvl="1" indent="-292608" eaLnBrk="1" hangingPunct="1">
              <a:lnSpc>
                <a:spcPct val="90000"/>
              </a:lnSpc>
              <a:buSzPct val="80000"/>
            </a:pPr>
            <a:r>
              <a:rPr lang="en-US" altLang="en-US" sz="2000" dirty="0"/>
              <a:t>Entry and chartering regulation.</a:t>
            </a:r>
          </a:p>
        </p:txBody>
      </p:sp>
      <p:sp>
        <p:nvSpPr>
          <p:cNvPr id="2" name="Slide Number Placeholder 1"/>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3</a:t>
            </a:fld>
            <a:endParaRPr lang="en-US" alt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Calculating Minimum Required Reserves at U.S. DIs</a:t>
            </a:r>
            <a:endParaRPr lang="en-IN" sz="3500" dirty="0"/>
          </a:p>
        </p:txBody>
      </p:sp>
      <p:sp>
        <p:nvSpPr>
          <p:cNvPr id="4" name="Content Placeholder 3"/>
          <p:cNvSpPr>
            <a:spLocks noGrp="1"/>
          </p:cNvSpPr>
          <p:nvPr>
            <p:ph idx="1"/>
          </p:nvPr>
        </p:nvSpPr>
        <p:spPr>
          <a:xfrm>
            <a:off x="457200" y="1719262"/>
            <a:ext cx="8276492" cy="4311148"/>
          </a:xfrm>
        </p:spPr>
        <p:txBody>
          <a:bodyPr/>
          <a:lstStyle/>
          <a:p>
            <a:pPr marL="0" indent="0" eaLnBrk="1" hangingPunct="1">
              <a:buNone/>
            </a:pPr>
            <a:r>
              <a:rPr lang="en-US" altLang="en-US" sz="2400" dirty="0"/>
              <a:t>U.S. bank regulation concentrates on a bank’s management of its </a:t>
            </a:r>
            <a:r>
              <a:rPr lang="en-US" altLang="en-US" sz="2400" b="1" dirty="0"/>
              <a:t>cash reserves</a:t>
            </a:r>
            <a:r>
              <a:rPr lang="en-US" altLang="en-US" sz="2400" dirty="0"/>
              <a:t>, defined as vault cash and cash deposits held by the bank at the Federal Reserve.</a:t>
            </a:r>
          </a:p>
          <a:p>
            <a:pPr marL="0" indent="0" eaLnBrk="1" hangingPunct="1">
              <a:buNone/>
            </a:pPr>
            <a:r>
              <a:rPr lang="en-US" altLang="en-US" sz="2400" dirty="0"/>
              <a:t>The </a:t>
            </a:r>
            <a:r>
              <a:rPr lang="en-US" altLang="en-US" sz="2400" b="1" dirty="0"/>
              <a:t>reserve computation period </a:t>
            </a:r>
            <a:r>
              <a:rPr lang="en-US" altLang="en-US" sz="2400" dirty="0"/>
              <a:t>always begins on a Tuesday and ends on a Monday 14 days later.</a:t>
            </a:r>
          </a:p>
          <a:p>
            <a:pPr marL="0" indent="0" eaLnBrk="1" hangingPunct="1">
              <a:buNone/>
            </a:pPr>
            <a:r>
              <a:rPr lang="en-US" altLang="en-US" sz="2400" b="1" dirty="0"/>
              <a:t>Reserve maintenance period </a:t>
            </a:r>
            <a:r>
              <a:rPr lang="en-US" altLang="en-US" sz="2400" dirty="0"/>
              <a:t>is the period over which deposits at the F</a:t>
            </a:r>
            <a:r>
              <a:rPr lang="en-US" altLang="en-US" sz="100" dirty="0"/>
              <a:t> </a:t>
            </a:r>
            <a:r>
              <a:rPr lang="en-US" altLang="en-US" sz="2400" dirty="0"/>
              <a:t>R</a:t>
            </a:r>
            <a:r>
              <a:rPr lang="en-US" altLang="en-US" sz="100" dirty="0"/>
              <a:t> </a:t>
            </a:r>
            <a:r>
              <a:rPr lang="en-US" altLang="en-US" sz="2400" dirty="0"/>
              <a:t>B must meet or exceed the required reserve target.</a:t>
            </a:r>
          </a:p>
          <a:p>
            <a:pPr marL="292608" lvl="1" indent="-292608" eaLnBrk="1" hangingPunct="1">
              <a:buSzPct val="80000"/>
            </a:pPr>
            <a:r>
              <a:rPr lang="en-US" altLang="en-US" sz="2000" dirty="0"/>
              <a:t>Lagged reserve accounting versus contemporaneous reserve accounting systems.</a:t>
            </a:r>
            <a:endParaRPr lang="en-US" dirty="0"/>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1802541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dirty="0"/>
              <a:t>Safety and Soundness Regulation Long Description</a:t>
            </a:r>
            <a:endParaRPr lang="en-US" dirty="0"/>
          </a:p>
        </p:txBody>
      </p:sp>
      <p:sp>
        <p:nvSpPr>
          <p:cNvPr id="3" name="Content Placeholder 2"/>
          <p:cNvSpPr>
            <a:spLocks noGrp="1"/>
          </p:cNvSpPr>
          <p:nvPr>
            <p:ph idx="1"/>
          </p:nvPr>
        </p:nvSpPr>
        <p:spPr/>
        <p:txBody>
          <a:bodyPr/>
          <a:lstStyle/>
          <a:p>
            <a:pPr marL="0" indent="0">
              <a:buNone/>
            </a:pPr>
            <a:r>
              <a:rPr lang="en-US" sz="2400" dirty="0"/>
              <a:t>Diagram showing CB's diversify assets, guarantee funds, and hold sufficient capital and regular by monitoring and surveillance to protect against risk of failure.</a:t>
            </a:r>
          </a:p>
        </p:txBody>
      </p:sp>
      <p:sp>
        <p:nvSpPr>
          <p:cNvPr id="4" name="Content Placeholder 3"/>
          <p:cNvSpPr>
            <a:spLocks noGrp="1"/>
          </p:cNvSpPr>
          <p:nvPr>
            <p:ph idx="13"/>
          </p:nvPr>
        </p:nvSpPr>
        <p:spPr>
          <a:xfrm>
            <a:off x="3539613" y="5987845"/>
            <a:ext cx="2733368" cy="269189"/>
          </a:xfrm>
        </p:spPr>
        <p:txBody>
          <a:bodyPr/>
          <a:lstStyle/>
          <a:p>
            <a:pPr marL="0" indent="0">
              <a:buNone/>
            </a:pPr>
            <a:r>
              <a:rPr lang="en-IN" sz="900" dirty="0">
                <a:hlinkClick r:id="rId2" action="ppaction://hlinksldjump"/>
              </a:rPr>
              <a:t>Return to slide containing original image.</a:t>
            </a:r>
            <a:endParaRPr lang="en-IN" sz="900" dirty="0"/>
          </a:p>
        </p:txBody>
      </p:sp>
      <p:sp>
        <p:nvSpPr>
          <p:cNvPr id="5" name="Slide Number Placeholder 4"/>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25122358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7"/>
            <a:ext cx="7543800" cy="1845107"/>
          </a:xfrm>
        </p:spPr>
        <p:txBody>
          <a:bodyPr/>
          <a:lstStyle/>
          <a:p>
            <a:r>
              <a:rPr lang="en-US" altLang="en-US" sz="4000" dirty="0"/>
              <a:t>Specifications of Capital Categories for Prompt Corrective Action (PCA</a:t>
            </a:r>
            <a:r>
              <a:rPr lang="en-US" altLang="en-US" sz="4000" dirty="0" smtClean="0"/>
              <a:t>) Long Description</a:t>
            </a:r>
            <a:endParaRPr lang="en-US" dirty="0"/>
          </a:p>
        </p:txBody>
      </p:sp>
      <p:sp>
        <p:nvSpPr>
          <p:cNvPr id="3" name="Content Placeholder 2"/>
          <p:cNvSpPr>
            <a:spLocks noGrp="1"/>
          </p:cNvSpPr>
          <p:nvPr>
            <p:ph idx="1"/>
          </p:nvPr>
        </p:nvSpPr>
        <p:spPr>
          <a:xfrm>
            <a:off x="457200" y="2115127"/>
            <a:ext cx="8229600" cy="2253672"/>
          </a:xfrm>
        </p:spPr>
        <p:txBody>
          <a:bodyPr/>
          <a:lstStyle/>
          <a:p>
            <a:pPr marL="0" indent="0">
              <a:buNone/>
            </a:pPr>
            <a:r>
              <a:rPr lang="en-IN" sz="2400" dirty="0"/>
              <a:t>The 5 zones are: well capitalized, adequately capitalized, undercapitalized, significantly undercapitalized, and critically undercapitalized. The Table provides the percentages for common equity tier I risk based ratio, Tier I risk based ratio, Total risk based ratio, and Tier I leverage ratio and provides information about the capital directive for the first 2 zones.</a:t>
            </a:r>
            <a:endParaRPr lang="en-US" sz="2400" dirty="0"/>
          </a:p>
        </p:txBody>
      </p:sp>
      <p:sp>
        <p:nvSpPr>
          <p:cNvPr id="4" name="Content Placeholder 3"/>
          <p:cNvSpPr>
            <a:spLocks noGrp="1"/>
          </p:cNvSpPr>
          <p:nvPr>
            <p:ph idx="13"/>
          </p:nvPr>
        </p:nvSpPr>
        <p:spPr>
          <a:xfrm>
            <a:off x="3539613" y="5987845"/>
            <a:ext cx="2733368" cy="269189"/>
          </a:xfrm>
        </p:spPr>
        <p:txBody>
          <a:bodyPr/>
          <a:lstStyle/>
          <a:p>
            <a:pPr marL="0" indent="0">
              <a:buNone/>
            </a:pPr>
            <a:r>
              <a:rPr lang="en-IN" sz="900" dirty="0">
                <a:hlinkClick r:id="rId2" action="ppaction://hlinksldjump"/>
              </a:rPr>
              <a:t>Return to slide containing original image.</a:t>
            </a:r>
            <a:endParaRPr lang="en-IN" sz="900" dirty="0"/>
          </a:p>
        </p:txBody>
      </p:sp>
      <p:sp>
        <p:nvSpPr>
          <p:cNvPr id="5" name="Slide Number Placeholder 4"/>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117866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Safety and Soundness Regulation</a:t>
            </a:r>
            <a:endParaRPr lang="en-IN" sz="3500" dirty="0"/>
          </a:p>
        </p:txBody>
      </p:sp>
      <p:sp>
        <p:nvSpPr>
          <p:cNvPr id="7" name="Content Placeholder 6"/>
          <p:cNvSpPr>
            <a:spLocks noGrp="1"/>
          </p:cNvSpPr>
          <p:nvPr>
            <p:ph idx="1"/>
          </p:nvPr>
        </p:nvSpPr>
        <p:spPr>
          <a:xfrm>
            <a:off x="457200" y="1719262"/>
            <a:ext cx="8229600" cy="1385181"/>
          </a:xfrm>
        </p:spPr>
        <p:txBody>
          <a:bodyPr/>
          <a:lstStyle/>
          <a:p>
            <a:pPr marL="0" indent="0" eaLnBrk="1" hangingPunct="1">
              <a:lnSpc>
                <a:spcPct val="90000"/>
              </a:lnSpc>
              <a:buNone/>
            </a:pPr>
            <a:r>
              <a:rPr lang="en-US" altLang="en-US" sz="2400" b="1" dirty="0"/>
              <a:t>Safety and soundness regulation.</a:t>
            </a:r>
          </a:p>
          <a:p>
            <a:pPr marL="292608" lvl="1" indent="-292608" eaLnBrk="1" hangingPunct="1">
              <a:lnSpc>
                <a:spcPct val="90000"/>
              </a:lnSpc>
              <a:buSzPct val="100000"/>
            </a:pPr>
            <a:r>
              <a:rPr lang="en-US" altLang="en-US" sz="2200" dirty="0"/>
              <a:t>Exists to protect depositors and borrowers against the risk of C</a:t>
            </a:r>
            <a:r>
              <a:rPr lang="en-US" altLang="en-US" sz="100" dirty="0"/>
              <a:t> </a:t>
            </a:r>
            <a:r>
              <a:rPr lang="en-US" altLang="en-US" sz="2200" dirty="0"/>
              <a:t>B failure.</a:t>
            </a:r>
          </a:p>
          <a:p>
            <a:pPr marL="740664" lvl="2" indent="-228600" eaLnBrk="1" hangingPunct="1">
              <a:lnSpc>
                <a:spcPct val="90000"/>
              </a:lnSpc>
              <a:buSzPct val="80000"/>
            </a:pPr>
            <a:r>
              <a:rPr lang="en-US" altLang="en-US" sz="1800" dirty="0"/>
              <a:t>Example: Due to a lack of diversification in asset portfolios.</a:t>
            </a:r>
          </a:p>
        </p:txBody>
      </p:sp>
      <p:pic>
        <p:nvPicPr>
          <p:cNvPr id="8" name="Picture 7" descr="Diagram showing layers of regulation.">
            <a:extLst>
              <a:ext uri="{FF2B5EF4-FFF2-40B4-BE49-F238E27FC236}">
                <a16:creationId xmlns:a16="http://schemas.microsoft.com/office/drawing/2014/main" id="{72333CD4-CCC6-4FD8-8CE5-E9B395C0BFD4}"/>
              </a:ext>
            </a:extLst>
          </p:cNvPr>
          <p:cNvPicPr>
            <a:picLocks noChangeAspect="1"/>
          </p:cNvPicPr>
          <p:nvPr/>
        </p:nvPicPr>
        <p:blipFill>
          <a:blip r:embed="rId2"/>
          <a:stretch>
            <a:fillRect/>
          </a:stretch>
        </p:blipFill>
        <p:spPr>
          <a:xfrm>
            <a:off x="672971" y="3304309"/>
            <a:ext cx="7798058" cy="2628911"/>
          </a:xfrm>
          <a:prstGeom prst="rect">
            <a:avLst/>
          </a:prstGeom>
        </p:spPr>
      </p:pic>
      <p:sp>
        <p:nvSpPr>
          <p:cNvPr id="3" name="Content Placeholder 2"/>
          <p:cNvSpPr>
            <a:spLocks noGrp="1"/>
          </p:cNvSpPr>
          <p:nvPr>
            <p:ph idx="13"/>
          </p:nvPr>
        </p:nvSpPr>
        <p:spPr>
          <a:xfrm>
            <a:off x="3283972" y="6351639"/>
            <a:ext cx="2802194" cy="256549"/>
          </a:xfrm>
        </p:spPr>
        <p:txBody>
          <a:bodyPr/>
          <a:lstStyle/>
          <a:p>
            <a:pPr marL="0" indent="0">
              <a:buNone/>
            </a:pPr>
            <a:r>
              <a:rPr lang="en-IN" sz="900" dirty="0">
                <a:hlinkClick r:id="rId3" action="ppaction://hlinksldjump"/>
              </a:rPr>
              <a:t>Access the long description slide.</a:t>
            </a:r>
            <a:endParaRPr lang="en-IN" sz="900" dirty="0"/>
          </a:p>
        </p:txBody>
      </p:sp>
      <p:sp>
        <p:nvSpPr>
          <p:cNvPr id="4" name="Slide Number Placeholder 3"/>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963487"/>
          </a:xfrm>
        </p:spPr>
        <p:txBody>
          <a:bodyPr anchor="ctr"/>
          <a:lstStyle/>
          <a:p>
            <a:r>
              <a:rPr lang="en-US" altLang="en-US" sz="3500" dirty="0"/>
              <a:t>5 Objectives of 2010 Wall Street Reform and Consumer Protection Act </a:t>
            </a:r>
            <a:r>
              <a:rPr lang="en-US" altLang="en-US" sz="1000" b="0" dirty="0"/>
              <a:t>1</a:t>
            </a:r>
            <a:endParaRPr lang="en-IN" sz="1000" b="0" dirty="0"/>
          </a:p>
        </p:txBody>
      </p:sp>
      <p:sp>
        <p:nvSpPr>
          <p:cNvPr id="12" name="Content Placeholder 11"/>
          <p:cNvSpPr>
            <a:spLocks noGrp="1"/>
          </p:cNvSpPr>
          <p:nvPr>
            <p:ph idx="1"/>
          </p:nvPr>
        </p:nvSpPr>
        <p:spPr>
          <a:xfrm>
            <a:off x="457200" y="1806222"/>
            <a:ext cx="8229600" cy="4490405"/>
          </a:xfrm>
        </p:spPr>
        <p:txBody>
          <a:bodyPr/>
          <a:lstStyle/>
          <a:p>
            <a:pPr marL="0" indent="0" eaLnBrk="1" hangingPunct="1">
              <a:lnSpc>
                <a:spcPct val="90000"/>
              </a:lnSpc>
              <a:buNone/>
            </a:pPr>
            <a:r>
              <a:rPr lang="en-US" altLang="en-US" sz="2400" b="1" dirty="0"/>
              <a:t>#1 - Promote robust supervision and regulation of financial firms </a:t>
            </a:r>
            <a:r>
              <a:rPr lang="en-US" altLang="en-US" sz="2400" dirty="0"/>
              <a:t>by establishing.</a:t>
            </a:r>
          </a:p>
          <a:p>
            <a:pPr marL="292608" lvl="1" indent="-292608" eaLnBrk="1" hangingPunct="1">
              <a:lnSpc>
                <a:spcPct val="90000"/>
              </a:lnSpc>
              <a:buClr>
                <a:schemeClr val="tx1"/>
              </a:buClr>
              <a:buSzPct val="80000"/>
              <a:buFont typeface="Arial" panose="020B0604020202020204" pitchFamily="34" charset="0"/>
              <a:buChar char="•"/>
            </a:pPr>
            <a:r>
              <a:rPr lang="en-US" altLang="en-US" sz="1900" dirty="0"/>
              <a:t>A new Financial Services Oversight Council of financial regulators.</a:t>
            </a:r>
          </a:p>
          <a:p>
            <a:pPr marL="292608" lvl="1" indent="-292608" eaLnBrk="1" hangingPunct="1">
              <a:lnSpc>
                <a:spcPct val="90000"/>
              </a:lnSpc>
              <a:buClr>
                <a:schemeClr val="tx1"/>
              </a:buClr>
              <a:buSzPct val="80000"/>
              <a:buFont typeface="Arial" panose="020B0604020202020204" pitchFamily="34" charset="0"/>
              <a:buChar char="•"/>
            </a:pPr>
            <a:r>
              <a:rPr lang="en-US" altLang="en-US" sz="1900" dirty="0"/>
              <a:t>A new authority for the Federal Reserve to supervise all firms that could pose a threat to financial stability, even those that do not own banks.</a:t>
            </a:r>
          </a:p>
          <a:p>
            <a:pPr marL="292608" lvl="1" indent="-292608" eaLnBrk="1" hangingPunct="1">
              <a:lnSpc>
                <a:spcPct val="90000"/>
              </a:lnSpc>
              <a:buClr>
                <a:schemeClr val="tx1"/>
              </a:buClr>
              <a:buSzPct val="80000"/>
              <a:buFont typeface="Arial" panose="020B0604020202020204" pitchFamily="34" charset="0"/>
              <a:buChar char="•"/>
            </a:pPr>
            <a:r>
              <a:rPr lang="en-US" altLang="en-US" sz="1900" dirty="0"/>
              <a:t>Stronger capital and other prudential standards for all financial firms.</a:t>
            </a:r>
          </a:p>
          <a:p>
            <a:pPr marL="292608" lvl="1" indent="-292608" eaLnBrk="1" hangingPunct="1">
              <a:lnSpc>
                <a:spcPct val="90000"/>
              </a:lnSpc>
              <a:buClr>
                <a:schemeClr val="tx1"/>
              </a:buClr>
              <a:buSzPct val="80000"/>
              <a:buFont typeface="Arial" panose="020B0604020202020204" pitchFamily="34" charset="0"/>
              <a:buChar char="•"/>
            </a:pPr>
            <a:r>
              <a:rPr lang="en-US" altLang="en-US" sz="1900" dirty="0"/>
              <a:t>A new National Bank Supervisor to supervise all federally chartered banks.</a:t>
            </a:r>
          </a:p>
          <a:p>
            <a:pPr marL="292608" lvl="1" indent="-292608" eaLnBrk="1" hangingPunct="1">
              <a:lnSpc>
                <a:spcPct val="90000"/>
              </a:lnSpc>
              <a:buClr>
                <a:schemeClr val="tx1"/>
              </a:buClr>
              <a:buSzPct val="80000"/>
              <a:buFont typeface="Arial" panose="020B0604020202020204" pitchFamily="34" charset="0"/>
              <a:buChar char="•"/>
            </a:pPr>
            <a:r>
              <a:rPr lang="en-US" altLang="en-US" sz="1900" dirty="0"/>
              <a:t>The elimination of the federal thrift charter for thrifts not dedicated to mortgage lending and other loopholes.</a:t>
            </a:r>
          </a:p>
          <a:p>
            <a:pPr marL="292608" lvl="1" indent="-292608" eaLnBrk="1" hangingPunct="1">
              <a:lnSpc>
                <a:spcPct val="90000"/>
              </a:lnSpc>
              <a:buClr>
                <a:schemeClr val="tx1"/>
              </a:buClr>
              <a:buSzPct val="80000"/>
              <a:buFont typeface="Arial" panose="020B0604020202020204" pitchFamily="34" charset="0"/>
              <a:buChar char="•"/>
            </a:pPr>
            <a:r>
              <a:rPr lang="en-US" altLang="en-US" sz="1900" dirty="0"/>
              <a:t>The registration of advisors of hedge funds and other private pools of capital with the Securities Exchange Commission (S</a:t>
            </a:r>
            <a:r>
              <a:rPr lang="en-US" altLang="en-US" sz="100" dirty="0"/>
              <a:t> </a:t>
            </a:r>
            <a:r>
              <a:rPr lang="en-US" altLang="en-US" sz="1900" dirty="0"/>
              <a:t>E</a:t>
            </a:r>
            <a:r>
              <a:rPr lang="en-US" altLang="en-US" sz="100" dirty="0"/>
              <a:t> </a:t>
            </a:r>
            <a:r>
              <a:rPr lang="en-US" altLang="en-US" sz="1900" dirty="0"/>
              <a:t>C).</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0084"/>
            <a:ext cx="7454766" cy="1082956"/>
          </a:xfrm>
        </p:spPr>
        <p:txBody>
          <a:bodyPr anchor="ctr"/>
          <a:lstStyle/>
          <a:p>
            <a:r>
              <a:rPr lang="en-US" altLang="en-US" sz="3500" dirty="0"/>
              <a:t>5 Objectives of 2010 Wall Street Reform and Consumer Protection Act </a:t>
            </a:r>
            <a:r>
              <a:rPr lang="en-US" altLang="en-US" sz="1000" b="0" dirty="0"/>
              <a:t>2</a:t>
            </a:r>
            <a:endParaRPr lang="en-IN" sz="1000" b="0" dirty="0"/>
          </a:p>
        </p:txBody>
      </p:sp>
      <p:sp>
        <p:nvSpPr>
          <p:cNvPr id="7" name="Content Placeholder 6"/>
          <p:cNvSpPr>
            <a:spLocks noGrp="1"/>
          </p:cNvSpPr>
          <p:nvPr>
            <p:ph idx="1"/>
          </p:nvPr>
        </p:nvSpPr>
        <p:spPr>
          <a:xfrm>
            <a:off x="457200" y="1719263"/>
            <a:ext cx="8229600" cy="2042510"/>
          </a:xfrm>
        </p:spPr>
        <p:txBody>
          <a:bodyPr/>
          <a:lstStyle/>
          <a:p>
            <a:pPr marL="0" indent="0" eaLnBrk="1" hangingPunct="1">
              <a:lnSpc>
                <a:spcPct val="90000"/>
              </a:lnSpc>
              <a:buNone/>
            </a:pPr>
            <a:r>
              <a:rPr lang="en-US" altLang="en-US" sz="2400" b="1" dirty="0"/>
              <a:t>#2 - Establish comprehensive supervision of financial markets </a:t>
            </a:r>
            <a:r>
              <a:rPr lang="en-US" altLang="en-US" sz="2400" dirty="0"/>
              <a:t>by establishing.</a:t>
            </a:r>
          </a:p>
          <a:p>
            <a:pPr marL="292608" lvl="1" indent="-292608" eaLnBrk="1" hangingPunct="1">
              <a:lnSpc>
                <a:spcPct val="90000"/>
              </a:lnSpc>
              <a:buSzPct val="80000"/>
            </a:pPr>
            <a:r>
              <a:rPr lang="en-US" altLang="en-US" sz="2000" dirty="0"/>
              <a:t>The regulation of securitization markets.</a:t>
            </a:r>
          </a:p>
          <a:p>
            <a:pPr marL="292608" lvl="1" indent="-292608" eaLnBrk="1" hangingPunct="1">
              <a:lnSpc>
                <a:spcPct val="90000"/>
              </a:lnSpc>
              <a:buSzPct val="80000"/>
            </a:pPr>
            <a:r>
              <a:rPr lang="en-US" altLang="en-US" sz="2000" dirty="0"/>
              <a:t>Comprehensive regulation of all O</a:t>
            </a:r>
            <a:r>
              <a:rPr lang="en-US" altLang="en-US" sz="100" dirty="0"/>
              <a:t> </a:t>
            </a:r>
            <a:r>
              <a:rPr lang="en-US" altLang="en-US" sz="2000" dirty="0"/>
              <a:t>T</a:t>
            </a:r>
            <a:r>
              <a:rPr lang="en-US" altLang="en-US" sz="100" dirty="0"/>
              <a:t> </a:t>
            </a:r>
            <a:r>
              <a:rPr lang="en-US" altLang="en-US" sz="2000" dirty="0"/>
              <a:t>C derivatives.</a:t>
            </a:r>
          </a:p>
          <a:p>
            <a:pPr marL="292608" lvl="1" indent="-292608" eaLnBrk="1" hangingPunct="1">
              <a:lnSpc>
                <a:spcPct val="90000"/>
              </a:lnSpc>
              <a:buSzPct val="80000"/>
            </a:pPr>
            <a:r>
              <a:rPr lang="en-US" altLang="en-US" sz="2000" dirty="0"/>
              <a:t>New authority for the Federal Reserve to oversee payment, clearing and settlement systems.</a:t>
            </a:r>
          </a:p>
        </p:txBody>
      </p:sp>
      <p:sp>
        <p:nvSpPr>
          <p:cNvPr id="6" name="Content Placeholder 5"/>
          <p:cNvSpPr>
            <a:spLocks noGrp="1"/>
          </p:cNvSpPr>
          <p:nvPr>
            <p:ph idx="14"/>
          </p:nvPr>
        </p:nvSpPr>
        <p:spPr>
          <a:xfrm>
            <a:off x="474131" y="3837531"/>
            <a:ext cx="8229600" cy="2273894"/>
          </a:xfrm>
        </p:spPr>
        <p:txBody>
          <a:bodyPr/>
          <a:lstStyle/>
          <a:p>
            <a:pPr marL="0" indent="0" eaLnBrk="1" hangingPunct="1">
              <a:lnSpc>
                <a:spcPct val="90000"/>
              </a:lnSpc>
              <a:buNone/>
            </a:pPr>
            <a:r>
              <a:rPr lang="en-US" altLang="en-US" sz="2400" b="1" dirty="0"/>
              <a:t>#3 - Protect consumers and investors from financial abuse </a:t>
            </a:r>
            <a:r>
              <a:rPr lang="en-US" altLang="en-US" sz="2400" dirty="0"/>
              <a:t>by establishing.</a:t>
            </a:r>
          </a:p>
          <a:p>
            <a:pPr marL="292608" lvl="1" indent="-292608" eaLnBrk="1" hangingPunct="1">
              <a:lnSpc>
                <a:spcPct val="90000"/>
              </a:lnSpc>
              <a:buSzPct val="80000"/>
            </a:pPr>
            <a:r>
              <a:rPr lang="en-US" altLang="en-US" sz="2000" dirty="0"/>
              <a:t>A new Consumer Financial Protection Agency. </a:t>
            </a:r>
          </a:p>
          <a:p>
            <a:pPr marL="292608" lvl="1" indent="-292608" eaLnBrk="1" hangingPunct="1">
              <a:lnSpc>
                <a:spcPct val="90000"/>
              </a:lnSpc>
              <a:buSzPct val="80000"/>
            </a:pPr>
            <a:r>
              <a:rPr lang="en-US" altLang="en-US" sz="2000" dirty="0"/>
              <a:t>Stronger regulations to improve the transparency, fairness, and appropriateness of consumer and investor products and services.</a:t>
            </a:r>
          </a:p>
          <a:p>
            <a:pPr marL="292608" lvl="1" indent="-292608" eaLnBrk="1" hangingPunct="1">
              <a:lnSpc>
                <a:spcPct val="90000"/>
              </a:lnSpc>
              <a:buSzPct val="80000"/>
            </a:pPr>
            <a:r>
              <a:rPr lang="en-US" altLang="en-US" sz="2000" dirty="0"/>
              <a:t>A level playing field and higher standards for providers of consumer financial products and services.</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7"/>
            <a:ext cx="7543800" cy="1417195"/>
          </a:xfrm>
        </p:spPr>
        <p:txBody>
          <a:bodyPr anchor="ctr"/>
          <a:lstStyle/>
          <a:p>
            <a:r>
              <a:rPr lang="en-US" altLang="en-US" sz="3200" dirty="0"/>
              <a:t>5 Objectives of 2010 Wall Street Reform and Consumer Protection Act Concluded</a:t>
            </a:r>
            <a:endParaRPr lang="en-IN" sz="3200" dirty="0"/>
          </a:p>
        </p:txBody>
      </p:sp>
      <p:sp>
        <p:nvSpPr>
          <p:cNvPr id="6" name="Content Placeholder 5"/>
          <p:cNvSpPr>
            <a:spLocks noGrp="1"/>
          </p:cNvSpPr>
          <p:nvPr>
            <p:ph idx="1"/>
          </p:nvPr>
        </p:nvSpPr>
        <p:spPr>
          <a:xfrm>
            <a:off x="457200" y="1719262"/>
            <a:ext cx="7464392" cy="1949913"/>
          </a:xfrm>
        </p:spPr>
        <p:txBody>
          <a:bodyPr/>
          <a:lstStyle/>
          <a:p>
            <a:pPr marL="0" indent="0" eaLnBrk="1" hangingPunct="1">
              <a:lnSpc>
                <a:spcPct val="90000"/>
              </a:lnSpc>
              <a:buNone/>
            </a:pPr>
            <a:r>
              <a:rPr lang="en-US" altLang="en-US" sz="2400" b="1" dirty="0"/>
              <a:t>#4 - Provide the government with the tools it needs to manage financial crises </a:t>
            </a:r>
            <a:r>
              <a:rPr lang="en-US" altLang="en-US" sz="2400" dirty="0"/>
              <a:t>by establishing.</a:t>
            </a:r>
          </a:p>
          <a:p>
            <a:pPr marL="292608" lvl="1" indent="-292608" eaLnBrk="1" hangingPunct="1">
              <a:lnSpc>
                <a:spcPct val="90000"/>
              </a:lnSpc>
              <a:buSzPct val="80000"/>
            </a:pPr>
            <a:r>
              <a:rPr lang="en-US" altLang="en-US" sz="2000" dirty="0"/>
              <a:t>A new regime to resolve crises involving nonbank financial institutions whose failure could have serious systemic effects.</a:t>
            </a:r>
          </a:p>
          <a:p>
            <a:pPr marL="292608" lvl="1" indent="-292608" eaLnBrk="1" hangingPunct="1">
              <a:lnSpc>
                <a:spcPct val="90000"/>
              </a:lnSpc>
              <a:buSzPct val="80000"/>
            </a:pPr>
            <a:r>
              <a:rPr lang="en-US" altLang="en-US" sz="2000" dirty="0"/>
              <a:t>Revisions to the Federal Reserve’s emergency lending authority to improve accountability.</a:t>
            </a:r>
          </a:p>
        </p:txBody>
      </p:sp>
      <p:sp>
        <p:nvSpPr>
          <p:cNvPr id="4" name="Content Placeholder 3"/>
          <p:cNvSpPr>
            <a:spLocks noGrp="1"/>
          </p:cNvSpPr>
          <p:nvPr>
            <p:ph idx="13"/>
          </p:nvPr>
        </p:nvSpPr>
        <p:spPr>
          <a:xfrm>
            <a:off x="465661" y="3727051"/>
            <a:ext cx="7638811" cy="2625623"/>
          </a:xfrm>
        </p:spPr>
        <p:txBody>
          <a:bodyPr/>
          <a:lstStyle/>
          <a:p>
            <a:pPr marL="0" indent="0">
              <a:buNone/>
            </a:pPr>
            <a:r>
              <a:rPr lang="en-US" altLang="en-US" sz="2400" b="1" dirty="0"/>
              <a:t>#5 - Raise international regulatory standards and improve international cooperation </a:t>
            </a:r>
            <a:r>
              <a:rPr lang="en-US" altLang="en-US" sz="2400" dirty="0"/>
              <a:t>by establishing international reforms to support efforts in the U.S., including strengthening the capital framework, improving oversight of global financial markets, coordinating the supervision of internationally active firms, and enhancing crisis management tools.</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6779623" cy="884775"/>
          </a:xfrm>
        </p:spPr>
        <p:txBody>
          <a:bodyPr anchor="ctr"/>
          <a:lstStyle/>
          <a:p>
            <a:r>
              <a:rPr lang="en-US" altLang="en-US" sz="3500" dirty="0"/>
              <a:t>Monetary Policy and Credit Allocation Regulation</a:t>
            </a:r>
            <a:endParaRPr lang="en-IN" sz="1000" dirty="0"/>
          </a:p>
        </p:txBody>
      </p:sp>
      <p:sp>
        <p:nvSpPr>
          <p:cNvPr id="6" name="Content Placeholder 5"/>
          <p:cNvSpPr>
            <a:spLocks noGrp="1"/>
          </p:cNvSpPr>
          <p:nvPr>
            <p:ph idx="1"/>
          </p:nvPr>
        </p:nvSpPr>
        <p:spPr>
          <a:xfrm>
            <a:off x="457200" y="1719263"/>
            <a:ext cx="8229600" cy="1706843"/>
          </a:xfrm>
        </p:spPr>
        <p:txBody>
          <a:bodyPr/>
          <a:lstStyle/>
          <a:p>
            <a:pPr marL="0" indent="0" eaLnBrk="1" hangingPunct="1">
              <a:lnSpc>
                <a:spcPct val="90000"/>
              </a:lnSpc>
              <a:buNone/>
            </a:pPr>
            <a:r>
              <a:rPr lang="en-US" altLang="en-US" sz="2400" b="1" dirty="0"/>
              <a:t>Monetary policy regulation.</a:t>
            </a:r>
          </a:p>
          <a:p>
            <a:pPr marL="292608" lvl="1" indent="-292608" eaLnBrk="1" hangingPunct="1">
              <a:lnSpc>
                <a:spcPct val="90000"/>
              </a:lnSpc>
              <a:buSzPct val="100000"/>
            </a:pPr>
            <a:r>
              <a:rPr lang="en-US" altLang="en-US" sz="2000" dirty="0"/>
              <a:t>Regulators control and implement monetary policy by requiring minimum levels of cash reserves to be held against commercial bank deposits.</a:t>
            </a:r>
          </a:p>
          <a:p>
            <a:pPr marL="292608" lvl="1" indent="-292608" eaLnBrk="1" hangingPunct="1">
              <a:lnSpc>
                <a:spcPct val="90000"/>
              </a:lnSpc>
              <a:buSzPct val="100000"/>
            </a:pPr>
            <a:r>
              <a:rPr lang="en-US" altLang="en-US" sz="2000" dirty="0"/>
              <a:t>CBs often view required reserves as similar to a tax and as a positive cost of undertaking financial intermediation.</a:t>
            </a:r>
          </a:p>
        </p:txBody>
      </p:sp>
      <p:sp>
        <p:nvSpPr>
          <p:cNvPr id="4" name="Content Placeholder 3"/>
          <p:cNvSpPr>
            <a:spLocks noGrp="1"/>
          </p:cNvSpPr>
          <p:nvPr>
            <p:ph idx="14"/>
          </p:nvPr>
        </p:nvSpPr>
        <p:spPr>
          <a:xfrm>
            <a:off x="474131" y="3449254"/>
            <a:ext cx="8229600" cy="2176034"/>
          </a:xfrm>
        </p:spPr>
        <p:txBody>
          <a:bodyPr/>
          <a:lstStyle/>
          <a:p>
            <a:pPr marL="0" indent="0" eaLnBrk="1" hangingPunct="1">
              <a:lnSpc>
                <a:spcPct val="90000"/>
              </a:lnSpc>
              <a:buNone/>
            </a:pPr>
            <a:r>
              <a:rPr lang="en-US" altLang="en-US" sz="2400" b="1" dirty="0"/>
              <a:t>Credit allocation regulation.</a:t>
            </a:r>
          </a:p>
          <a:p>
            <a:pPr marL="292608" lvl="1" indent="-292608" eaLnBrk="1" hangingPunct="1">
              <a:lnSpc>
                <a:spcPct val="90000"/>
              </a:lnSpc>
              <a:buSzPct val="100000"/>
            </a:pPr>
            <a:r>
              <a:rPr lang="en-US" altLang="en-US" sz="2000" dirty="0"/>
              <a:t>Regulations support the C</a:t>
            </a:r>
            <a:r>
              <a:rPr lang="en-US" altLang="en-US" sz="100" dirty="0"/>
              <a:t> </a:t>
            </a:r>
            <a:r>
              <a:rPr lang="en-US" altLang="en-US" sz="2000" dirty="0"/>
              <a:t>B’s lending to socially important sectors, such as housing and farming.</a:t>
            </a:r>
          </a:p>
          <a:p>
            <a:pPr marL="292608" lvl="1" indent="-292608" eaLnBrk="1" hangingPunct="1">
              <a:lnSpc>
                <a:spcPct val="90000"/>
              </a:lnSpc>
              <a:buSzPct val="100000"/>
            </a:pPr>
            <a:r>
              <a:rPr lang="en-US" altLang="en-US" sz="2000" dirty="0"/>
              <a:t>May require a C</a:t>
            </a:r>
            <a:r>
              <a:rPr lang="en-US" altLang="en-US" sz="100" dirty="0"/>
              <a:t> </a:t>
            </a:r>
            <a:r>
              <a:rPr lang="en-US" altLang="en-US" sz="2000" dirty="0"/>
              <a:t>B to hold a minimum amount of assets in one particular sector of the economy or to set maximum interest rates, prices, or fees to subsidize certain sectors.</a:t>
            </a:r>
          </a:p>
          <a:p>
            <a:pPr marL="740664" lvl="2" indent="-228600" eaLnBrk="1" hangingPunct="1">
              <a:lnSpc>
                <a:spcPct val="90000"/>
              </a:lnSpc>
              <a:buSzPct val="80000"/>
            </a:pPr>
            <a:r>
              <a:rPr lang="en-US" altLang="en-US" sz="1800" dirty="0"/>
              <a:t>Example: Qualified thrift lender (Q</a:t>
            </a:r>
            <a:r>
              <a:rPr lang="en-US" altLang="en-US" sz="100" dirty="0"/>
              <a:t> </a:t>
            </a:r>
            <a:r>
              <a:rPr lang="en-US" altLang="en-US" sz="1800" dirty="0"/>
              <a:t>T</a:t>
            </a:r>
            <a:r>
              <a:rPr lang="en-US" altLang="en-US" sz="100" dirty="0"/>
              <a:t> </a:t>
            </a:r>
            <a:r>
              <a:rPr lang="en-US" altLang="en-US" sz="1800" dirty="0"/>
              <a:t>L) test.</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ltLang="en-US" sz="3500" dirty="0"/>
              <a:t>Consumer Protection Regulation</a:t>
            </a:r>
            <a:endParaRPr lang="en-IN" sz="1000" dirty="0"/>
          </a:p>
        </p:txBody>
      </p:sp>
      <p:sp>
        <p:nvSpPr>
          <p:cNvPr id="8" name="Content Placeholder 7"/>
          <p:cNvSpPr>
            <a:spLocks noGrp="1"/>
          </p:cNvSpPr>
          <p:nvPr>
            <p:ph idx="1"/>
          </p:nvPr>
        </p:nvSpPr>
        <p:spPr>
          <a:xfrm>
            <a:off x="457200" y="1654436"/>
            <a:ext cx="7135792" cy="1839700"/>
          </a:xfrm>
        </p:spPr>
        <p:txBody>
          <a:bodyPr/>
          <a:lstStyle/>
          <a:p>
            <a:pPr marL="0" indent="0" eaLnBrk="1" hangingPunct="1">
              <a:lnSpc>
                <a:spcPct val="90000"/>
              </a:lnSpc>
              <a:buNone/>
            </a:pPr>
            <a:r>
              <a:rPr lang="en-US" altLang="en-US" sz="2400" b="1" dirty="0"/>
              <a:t>Consumer protection regulation.</a:t>
            </a:r>
          </a:p>
          <a:p>
            <a:pPr marL="292608" lvl="1" indent="-292608" eaLnBrk="1" hangingPunct="1">
              <a:lnSpc>
                <a:spcPct val="90000"/>
              </a:lnSpc>
              <a:buSzPct val="100000"/>
            </a:pPr>
            <a:r>
              <a:rPr lang="en-US" altLang="en-US" sz="2000" dirty="0"/>
              <a:t>Regulations are imposed to prevent the C</a:t>
            </a:r>
            <a:r>
              <a:rPr lang="en-US" altLang="en-US" sz="100" dirty="0"/>
              <a:t> </a:t>
            </a:r>
            <a:r>
              <a:rPr lang="en-US" altLang="en-US" sz="2000" dirty="0"/>
              <a:t>B from discriminating unfairly in lending.</a:t>
            </a:r>
          </a:p>
          <a:p>
            <a:pPr marL="292608" lvl="1" indent="-292608" eaLnBrk="1" hangingPunct="1">
              <a:lnSpc>
                <a:spcPct val="90000"/>
              </a:lnSpc>
              <a:buSzPct val="100000"/>
            </a:pPr>
            <a:r>
              <a:rPr lang="en-US" altLang="en-US" sz="2000" dirty="0"/>
              <a:t>Community Reinvestment Act (C</a:t>
            </a:r>
            <a:r>
              <a:rPr lang="en-US" altLang="en-US" sz="100" dirty="0"/>
              <a:t> </a:t>
            </a:r>
            <a:r>
              <a:rPr lang="en-US" altLang="en-US" sz="2000" dirty="0"/>
              <a:t>R</a:t>
            </a:r>
            <a:r>
              <a:rPr lang="en-US" altLang="en-US" sz="100" dirty="0"/>
              <a:t> </a:t>
            </a:r>
            <a:r>
              <a:rPr lang="en-US" altLang="en-US" sz="2000" dirty="0"/>
              <a:t>A) of 19</a:t>
            </a:r>
            <a:r>
              <a:rPr lang="en-US" altLang="en-US" sz="100" dirty="0"/>
              <a:t> </a:t>
            </a:r>
            <a:r>
              <a:rPr lang="en-US" altLang="en-US" sz="2000" dirty="0"/>
              <a:t>77.</a:t>
            </a:r>
          </a:p>
          <a:p>
            <a:pPr marL="740664" lvl="2" indent="-228600" eaLnBrk="1" hangingPunct="1">
              <a:lnSpc>
                <a:spcPct val="90000"/>
              </a:lnSpc>
              <a:buSzPct val="80000"/>
            </a:pPr>
            <a:r>
              <a:rPr lang="en-US" altLang="en-US" sz="1700" dirty="0"/>
              <a:t>CRA ratings range from outstanding to substantial noncompliance, and examinations for compliance have become increasingly rigorous.</a:t>
            </a:r>
          </a:p>
        </p:txBody>
      </p:sp>
      <p:sp>
        <p:nvSpPr>
          <p:cNvPr id="9" name="Content Placeholder 8"/>
          <p:cNvSpPr>
            <a:spLocks noGrp="1"/>
          </p:cNvSpPr>
          <p:nvPr>
            <p:ph idx="13"/>
          </p:nvPr>
        </p:nvSpPr>
        <p:spPr>
          <a:xfrm>
            <a:off x="465661" y="3552752"/>
            <a:ext cx="6849539" cy="860223"/>
          </a:xfrm>
        </p:spPr>
        <p:txBody>
          <a:bodyPr/>
          <a:lstStyle/>
          <a:p>
            <a:pPr marL="292608" lvl="1" indent="-292608" eaLnBrk="1" hangingPunct="1">
              <a:lnSpc>
                <a:spcPct val="90000"/>
              </a:lnSpc>
              <a:buSzPct val="100000"/>
            </a:pPr>
            <a:r>
              <a:rPr lang="en-US" altLang="en-US" sz="2000" dirty="0"/>
              <a:t>Home Mortgage Disclosure Act (H</a:t>
            </a:r>
            <a:r>
              <a:rPr lang="en-US" altLang="en-US" sz="100" dirty="0"/>
              <a:t> </a:t>
            </a:r>
            <a:r>
              <a:rPr lang="en-US" altLang="en-US" sz="2000" dirty="0"/>
              <a:t>M</a:t>
            </a:r>
            <a:r>
              <a:rPr lang="en-US" altLang="en-US" sz="100" dirty="0"/>
              <a:t> </a:t>
            </a:r>
            <a:r>
              <a:rPr lang="en-US" altLang="en-US" sz="2000" dirty="0"/>
              <a:t>D</a:t>
            </a:r>
            <a:r>
              <a:rPr lang="en-US" altLang="en-US" sz="100" dirty="0"/>
              <a:t> </a:t>
            </a:r>
            <a:r>
              <a:rPr lang="en-US" altLang="en-US" sz="2000" dirty="0"/>
              <a:t>A) of 19</a:t>
            </a:r>
            <a:r>
              <a:rPr lang="en-US" altLang="en-US" sz="100" dirty="0"/>
              <a:t> </a:t>
            </a:r>
            <a:r>
              <a:rPr lang="en-US" altLang="en-US" sz="2000" dirty="0"/>
              <a:t>75.</a:t>
            </a:r>
          </a:p>
          <a:p>
            <a:pPr marL="740664" lvl="2" indent="-228600" eaLnBrk="1" hangingPunct="1">
              <a:lnSpc>
                <a:spcPct val="90000"/>
              </a:lnSpc>
              <a:buSzPct val="80000"/>
            </a:pPr>
            <a:r>
              <a:rPr lang="en-US" altLang="en-US" sz="1700" dirty="0"/>
              <a:t>Especially concerned about discrimination on the basis of age, race, sec, or income.</a:t>
            </a:r>
          </a:p>
        </p:txBody>
      </p:sp>
      <p:sp>
        <p:nvSpPr>
          <p:cNvPr id="10" name="Content Placeholder 9"/>
          <p:cNvSpPr>
            <a:spLocks noGrp="1"/>
          </p:cNvSpPr>
          <p:nvPr>
            <p:ph idx="14"/>
          </p:nvPr>
        </p:nvSpPr>
        <p:spPr>
          <a:xfrm>
            <a:off x="474131" y="4463019"/>
            <a:ext cx="6922092" cy="1903504"/>
          </a:xfrm>
        </p:spPr>
        <p:txBody>
          <a:bodyPr/>
          <a:lstStyle/>
          <a:p>
            <a:pPr marL="292608" lvl="1" indent="-292608" eaLnBrk="1" hangingPunct="1">
              <a:lnSpc>
                <a:spcPct val="90000"/>
              </a:lnSpc>
              <a:buSzPct val="100000"/>
            </a:pPr>
            <a:r>
              <a:rPr lang="en-US" altLang="en-US" sz="2000" dirty="0"/>
              <a:t>Consumer Financial Protection Agency (C</a:t>
            </a:r>
            <a:r>
              <a:rPr lang="en-US" altLang="en-US" sz="100" dirty="0"/>
              <a:t> </a:t>
            </a:r>
            <a:r>
              <a:rPr lang="en-US" altLang="en-US" sz="2000" dirty="0"/>
              <a:t>F</a:t>
            </a:r>
            <a:r>
              <a:rPr lang="en-US" altLang="en-US" sz="100" dirty="0"/>
              <a:t> </a:t>
            </a:r>
            <a:r>
              <a:rPr lang="en-US" altLang="en-US" sz="2000" dirty="0"/>
              <a:t>P</a:t>
            </a:r>
            <a:r>
              <a:rPr lang="en-US" altLang="en-US" sz="100" dirty="0"/>
              <a:t> </a:t>
            </a:r>
            <a:r>
              <a:rPr lang="en-US" altLang="en-US" sz="2000" dirty="0"/>
              <a:t>B).</a:t>
            </a:r>
          </a:p>
          <a:p>
            <a:pPr marL="740664" lvl="2" indent="-228600" eaLnBrk="1" hangingPunct="1">
              <a:lnSpc>
                <a:spcPct val="90000"/>
              </a:lnSpc>
              <a:buSzPct val="80000"/>
            </a:pPr>
            <a:r>
              <a:rPr lang="en-US" altLang="en-US" sz="1700" dirty="0"/>
              <a:t>Created as part of the financial services overhaul bill passed in 2010 to protect consumers from unfair, deceptive and abusive practices</a:t>
            </a:r>
          </a:p>
          <a:p>
            <a:pPr marL="740664" lvl="2" indent="-228600" eaLnBrk="1" hangingPunct="1">
              <a:lnSpc>
                <a:spcPct val="90000"/>
              </a:lnSpc>
              <a:buSzPct val="80000"/>
            </a:pPr>
            <a:r>
              <a:rPr lang="en-US" altLang="en-US" sz="1700" dirty="0"/>
              <a:t>Example of C</a:t>
            </a:r>
            <a:r>
              <a:rPr lang="en-US" altLang="en-US" sz="100" dirty="0"/>
              <a:t> </a:t>
            </a:r>
            <a:r>
              <a:rPr lang="en-US" altLang="en-US" sz="1700" dirty="0"/>
              <a:t>F</a:t>
            </a:r>
            <a:r>
              <a:rPr lang="en-US" altLang="en-US" sz="100" dirty="0"/>
              <a:t> </a:t>
            </a:r>
            <a:r>
              <a:rPr lang="en-US" altLang="en-US" sz="1700" dirty="0"/>
              <a:t>P</a:t>
            </a:r>
            <a:r>
              <a:rPr lang="en-US" altLang="en-US" sz="100" dirty="0"/>
              <a:t> </a:t>
            </a:r>
            <a:r>
              <a:rPr lang="en-US" altLang="en-US" sz="1700" dirty="0"/>
              <a:t>B oversight occurred in September 2016 when Wells Fargo Bank was ordered o pay $185 million in fines and penalties to settle “the widespread illegal practice of secretly opening unauthorized deposit and credit card accounts”.</a:t>
            </a:r>
          </a:p>
        </p:txBody>
      </p:sp>
      <p:sp>
        <p:nvSpPr>
          <p:cNvPr id="3" name="Slide Number Placeholder 2"/>
          <p:cNvSpPr>
            <a:spLocks noGrp="1"/>
          </p:cNvSpPr>
          <p:nvPr>
            <p:ph type="sldNum" sz="quarter" idx="12"/>
          </p:nvPr>
        </p:nvSpPr>
        <p:spPr/>
        <p:txBody>
          <a:bodyPr/>
          <a:lstStyle/>
          <a:p>
            <a:pPr>
              <a:defRPr/>
            </a:pPr>
            <a:r>
              <a:rPr lang="en-US" altLang="en-US" dirty="0"/>
              <a:t>13-</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a341453299449512555d14632bfd5483d21e1e"/>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5115</TotalTime>
  <Words>2912</Words>
  <Application>Microsoft Office PowerPoint</Application>
  <PresentationFormat>On-screen Show (4:3)</PresentationFormat>
  <Paragraphs>254</Paragraphs>
  <Slides>32</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32</vt:i4>
      </vt:variant>
    </vt:vector>
  </HeadingPairs>
  <TitlesOfParts>
    <vt:vector size="38" baseType="lpstr">
      <vt:lpstr>Arial</vt:lpstr>
      <vt:lpstr>Calibri</vt:lpstr>
      <vt:lpstr>Times New Roman</vt:lpstr>
      <vt:lpstr>Wingdings</vt:lpstr>
      <vt:lpstr>Network</vt:lpstr>
      <vt:lpstr>1_Network</vt:lpstr>
      <vt:lpstr>Chapter Thirteen</vt:lpstr>
      <vt:lpstr>Commercial Banks</vt:lpstr>
      <vt:lpstr>Types of Regulation</vt:lpstr>
      <vt:lpstr>Safety and Soundness Regulation</vt:lpstr>
      <vt:lpstr>5 Objectives of 2010 Wall Street Reform and Consumer Protection Act 1</vt:lpstr>
      <vt:lpstr>5 Objectives of 2010 Wall Street Reform and Consumer Protection Act 2</vt:lpstr>
      <vt:lpstr>5 Objectives of 2010 Wall Street Reform and Consumer Protection Act Concluded</vt:lpstr>
      <vt:lpstr>Monetary Policy and Credit Allocation Regulation</vt:lpstr>
      <vt:lpstr>Consumer Protection Regulation</vt:lpstr>
      <vt:lpstr>Investor Protection Regulation</vt:lpstr>
      <vt:lpstr>Entry and Chartering Regulation</vt:lpstr>
      <vt:lpstr>Commercial Bank Regulators</vt:lpstr>
      <vt:lpstr>Product Segmentation 1</vt:lpstr>
      <vt:lpstr>Product Segmentation 2</vt:lpstr>
      <vt:lpstr>Product Segmentation Concluded</vt:lpstr>
      <vt:lpstr>Geographic Expansion 1</vt:lpstr>
      <vt:lpstr>Geographic Expansion 2</vt:lpstr>
      <vt:lpstr>Deposit Guarantee Funds 1</vt:lpstr>
      <vt:lpstr>Deposit Guarantee Funds 2</vt:lpstr>
      <vt:lpstr>Deposit Guarantee Funds Concluded</vt:lpstr>
      <vt:lpstr>Demise of F S L I C</vt:lpstr>
      <vt:lpstr>Reform of Deposit Insurance</vt:lpstr>
      <vt:lpstr>Balance Sheet Regulation 1</vt:lpstr>
      <vt:lpstr>Balance Sheet Regulation 2</vt:lpstr>
      <vt:lpstr>Specifications of Capital Categories for Prompt Corrective Action (PCA)</vt:lpstr>
      <vt:lpstr>Balance Sheet Regulation Concluded</vt:lpstr>
      <vt:lpstr>Foreign vs. Domestic Regulation 1</vt:lpstr>
      <vt:lpstr>Foreign vs. Domestic Regulation 2</vt:lpstr>
      <vt:lpstr>Calculating Deposit Insurance Premium Assessments</vt:lpstr>
      <vt:lpstr>Calculating Minimum Required Reserves at U.S. DIs</vt:lpstr>
      <vt:lpstr>Safety and Soundness Regulation Long Description</vt:lpstr>
      <vt:lpstr>Specifications of Capital Categories for Prompt Corrective Action (PCA)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Nivetha</cp:lastModifiedBy>
  <cp:revision>476</cp:revision>
  <dcterms:created xsi:type="dcterms:W3CDTF">2000-07-01T19:33:32Z</dcterms:created>
  <dcterms:modified xsi:type="dcterms:W3CDTF">2018-09-08T05:41:38Z</dcterms:modified>
</cp:coreProperties>
</file>