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  <p:sldMasterId id="2147483706" r:id="rId2"/>
  </p:sldMasterIdLst>
  <p:notesMasterIdLst>
    <p:notesMasterId r:id="rId33"/>
  </p:notesMasterIdLst>
  <p:handoutMasterIdLst>
    <p:handoutMasterId r:id="rId34"/>
  </p:handoutMasterIdLst>
  <p:sldIdLst>
    <p:sldId id="365" r:id="rId3"/>
    <p:sldId id="304" r:id="rId4"/>
    <p:sldId id="302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68" r:id="rId25"/>
    <p:sldId id="350" r:id="rId26"/>
    <p:sldId id="351" r:id="rId27"/>
    <p:sldId id="352" r:id="rId28"/>
    <p:sldId id="355" r:id="rId29"/>
    <p:sldId id="357" r:id="rId30"/>
    <p:sldId id="366" r:id="rId31"/>
    <p:sldId id="367" r:id="rId32"/>
  </p:sldIdLst>
  <p:sldSz cx="9144000" cy="6858000" type="screen4x3"/>
  <p:notesSz cx="9144000" cy="6858000"/>
  <p:custDataLst>
    <p:tags r:id="rId3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6D0CC"/>
    <a:srgbClr val="FFFFCC"/>
    <a:srgbClr val="FFCC00"/>
    <a:srgbClr val="CC0000"/>
    <a:srgbClr val="000066"/>
    <a:srgbClr val="663300"/>
    <a:srgbClr val="1C1C1C"/>
    <a:srgbClr val="CC9900"/>
    <a:srgbClr val="007F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5" autoAdjust="0"/>
    <p:restoredTop sz="86421" autoAdjust="0"/>
  </p:normalViewPr>
  <p:slideViewPr>
    <p:cSldViewPr snapToGrid="0">
      <p:cViewPr varScale="1">
        <p:scale>
          <a:sx n="93" d="100"/>
          <a:sy n="93" d="100"/>
        </p:scale>
        <p:origin x="96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9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7026F9-3819-437D-B98A-C97A06042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3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2627243-4FD6-484B-925E-03A32A5E2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68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87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1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13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979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487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15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70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1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8208F50-EF34-4EFE-ABE5-924E0B99651A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5369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80F806-F5DA-4B98-ADAE-BE6477EEB642}" type="slidenum">
              <a:rPr lang="en-US" altLang="en-US" sz="1200" smtClean="0"/>
              <a:pPr/>
              <a:t>3</a:t>
            </a:fld>
            <a:endParaRPr lang="en-US" alt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7447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81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28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62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52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5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Unearned premiums, reserves set aside that contain the portion of a premium that has been paid before insurance coverage has been provided, are also a major liability and make up 13.2% of total liabilities and capital.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79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0444D-6543-4EFC-8748-8703B9591215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43" name="Content Placeholder 2"/>
          <p:cNvSpPr txBox="1">
            <a:spLocks/>
          </p:cNvSpPr>
          <p:nvPr userDrawn="1"/>
        </p:nvSpPr>
        <p:spPr>
          <a:xfrm>
            <a:off x="3632200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 smtClean="0"/>
              <a:t>© 2019 McGraw-Hill Education. </a:t>
            </a:r>
            <a:endParaRPr lang="en-IN" kern="0" dirty="0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4732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2F067-61D1-491D-9481-D38D5C0799F8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6636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A1694-5BAC-4398-83B5-0D9DD0E88A2A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1499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30EBC-67BF-4915-AF4E-003F2C521874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4831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089A8-E5F8-4324-ACF9-7D90D6FA1326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81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B3CC7-FEF3-4EFB-8FAD-7468F8B3EADA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3102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401E8-C5F9-4866-AF97-E4990D737F3F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590800" y="6248400"/>
            <a:ext cx="4724400" cy="457200"/>
          </a:xfrm>
        </p:spPr>
        <p:txBody>
          <a:bodyPr/>
          <a:lstStyle/>
          <a:p>
            <a:pPr lvl="0"/>
            <a:endParaRPr lang="en-IN" dirty="0"/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4435" y="6483260"/>
            <a:ext cx="984019" cy="365125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Ch. 1     </a:t>
            </a:r>
            <a:fld id="{0FD03E7E-EA82-497A-8F5F-7A09E0EB97C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3" hasCustomPrompt="1"/>
          </p:nvPr>
        </p:nvSpPr>
        <p:spPr>
          <a:xfrm>
            <a:off x="7777163" y="5627688"/>
            <a:ext cx="1270000" cy="403225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altLang="en-US" dirty="0" smtClean="0"/>
              <a:t>Ch. 1     </a:t>
            </a:r>
            <a:fld id="{0FD03E7E-EA82-497A-8F5F-7A09E0EB97C0}" type="slidenum">
              <a:rPr lang="en-US" altLang="en-US" smtClean="0"/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/>
                <a:defRPr/>
              </a:pPr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86937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1E6E8-1DE1-4801-B9A5-79C8AF239023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37"/>
          <p:cNvSpPr>
            <a:spLocks noGrp="1"/>
          </p:cNvSpPr>
          <p:nvPr>
            <p:ph sz="quarter" idx="13" hasCustomPrompt="1"/>
          </p:nvPr>
        </p:nvSpPr>
        <p:spPr>
          <a:xfrm>
            <a:off x="7777163" y="5627688"/>
            <a:ext cx="1270000" cy="403225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altLang="en-US" dirty="0" smtClean="0"/>
              <a:t>Ch. 1     </a:t>
            </a:r>
            <a:fld id="{0FD03E7E-EA82-497A-8F5F-7A09E0EB97C0}" type="slidenum">
              <a:rPr lang="en-US" altLang="en-US" smtClean="0"/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/>
                <a:defRPr/>
              </a:pPr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27718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DDF5C-E80E-472E-9974-F7A966862E9F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5062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CE3EF-14C2-4A6B-B58D-ED9B9D42D240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1849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	</a:t>
            </a:r>
            <a:fld id="{62F10021-D691-46D6-89C5-6CC234F75D28}" type="datetime1">
              <a:rPr lang="en-US" smtClean="0"/>
              <a:t>8/14/2018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59F94-A716-49A0-AA9E-01C3EBBC520C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5891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D6825-3BCA-4B5A-B8A3-891CD36E3AD9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619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468F6-236C-4CCB-B9D6-47BF5395ED1E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486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ACB93-8902-48FF-B829-61BF5E6AE7AE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8629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465FA-BE2E-4678-BA65-402B84DBB349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7173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C2732-0D28-4036-BCB7-2A05B4EB344B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740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26C72-1612-45CA-9C82-261B31F9AE36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6763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EBBA1-8A6C-4886-AD4C-1A7952B7C662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393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4E884-CB01-40BC-BB36-7DFA5A5D0108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6457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26460-6659-47E6-AFA1-0BBC32648B7B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544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5FACA-BD6D-486D-B8D1-DEB200CD8D31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3878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4F9AE-5617-433B-A1D4-BB12E7496F8E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7581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	</a:t>
            </a:r>
            <a:fld id="{E393A94D-3D12-455F-B0F5-1E7132B4A436}" type="datetime1">
              <a:rPr lang="en-US" smtClean="0"/>
              <a:t>8/14/2018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19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1E1DC-245D-48E9-A419-6595F9A94C4E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499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C3502-62C8-4672-BA2B-3947D8A1D319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117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2FD2F-00DF-433E-A243-987170C002BD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1480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352F7-F497-4BE2-9E7F-225CFCE66F4C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1639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C6BC38EC-AB39-487C-9716-07BEFFDE89B2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40" name="Content Placeholder 2"/>
          <p:cNvSpPr txBox="1">
            <a:spLocks/>
          </p:cNvSpPr>
          <p:nvPr userDrawn="1"/>
        </p:nvSpPr>
        <p:spPr>
          <a:xfrm>
            <a:off x="370249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 smtClean="0"/>
              <a:t>© 2019 McGraw-Hill Education. </a:t>
            </a:r>
            <a:endParaRPr lang="en-IN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703" r:id="rId3"/>
    <p:sldLayoutId id="2147483705" r:id="rId4"/>
    <p:sldLayoutId id="2147483704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767D4B5D-3E18-4C9C-8DC3-C642C9FF7FB9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smtClean="0"/>
              <a:t>1-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9" name="Content Placeholder 37"/>
          <p:cNvSpPr txBox="1">
            <a:spLocks/>
          </p:cNvSpPr>
          <p:nvPr userDrawn="1"/>
        </p:nvSpPr>
        <p:spPr>
          <a:xfrm>
            <a:off x="7777163" y="5627688"/>
            <a:ext cx="1270000" cy="4032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 smtClean="0"/>
              <a:t>Ch. 1     </a:t>
            </a:r>
            <a:fld id="{0FD03E7E-EA82-497A-8F5F-7A09E0EB97C0}" type="slidenum">
              <a:rPr lang="en-US" altLang="en-US" kern="0" smtClean="0"/>
              <a:pPr/>
              <a:t>‹#›</a:t>
            </a:fld>
            <a:endParaRPr lang="en-IN" kern="0" dirty="0"/>
          </a:p>
        </p:txBody>
      </p:sp>
    </p:spTree>
    <p:extLst>
      <p:ext uri="{BB962C8B-B14F-4D97-AF65-F5344CB8AC3E}">
        <p14:creationId xmlns:p14="http://schemas.microsoft.com/office/powerpoint/2010/main" val="312907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slide" Target="slide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Calibri" panose="020F0502020204030204" pitchFamily="34" charset="0"/>
              </a:rPr>
              <a:t>Chapter </a:t>
            </a:r>
            <a:r>
              <a:rPr lang="en-US" altLang="en-US" dirty="0" smtClean="0">
                <a:latin typeface="Calibri" panose="020F0502020204030204" pitchFamily="34" charset="0"/>
              </a:rPr>
              <a:t>Fifteen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9667" y="3049588"/>
            <a:ext cx="5548046" cy="1743793"/>
          </a:xfrm>
        </p:spPr>
        <p:txBody>
          <a:bodyPr/>
          <a:lstStyle/>
          <a:p>
            <a:pPr eaLnBrk="1" hangingPunct="1"/>
            <a:r>
              <a:rPr lang="en-US" altLang="en-US" sz="5500" dirty="0">
                <a:latin typeface="Calibri" panose="020F0502020204030204" pitchFamily="34" charset="0"/>
              </a:rPr>
              <a:t>Insurance Companies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15913" y="6392777"/>
            <a:ext cx="8617072" cy="325655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latin typeface="Calibri" panose="020F0502020204030204" pitchFamily="34" charset="0"/>
              </a:rPr>
              <a:t>©2019 McGraw-Hill Education. All rights reserved. Authorized only for instructor use in the classroom. No reproduction or further distribution permitted without the prior written consent of McGraw-Hill Education</a:t>
            </a:r>
            <a:r>
              <a:rPr lang="en-IN" sz="900" dirty="0" smtClean="0">
                <a:latin typeface="Calibri" panose="020F0502020204030204" pitchFamily="34" charset="0"/>
              </a:rPr>
              <a:t>.</a:t>
            </a:r>
            <a:endParaRPr lang="en-IN" sz="9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64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961484"/>
          </a:xfrm>
        </p:spPr>
        <p:txBody>
          <a:bodyPr anchor="ctr"/>
          <a:lstStyle/>
          <a:p>
            <a:r>
              <a:rPr lang="en-US" sz="3500" dirty="0"/>
              <a:t>Distribution of Premiums Written on Various Life Insurance Lines</a:t>
            </a:r>
            <a:endParaRPr lang="en-IN" sz="35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22053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Figure </a:t>
            </a:r>
            <a:r>
              <a:rPr lang="en-US" sz="1800" b="1" dirty="0" smtClean="0"/>
              <a:t>15-1 </a:t>
            </a:r>
            <a:r>
              <a:rPr lang="en-US" sz="1800" b="1" dirty="0" smtClean="0">
                <a:solidFill>
                  <a:srgbClr val="0070C0"/>
                </a:solidFill>
              </a:rPr>
              <a:t>Distribution </a:t>
            </a:r>
            <a:r>
              <a:rPr lang="en-US" sz="1800" b="1" dirty="0" smtClean="0">
                <a:solidFill>
                  <a:srgbClr val="0070C0"/>
                </a:solidFill>
              </a:rPr>
              <a:t>of Premiums Written on Various Life Insurance Lines</a:t>
            </a:r>
            <a:endParaRPr lang="en-US" sz="1800" b="1" dirty="0">
              <a:solidFill>
                <a:srgbClr val="0070C0"/>
              </a:solidFill>
            </a:endParaRPr>
          </a:p>
        </p:txBody>
      </p:sp>
      <p:pic>
        <p:nvPicPr>
          <p:cNvPr id="9" name="Picture 8" descr="Pie chart showing the distribution of premiums written on various life insurance lines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689" y="2468776"/>
            <a:ext cx="3582785" cy="2568633"/>
          </a:xfrm>
          <a:prstGeom prst="rect">
            <a:avLst/>
          </a:prstGeom>
        </p:spPr>
      </p:pic>
      <p:sp>
        <p:nvSpPr>
          <p:cNvPr id="4" name="Content Placeholder 2"/>
          <p:cNvSpPr>
            <a:spLocks noGrp="1"/>
          </p:cNvSpPr>
          <p:nvPr>
            <p:ph idx="14"/>
          </p:nvPr>
        </p:nvSpPr>
        <p:spPr>
          <a:xfrm>
            <a:off x="474131" y="5356747"/>
            <a:ext cx="8229600" cy="71092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*Includes credit life and industrial life.</a:t>
            </a:r>
          </a:p>
          <a:p>
            <a:pPr marL="0" indent="0">
              <a:buNone/>
            </a:pPr>
            <a:r>
              <a:rPr lang="fr-FR" sz="1800" b="1" dirty="0"/>
              <a:t>Source: </a:t>
            </a:r>
            <a:r>
              <a:rPr lang="fr-FR" sz="1800" dirty="0" err="1"/>
              <a:t>Insurance</a:t>
            </a:r>
            <a:r>
              <a:rPr lang="fr-FR" sz="1800" dirty="0"/>
              <a:t> Information Institute </a:t>
            </a:r>
            <a:r>
              <a:rPr lang="fr-FR" sz="1800" dirty="0" err="1"/>
              <a:t>website</a:t>
            </a:r>
            <a:r>
              <a:rPr lang="fr-FR" sz="1800" dirty="0"/>
              <a:t>, 2016. www.iii.org</a:t>
            </a:r>
            <a:endParaRPr lang="en-US" sz="1800" dirty="0"/>
          </a:p>
        </p:txBody>
      </p:sp>
      <p:sp>
        <p:nvSpPr>
          <p:cNvPr id="10" name="Content Placeholder 3"/>
          <p:cNvSpPr>
            <a:spLocks noGrp="1"/>
          </p:cNvSpPr>
          <p:nvPr>
            <p:ph idx="1"/>
          </p:nvPr>
        </p:nvSpPr>
        <p:spPr>
          <a:xfrm>
            <a:off x="3609472" y="6283163"/>
            <a:ext cx="1780675" cy="210778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3" action="ppaction://hlinksldjump"/>
              </a:rPr>
              <a:t>Access the long description slide.</a:t>
            </a:r>
            <a:endParaRPr lang="en-IN" sz="900" dirty="0">
              <a:hlinkClick r:id="rId4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2683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Annuities </a:t>
            </a:r>
            <a:r>
              <a:rPr lang="en-US" sz="3500" dirty="0" smtClean="0"/>
              <a:t>Example </a:t>
            </a:r>
            <a:r>
              <a:rPr lang="en-US" sz="1000" b="0" dirty="0" smtClean="0"/>
              <a:t>1</a:t>
            </a:r>
            <a:endParaRPr lang="en-IN" sz="1000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315367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You have a policy with a cash value of $250,000 which you wish to annuitize.  You are currently 62 years old and your spouse is 58.  Interest rates are 5% per year, and you are considering receiving monthly payments under three options.  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In option 1, you will receive 10 years of monthly payments.  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With option 2, you will receive a monthly payment until you die, which is expected to be in 14 years.  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With option 3, you will receive a monthly payment until both you and your spouse die. Your spouse is expected to outlive you by 8 years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4946907"/>
            <a:ext cx="8229600" cy="71092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How much will you receive per month with each option (ignoring administrative costs and fees</a:t>
            </a:r>
            <a:r>
              <a:rPr lang="en-US" altLang="en-US" sz="2200" dirty="0" smtClean="0"/>
              <a:t>)?</a:t>
            </a:r>
            <a:endParaRPr lang="en-US" alt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326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Annuities Example </a:t>
            </a:r>
            <a:r>
              <a:rPr lang="en-US" sz="1000" b="0" dirty="0" smtClean="0"/>
              <a:t>2</a:t>
            </a:r>
            <a:endParaRPr lang="en-IN" sz="35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91138"/>
            <a:ext cx="8229600" cy="410479"/>
          </a:xfrm>
        </p:spPr>
        <p:txBody>
          <a:bodyPr/>
          <a:lstStyle/>
          <a:p>
            <a:pPr marL="292608" indent="-292608">
              <a:buSzPct val="100000"/>
            </a:pPr>
            <a:r>
              <a:rPr lang="en-US" altLang="en-US" sz="2000" dirty="0"/>
              <a:t>In option 1, you will receive 10 years of monthly payments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9052690"/>
              </p:ext>
            </p:extLst>
          </p:nvPr>
        </p:nvGraphicFramePr>
        <p:xfrm>
          <a:off x="2705100" y="2016125"/>
          <a:ext cx="3751263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3" name="Equation" r:id="rId3" imgW="2628720" imgH="622080" progId="Equation.DSMT4">
                  <p:embed/>
                </p:oleObj>
              </mc:Choice>
              <mc:Fallback>
                <p:oleObj name="Equation" r:id="rId3" imgW="262872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5100" y="2016125"/>
                        <a:ext cx="3751263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65661" y="3016968"/>
            <a:ext cx="8229600" cy="692881"/>
          </a:xfrm>
        </p:spPr>
        <p:txBody>
          <a:bodyPr/>
          <a:lstStyle/>
          <a:p>
            <a:pPr marL="292608" indent="-292608">
              <a:buSzPct val="100000"/>
            </a:pPr>
            <a:r>
              <a:rPr lang="en-US" altLang="en-US" sz="2000" dirty="0"/>
              <a:t>With option 2, you will receive a monthly payment until you die, which is expected to be in 14 years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637220"/>
              </p:ext>
            </p:extLst>
          </p:nvPr>
        </p:nvGraphicFramePr>
        <p:xfrm>
          <a:off x="2898775" y="3763948"/>
          <a:ext cx="3682215" cy="852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4" name="Equation" r:id="rId5" imgW="2590560" imgH="622080" progId="Equation.DSMT4">
                  <p:embed/>
                </p:oleObj>
              </mc:Choice>
              <mc:Fallback>
                <p:oleObj name="Equation" r:id="rId5" imgW="259056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8775" y="3763948"/>
                        <a:ext cx="3682215" cy="8528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idx="14"/>
          </p:nvPr>
        </p:nvSpPr>
        <p:spPr>
          <a:xfrm>
            <a:off x="474131" y="4670916"/>
            <a:ext cx="8229600" cy="711312"/>
          </a:xfrm>
        </p:spPr>
        <p:txBody>
          <a:bodyPr/>
          <a:lstStyle/>
          <a:p>
            <a:pPr marL="292608" indent="-292608">
              <a:buSzPct val="100000"/>
            </a:pPr>
            <a:r>
              <a:rPr lang="en-US" altLang="en-US" sz="2000" dirty="0"/>
              <a:t>With option 3, you will receive a monthly payment until both you and your spouse die. Your spouse is expected to outlive you by 8 years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224867"/>
              </p:ext>
            </p:extLst>
          </p:nvPr>
        </p:nvGraphicFramePr>
        <p:xfrm>
          <a:off x="2497809" y="5524011"/>
          <a:ext cx="4182244" cy="927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85" name="Equation" r:id="rId7" imgW="2590560" imgH="622080" progId="Equation.DSMT4">
                  <p:embed/>
                </p:oleObj>
              </mc:Choice>
              <mc:Fallback>
                <p:oleObj name="Equation" r:id="rId7" imgW="2590560" imgH="622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809" y="5524011"/>
                        <a:ext cx="4182244" cy="9275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401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Balance Sheets and Recent </a:t>
            </a:r>
            <a:r>
              <a:rPr lang="en-US" sz="3500" dirty="0" smtClean="0"/>
              <a:t>Trends </a:t>
            </a:r>
            <a:r>
              <a:rPr lang="en-US" sz="1000" b="0" dirty="0" smtClean="0"/>
              <a:t>1</a:t>
            </a:r>
            <a:endParaRPr lang="en-IN" sz="1000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9962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 smtClean="0"/>
              <a:t>Assets:</a:t>
            </a:r>
            <a:endParaRPr lang="en-US" altLang="en-US" sz="24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Life insurers concentrate their asset investments at the longer end of the maturity </a:t>
            </a:r>
            <a:r>
              <a:rPr lang="en-US" altLang="en-US" sz="2000" dirty="0" smtClean="0"/>
              <a:t>spectrum.</a:t>
            </a:r>
            <a:endParaRPr lang="en-US" altLang="en-US" sz="2000" dirty="0"/>
          </a:p>
          <a:p>
            <a:pPr marL="740664" lvl="2" indent="-228600" eaLnBrk="1" hangingPunct="1">
              <a:buSzPct val="80000"/>
            </a:pPr>
            <a:r>
              <a:rPr lang="en-US" altLang="en-US" sz="1700" dirty="0" smtClean="0"/>
              <a:t>Example: </a:t>
            </a:r>
            <a:r>
              <a:rPr lang="en-US" altLang="en-US" sz="1700" dirty="0"/>
              <a:t>corporate bonds, equities, and government </a:t>
            </a:r>
            <a:r>
              <a:rPr lang="en-US" altLang="en-US" sz="1700" dirty="0" smtClean="0"/>
              <a:t>securities.</a:t>
            </a:r>
            <a:endParaRPr lang="en-US" altLang="en-US" sz="1700" dirty="0"/>
          </a:p>
          <a:p>
            <a:pPr marL="740664" lvl="2" indent="-228600" eaLnBrk="1" hangingPunct="1">
              <a:buSzPct val="80000"/>
            </a:pPr>
            <a:r>
              <a:rPr lang="en-US" altLang="en-US" sz="1700" dirty="0"/>
              <a:t>In 2016, 10.8% of assets were invested in government securities, 67.6% in corporate bonds and stocks, and 6.8% in </a:t>
            </a:r>
            <a:r>
              <a:rPr lang="en-US" altLang="en-US" sz="1700" dirty="0" smtClean="0"/>
              <a:t>mortgages.</a:t>
            </a:r>
            <a:endParaRPr lang="en-US" alt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3839567"/>
            <a:ext cx="8229600" cy="23133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 smtClean="0"/>
              <a:t>Liabilities:</a:t>
            </a:r>
            <a:endParaRPr lang="en-US" altLang="en-US" sz="24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Net policy reserves made up $2.9 trillion, or 44.1% of total liabilities and </a:t>
            </a:r>
            <a:r>
              <a:rPr lang="en-US" altLang="en-US" sz="2000" dirty="0" smtClean="0"/>
              <a:t>equity.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To meet unexpected future losses, life insurers hold a capital and surplus reserve fund with which to meet such </a:t>
            </a:r>
            <a:r>
              <a:rPr lang="en-US" altLang="en-US" sz="2000" dirty="0" smtClean="0"/>
              <a:t>losses.</a:t>
            </a:r>
            <a:endParaRPr lang="en-US" altLang="en-US" sz="2000" dirty="0"/>
          </a:p>
          <a:p>
            <a:pPr marL="740664" lvl="2" indent="-228600" eaLnBrk="1" hangingPunct="1">
              <a:buSzPct val="80000"/>
            </a:pPr>
            <a:r>
              <a:rPr lang="en-US" altLang="en-US" sz="1700" dirty="0"/>
              <a:t>Reserves for life insurers in 2016 totaled $280.8 billion, or 5.9% of total liabilities and </a:t>
            </a:r>
            <a:r>
              <a:rPr lang="en-US" altLang="en-US" sz="1700" dirty="0" smtClean="0"/>
              <a:t>capital.</a:t>
            </a:r>
            <a:endParaRPr lang="en-US" altLang="en-US" sz="1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713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Balance Sheets and Recent Trends </a:t>
            </a:r>
            <a:r>
              <a:rPr lang="en-US" sz="1000" b="0" dirty="0" smtClean="0"/>
              <a:t>2</a:t>
            </a:r>
            <a:endParaRPr lang="en-IN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0287"/>
            <a:ext cx="8229600" cy="288992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Insurers earn profits by taking in more premium income than they pay out in policy </a:t>
            </a:r>
            <a:r>
              <a:rPr lang="en-US" altLang="en-US" sz="2400" dirty="0" smtClean="0"/>
              <a:t>payments.</a:t>
            </a:r>
            <a:endParaRPr lang="en-US" altLang="en-US" sz="24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Firms can increase their spread between premium income and policy payouts in two ways: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000" b="1" dirty="0"/>
              <a:t>#1</a:t>
            </a:r>
            <a:r>
              <a:rPr lang="en-US" altLang="en-US" sz="2000" dirty="0"/>
              <a:t> – Decrease future required payouts for any given level of premium </a:t>
            </a:r>
            <a:r>
              <a:rPr lang="en-US" altLang="en-US" sz="2000" dirty="0" smtClean="0"/>
              <a:t>payments.</a:t>
            </a:r>
            <a:endParaRPr lang="en-US" altLang="en-US" sz="2000" dirty="0"/>
          </a:p>
          <a:p>
            <a:pPr marL="740664" lvl="2" indent="-228600" eaLnBrk="1" hangingPunct="1">
              <a:buSzPct val="80000"/>
            </a:pPr>
            <a:r>
              <a:rPr lang="en-US" altLang="en-US" sz="1800" dirty="0"/>
              <a:t>Accomplished by reducing the risk of the insured </a:t>
            </a:r>
            <a:r>
              <a:rPr lang="en-US" altLang="en-US" sz="1800" dirty="0" smtClean="0"/>
              <a:t>pool</a:t>
            </a:r>
            <a:r>
              <a:rPr lang="en-US" altLang="en-US" sz="1800" dirty="0" smtClean="0"/>
              <a:t>.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000" b="1" dirty="0"/>
              <a:t>#2 </a:t>
            </a:r>
            <a:r>
              <a:rPr lang="en-US" altLang="en-US" sz="2000" dirty="0"/>
              <a:t>– Increase the profitability of interest income on net policy reserves</a:t>
            </a:r>
            <a:r>
              <a:rPr lang="en-US" altLang="en-US" sz="2000" dirty="0"/>
              <a:t>.</a:t>
            </a:r>
            <a:endParaRPr lang="en-US" alt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885211"/>
            <a:ext cx="8229600" cy="149839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Treasury Department extended bailout funds to a number of struggling life insurers in late 2008/early </a:t>
            </a:r>
            <a:r>
              <a:rPr lang="en-US" altLang="en-US" sz="2400" dirty="0" smtClean="0"/>
              <a:t>2009.</a:t>
            </a:r>
            <a:endParaRPr lang="en-US" altLang="en-US" sz="24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 smtClean="0"/>
              <a:t>Example: </a:t>
            </a:r>
            <a:r>
              <a:rPr lang="en-US" altLang="en-US" sz="2000" dirty="0"/>
              <a:t>AIG, Hartford Financial Services Group, Prudential Financial, Lincoln Financial, and </a:t>
            </a:r>
            <a:r>
              <a:rPr lang="en-US" altLang="en-US" sz="2000" dirty="0" smtClean="0"/>
              <a:t>Allstate.</a:t>
            </a:r>
            <a:endParaRPr lang="en-US" alt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739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 smtClean="0"/>
              <a:t>Regulation </a:t>
            </a:r>
            <a:r>
              <a:rPr lang="en-US" sz="1000" b="0" dirty="0" smtClean="0"/>
              <a:t>1</a:t>
            </a:r>
            <a:endParaRPr lang="en-IN" sz="1000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62186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b="1" dirty="0"/>
              <a:t>McCarren-Ferguson Act of </a:t>
            </a:r>
            <a:r>
              <a:rPr lang="en-US" altLang="en-US" sz="2200" b="1" dirty="0" smtClean="0"/>
              <a:t>19</a:t>
            </a:r>
            <a:r>
              <a:rPr lang="en-US" altLang="en-US" sz="100" b="1" dirty="0" smtClean="0"/>
              <a:t> </a:t>
            </a:r>
            <a:r>
              <a:rPr lang="en-US" altLang="en-US" sz="2200" b="1" dirty="0" smtClean="0"/>
              <a:t>45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confirmed primacy of states over federal regulation of </a:t>
            </a:r>
            <a:r>
              <a:rPr lang="en-US" altLang="en-US" sz="2200" dirty="0" err="1" smtClean="0"/>
              <a:t>Ics</a:t>
            </a:r>
            <a:r>
              <a:rPr lang="en-US" altLang="en-US" sz="2200" dirty="0" smtClean="0"/>
              <a:t>.</a:t>
            </a:r>
            <a:endParaRPr lang="en-US" altLang="en-US" sz="2200" dirty="0"/>
          </a:p>
          <a:p>
            <a:pPr marL="292608" lvl="1" indent="-292608" eaLnBrk="1" hangingPunct="1">
              <a:lnSpc>
                <a:spcPct val="90000"/>
              </a:lnSpc>
              <a:buSzPct val="100000"/>
            </a:pPr>
            <a:r>
              <a:rPr lang="en-US" altLang="en-US" sz="2000" dirty="0"/>
              <a:t>State insurance commissions charter and examine </a:t>
            </a:r>
            <a:r>
              <a:rPr lang="en-US" altLang="en-US" sz="2000" dirty="0" smtClean="0"/>
              <a:t>ICs.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90000"/>
              </a:lnSpc>
              <a:buSzPct val="100000"/>
            </a:pPr>
            <a:r>
              <a:rPr lang="en-US" altLang="en-US" sz="2000" dirty="0"/>
              <a:t>The </a:t>
            </a:r>
            <a:r>
              <a:rPr lang="en-US" altLang="en-US" sz="2000" b="1" dirty="0"/>
              <a:t>National Association of Insurance Commissioners </a:t>
            </a:r>
            <a:r>
              <a:rPr lang="en-US" altLang="en-US" sz="2000" b="1" dirty="0" smtClean="0"/>
              <a:t>(</a:t>
            </a:r>
            <a:r>
              <a:rPr lang="en-US" altLang="en-US" sz="2000" b="1" dirty="0"/>
              <a:t>NAIC)</a:t>
            </a:r>
            <a:r>
              <a:rPr lang="en-US" altLang="en-US" sz="2000" dirty="0"/>
              <a:t> has developed a coordinated examination </a:t>
            </a:r>
            <a:r>
              <a:rPr lang="en-US" altLang="en-US" sz="2000" dirty="0" smtClean="0"/>
              <a:t>system.</a:t>
            </a:r>
            <a:endParaRPr lang="en-US" alt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3487033"/>
            <a:ext cx="7954439" cy="104087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/>
              <a:t>States promote </a:t>
            </a:r>
            <a:r>
              <a:rPr lang="en-US" altLang="en-US" sz="2200" b="1" dirty="0"/>
              <a:t>insurance guarantee </a:t>
            </a:r>
            <a:r>
              <a:rPr lang="en-US" altLang="en-US" sz="2200" b="1" dirty="0" smtClean="0"/>
              <a:t>funds.</a:t>
            </a:r>
            <a:endParaRPr lang="en-US" altLang="en-US" sz="2200" b="1" dirty="0"/>
          </a:p>
          <a:p>
            <a:pPr marL="292608" lvl="1" indent="-292608" eaLnBrk="1" hangingPunct="1">
              <a:lnSpc>
                <a:spcPct val="90000"/>
              </a:lnSpc>
              <a:buSzPct val="100000"/>
            </a:pPr>
            <a:r>
              <a:rPr lang="en-US" altLang="en-US" sz="2000" dirty="0"/>
              <a:t>Funds are run by the insurance companies </a:t>
            </a:r>
            <a:r>
              <a:rPr lang="en-US" altLang="en-US" sz="2000" dirty="0" smtClean="0"/>
              <a:t>themselves.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90000"/>
              </a:lnSpc>
              <a:buSzPct val="100000"/>
            </a:pPr>
            <a:r>
              <a:rPr lang="en-US" altLang="en-US" sz="2000" dirty="0"/>
              <a:t>Contributions are paid only when an IC fails (except in NY</a:t>
            </a:r>
            <a:r>
              <a:rPr lang="en-US" altLang="en-US" sz="2000" dirty="0" smtClean="0"/>
              <a:t>).</a:t>
            </a:r>
            <a:endParaRPr lang="en-US" alt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474130" y="4750008"/>
            <a:ext cx="7945969" cy="104087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The </a:t>
            </a:r>
            <a:r>
              <a:rPr lang="en-US" altLang="en-US" sz="2200" b="1" dirty="0"/>
              <a:t>Financial Services Modernization Act (FSMA) of </a:t>
            </a:r>
            <a:r>
              <a:rPr lang="en-US" altLang="en-US" sz="2200" b="1" dirty="0" smtClean="0"/>
              <a:t>19</a:t>
            </a:r>
            <a:r>
              <a:rPr lang="en-US" altLang="en-US" sz="100" b="1" dirty="0" smtClean="0"/>
              <a:t> </a:t>
            </a:r>
            <a:r>
              <a:rPr lang="en-US" altLang="en-US" sz="2200" b="1" dirty="0" smtClean="0"/>
              <a:t>99 </a:t>
            </a:r>
            <a:r>
              <a:rPr lang="en-US" altLang="en-US" sz="2200" dirty="0"/>
              <a:t>allowed CBs, IBs, and ICs to exist as subsidiaries under one </a:t>
            </a:r>
            <a:r>
              <a:rPr lang="en-US" altLang="en-US" sz="2200" b="1" dirty="0"/>
              <a:t>Financial Holding Company (FHC</a:t>
            </a:r>
            <a:r>
              <a:rPr lang="en-US" altLang="en-US" sz="2200" b="1" dirty="0" smtClean="0"/>
              <a:t>).</a:t>
            </a:r>
            <a:endParaRPr lang="en-US" altLang="en-US" sz="2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08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731219"/>
          </a:xfrm>
        </p:spPr>
        <p:txBody>
          <a:bodyPr anchor="ctr"/>
          <a:lstStyle/>
          <a:p>
            <a:r>
              <a:rPr lang="en-US" sz="3500" dirty="0"/>
              <a:t>Regulation </a:t>
            </a:r>
            <a:r>
              <a:rPr lang="en-US" sz="1000" b="0" dirty="0" smtClean="0"/>
              <a:t>2</a:t>
            </a:r>
            <a:endParaRPr lang="en-IN" sz="35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63700"/>
            <a:ext cx="8229600" cy="420466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/>
              <a:t>During the financial crisis, Congress considered adding a federal regulator of the insurance industry, but left regulation to the </a:t>
            </a:r>
            <a:r>
              <a:rPr lang="en-US" altLang="en-US" sz="2200" dirty="0" smtClean="0"/>
              <a:t>states.</a:t>
            </a:r>
            <a:endParaRPr lang="en-US" altLang="en-US" sz="2200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/>
              <a:t>Wall Street Reform and Consumer Protection Act of 2010 created the Federal Insurance Office (</a:t>
            </a:r>
            <a:r>
              <a:rPr lang="en-US" altLang="en-US" sz="2200" dirty="0" smtClean="0"/>
              <a:t>F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I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2200" dirty="0"/>
              <a:t>) that reports to Congress and the President on the insurance </a:t>
            </a:r>
            <a:r>
              <a:rPr lang="en-US" altLang="en-US" sz="2200" dirty="0" smtClean="0"/>
              <a:t>industry.</a:t>
            </a:r>
            <a:endParaRPr lang="en-US" altLang="en-US" sz="2200" dirty="0"/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The FIO is supposed to identify systemic risks arising from insurers, monitor international insurance events, eliminate state regulatory gaps and encourage the offering of insurance products to underserved </a:t>
            </a:r>
            <a:r>
              <a:rPr lang="en-US" altLang="en-US" sz="2000" dirty="0" smtClean="0"/>
              <a:t>segments.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The Financial Stability Oversight Council (FSOC) is charged with identifying any financial institution (including insurance companies) that presents a systemic risk to the economy and subjecting such institutions to greater </a:t>
            </a:r>
            <a:r>
              <a:rPr lang="en-US" altLang="en-US" sz="2000" dirty="0" smtClean="0"/>
              <a:t>regulation.</a:t>
            </a:r>
            <a:endParaRPr lang="en-US" alt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97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949909"/>
          </a:xfrm>
        </p:spPr>
        <p:txBody>
          <a:bodyPr anchor="ctr"/>
          <a:lstStyle/>
          <a:p>
            <a:r>
              <a:rPr lang="en-US" sz="3500" dirty="0"/>
              <a:t>Property-Casualty (P&amp;C) </a:t>
            </a:r>
            <a:r>
              <a:rPr lang="en-US" sz="3500" dirty="0" smtClean="0"/>
              <a:t>Insurance </a:t>
            </a:r>
            <a:r>
              <a:rPr lang="en-US" sz="3500" dirty="0"/>
              <a:t>Companies</a:t>
            </a:r>
            <a:endParaRPr lang="en-IN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34772"/>
            <a:ext cx="8229600" cy="26997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Currently, 2,544 companies sell property-casualty (P&amp;C) insurance, and approximately half of those firms write P&amp;C business in all or more of the U.S.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Top 10 firms have a 50% market </a:t>
            </a:r>
            <a:r>
              <a:rPr lang="en-US" altLang="en-US" sz="2200" dirty="0" smtClean="0"/>
              <a:t>share.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Top 200 firms have more than a 95% market </a:t>
            </a:r>
            <a:r>
              <a:rPr lang="en-US" altLang="en-US" sz="2200" dirty="0" smtClean="0"/>
              <a:t>share.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In 2016, State Farm was the top firm, writing 11.3% of all P&amp;C insurance </a:t>
            </a:r>
            <a:r>
              <a:rPr lang="en-US" altLang="en-US" sz="2200" dirty="0" smtClean="0"/>
              <a:t>premiums.</a:t>
            </a:r>
            <a:endParaRPr lang="en-US" alt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4469428"/>
            <a:ext cx="8229600" cy="163043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b="1" dirty="0"/>
              <a:t>Property insurance</a:t>
            </a:r>
            <a:r>
              <a:rPr lang="en-US" altLang="en-US" sz="2400" dirty="0"/>
              <a:t> involves coverage related to the loss of real and personal </a:t>
            </a:r>
            <a:r>
              <a:rPr lang="en-US" altLang="en-US" sz="2400" dirty="0" smtClean="0"/>
              <a:t>property.</a:t>
            </a:r>
            <a:endParaRPr lang="en-US" altLang="en-US" sz="2400" dirty="0"/>
          </a:p>
          <a:p>
            <a:pPr marL="0" indent="0" eaLnBrk="1" hangingPunct="1">
              <a:buNone/>
            </a:pPr>
            <a:r>
              <a:rPr lang="en-US" altLang="en-US" sz="2400" b="1" dirty="0" smtClean="0"/>
              <a:t>Casualty </a:t>
            </a:r>
            <a:r>
              <a:rPr lang="en-US" altLang="en-US" sz="2400" b="1" dirty="0"/>
              <a:t>insurance</a:t>
            </a:r>
            <a:r>
              <a:rPr lang="en-US" altLang="en-US" sz="2400" dirty="0"/>
              <a:t> offers protection against legal liability </a:t>
            </a:r>
            <a:r>
              <a:rPr lang="en-US" altLang="en-US" sz="2400" dirty="0" smtClean="0"/>
              <a:t>exposure.</a:t>
            </a:r>
            <a:endParaRPr lang="en-US" alt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6082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P&amp;C Lines</a:t>
            </a:r>
            <a:endParaRPr lang="en-IN" sz="35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3512"/>
            <a:ext cx="7228390" cy="97474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Fire insurance and allied </a:t>
            </a:r>
            <a:r>
              <a:rPr lang="en-US" altLang="en-US" sz="2200" dirty="0" smtClean="0"/>
              <a:t>lines.</a:t>
            </a:r>
            <a:endParaRPr lang="en-US" altLang="en-US" sz="2200" dirty="0"/>
          </a:p>
          <a:p>
            <a:pPr marL="292608" lvl="1" indent="-292608" eaLnBrk="1" hangingPunct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800" dirty="0"/>
              <a:t>Protects </a:t>
            </a:r>
            <a:r>
              <a:rPr lang="en-US" altLang="en-US" sz="1800" dirty="0" smtClean="0"/>
              <a:t>against </a:t>
            </a:r>
            <a:r>
              <a:rPr lang="en-US" altLang="en-US" sz="1800" dirty="0"/>
              <a:t>the perils of fire, lightning, and removal of property damaged in a </a:t>
            </a:r>
            <a:r>
              <a:rPr lang="en-US" altLang="en-US" sz="1800" dirty="0" smtClean="0"/>
              <a:t>fire.</a:t>
            </a:r>
            <a:endParaRPr lang="en-US" altLang="en-US" sz="18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3"/>
          </p:nvPr>
        </p:nvSpPr>
        <p:spPr>
          <a:xfrm>
            <a:off x="465661" y="2632373"/>
            <a:ext cx="8221139" cy="133774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Homeowners multiple peril (MP) </a:t>
            </a:r>
            <a:r>
              <a:rPr lang="en-US" altLang="en-US" sz="2200" dirty="0" smtClean="0"/>
              <a:t>insurance.</a:t>
            </a:r>
            <a:endParaRPr lang="en-US" altLang="en-US" sz="2200" dirty="0"/>
          </a:p>
          <a:p>
            <a:pPr marL="292608" lvl="1" indent="-292608" eaLnBrk="1" hangingPunct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800" dirty="0"/>
              <a:t>Protects against multiple perils of damage to a personal dwelling and personal property, as well as liability coverage against the financial consequences of legal liability resulting from the injury to others.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4131" y="4014370"/>
            <a:ext cx="7526869" cy="7357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Commercial multiple peril (MP) </a:t>
            </a:r>
            <a:r>
              <a:rPr lang="en-US" altLang="en-US" sz="2200" dirty="0" smtClean="0"/>
              <a:t>insurance.</a:t>
            </a:r>
            <a:endParaRPr lang="en-US" altLang="en-US" sz="2200" dirty="0"/>
          </a:p>
          <a:p>
            <a:pPr marL="292608" lvl="1" indent="-292608" eaLnBrk="1" hangingPunct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800" dirty="0"/>
              <a:t>Protects commercial firms against perils similar to homeowners.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5"/>
          </p:nvPr>
        </p:nvSpPr>
        <p:spPr>
          <a:xfrm>
            <a:off x="482596" y="4874505"/>
            <a:ext cx="7962904" cy="1132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Automobile liability and physical damage (PD) </a:t>
            </a:r>
            <a:r>
              <a:rPr lang="en-US" altLang="en-US" sz="2200" dirty="0" smtClean="0"/>
              <a:t>insurance.</a:t>
            </a:r>
            <a:endParaRPr lang="en-US" altLang="en-US" sz="2200" dirty="0"/>
          </a:p>
          <a:p>
            <a:pPr marL="292608" lvl="1" indent="-292608" eaLnBrk="1" hangingPunct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800" dirty="0"/>
              <a:t>Provides protection against losses resulting from legal liability due to the ownership/use of the vehicle and theft or damage to vehicles.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6"/>
          </p:nvPr>
        </p:nvSpPr>
        <p:spPr>
          <a:xfrm>
            <a:off x="482596" y="6090333"/>
            <a:ext cx="7518404" cy="405402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Liability insurance (other than auto</a:t>
            </a:r>
            <a:r>
              <a:rPr lang="en-US" altLang="en-US" sz="2200" dirty="0" smtClean="0"/>
              <a:t>).</a:t>
            </a:r>
            <a:endParaRPr lang="en-US" alt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22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768"/>
            <a:ext cx="7543800" cy="804341"/>
          </a:xfrm>
        </p:spPr>
        <p:txBody>
          <a:bodyPr anchor="ctr"/>
          <a:lstStyle/>
          <a:p>
            <a:r>
              <a:rPr lang="en-US" sz="3600" dirty="0"/>
              <a:t>Balance Sheets of P&amp;C Companies</a:t>
            </a:r>
            <a:endParaRPr lang="en-IN" sz="35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08555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b="1" dirty="0" smtClean="0"/>
              <a:t>Assets:</a:t>
            </a:r>
            <a:endParaRPr lang="en-US" altLang="en-US" sz="2400" b="1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P&amp;C companies invest the majority of their assets in long-term securities, but hold a lower proportion in common stock than do life insurance </a:t>
            </a:r>
            <a:r>
              <a:rPr lang="en-US" altLang="en-US" sz="2000" dirty="0" smtClean="0"/>
              <a:t>companies.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Bonds, preferred stock, and common stock made up 71.7% of total assets in </a:t>
            </a:r>
            <a:r>
              <a:rPr lang="en-US" altLang="en-US" sz="2000" dirty="0" smtClean="0"/>
              <a:t>2016.</a:t>
            </a:r>
            <a:endParaRPr lang="en-US" altLang="en-US" sz="20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3"/>
          </p:nvPr>
        </p:nvSpPr>
        <p:spPr>
          <a:xfrm>
            <a:off x="465661" y="3957216"/>
            <a:ext cx="8229600" cy="223119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b="1" dirty="0" smtClean="0"/>
              <a:t>Liabilities:</a:t>
            </a:r>
            <a:endParaRPr lang="en-US" altLang="en-US" sz="2400" b="1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Loss reserves and loss adjustment expenses are a major component (34.4% of total liabilities and capital</a:t>
            </a:r>
            <a:r>
              <a:rPr lang="en-US" altLang="en-US" sz="2000" dirty="0" smtClean="0"/>
              <a:t>).</a:t>
            </a:r>
            <a:endParaRPr lang="en-US" altLang="en-US" sz="2000" dirty="0"/>
          </a:p>
          <a:p>
            <a:pPr marL="740664" lvl="2" indent="-228600" eaLnBrk="1" hangingPunct="1">
              <a:buSzPct val="80000"/>
            </a:pPr>
            <a:r>
              <a:rPr lang="en-US" altLang="en-US" sz="1700" dirty="0"/>
              <a:t>Loss reserves are funds set aside to meet expected losses from underwriting the P&amp;C </a:t>
            </a:r>
            <a:r>
              <a:rPr lang="en-US" altLang="en-US" sz="1700" dirty="0" smtClean="0"/>
              <a:t>lines.</a:t>
            </a:r>
            <a:endParaRPr lang="en-US" altLang="en-US" sz="1700" dirty="0"/>
          </a:p>
          <a:p>
            <a:pPr marL="740664" lvl="2" indent="-228600" eaLnBrk="1" hangingPunct="1">
              <a:buSzPct val="80000"/>
            </a:pPr>
            <a:r>
              <a:rPr lang="en-US" altLang="en-US" sz="1700" dirty="0"/>
              <a:t>Loss adjustment expenses are the expected administrative and related costs of settling </a:t>
            </a:r>
            <a:r>
              <a:rPr lang="en-US" altLang="en-US" sz="1700" dirty="0" smtClean="0"/>
              <a:t>claims.</a:t>
            </a:r>
            <a:endParaRPr lang="en-US" altLang="en-US" sz="1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8439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356193"/>
            <a:ext cx="7543800" cy="804341"/>
          </a:xfrm>
        </p:spPr>
        <p:txBody>
          <a:bodyPr anchor="ctr"/>
          <a:lstStyle/>
          <a:p>
            <a:pPr eaLnBrk="1" hangingPunct="1"/>
            <a:r>
              <a:rPr lang="en-US" sz="3500" dirty="0"/>
              <a:t>Insurance Companies (ICs)</a:t>
            </a:r>
            <a:endParaRPr lang="en-US" altLang="en-US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07688"/>
            <a:ext cx="8060076" cy="14787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200" dirty="0"/>
              <a:t>The primary function of insurance companies is to compensate policyholders if a </a:t>
            </a:r>
            <a:r>
              <a:rPr lang="en-US" altLang="en-US" sz="2200" dirty="0" err="1"/>
              <a:t>prespecified</a:t>
            </a:r>
            <a:r>
              <a:rPr lang="en-US" altLang="en-US" sz="2200" dirty="0"/>
              <a:t> event occurs, in exchange for premiums </a:t>
            </a:r>
            <a:r>
              <a:rPr lang="en-US" altLang="en-US" sz="2200" dirty="0" smtClean="0"/>
              <a:t>paid.</a:t>
            </a:r>
            <a:endParaRPr lang="en-US" altLang="en-US" sz="2200" dirty="0"/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b="1" dirty="0"/>
              <a:t>Insurance underwriters </a:t>
            </a:r>
            <a:r>
              <a:rPr lang="en-US" altLang="en-US" sz="2000" dirty="0"/>
              <a:t>assesses and prices </a:t>
            </a:r>
            <a:r>
              <a:rPr lang="en-US" altLang="en-US" sz="2000" dirty="0" smtClean="0"/>
              <a:t>risks.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b="1" dirty="0"/>
              <a:t>Insurance brokers </a:t>
            </a:r>
            <a:r>
              <a:rPr lang="en-US" altLang="en-US" sz="2000" dirty="0"/>
              <a:t>sells insurance </a:t>
            </a:r>
            <a:r>
              <a:rPr lang="en-US" altLang="en-US" sz="2000" dirty="0" smtClean="0"/>
              <a:t>contracts.</a:t>
            </a:r>
            <a:endParaRPr lang="en-US" alt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3487421"/>
            <a:ext cx="8051615" cy="145197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200" dirty="0"/>
              <a:t>Insurance is broadly classified into two </a:t>
            </a:r>
            <a:r>
              <a:rPr lang="en-US" altLang="en-US" sz="2200" dirty="0" smtClean="0"/>
              <a:t>groups.</a:t>
            </a:r>
            <a:endParaRPr lang="en-US" altLang="en-US" sz="2200" dirty="0"/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b="1" dirty="0"/>
              <a:t>Life insurance</a:t>
            </a:r>
            <a:r>
              <a:rPr lang="en-US" altLang="en-US" sz="2000" dirty="0"/>
              <a:t> policies provide protection against untimely death or illness, and/or transfer wealth through time to </a:t>
            </a:r>
            <a:r>
              <a:rPr lang="en-US" altLang="en-US" sz="2000" dirty="0" smtClean="0"/>
              <a:t>retirement.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b="1" dirty="0"/>
              <a:t>Property-casualty insurance</a:t>
            </a:r>
            <a:r>
              <a:rPr lang="en-US" altLang="en-US" sz="2000" dirty="0"/>
              <a:t> protects against property damage, personal injury and liability associated with specific </a:t>
            </a:r>
            <a:r>
              <a:rPr lang="en-US" altLang="en-US" sz="2000" dirty="0" smtClean="0"/>
              <a:t>events.</a:t>
            </a:r>
            <a:endParaRPr lang="en-US" alt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465661" y="5157046"/>
            <a:ext cx="8329018" cy="790574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Insurance companies also sell a variety of </a:t>
            </a:r>
            <a:r>
              <a:rPr lang="en-US" altLang="en-US" sz="2200" b="1" dirty="0"/>
              <a:t>investment</a:t>
            </a:r>
            <a:r>
              <a:rPr lang="en-US" altLang="en-US" sz="2200" dirty="0"/>
              <a:t> </a:t>
            </a:r>
            <a:r>
              <a:rPr lang="en-US" altLang="en-US" sz="2200" b="1" dirty="0"/>
              <a:t>products</a:t>
            </a:r>
            <a:r>
              <a:rPr lang="en-US" altLang="en-US" sz="2200" dirty="0"/>
              <a:t>, similar to other </a:t>
            </a:r>
            <a:r>
              <a:rPr lang="en-US" altLang="en-US" sz="2200" dirty="0" smtClean="0"/>
              <a:t>FIs</a:t>
            </a:r>
            <a:r>
              <a:rPr lang="en-US" altLang="en-US" sz="2200" dirty="0" smtClean="0"/>
              <a:t>.</a:t>
            </a:r>
            <a:endParaRPr lang="en-US" altLang="en-US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551"/>
            <a:ext cx="5705605" cy="884775"/>
          </a:xfrm>
        </p:spPr>
        <p:txBody>
          <a:bodyPr anchor="ctr"/>
          <a:lstStyle/>
          <a:p>
            <a:r>
              <a:rPr lang="en-US" sz="3500" dirty="0"/>
              <a:t>Underwriting Risk</a:t>
            </a:r>
            <a:endParaRPr lang="en-IN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8888"/>
            <a:ext cx="7205241" cy="399881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 smtClean="0"/>
              <a:t>Underwriting risk</a:t>
            </a:r>
            <a:r>
              <a:rPr lang="en-US" altLang="en-US" sz="2200" dirty="0" smtClean="0"/>
              <a:t> is the risk that premiums are insufficient to cover losses and administrative expenses after taking into account investment income</a:t>
            </a:r>
            <a:r>
              <a:rPr lang="en-US" altLang="en-US" sz="2200" dirty="0" smtClean="0"/>
              <a:t>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Underwriting risk may result from: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Unexpected increases in loss rates.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Unexpected increases in expenses.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Unexpected decreases in investment yields</a:t>
            </a:r>
            <a:r>
              <a:rPr lang="en-US" altLang="en-US" sz="2200" dirty="0" smtClean="0"/>
              <a:t>.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0626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813"/>
            <a:ext cx="7543800" cy="1295400"/>
          </a:xfrm>
        </p:spPr>
        <p:txBody>
          <a:bodyPr anchor="ctr"/>
          <a:lstStyle/>
          <a:p>
            <a:r>
              <a:rPr lang="en-US" sz="3500" dirty="0"/>
              <a:t>Loss Risk and Expense Risk</a:t>
            </a:r>
            <a:endParaRPr lang="en-IN" sz="10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10101"/>
            <a:ext cx="8229600" cy="151007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200" b="1" dirty="0"/>
              <a:t>Loss risk </a:t>
            </a:r>
            <a:r>
              <a:rPr lang="en-US" altLang="en-US" sz="2200" dirty="0"/>
              <a:t>is a function of actuarial </a:t>
            </a:r>
            <a:r>
              <a:rPr lang="en-US" altLang="en-US" sz="2200" dirty="0" smtClean="0"/>
              <a:t>predictability.</a:t>
            </a:r>
            <a:endParaRPr lang="en-US" altLang="en-US" sz="2200" dirty="0"/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dirty="0"/>
              <a:t>Property </a:t>
            </a:r>
            <a:r>
              <a:rPr lang="en-US" altLang="en-US" sz="2000" dirty="0" smtClean="0"/>
              <a:t>versus </a:t>
            </a:r>
            <a:r>
              <a:rPr lang="en-US" altLang="en-US" sz="2000" dirty="0" smtClean="0"/>
              <a:t>liability.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dirty="0"/>
              <a:t>Severity </a:t>
            </a:r>
            <a:r>
              <a:rPr lang="en-US" altLang="en-US" sz="2000" dirty="0"/>
              <a:t>versus </a:t>
            </a:r>
            <a:r>
              <a:rPr lang="en-US" altLang="en-US" sz="2000" dirty="0" smtClean="0"/>
              <a:t>frequency.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dirty="0"/>
              <a:t>Long tail </a:t>
            </a:r>
            <a:r>
              <a:rPr lang="en-US" altLang="en-US" sz="2000" dirty="0"/>
              <a:t>versus </a:t>
            </a:r>
            <a:r>
              <a:rPr lang="en-US" altLang="en-US" sz="2000" dirty="0"/>
              <a:t>short </a:t>
            </a:r>
            <a:r>
              <a:rPr lang="en-US" altLang="en-US" sz="2000" dirty="0" smtClean="0"/>
              <a:t>tail.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dirty="0"/>
              <a:t>Product inflation </a:t>
            </a:r>
            <a:r>
              <a:rPr lang="en-US" altLang="en-US" sz="2000" dirty="0"/>
              <a:t>versus </a:t>
            </a:r>
            <a:r>
              <a:rPr lang="en-US" altLang="en-US" sz="2000" dirty="0"/>
              <a:t>social </a:t>
            </a:r>
            <a:r>
              <a:rPr lang="en-US" altLang="en-US" sz="2000" dirty="0" smtClean="0"/>
              <a:t>inflation.</a:t>
            </a:r>
            <a:endParaRPr lang="en-US" alt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65661" y="3378200"/>
            <a:ext cx="8229600" cy="9677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200" dirty="0"/>
              <a:t>Loss risk is a measure of pure losses incurred to premiums earned</a:t>
            </a:r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b="1" dirty="0"/>
              <a:t>Premiums earned </a:t>
            </a:r>
            <a:r>
              <a:rPr lang="en-US" altLang="en-US" sz="2000" dirty="0"/>
              <a:t>are premiums received and earned on insurance contracts because time has passed with no claim </a:t>
            </a:r>
            <a:r>
              <a:rPr lang="en-US" altLang="en-US" sz="2000" dirty="0" smtClean="0"/>
              <a:t>filed.</a:t>
            </a:r>
            <a:endParaRPr lang="en-US" altLang="en-US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74131" y="4504001"/>
            <a:ext cx="8229600" cy="121389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200" b="1" dirty="0"/>
              <a:t>Expense risk </a:t>
            </a:r>
            <a:r>
              <a:rPr lang="en-US" altLang="en-US" sz="2200" dirty="0"/>
              <a:t>occurs from two major sources:</a:t>
            </a:r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dirty="0"/>
              <a:t>Loss adjustment expenses (LAE).</a:t>
            </a:r>
          </a:p>
          <a:p>
            <a:pPr marL="292608" lvl="1" indent="-292608" eaLnBrk="1" hangingPunct="1">
              <a:lnSpc>
                <a:spcPct val="80000"/>
              </a:lnSpc>
              <a:buSzPct val="100000"/>
            </a:pPr>
            <a:r>
              <a:rPr lang="en-US" altLang="en-US" sz="2000" dirty="0"/>
              <a:t>Commissions and other expenses.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407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551"/>
            <a:ext cx="7543800" cy="884775"/>
          </a:xfrm>
        </p:spPr>
        <p:txBody>
          <a:bodyPr anchor="ctr"/>
          <a:lstStyle/>
          <a:p>
            <a:r>
              <a:rPr lang="en-US" sz="3500" dirty="0"/>
              <a:t>Property-Casualty (P&amp;C) Key Ratios</a:t>
            </a:r>
            <a:endParaRPr lang="en-IN" sz="35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727201"/>
            <a:ext cx="8229600" cy="17399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/>
              <a:t>The </a:t>
            </a:r>
            <a:r>
              <a:rPr lang="en-US" altLang="en-US" sz="2400" b="1" dirty="0"/>
              <a:t>combined ratio</a:t>
            </a:r>
            <a:r>
              <a:rPr lang="en-US" altLang="en-US" sz="2400" dirty="0"/>
              <a:t> is a measure of overall </a:t>
            </a:r>
            <a:r>
              <a:rPr lang="en-US" altLang="en-US" sz="2400" dirty="0" smtClean="0"/>
              <a:t>profitability.</a:t>
            </a:r>
            <a:endParaRPr lang="en-US" altLang="en-US" sz="2400" dirty="0"/>
          </a:p>
          <a:p>
            <a:pPr marL="292608" lvl="1" indent="-292608" eaLnBrk="1" hangingPunct="1">
              <a:lnSpc>
                <a:spcPct val="90000"/>
              </a:lnSpc>
              <a:buSzPct val="100000"/>
            </a:pPr>
            <a:r>
              <a:rPr lang="en-US" altLang="en-US" sz="2200" dirty="0"/>
              <a:t>Equals the loss ratio plus the ratios of loss-adjusted expenses to premium earned as well as commission and other acquisition costs to premiums written plus any dividends paid to policyholders as a proportion of premiums </a:t>
            </a:r>
            <a:r>
              <a:rPr lang="en-US" altLang="en-US" sz="2200" dirty="0" smtClean="0"/>
              <a:t>earned.</a:t>
            </a:r>
            <a:endParaRPr lang="en-US" altLang="en-US" sz="2200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65661" y="3604882"/>
            <a:ext cx="8229600" cy="1767218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b="1" dirty="0"/>
              <a:t>Investment yield</a:t>
            </a:r>
            <a:r>
              <a:rPr lang="en-US" altLang="en-US" sz="2400" dirty="0"/>
              <a:t> is measured as net interest income divided by premiums </a:t>
            </a:r>
            <a:r>
              <a:rPr lang="en-US" altLang="en-US" sz="2400" dirty="0" smtClean="0"/>
              <a:t>earned</a:t>
            </a:r>
            <a:r>
              <a:rPr lang="en-US" altLang="en-US" sz="2400" dirty="0" smtClean="0"/>
              <a:t>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dirty="0"/>
              <a:t>The </a:t>
            </a:r>
            <a:r>
              <a:rPr lang="en-US" altLang="en-US" sz="2400" b="1" dirty="0"/>
              <a:t>operating ratio</a:t>
            </a:r>
            <a:r>
              <a:rPr lang="en-US" altLang="en-US" sz="2400" dirty="0"/>
              <a:t> is also a measure of overall profitability.</a:t>
            </a:r>
          </a:p>
          <a:p>
            <a:pPr marL="292608" lvl="1" indent="-292608" eaLnBrk="1" hangingPunct="1">
              <a:lnSpc>
                <a:spcPct val="90000"/>
              </a:lnSpc>
              <a:buSzPct val="100000"/>
            </a:pPr>
            <a:r>
              <a:rPr lang="en-US" altLang="en-US" sz="2200" dirty="0"/>
              <a:t>Equals the combined ratio minus the investment yield</a:t>
            </a:r>
            <a:r>
              <a:rPr lang="en-US" altLang="en-US" sz="2200" dirty="0" smtClean="0"/>
              <a:t>.</a:t>
            </a:r>
            <a:endParaRPr 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474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768"/>
            <a:ext cx="7543800" cy="804341"/>
          </a:xfrm>
        </p:spPr>
        <p:txBody>
          <a:bodyPr anchor="ctr"/>
          <a:lstStyle/>
          <a:p>
            <a:r>
              <a:rPr lang="en-US" sz="3500" dirty="0"/>
              <a:t>P&amp;C Industry Underwriting </a:t>
            </a:r>
            <a:r>
              <a:rPr lang="en-US" sz="3500" dirty="0" smtClean="0"/>
              <a:t>Ratios </a:t>
            </a:r>
            <a:r>
              <a:rPr lang="en-US" sz="1000" b="0" dirty="0" smtClean="0"/>
              <a:t>1</a:t>
            </a:r>
            <a:endParaRPr lang="en-IN" sz="1000" b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38168"/>
            <a:ext cx="7021629" cy="333556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Table </a:t>
            </a:r>
            <a:r>
              <a:rPr lang="en-US" sz="1800" b="1" dirty="0" smtClean="0"/>
              <a:t>15–6 </a:t>
            </a:r>
            <a:r>
              <a:rPr lang="en-US" sz="1800" b="1" dirty="0" smtClean="0">
                <a:solidFill>
                  <a:srgbClr val="0070C0"/>
                </a:solidFill>
              </a:rPr>
              <a:t>Property–Casualty </a:t>
            </a:r>
            <a:r>
              <a:rPr lang="en-US" sz="1800" b="1" dirty="0">
                <a:solidFill>
                  <a:srgbClr val="0070C0"/>
                </a:solidFill>
              </a:rPr>
              <a:t>Industry Underwriting Ratios</a:t>
            </a:r>
            <a:endParaRPr lang="en-IN" sz="18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391901"/>
              </p:ext>
            </p:extLst>
          </p:nvPr>
        </p:nvGraphicFramePr>
        <p:xfrm>
          <a:off x="516838" y="1939020"/>
          <a:ext cx="7593496" cy="4380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119">
                  <a:extLst>
                    <a:ext uri="{9D8B030D-6E8A-4147-A177-3AD203B41FA5}">
                      <a16:colId xmlns:a16="http://schemas.microsoft.com/office/drawing/2014/main" val="2725486403"/>
                    </a:ext>
                  </a:extLst>
                </a:gridCol>
                <a:gridCol w="1115847">
                  <a:extLst>
                    <a:ext uri="{9D8B030D-6E8A-4147-A177-3AD203B41FA5}">
                      <a16:colId xmlns:a16="http://schemas.microsoft.com/office/drawing/2014/main" val="2754942245"/>
                    </a:ext>
                  </a:extLst>
                </a:gridCol>
                <a:gridCol w="1493264">
                  <a:extLst>
                    <a:ext uri="{9D8B030D-6E8A-4147-A177-3AD203B41FA5}">
                      <a16:colId xmlns:a16="http://schemas.microsoft.com/office/drawing/2014/main" val="151761402"/>
                    </a:ext>
                  </a:extLst>
                </a:gridCol>
                <a:gridCol w="1415319">
                  <a:extLst>
                    <a:ext uri="{9D8B030D-6E8A-4147-A177-3AD203B41FA5}">
                      <a16:colId xmlns:a16="http://schemas.microsoft.com/office/drawing/2014/main" val="3638591948"/>
                    </a:ext>
                  </a:extLst>
                </a:gridCol>
                <a:gridCol w="1464549">
                  <a:extLst>
                    <a:ext uri="{9D8B030D-6E8A-4147-A177-3AD203B41FA5}">
                      <a16:colId xmlns:a16="http://schemas.microsoft.com/office/drawing/2014/main" val="2499920121"/>
                    </a:ext>
                  </a:extLst>
                </a:gridCol>
                <a:gridCol w="1378398">
                  <a:extLst>
                    <a:ext uri="{9D8B030D-6E8A-4147-A177-3AD203B41FA5}">
                      <a16:colId xmlns:a16="http://schemas.microsoft.com/office/drawing/2014/main" val="3288869063"/>
                    </a:ext>
                  </a:extLst>
                </a:gridCol>
              </a:tblGrid>
              <a:tr h="6520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Loss Ratio*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Expense Ratio†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 Ratio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Dividends to Policyholders‡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 Ratio after Dividends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extLst>
                  <a:ext uri="{0D108BD9-81ED-4DB2-BD59-A6C34878D82A}">
                    <a16:rowId xmlns:a16="http://schemas.microsoft.com/office/drawing/2014/main" val="1978630903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2128598750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63.8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618972772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3817697173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82825196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88.7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114.6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116.2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267745429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105.0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106.4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268893005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72.8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914065310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81.4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109.2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284483605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88.4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116.0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2336598204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81.1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106.7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107.2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170129489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460076182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3189895934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904541757"/>
                  </a:ext>
                </a:extLst>
              </a:tr>
              <a:tr h="266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83080162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993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768"/>
            <a:ext cx="7543800" cy="804341"/>
          </a:xfrm>
        </p:spPr>
        <p:txBody>
          <a:bodyPr anchor="ctr"/>
          <a:lstStyle/>
          <a:p>
            <a:r>
              <a:rPr lang="en-US" sz="3500" dirty="0"/>
              <a:t>P&amp;C Industry Underwriting </a:t>
            </a:r>
            <a:r>
              <a:rPr lang="en-US" sz="3500" dirty="0" smtClean="0"/>
              <a:t>Ratios </a:t>
            </a:r>
            <a:r>
              <a:rPr lang="en-US" sz="1000" b="0" dirty="0" smtClean="0"/>
              <a:t>2</a:t>
            </a:r>
            <a:endParaRPr lang="en-IN" sz="1000" b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394051"/>
              </p:ext>
            </p:extLst>
          </p:nvPr>
        </p:nvGraphicFramePr>
        <p:xfrm>
          <a:off x="566533" y="1600206"/>
          <a:ext cx="7434467" cy="3458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913">
                  <a:extLst>
                    <a:ext uri="{9D8B030D-6E8A-4147-A177-3AD203B41FA5}">
                      <a16:colId xmlns:a16="http://schemas.microsoft.com/office/drawing/2014/main" val="2725486403"/>
                    </a:ext>
                  </a:extLst>
                </a:gridCol>
                <a:gridCol w="1092477">
                  <a:extLst>
                    <a:ext uri="{9D8B030D-6E8A-4147-A177-3AD203B41FA5}">
                      <a16:colId xmlns:a16="http://schemas.microsoft.com/office/drawing/2014/main" val="2754942245"/>
                    </a:ext>
                  </a:extLst>
                </a:gridCol>
                <a:gridCol w="1461991">
                  <a:extLst>
                    <a:ext uri="{9D8B030D-6E8A-4147-A177-3AD203B41FA5}">
                      <a16:colId xmlns:a16="http://schemas.microsoft.com/office/drawing/2014/main" val="151761402"/>
                    </a:ext>
                  </a:extLst>
                </a:gridCol>
                <a:gridCol w="1385678">
                  <a:extLst>
                    <a:ext uri="{9D8B030D-6E8A-4147-A177-3AD203B41FA5}">
                      <a16:colId xmlns:a16="http://schemas.microsoft.com/office/drawing/2014/main" val="3638591948"/>
                    </a:ext>
                  </a:extLst>
                </a:gridCol>
                <a:gridCol w="1433877">
                  <a:extLst>
                    <a:ext uri="{9D8B030D-6E8A-4147-A177-3AD203B41FA5}">
                      <a16:colId xmlns:a16="http://schemas.microsoft.com/office/drawing/2014/main" val="2499920121"/>
                    </a:ext>
                  </a:extLst>
                </a:gridCol>
                <a:gridCol w="1349531">
                  <a:extLst>
                    <a:ext uri="{9D8B030D-6E8A-4147-A177-3AD203B41FA5}">
                      <a16:colId xmlns:a16="http://schemas.microsoft.com/office/drawing/2014/main" val="3288869063"/>
                    </a:ext>
                  </a:extLst>
                </a:gridCol>
              </a:tblGrid>
              <a:tr h="482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Loss Ratio*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Expense Ratio†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 Ratio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Dividends to Policyholders‡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 Ratio after Dividends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ctr"/>
                </a:tc>
                <a:extLst>
                  <a:ext uri="{0D108BD9-81ED-4DB2-BD59-A6C34878D82A}">
                    <a16:rowId xmlns:a16="http://schemas.microsoft.com/office/drawing/2014/main" val="391035692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774114243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77.4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104.6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105.1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4047494470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280873692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2268336600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79.4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107.8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108.2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4084565378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102.7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3012288452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67.4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169053279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97.0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2364040175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69.8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97.6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1111450060"/>
                  </a:ext>
                </a:extLst>
              </a:tr>
              <a:tr h="297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71.9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484" marR="8484" marT="8484" marB="0" anchor="b"/>
                </a:tc>
                <a:extLst>
                  <a:ext uri="{0D108BD9-81ED-4DB2-BD59-A6C34878D82A}">
                    <a16:rowId xmlns:a16="http://schemas.microsoft.com/office/drawing/2014/main" val="718828482"/>
                  </a:ext>
                </a:extLst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4"/>
          </p:nvPr>
        </p:nvSpPr>
        <p:spPr>
          <a:xfrm>
            <a:off x="474130" y="5091621"/>
            <a:ext cx="8479369" cy="1271079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smtClean="0"/>
              <a:t>*Losses </a:t>
            </a:r>
            <a:r>
              <a:rPr lang="en-US" sz="1400" dirty="0"/>
              <a:t>and adjustment expenses incurred to premiums earned.</a:t>
            </a:r>
          </a:p>
          <a:p>
            <a:pPr marL="0" indent="0">
              <a:buNone/>
            </a:pPr>
            <a:r>
              <a:rPr lang="en-US" sz="1400" dirty="0" smtClean="0"/>
              <a:t>†Expenses </a:t>
            </a:r>
            <a:r>
              <a:rPr lang="en-US" sz="1400" dirty="0"/>
              <a:t>incurred (before federal income taxes) to premiums written.</a:t>
            </a:r>
          </a:p>
          <a:p>
            <a:pPr marL="0" indent="0">
              <a:buNone/>
            </a:pPr>
            <a:r>
              <a:rPr lang="en-US" sz="1400" dirty="0" smtClean="0"/>
              <a:t>‡Dividends </a:t>
            </a:r>
            <a:r>
              <a:rPr lang="en-US" sz="1400" dirty="0"/>
              <a:t>to policyholders to premiums earned.</a:t>
            </a:r>
          </a:p>
          <a:p>
            <a:pPr marL="0" indent="0">
              <a:buNone/>
            </a:pPr>
            <a:r>
              <a:rPr lang="en-US" sz="1400" b="1" dirty="0"/>
              <a:t>Sources: </a:t>
            </a:r>
            <a:r>
              <a:rPr lang="en-US" sz="1400" i="1" dirty="0"/>
              <a:t>Best’s Aggregates &amp; Averages, Property–Casualty </a:t>
            </a:r>
            <a:r>
              <a:rPr lang="en-US" sz="1400" dirty="0"/>
              <a:t>(</a:t>
            </a:r>
            <a:r>
              <a:rPr lang="en-US" sz="1400" dirty="0" err="1"/>
              <a:t>Oldwick</a:t>
            </a:r>
            <a:r>
              <a:rPr lang="en-US" sz="1400" dirty="0"/>
              <a:t>, NJ: A.M. Best Company, </a:t>
            </a:r>
            <a:r>
              <a:rPr lang="en-US" sz="1400" dirty="0" smtClean="0"/>
              <a:t>19</a:t>
            </a:r>
            <a:r>
              <a:rPr lang="en-US" sz="100" dirty="0" smtClean="0"/>
              <a:t> </a:t>
            </a:r>
            <a:r>
              <a:rPr lang="en-US" sz="1400" dirty="0" smtClean="0"/>
              <a:t>94</a:t>
            </a:r>
            <a:r>
              <a:rPr lang="en-US" sz="1400" dirty="0"/>
              <a:t>), p. 158; and </a:t>
            </a:r>
            <a:r>
              <a:rPr lang="en-US" sz="1400" i="1" dirty="0"/>
              <a:t>Best’s Review, </a:t>
            </a:r>
            <a:r>
              <a:rPr lang="en-US" sz="1400" dirty="0"/>
              <a:t>various issues. Copyrighted by A.M. Best Company. Used with permission. www.ambest.com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36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P&amp;C Industry Underwriting Ratios </a:t>
            </a:r>
            <a:r>
              <a:rPr lang="en-US" sz="1000" b="0" dirty="0" smtClean="0"/>
              <a:t>3</a:t>
            </a:r>
            <a:endParaRPr lang="en-IN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5763"/>
            <a:ext cx="7429500" cy="411660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/>
              <a:t>Figure 15–2 </a:t>
            </a:r>
            <a:r>
              <a:rPr lang="en-US" sz="2200" b="1" dirty="0" smtClean="0">
                <a:solidFill>
                  <a:srgbClr val="0070C0"/>
                </a:solidFill>
              </a:rPr>
              <a:t>Property–Casualty </a:t>
            </a:r>
            <a:r>
              <a:rPr lang="en-US" sz="2200" b="1" dirty="0" smtClean="0">
                <a:solidFill>
                  <a:srgbClr val="0070C0"/>
                </a:solidFill>
              </a:rPr>
              <a:t>Industry Underwriting Ratios</a:t>
            </a:r>
            <a:endParaRPr lang="en-US" sz="22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3628103" y="6440129"/>
            <a:ext cx="1828800" cy="275303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3" action="ppaction://hlinksldjump"/>
              </a:rPr>
              <a:t>Access the long description slide</a:t>
            </a:r>
            <a:r>
              <a:rPr lang="en-IN" sz="900" dirty="0" smtClean="0">
                <a:hlinkClick r:id="rId3" action="ppaction://hlinksldjump"/>
              </a:rPr>
              <a:t>.</a:t>
            </a:r>
            <a:endParaRPr lang="en-IN" sz="900" dirty="0"/>
          </a:p>
        </p:txBody>
      </p:sp>
      <p:pic>
        <p:nvPicPr>
          <p:cNvPr id="4" name="Picture 3" descr="Time plot showing the property-casualty industry underwriting ratios from 1952 to 2016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88" y="2283251"/>
            <a:ext cx="7557025" cy="39283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412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P&amp;C Recent Trends</a:t>
            </a:r>
            <a:endParaRPr lang="en-IN" sz="1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54639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Many catastrophes of historically high severity have occurred </a:t>
            </a:r>
            <a:r>
              <a:rPr lang="en-US" altLang="en-US" sz="2400" dirty="0" smtClean="0"/>
              <a:t>recently.</a:t>
            </a:r>
            <a:endParaRPr lang="en-US" altLang="en-US" sz="2400" dirty="0"/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See Figure 15-3 for a list of U.S. catastrophes between </a:t>
            </a:r>
            <a:r>
              <a:rPr lang="en-US" altLang="en-US" sz="2200" dirty="0" smtClean="0"/>
              <a:t>19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49 </a:t>
            </a:r>
            <a:r>
              <a:rPr lang="en-US" altLang="en-US" sz="2200" dirty="0"/>
              <a:t>and </a:t>
            </a:r>
            <a:r>
              <a:rPr lang="en-US" altLang="en-US" sz="2200" dirty="0" smtClean="0"/>
              <a:t>2016.</a:t>
            </a:r>
            <a:endParaRPr lang="en-US" alt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65661" y="3311962"/>
            <a:ext cx="8229600" cy="196609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An </a:t>
            </a:r>
            <a:r>
              <a:rPr lang="en-US" altLang="en-US" sz="2400" b="1" dirty="0"/>
              <a:t>underwriting cycle </a:t>
            </a:r>
            <a:r>
              <a:rPr lang="en-US" altLang="en-US" sz="2400" dirty="0"/>
              <a:t>is a pattern that the profits in the P&amp;C industry tend to </a:t>
            </a:r>
            <a:r>
              <a:rPr lang="en-US" altLang="en-US" sz="2400" dirty="0" smtClean="0"/>
              <a:t>follow.</a:t>
            </a:r>
            <a:endParaRPr lang="en-US" altLang="en-US" sz="2400" dirty="0"/>
          </a:p>
          <a:p>
            <a:pPr marL="0" indent="0" eaLnBrk="1" hangingPunct="1">
              <a:buNone/>
            </a:pPr>
            <a:r>
              <a:rPr lang="en-US" altLang="en-US" sz="2400" dirty="0"/>
              <a:t>The federal government has consistently increased their role of providing compensation and reconstruction assistance following natural </a:t>
            </a:r>
            <a:r>
              <a:rPr lang="en-US" altLang="en-US" sz="2400" dirty="0" smtClean="0"/>
              <a:t>disasters.</a:t>
            </a:r>
            <a:endParaRPr lang="en-US" alt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4916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768"/>
            <a:ext cx="7543800" cy="975418"/>
          </a:xfrm>
        </p:spPr>
        <p:txBody>
          <a:bodyPr anchor="ctr"/>
          <a:lstStyle/>
          <a:p>
            <a:r>
              <a:rPr lang="en-US" sz="3500" dirty="0"/>
              <a:t>Property-Casualty (P&amp;C) </a:t>
            </a:r>
            <a:br>
              <a:rPr lang="en-US" sz="3500" dirty="0"/>
            </a:br>
            <a:r>
              <a:rPr lang="en-US" sz="3500" dirty="0"/>
              <a:t>Insurance Regulation</a:t>
            </a:r>
            <a:endParaRPr lang="en-IN" sz="24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719261"/>
            <a:ext cx="7924801" cy="4426895"/>
          </a:xfrm>
        </p:spPr>
        <p:txBody>
          <a:bodyPr/>
          <a:lstStyle/>
          <a:p>
            <a:pPr marL="292608" indent="-292608" eaLnBrk="1" hangingPunct="1">
              <a:buSzPct val="100000"/>
            </a:pPr>
            <a:r>
              <a:rPr lang="en-US" altLang="en-US" sz="2200" dirty="0"/>
              <a:t>P&amp;C insurers are chartered at the state </a:t>
            </a:r>
            <a:r>
              <a:rPr lang="en-US" altLang="en-US" sz="2200" dirty="0" smtClean="0"/>
              <a:t>level.</a:t>
            </a:r>
            <a:endParaRPr lang="en-US" altLang="en-US" sz="2200" dirty="0"/>
          </a:p>
          <a:p>
            <a:pPr marL="292608" indent="-292608" eaLnBrk="1" hangingPunct="1">
              <a:buSzPct val="100000"/>
            </a:pPr>
            <a:r>
              <a:rPr lang="en-US" altLang="en-US" sz="2200" dirty="0"/>
              <a:t>P&amp;C insurers are regulated by state </a:t>
            </a:r>
            <a:r>
              <a:rPr lang="en-US" altLang="en-US" sz="2200" dirty="0" smtClean="0"/>
              <a:t>commissioners.</a:t>
            </a:r>
            <a:endParaRPr lang="en-US" altLang="en-US" sz="2200" dirty="0"/>
          </a:p>
          <a:p>
            <a:pPr marL="292608" indent="-292608" eaLnBrk="1" hangingPunct="1">
              <a:buSzPct val="100000"/>
            </a:pPr>
            <a:r>
              <a:rPr lang="en-US" altLang="en-US" sz="2200" b="1" dirty="0"/>
              <a:t>State guarantee funds </a:t>
            </a:r>
            <a:r>
              <a:rPr lang="en-US" altLang="en-US" sz="2200" dirty="0"/>
              <a:t>provide (some) protection to policyholders, similar to the manner described for life insurance </a:t>
            </a:r>
            <a:r>
              <a:rPr lang="en-US" altLang="en-US" sz="2200" dirty="0" smtClean="0"/>
              <a:t>companies.</a:t>
            </a:r>
            <a:endParaRPr lang="en-US" altLang="en-US" sz="2200" dirty="0"/>
          </a:p>
          <a:p>
            <a:pPr marL="292608" indent="-292608" eaLnBrk="1" hangingPunct="1">
              <a:buSzPct val="100000"/>
            </a:pPr>
            <a:r>
              <a:rPr lang="en-US" altLang="en-US" sz="2200" dirty="0"/>
              <a:t>The </a:t>
            </a:r>
            <a:r>
              <a:rPr lang="en-US" altLang="en-US" sz="2200" b="1" dirty="0"/>
              <a:t>NAIC </a:t>
            </a:r>
            <a:r>
              <a:rPr lang="en-US" altLang="en-US" sz="2200" dirty="0"/>
              <a:t>provides services to state regulatory commissions such as the </a:t>
            </a:r>
            <a:r>
              <a:rPr lang="en-US" altLang="en-US" sz="2200" b="1" dirty="0"/>
              <a:t>Insurance Regulatory Information System (IRIS</a:t>
            </a:r>
            <a:r>
              <a:rPr lang="en-US" altLang="en-US" sz="2200" b="1" dirty="0" smtClean="0"/>
              <a:t>).</a:t>
            </a:r>
            <a:endParaRPr lang="en-US" altLang="en-US" sz="2200" b="1" dirty="0"/>
          </a:p>
          <a:p>
            <a:pPr marL="292608" indent="-292608" eaLnBrk="1" hangingPunct="1">
              <a:buSzPct val="100000"/>
            </a:pPr>
            <a:r>
              <a:rPr lang="en-US" altLang="en-US" sz="2200" dirty="0"/>
              <a:t>Given the social welfare importance of some lines </a:t>
            </a:r>
            <a:r>
              <a:rPr lang="en-US" altLang="en-US" sz="2200" dirty="0" smtClean="0"/>
              <a:t>(example: workers</a:t>
            </a:r>
            <a:r>
              <a:rPr lang="en-US" altLang="en-US" sz="2200" dirty="0"/>
              <a:t>’ compensation and auto insurance), state commissioners often set ceilings on the premiums and premium increases in these </a:t>
            </a:r>
            <a:r>
              <a:rPr lang="en-US" altLang="en-US" sz="2200" dirty="0" smtClean="0"/>
              <a:t>lines.</a:t>
            </a:r>
            <a:endParaRPr lang="en-US" alt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730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Global Issues</a:t>
            </a:r>
            <a:endParaRPr lang="en-IN" sz="35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226853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The U.S., Japan, China, the U.K., and France are the world’s five largest countries in terms of insurance premiums </a:t>
            </a:r>
            <a:r>
              <a:rPr lang="en-US" altLang="en-US" sz="2200" dirty="0" smtClean="0"/>
              <a:t>written</a:t>
            </a:r>
            <a:r>
              <a:rPr lang="en-US" altLang="en-US" sz="2200" dirty="0" smtClean="0"/>
              <a:t>.</a:t>
            </a:r>
            <a:endParaRPr lang="en-US" altLang="en-US" sz="2200" dirty="0"/>
          </a:p>
          <a:p>
            <a:pPr marL="0" indent="0" eaLnBrk="1" hangingPunct="1">
              <a:buNone/>
            </a:pPr>
            <a:r>
              <a:rPr lang="en-US" altLang="en-US" sz="2200" dirty="0"/>
              <a:t>Worldwide, 2012 was the third costliest year for the worldwide insurance industry (after 2011 and 2005</a:t>
            </a:r>
            <a:r>
              <a:rPr lang="en-US" altLang="en-US" sz="2200" dirty="0" smtClean="0"/>
              <a:t>).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Natural disasters cost insurers $65 billion in </a:t>
            </a:r>
            <a:r>
              <a:rPr lang="en-US" altLang="en-US" sz="2000" dirty="0" smtClean="0"/>
              <a:t>2012.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Losses in the U.S. accounted for 90% of the </a:t>
            </a:r>
            <a:r>
              <a:rPr lang="en-US" altLang="en-US" sz="2000" dirty="0" smtClean="0"/>
              <a:t>total.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3"/>
          </p:nvPr>
        </p:nvSpPr>
        <p:spPr>
          <a:xfrm>
            <a:off x="465661" y="4061576"/>
            <a:ext cx="8229600" cy="79705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In 2012, total economic costs from natural disasters amounted to $160 billion, compared with $400 billion in </a:t>
            </a:r>
            <a:r>
              <a:rPr lang="en-US" altLang="en-US" sz="2200" dirty="0" smtClean="0"/>
              <a:t>2011.</a:t>
            </a:r>
            <a:endParaRPr lang="en-US" alt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025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503362"/>
          </a:xfrm>
        </p:spPr>
        <p:txBody>
          <a:bodyPr/>
          <a:lstStyle/>
          <a:p>
            <a:r>
              <a:rPr lang="en-US" sz="3200" dirty="0"/>
              <a:t>Distribution of Premiums Written on Various Life Insurance </a:t>
            </a:r>
            <a:r>
              <a:rPr lang="en-US" sz="3200" dirty="0" smtClean="0"/>
              <a:t>Lines Long Description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079673" cy="176284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25.2% was accident and health, 20% was ordinary life, 30.4% was individual annuities, 18.6% was group annuities, 5.6% was group life, and 0.2% was </a:t>
            </a:r>
            <a:r>
              <a:rPr lang="en-US" sz="2400" dirty="0" smtClean="0"/>
              <a:t>other.</a:t>
            </a:r>
            <a:endParaRPr lang="en-US" sz="2400" dirty="0"/>
          </a:p>
        </p:txBody>
      </p:sp>
      <p:sp>
        <p:nvSpPr>
          <p:cNvPr id="6" name="Content Placeholder 6"/>
          <p:cNvSpPr>
            <a:spLocks noGrp="1"/>
          </p:cNvSpPr>
          <p:nvPr>
            <p:ph idx="14"/>
          </p:nvPr>
        </p:nvSpPr>
        <p:spPr>
          <a:xfrm>
            <a:off x="3592763" y="6241653"/>
            <a:ext cx="2142069" cy="189969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</a:t>
            </a:r>
            <a:r>
              <a:rPr lang="en-IN" sz="900" dirty="0" smtClean="0">
                <a:hlinkClick r:id="rId2" action="ppaction://hlinksldjump"/>
              </a:rPr>
              <a:t>.</a:t>
            </a:r>
            <a:endParaRPr lang="en-IN" sz="900" dirty="0">
              <a:hlinkClick r:id="rId3" action="ppaction://hlinksldjump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689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10663"/>
            <a:ext cx="7543800" cy="1295400"/>
          </a:xfrm>
        </p:spPr>
        <p:txBody>
          <a:bodyPr anchor="ctr"/>
          <a:lstStyle/>
          <a:p>
            <a:pPr eaLnBrk="1" hangingPunct="1"/>
            <a:r>
              <a:rPr lang="en-US" sz="3500" dirty="0"/>
              <a:t>Life Insurance </a:t>
            </a:r>
            <a:r>
              <a:rPr lang="en-US" sz="3500" dirty="0" smtClean="0"/>
              <a:t>Companies </a:t>
            </a:r>
            <a:r>
              <a:rPr lang="en-US" sz="1000" b="0" dirty="0" smtClean="0"/>
              <a:t>1</a:t>
            </a:r>
            <a:endParaRPr lang="en-US" altLang="en-US" sz="1000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88713"/>
            <a:ext cx="7402010" cy="144062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872 life insurance companies existed in the U.S. in </a:t>
            </a:r>
            <a:r>
              <a:rPr lang="en-US" altLang="en-US" sz="2200" dirty="0" smtClean="0"/>
              <a:t>2015.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Compares to over 2,300 in </a:t>
            </a:r>
            <a:r>
              <a:rPr lang="en-US" altLang="en-US" sz="2000" dirty="0" smtClean="0"/>
              <a:t>19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88.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The industry has seen consolidation to take advantage of scale and scope </a:t>
            </a:r>
            <a:r>
              <a:rPr lang="en-US" altLang="en-US" sz="2000" dirty="0" smtClean="0"/>
              <a:t>economies.</a:t>
            </a:r>
            <a:endParaRPr lang="en-US" alt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3265664"/>
            <a:ext cx="7535339" cy="106503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Aggregate industry assets were $6.47 trillion at the beginning of </a:t>
            </a:r>
            <a:r>
              <a:rPr lang="en-US" altLang="en-US" sz="2200" dirty="0" smtClean="0"/>
              <a:t>2016.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Compares to $1.12 trillion in </a:t>
            </a:r>
            <a:r>
              <a:rPr lang="en-US" altLang="en-US" sz="2000" dirty="0" smtClean="0"/>
              <a:t>19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88</a:t>
            </a:r>
            <a:r>
              <a:rPr lang="en-US" altLang="en-US" sz="2000" dirty="0"/>
              <a:t>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474130" y="4438866"/>
            <a:ext cx="7742769" cy="175447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The four largest life insurers wrote 30.5% of the industry’s over $681 billion premiums in </a:t>
            </a:r>
            <a:r>
              <a:rPr lang="en-US" altLang="en-US" sz="2200" dirty="0" smtClean="0"/>
              <a:t>2015.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Many of these policies are sold through commercial </a:t>
            </a:r>
            <a:r>
              <a:rPr lang="en-US" altLang="en-US" sz="2000" dirty="0" smtClean="0"/>
              <a:t>banks.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For example, in 2015 commercial banks sold over 17% of all annuity </a:t>
            </a:r>
            <a:r>
              <a:rPr lang="en-US" altLang="en-US" sz="2000" dirty="0" smtClean="0"/>
              <a:t>contracts.</a:t>
            </a:r>
            <a:endParaRPr lang="en-US" alt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P&amp;C Industry Underwriting Ratios </a:t>
            </a:r>
            <a:r>
              <a:rPr lang="en-US" sz="1050" b="0" dirty="0" smtClean="0"/>
              <a:t>2 </a:t>
            </a:r>
            <a:r>
              <a:rPr lang="en-US" sz="4000" dirty="0" smtClean="0"/>
              <a:t>Long Description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Dividends is about 2%, expense ratios were about 30%, loss ratios were about 70%, and the combined ratio is about 100</a:t>
            </a:r>
            <a:r>
              <a:rPr lang="en-US" sz="2400" dirty="0" smtClean="0"/>
              <a:t>%.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3587354" y="6243926"/>
            <a:ext cx="2267707" cy="234609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</a:t>
            </a:r>
            <a:r>
              <a:rPr lang="en-IN" sz="900" dirty="0" smtClean="0">
                <a:hlinkClick r:id="rId2" action="ppaction://hlinksldjump"/>
              </a:rPr>
              <a:t>.</a:t>
            </a:r>
            <a:endParaRPr lang="en-IN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061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731219"/>
          </a:xfrm>
        </p:spPr>
        <p:txBody>
          <a:bodyPr anchor="ctr"/>
          <a:lstStyle/>
          <a:p>
            <a:r>
              <a:rPr lang="en-US" sz="3500" dirty="0"/>
              <a:t>Life Insurance Companies </a:t>
            </a:r>
            <a:r>
              <a:rPr lang="en-US" sz="1000" b="0" dirty="0" smtClean="0"/>
              <a:t>2</a:t>
            </a:r>
            <a:endParaRPr lang="en-IN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4131" y="3868873"/>
            <a:ext cx="8229600" cy="177137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Other activities of life insurance companies: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Sell annuities, which are savings contracts that involve the liquidation of those funds saved over a period of </a:t>
            </a:r>
            <a:r>
              <a:rPr lang="en-US" altLang="en-US" sz="2000" dirty="0" smtClean="0"/>
              <a:t>time.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Manage pension plans </a:t>
            </a:r>
            <a:r>
              <a:rPr lang="en-US" altLang="en-US" sz="2000" dirty="0" smtClean="0"/>
              <a:t>(example: tax-deferred </a:t>
            </a:r>
            <a:r>
              <a:rPr lang="en-US" altLang="en-US" sz="2000" dirty="0"/>
              <a:t>savings plans</a:t>
            </a:r>
            <a:r>
              <a:rPr lang="en-US" altLang="en-US" sz="2000" dirty="0" smtClean="0"/>
              <a:t>).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Provide accident and health </a:t>
            </a:r>
            <a:r>
              <a:rPr lang="en-US" altLang="en-US" sz="2000" dirty="0" smtClean="0"/>
              <a:t>insurance.</a:t>
            </a:r>
            <a:endParaRPr lang="en-US" alt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208880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Life insurers pool the risks of individuals to diversify away some of the customer-specific </a:t>
            </a:r>
            <a:r>
              <a:rPr lang="en-US" altLang="en-US" sz="2200" dirty="0" smtClean="0"/>
              <a:t>risk.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Thus, they are able to offer insurance services at a cost lower than any individual could achieve on his/her </a:t>
            </a:r>
            <a:r>
              <a:rPr lang="en-US" altLang="en-US" sz="2000" dirty="0" smtClean="0"/>
              <a:t>own.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This allows the transfer of income related uncertainties from the individual to the </a:t>
            </a:r>
            <a:r>
              <a:rPr lang="en-US" altLang="en-US" sz="2000" dirty="0" smtClean="0"/>
              <a:t>group.</a:t>
            </a:r>
            <a:endParaRPr lang="en-US" alt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766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7566"/>
            <a:ext cx="7543800" cy="664745"/>
          </a:xfrm>
        </p:spPr>
        <p:txBody>
          <a:bodyPr anchor="ctr"/>
          <a:lstStyle/>
          <a:p>
            <a:r>
              <a:rPr lang="en-US" sz="3500" dirty="0"/>
              <a:t>Life Insurance Companies </a:t>
            </a:r>
            <a:r>
              <a:rPr lang="en-US" sz="3500" dirty="0" smtClean="0"/>
              <a:t>Concluded</a:t>
            </a:r>
            <a:endParaRPr lang="en-IN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6"/>
          </p:nvPr>
        </p:nvSpPr>
        <p:spPr>
          <a:xfrm>
            <a:off x="474128" y="3848575"/>
            <a:ext cx="7188313" cy="1163264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The </a:t>
            </a:r>
            <a:r>
              <a:rPr lang="en-US" altLang="en-US" sz="2200" b="1" dirty="0"/>
              <a:t>adverse selection problem</a:t>
            </a:r>
            <a:r>
              <a:rPr lang="en-US" altLang="en-US" sz="2200" dirty="0"/>
              <a:t> is the problem that customers who apply for insurance policies are more likely to be those in need of </a:t>
            </a:r>
            <a:r>
              <a:rPr lang="en-US" altLang="en-US" sz="2200" dirty="0" smtClean="0"/>
              <a:t>coverage.</a:t>
            </a:r>
            <a:endParaRPr lang="en-US" altLang="en-US" sz="22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5"/>
          </p:nvPr>
        </p:nvSpPr>
        <p:spPr>
          <a:xfrm>
            <a:off x="482596" y="1732213"/>
            <a:ext cx="7179845" cy="2064284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/>
              <a:t>Insurance companies accept or underwrite risk that a pre-specified event will occur in return for insurance </a:t>
            </a:r>
            <a:r>
              <a:rPr lang="en-US" altLang="en-US" sz="2200" dirty="0" smtClean="0"/>
              <a:t>premiums.</a:t>
            </a:r>
            <a:endParaRPr lang="en-US" altLang="en-US" sz="2200" dirty="0"/>
          </a:p>
          <a:p>
            <a:pPr marL="292608" lvl="1" indent="-292608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200" dirty="0"/>
              <a:t>Underwriting decisions determine which risks are accepted and which are </a:t>
            </a:r>
            <a:r>
              <a:rPr lang="en-US" altLang="en-US" sz="2200" dirty="0" smtClean="0"/>
              <a:t>not.</a:t>
            </a:r>
            <a:endParaRPr lang="en-US" altLang="en-US" sz="2200" dirty="0"/>
          </a:p>
          <a:p>
            <a:pPr marL="292608" lvl="1" indent="-292608" eaLnBrk="1" hangingPunct="1">
              <a:lnSpc>
                <a:spcPct val="90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200" dirty="0"/>
              <a:t>Underwriting decisions determine how much to charge (in the form of premiums) for accepted </a:t>
            </a:r>
            <a:r>
              <a:rPr lang="en-US" altLang="en-US" sz="2200" dirty="0" smtClean="0"/>
              <a:t>risks.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169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2489"/>
            <a:ext cx="7454766" cy="706922"/>
          </a:xfrm>
        </p:spPr>
        <p:txBody>
          <a:bodyPr anchor="ctr"/>
          <a:lstStyle/>
          <a:p>
            <a:r>
              <a:rPr lang="en-US" sz="3500" dirty="0"/>
              <a:t>The Role of Actuaries</a:t>
            </a:r>
            <a:endParaRPr lang="en-IN" sz="1000" b="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14668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Actuaries</a:t>
            </a:r>
            <a:r>
              <a:rPr lang="en-US" altLang="en-US" sz="2200" dirty="0"/>
              <a:t> reduce the risks of underwriting and selling </a:t>
            </a:r>
            <a:r>
              <a:rPr lang="en-US" altLang="en-US" sz="2200" dirty="0" smtClean="0"/>
              <a:t>insurance.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With traditional life insurance, actuaries analyze mortality, produce life tables, and apply time-value-of-money tools to price life insurance, annuities, and endowment </a:t>
            </a:r>
            <a:r>
              <a:rPr lang="en-US" altLang="en-US" sz="2000" dirty="0" smtClean="0"/>
              <a:t>policies.</a:t>
            </a:r>
            <a:endParaRPr lang="en-US" altLang="en-US" sz="20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With health insurance, actuaries analyze the rates of disability, morbidity, mortality, fertility, etc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80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7566"/>
            <a:ext cx="7543800" cy="664745"/>
          </a:xfrm>
        </p:spPr>
        <p:txBody>
          <a:bodyPr anchor="ctr"/>
          <a:lstStyle/>
          <a:p>
            <a:r>
              <a:rPr lang="en-US" sz="3500" dirty="0"/>
              <a:t>The Four Types of Life </a:t>
            </a:r>
            <a:r>
              <a:rPr lang="en-US" sz="3500" dirty="0" smtClean="0"/>
              <a:t>Insurance </a:t>
            </a:r>
            <a:r>
              <a:rPr lang="en-US" sz="1000" b="0" dirty="0" smtClean="0"/>
              <a:t>1</a:t>
            </a:r>
            <a:endParaRPr lang="en-IN" sz="1000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62366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b="1" dirty="0"/>
              <a:t>#1 - Ordinary life insurance</a:t>
            </a:r>
            <a:r>
              <a:rPr lang="en-US" altLang="en-US" sz="2400" dirty="0"/>
              <a:t> is marketed to individuals—policyholders make periodic premium payments in exchange for </a:t>
            </a:r>
            <a:r>
              <a:rPr lang="en-US" altLang="en-US" sz="2400" dirty="0" smtClean="0"/>
              <a:t>coverage.</a:t>
            </a:r>
            <a:endParaRPr lang="en-US" altLang="en-US" sz="2400" dirty="0"/>
          </a:p>
          <a:p>
            <a:pPr marL="292608" lvl="1" indent="-292608" eaLnBrk="1" hangingPunct="1">
              <a:buSzPct val="100000"/>
            </a:pPr>
            <a:r>
              <a:rPr lang="en-US" altLang="en-US" sz="2200" b="1" dirty="0"/>
              <a:t>Term life </a:t>
            </a:r>
            <a:r>
              <a:rPr lang="en-US" altLang="en-US" sz="2200" dirty="0"/>
              <a:t>is the closest to pure life insurance; has no savings element </a:t>
            </a:r>
            <a:r>
              <a:rPr lang="en-US" altLang="en-US" sz="2200" dirty="0" smtClean="0"/>
              <a:t>attached.</a:t>
            </a:r>
            <a:endParaRPr lang="en-US" altLang="en-US" sz="2200" b="1" dirty="0"/>
          </a:p>
          <a:p>
            <a:pPr marL="292608" lvl="1" indent="-292608" eaLnBrk="1" hangingPunct="1">
              <a:buSzPct val="100000"/>
            </a:pPr>
            <a:r>
              <a:rPr lang="en-US" altLang="en-US" sz="2200" b="1" dirty="0"/>
              <a:t>Whole life </a:t>
            </a:r>
            <a:r>
              <a:rPr lang="en-US" altLang="en-US" sz="2200" dirty="0"/>
              <a:t>protects the individual over an entire lifetime rather than for a specified coverage </a:t>
            </a:r>
            <a:r>
              <a:rPr lang="en-US" altLang="en-US" sz="2200" dirty="0" smtClean="0"/>
              <a:t>period.</a:t>
            </a:r>
            <a:endParaRPr lang="en-US" altLang="en-US" sz="2200" b="1" dirty="0"/>
          </a:p>
          <a:p>
            <a:pPr marL="292608" lvl="1" indent="-292608" eaLnBrk="1" hangingPunct="1">
              <a:buSzPct val="100000"/>
            </a:pPr>
            <a:r>
              <a:rPr lang="en-US" altLang="en-US" sz="2200" b="1" dirty="0"/>
              <a:t>Endowment life </a:t>
            </a:r>
            <a:r>
              <a:rPr lang="en-US" altLang="en-US" sz="2200" dirty="0"/>
              <a:t>combines a pure (term) insurance element with a savings </a:t>
            </a:r>
            <a:r>
              <a:rPr lang="en-US" altLang="en-US" sz="2200" dirty="0" smtClean="0"/>
              <a:t>element.</a:t>
            </a:r>
            <a:endParaRPr lang="en-US" altLang="en-US" sz="2200" b="1" dirty="0"/>
          </a:p>
          <a:p>
            <a:pPr marL="292608" lvl="1" indent="-292608" eaLnBrk="1" hangingPunct="1">
              <a:buSzPct val="100000"/>
            </a:pPr>
            <a:r>
              <a:rPr lang="en-US" altLang="en-US" sz="2200" b="1" dirty="0"/>
              <a:t>Variable life </a:t>
            </a:r>
            <a:r>
              <a:rPr lang="en-US" altLang="en-US" sz="2200" dirty="0"/>
              <a:t>invests fixed premium payments in mutual funds of stocks, bonds, and money market </a:t>
            </a:r>
            <a:r>
              <a:rPr lang="en-US" altLang="en-US" sz="2200" dirty="0" smtClean="0"/>
              <a:t>instruments.</a:t>
            </a:r>
            <a:endParaRPr lang="en-US" altLang="en-US" sz="2200" b="1" dirty="0"/>
          </a:p>
          <a:p>
            <a:pPr marL="292608" lvl="1" indent="-292608" eaLnBrk="1" hangingPunct="1">
              <a:buSzPct val="100000"/>
            </a:pPr>
            <a:r>
              <a:rPr lang="en-US" altLang="en-US" sz="2200" b="1" dirty="0"/>
              <a:t>Universal life and variable universal </a:t>
            </a:r>
            <a:r>
              <a:rPr lang="en-US" altLang="en-US" sz="2200" b="1" dirty="0" smtClean="0"/>
              <a:t>life.</a:t>
            </a:r>
            <a:endParaRPr lang="en-US" altLang="en-US" sz="2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059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551"/>
            <a:ext cx="6779623" cy="884775"/>
          </a:xfrm>
        </p:spPr>
        <p:txBody>
          <a:bodyPr anchor="ctr"/>
          <a:lstStyle/>
          <a:p>
            <a:r>
              <a:rPr lang="en-US" sz="3500" dirty="0"/>
              <a:t>The Four Types of Life Insurance </a:t>
            </a:r>
            <a:r>
              <a:rPr lang="en-US" sz="1000" b="0" dirty="0" smtClean="0"/>
              <a:t>2</a:t>
            </a:r>
            <a:endParaRPr lang="en-IN" sz="1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41615"/>
            <a:ext cx="7309413" cy="222403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#2 - Group life insurance</a:t>
            </a:r>
            <a:r>
              <a:rPr lang="en-US" altLang="en-US" sz="2200" dirty="0"/>
              <a:t> covers a large number of persons under a single </a:t>
            </a:r>
            <a:r>
              <a:rPr lang="en-US" altLang="en-US" sz="2200" dirty="0" smtClean="0"/>
              <a:t>policy.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Contributory—both the employer and the employee cover a share of the </a:t>
            </a:r>
            <a:r>
              <a:rPr lang="en-US" altLang="en-US" sz="2200" dirty="0" smtClean="0"/>
              <a:t>premiums.</a:t>
            </a:r>
            <a:endParaRPr lang="en-US" altLang="en-US" sz="2200" dirty="0"/>
          </a:p>
          <a:p>
            <a:pPr marL="292608" lvl="1" indent="-292608" eaLnBrk="1" hangingPunct="1">
              <a:buSzPct val="100000"/>
            </a:pPr>
            <a:r>
              <a:rPr lang="en-US" altLang="en-US" sz="2200" dirty="0"/>
              <a:t>Noncontributory—the costs are borne entirely by the </a:t>
            </a:r>
            <a:r>
              <a:rPr lang="en-US" altLang="en-US" sz="2200" dirty="0" smtClean="0"/>
              <a:t>employer.</a:t>
            </a:r>
            <a:endParaRPr lang="en-US" altLang="en-US" sz="2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474131" y="3988005"/>
            <a:ext cx="6956816" cy="104087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b="1" dirty="0"/>
              <a:t>#3 - Credit life</a:t>
            </a:r>
            <a:r>
              <a:rPr lang="en-US" altLang="en-US" sz="2200" dirty="0"/>
              <a:t> </a:t>
            </a:r>
            <a:r>
              <a:rPr lang="en-US" altLang="en-US" sz="2200" b="1" dirty="0"/>
              <a:t>insurance </a:t>
            </a:r>
            <a:r>
              <a:rPr lang="en-US" altLang="en-US" sz="2200" dirty="0"/>
              <a:t>protects lenders against borrower death prior to the repayment of a debt contract, such as a mortgage or car </a:t>
            </a:r>
            <a:r>
              <a:rPr lang="en-US" altLang="en-US" sz="2200" dirty="0" smtClean="0"/>
              <a:t>loan.</a:t>
            </a:r>
            <a:endParaRPr lang="en-US" alt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251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7566"/>
            <a:ext cx="7543800" cy="962971"/>
          </a:xfrm>
        </p:spPr>
        <p:txBody>
          <a:bodyPr anchor="ctr"/>
          <a:lstStyle/>
          <a:p>
            <a:r>
              <a:rPr lang="en-US" sz="3500" dirty="0"/>
              <a:t>The Four Types of Life Insurance </a:t>
            </a:r>
            <a:r>
              <a:rPr lang="en-US" sz="3500" dirty="0" smtClean="0"/>
              <a:t>Concluded</a:t>
            </a:r>
            <a:endParaRPr lang="en-IN" sz="35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811862"/>
            <a:ext cx="8229600" cy="42714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b="1" dirty="0"/>
              <a:t>#4 – Other activities </a:t>
            </a:r>
            <a:r>
              <a:rPr lang="en-US" altLang="en-US" sz="2400" dirty="0"/>
              <a:t>include the sale of annuities, private pension plans, and accident and health </a:t>
            </a:r>
            <a:r>
              <a:rPr lang="en-US" altLang="en-US" sz="2400" dirty="0" smtClean="0"/>
              <a:t>insurance.</a:t>
            </a:r>
            <a:endParaRPr lang="en-US" altLang="en-US" sz="2400" dirty="0"/>
          </a:p>
          <a:p>
            <a:pPr marL="292608" lvl="1" indent="-292608" eaLnBrk="1" hangingPunct="1">
              <a:buSzPct val="100000"/>
            </a:pPr>
            <a:r>
              <a:rPr lang="en-US" altLang="en-US" sz="2000" dirty="0"/>
              <a:t>Annuities represent the reverse of life insurance </a:t>
            </a:r>
            <a:r>
              <a:rPr lang="en-US" altLang="en-US" sz="2000" dirty="0" smtClean="0"/>
              <a:t>principals.</a:t>
            </a:r>
            <a:endParaRPr lang="en-US" altLang="en-US" sz="2000" dirty="0"/>
          </a:p>
          <a:p>
            <a:pPr marL="740664" lvl="2" indent="-228600" eaLnBrk="1" hangingPunct="1">
              <a:buSzPct val="80000"/>
            </a:pPr>
            <a:r>
              <a:rPr lang="en-US" altLang="en-US" sz="1800" dirty="0"/>
              <a:t>Popular among individuals as a mechanism used to save for </a:t>
            </a:r>
            <a:r>
              <a:rPr lang="en-US" altLang="en-US" sz="1800" dirty="0" smtClean="0"/>
              <a:t>retirement.</a:t>
            </a:r>
            <a:endParaRPr lang="en-US" altLang="en-US" sz="1800" dirty="0"/>
          </a:p>
          <a:p>
            <a:pPr marL="740664" lvl="2" indent="-228600" eaLnBrk="1" hangingPunct="1">
              <a:buSzPct val="80000"/>
            </a:pPr>
            <a:r>
              <a:rPr lang="en-US" altLang="en-US" sz="1800" dirty="0"/>
              <a:t>Annuity sales in 2015 topped $236.7 </a:t>
            </a:r>
            <a:r>
              <a:rPr lang="en-US" altLang="en-US" sz="1800" dirty="0" smtClean="0"/>
              <a:t>billion</a:t>
            </a:r>
            <a:r>
              <a:rPr lang="en-US" altLang="en-US" sz="1800" dirty="0" smtClean="0"/>
              <a:t>.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100" dirty="0"/>
              <a:t>In 2016, life insurance companies were managing over $3.6 trillion in pension fund assets, equal to 41% of all private pension plans.</a:t>
            </a:r>
          </a:p>
          <a:p>
            <a:pPr marL="292608" lvl="1" indent="-292608" eaLnBrk="1" hangingPunct="1">
              <a:buSzPct val="100000"/>
            </a:pPr>
            <a:r>
              <a:rPr lang="en-US" altLang="en-US" sz="2100" dirty="0"/>
              <a:t>More than $171 billion in premiums were written annually by life and health companies in accident-health in 2015</a:t>
            </a:r>
            <a:r>
              <a:rPr lang="en-US" altLang="en-US" sz="2100" dirty="0" smtClean="0"/>
              <a:t>.</a:t>
            </a:r>
            <a:endParaRPr lang="en-US" altLang="en-US" sz="2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15-</a:t>
            </a:r>
            <a:fld id="{4773FF61-F4E9-4123-B6AF-201BC82A0194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190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4e952e3536a92d9a55fa08359513fca5ca6a8"/>
</p:tagLst>
</file>

<file path=ppt/theme/theme1.xml><?xml version="1.0" encoding="utf-8"?>
<a:theme xmlns:a="http://schemas.openxmlformats.org/drawingml/2006/main" name="Network">
  <a:themeElements>
    <a:clrScheme name="Custom 7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0000FF"/>
      </a:hlink>
      <a:folHlink>
        <a:srgbClr val="0000FF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etwork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5147</TotalTime>
  <Words>2724</Words>
  <Application>Microsoft Office PowerPoint</Application>
  <PresentationFormat>On-screen Show (4:3)</PresentationFormat>
  <Paragraphs>384</Paragraphs>
  <Slides>30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Network</vt:lpstr>
      <vt:lpstr>1_Network</vt:lpstr>
      <vt:lpstr>MathType 6.0 Equation</vt:lpstr>
      <vt:lpstr>Chapter Fifteen</vt:lpstr>
      <vt:lpstr>Insurance Companies (ICs)</vt:lpstr>
      <vt:lpstr>Life Insurance Companies 1</vt:lpstr>
      <vt:lpstr>Life Insurance Companies 2</vt:lpstr>
      <vt:lpstr>Life Insurance Companies Concluded</vt:lpstr>
      <vt:lpstr>The Role of Actuaries</vt:lpstr>
      <vt:lpstr>The Four Types of Life Insurance 1</vt:lpstr>
      <vt:lpstr>The Four Types of Life Insurance 2</vt:lpstr>
      <vt:lpstr>The Four Types of Life Insurance Concluded</vt:lpstr>
      <vt:lpstr>Distribution of Premiums Written on Various Life Insurance Lines</vt:lpstr>
      <vt:lpstr>Annuities Example 1</vt:lpstr>
      <vt:lpstr>Annuities Example 2</vt:lpstr>
      <vt:lpstr>Balance Sheets and Recent Trends 1</vt:lpstr>
      <vt:lpstr>Balance Sheets and Recent Trends 2</vt:lpstr>
      <vt:lpstr>Regulation 1</vt:lpstr>
      <vt:lpstr>Regulation 2</vt:lpstr>
      <vt:lpstr>Property-Casualty (P&amp;C) Insurance Companies</vt:lpstr>
      <vt:lpstr>P&amp;C Lines</vt:lpstr>
      <vt:lpstr>Balance Sheets of P&amp;C Companies</vt:lpstr>
      <vt:lpstr>Underwriting Risk</vt:lpstr>
      <vt:lpstr>Loss Risk and Expense Risk</vt:lpstr>
      <vt:lpstr>Property-Casualty (P&amp;C) Key Ratios</vt:lpstr>
      <vt:lpstr>P&amp;C Industry Underwriting Ratios 1</vt:lpstr>
      <vt:lpstr>P&amp;C Industry Underwriting Ratios 2</vt:lpstr>
      <vt:lpstr>P&amp;C Industry Underwriting Ratios 3</vt:lpstr>
      <vt:lpstr>P&amp;C Recent Trends</vt:lpstr>
      <vt:lpstr>Property-Casualty (P&amp;C)  Insurance Regulation</vt:lpstr>
      <vt:lpstr>Global Issues</vt:lpstr>
      <vt:lpstr>Distribution of Premiums Written on Various Life Insurance Lines Long Description</vt:lpstr>
      <vt:lpstr>P&amp;C Industry Underwriting Ratios 2 Long Description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Markets and Institutions, 7e</dc:title>
  <dc:subject/>
  <dc:creator>Saunders</dc:creator>
  <cp:lastModifiedBy>R, Nithiyanandhan</cp:lastModifiedBy>
  <cp:revision>475</cp:revision>
  <dcterms:created xsi:type="dcterms:W3CDTF">2000-07-01T19:33:32Z</dcterms:created>
  <dcterms:modified xsi:type="dcterms:W3CDTF">2018-08-14T08:54:22Z</dcterms:modified>
</cp:coreProperties>
</file>