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5" r:id="rId1"/>
    <p:sldMasterId id="2147483706" r:id="rId2"/>
  </p:sldMasterIdLst>
  <p:notesMasterIdLst>
    <p:notesMasterId r:id="rId30"/>
  </p:notesMasterIdLst>
  <p:handoutMasterIdLst>
    <p:handoutMasterId r:id="rId31"/>
  </p:handoutMasterIdLst>
  <p:sldIdLst>
    <p:sldId id="365" r:id="rId3"/>
    <p:sldId id="366" r:id="rId4"/>
    <p:sldId id="407" r:id="rId5"/>
    <p:sldId id="408" r:id="rId6"/>
    <p:sldId id="409" r:id="rId7"/>
    <p:sldId id="410" r:id="rId8"/>
    <p:sldId id="411" r:id="rId9"/>
    <p:sldId id="412" r:id="rId10"/>
    <p:sldId id="413" r:id="rId11"/>
    <p:sldId id="414" r:id="rId12"/>
    <p:sldId id="415" r:id="rId13"/>
    <p:sldId id="416" r:id="rId14"/>
    <p:sldId id="417" r:id="rId15"/>
    <p:sldId id="418" r:id="rId16"/>
    <p:sldId id="419" r:id="rId17"/>
    <p:sldId id="431" r:id="rId18"/>
    <p:sldId id="420" r:id="rId19"/>
    <p:sldId id="421" r:id="rId20"/>
    <p:sldId id="422" r:id="rId21"/>
    <p:sldId id="423" r:id="rId22"/>
    <p:sldId id="424" r:id="rId23"/>
    <p:sldId id="426" r:id="rId24"/>
    <p:sldId id="425" r:id="rId25"/>
    <p:sldId id="427" r:id="rId26"/>
    <p:sldId id="428" r:id="rId27"/>
    <p:sldId id="430" r:id="rId28"/>
    <p:sldId id="429" r:id="rId29"/>
  </p:sldIdLst>
  <p:sldSz cx="9144000" cy="6858000" type="screen4x3"/>
  <p:notesSz cx="9144000" cy="6858000"/>
  <p:custDataLst>
    <p:tags r:id="rId32"/>
  </p:custDataLst>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E84C22"/>
    <a:srgbClr val="F6D0CC"/>
    <a:srgbClr val="FBE9E8"/>
    <a:srgbClr val="007FBE"/>
    <a:srgbClr val="FFFFCC"/>
    <a:srgbClr val="FFCC00"/>
    <a:srgbClr val="CC0000"/>
    <a:srgbClr val="000066"/>
    <a:srgbClr val="663300"/>
    <a:srgbClr val="1C1C1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369" autoAdjust="0"/>
    <p:restoredTop sz="86427" autoAdjust="0"/>
  </p:normalViewPr>
  <p:slideViewPr>
    <p:cSldViewPr snapToGrid="0">
      <p:cViewPr varScale="1">
        <p:scale>
          <a:sx n="110" d="100"/>
          <a:sy n="110" d="100"/>
        </p:scale>
        <p:origin x="131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4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83971" name="Rectangle 3"/>
          <p:cNvSpPr>
            <a:spLocks noGrp="1" noChangeArrowheads="1"/>
          </p:cNvSpPr>
          <p:nvPr>
            <p:ph type="dt" sz="quarter"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83972" name="Rectangle 4"/>
          <p:cNvSpPr>
            <a:spLocks noGrp="1" noChangeArrowheads="1"/>
          </p:cNvSpPr>
          <p:nvPr>
            <p:ph type="ftr" sz="quarter" idx="2"/>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83973" name="Rectangle 5"/>
          <p:cNvSpPr>
            <a:spLocks noGrp="1" noChangeArrowheads="1"/>
          </p:cNvSpPr>
          <p:nvPr>
            <p:ph type="sldNum" sz="quarter" idx="3"/>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1B7026F9-3819-437D-B98A-C97A0604222E}" type="slidenum">
              <a:rPr lang="en-US"/>
              <a:pPr>
                <a:defRPr/>
              </a:pPr>
              <a:t>‹#›</a:t>
            </a:fld>
            <a:endParaRPr lang="en-US"/>
          </a:p>
        </p:txBody>
      </p:sp>
    </p:spTree>
    <p:extLst>
      <p:ext uri="{BB962C8B-B14F-4D97-AF65-F5344CB8AC3E}">
        <p14:creationId xmlns:p14="http://schemas.microsoft.com/office/powerpoint/2010/main" val="40238308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81923" name="Rectangle 3"/>
          <p:cNvSpPr>
            <a:spLocks noGrp="1" noChangeArrowheads="1"/>
          </p:cNvSpPr>
          <p:nvPr>
            <p:ph type="dt"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2772" name="Rectangle 4"/>
          <p:cNvSpPr>
            <a:spLocks noGrp="1" noRot="1" noChangeAspect="1" noChangeArrowheads="1" noTextEdit="1"/>
          </p:cNvSpPr>
          <p:nvPr>
            <p:ph type="sldImg" idx="2"/>
          </p:nvPr>
        </p:nvSpPr>
        <p:spPr bwMode="auto">
          <a:xfrm>
            <a:off x="2857500" y="514350"/>
            <a:ext cx="3429000" cy="2571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5"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1926"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81927"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02627243-4FD6-484B-925E-03A32A5E2EBF}" type="slidenum">
              <a:rPr lang="en-US"/>
              <a:pPr>
                <a:defRPr/>
              </a:pPr>
              <a:t>‹#›</a:t>
            </a:fld>
            <a:endParaRPr lang="en-US"/>
          </a:p>
        </p:txBody>
      </p:sp>
    </p:spTree>
    <p:extLst>
      <p:ext uri="{BB962C8B-B14F-4D97-AF65-F5344CB8AC3E}">
        <p14:creationId xmlns:p14="http://schemas.microsoft.com/office/powerpoint/2010/main" val="6496686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a:t>
            </a:fld>
            <a:endParaRPr lang="en-US"/>
          </a:p>
        </p:txBody>
      </p:sp>
    </p:spTree>
    <p:extLst>
      <p:ext uri="{BB962C8B-B14F-4D97-AF65-F5344CB8AC3E}">
        <p14:creationId xmlns:p14="http://schemas.microsoft.com/office/powerpoint/2010/main" val="23969879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a:t>
            </a:fld>
            <a:endParaRPr lang="en-US"/>
          </a:p>
        </p:txBody>
      </p:sp>
    </p:spTree>
    <p:extLst>
      <p:ext uri="{BB962C8B-B14F-4D97-AF65-F5344CB8AC3E}">
        <p14:creationId xmlns:p14="http://schemas.microsoft.com/office/powerpoint/2010/main" val="35607094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26</a:t>
            </a:fld>
            <a:endParaRPr lang="en-US"/>
          </a:p>
        </p:txBody>
      </p:sp>
    </p:spTree>
    <p:extLst>
      <p:ext uri="{BB962C8B-B14F-4D97-AF65-F5344CB8AC3E}">
        <p14:creationId xmlns:p14="http://schemas.microsoft.com/office/powerpoint/2010/main" val="2009395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27</a:t>
            </a:fld>
            <a:endParaRPr lang="en-US"/>
          </a:p>
        </p:txBody>
      </p:sp>
    </p:spTree>
    <p:extLst>
      <p:ext uri="{BB962C8B-B14F-4D97-AF65-F5344CB8AC3E}">
        <p14:creationId xmlns:p14="http://schemas.microsoft.com/office/powerpoint/2010/main" val="6278457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731"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a:t>Click to edit Master title style</a:t>
            </a:r>
          </a:p>
        </p:txBody>
      </p:sp>
      <p:sp>
        <p:nvSpPr>
          <p:cNvPr id="73732"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pPr lvl="0"/>
            <a:r>
              <a:rPr lang="en-US" altLang="en-US" noProof="0"/>
              <a:t>Click to edit Master subtitle style</a:t>
            </a:r>
          </a:p>
        </p:txBody>
      </p:sp>
      <p:sp>
        <p:nvSpPr>
          <p:cNvPr id="39" name="Rectangle 5"/>
          <p:cNvSpPr>
            <a:spLocks noGrp="1" noChangeArrowheads="1"/>
          </p:cNvSpPr>
          <p:nvPr>
            <p:ph type="dt" sz="half" idx="10"/>
          </p:nvPr>
        </p:nvSpPr>
        <p:spPr/>
        <p:txBody>
          <a:bodyPr/>
          <a:lstStyle>
            <a:lvl1pPr>
              <a:defRPr/>
            </a:lvl1pPr>
          </a:lstStyle>
          <a:p>
            <a:pPr>
              <a:defRPr/>
            </a:pPr>
            <a:fld id="{E5CF2F7A-1992-4ADE-9390-D8F0B40BD659}" type="datetime1">
              <a:rPr lang="en-US" smtClean="0"/>
              <a:t>9/6/2018</a:t>
            </a:fld>
            <a:endParaRPr lang="en-US" altLang="en-US"/>
          </a:p>
        </p:txBody>
      </p:sp>
      <p:sp>
        <p:nvSpPr>
          <p:cNvPr id="43" name="Content Placeholder 2"/>
          <p:cNvSpPr txBox="1">
            <a:spLocks/>
          </p:cNvSpPr>
          <p:nvPr userDrawn="1"/>
        </p:nvSpPr>
        <p:spPr>
          <a:xfrm>
            <a:off x="3632200" y="6501383"/>
            <a:ext cx="1879600" cy="216745"/>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9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algn="l"/>
            <a:r>
              <a:rPr lang="en-US" altLang="en-US" kern="0" dirty="0"/>
              <a:t>© 2019 McGraw-Hill Education. </a:t>
            </a:r>
            <a:endParaRPr lang="en-IN" kern="0" dirty="0"/>
          </a:p>
        </p:txBody>
      </p:sp>
      <p:sp>
        <p:nvSpPr>
          <p:cNvPr id="40"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a:t>16-</a:t>
            </a:r>
            <a:fld id="{CB4170C2-2BCD-4EE9-940C-15A2525D2C19}" type="slidenum">
              <a:rPr lang="en-US" altLang="en-US" smtClean="0"/>
              <a:pPr>
                <a:defRPr/>
              </a:pPr>
              <a:t>‹#›</a:t>
            </a:fld>
            <a:endParaRPr lang="en-US" altLang="en-US" dirty="0"/>
          </a:p>
        </p:txBody>
      </p:sp>
    </p:spTree>
    <p:extLst>
      <p:ext uri="{BB962C8B-B14F-4D97-AF65-F5344CB8AC3E}">
        <p14:creationId xmlns:p14="http://schemas.microsoft.com/office/powerpoint/2010/main" val="3794732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3151AAD1-979F-4319-A40A-6C2BC674C7ED}" type="datetime1">
              <a:rPr lang="en-US" smtClean="0"/>
              <a:t>9/6/2018</a:t>
            </a:fld>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r>
              <a:rPr lang="en-US" altLang="en-US" dirty="0"/>
              <a:t>16-</a:t>
            </a:r>
            <a:fld id="{785CE35C-1C9F-4188-92C1-63770C0A2671}" type="slidenum">
              <a:rPr lang="en-US" altLang="en-US" smtClean="0"/>
              <a:pPr>
                <a:defRPr/>
              </a:pPr>
              <a:t>‹#›</a:t>
            </a:fld>
            <a:endParaRPr lang="en-US" altLang="en-US" dirty="0"/>
          </a:p>
        </p:txBody>
      </p:sp>
    </p:spTree>
    <p:extLst>
      <p:ext uri="{BB962C8B-B14F-4D97-AF65-F5344CB8AC3E}">
        <p14:creationId xmlns:p14="http://schemas.microsoft.com/office/powerpoint/2010/main" val="2606636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21AED923-502D-4717-9DDE-B8CE27A9A234}" type="datetime1">
              <a:rPr lang="en-US" smtClean="0"/>
              <a:t>9/6/2018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16-</a:t>
            </a:r>
            <a:fld id="{E937DF0A-01D5-43B5-86A9-B4D1563225DD}" type="slidenum">
              <a:rPr lang="en-US" altLang="en-US" smtClean="0"/>
              <a:pPr>
                <a:defRPr/>
              </a:pPr>
              <a:t>‹#›</a:t>
            </a:fld>
            <a:endParaRPr lang="en-US" altLang="en-US" dirty="0"/>
          </a:p>
        </p:txBody>
      </p:sp>
    </p:spTree>
    <p:extLst>
      <p:ext uri="{BB962C8B-B14F-4D97-AF65-F5344CB8AC3E}">
        <p14:creationId xmlns:p14="http://schemas.microsoft.com/office/powerpoint/2010/main" val="29314997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CBC1A658-46A3-4E9E-840E-25D5358477B6}" type="datetime1">
              <a:rPr lang="en-US" smtClean="0"/>
              <a:t>9/6/2018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16-</a:t>
            </a:r>
            <a:fld id="{DE53716D-4E9B-4CE0-B041-3AE37BD64244}" type="slidenum">
              <a:rPr lang="en-US" altLang="en-US" smtClean="0"/>
              <a:pPr>
                <a:defRPr/>
              </a:pPr>
              <a:t>‹#›</a:t>
            </a:fld>
            <a:endParaRPr lang="en-US" altLang="en-US" dirty="0"/>
          </a:p>
        </p:txBody>
      </p:sp>
    </p:spTree>
    <p:extLst>
      <p:ext uri="{BB962C8B-B14F-4D97-AF65-F5344CB8AC3E}">
        <p14:creationId xmlns:p14="http://schemas.microsoft.com/office/powerpoint/2010/main" val="26048315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E0EB1458-3B0F-475B-8366-B1D3823E6954}"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16-</a:t>
            </a:r>
            <a:fld id="{27B36733-6429-48EB-8343-85CD06A58780}" type="slidenum">
              <a:rPr lang="en-US" altLang="en-US" smtClean="0"/>
              <a:pPr>
                <a:defRPr/>
              </a:pPr>
              <a:t>‹#›</a:t>
            </a:fld>
            <a:endParaRPr lang="en-US" altLang="en-US" dirty="0"/>
          </a:p>
        </p:txBody>
      </p:sp>
    </p:spTree>
    <p:extLst>
      <p:ext uri="{BB962C8B-B14F-4D97-AF65-F5344CB8AC3E}">
        <p14:creationId xmlns:p14="http://schemas.microsoft.com/office/powerpoint/2010/main" val="1498199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01D77506-B181-4EF4-A010-9AF1D06627A7}"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16-</a:t>
            </a:r>
            <a:fld id="{4694F11F-2697-4F92-A2C8-1AA177B73216}" type="slidenum">
              <a:rPr lang="en-US" altLang="en-US" smtClean="0"/>
              <a:pPr>
                <a:defRPr/>
              </a:pPr>
              <a:t>‹#›</a:t>
            </a:fld>
            <a:endParaRPr lang="en-US" altLang="en-US" dirty="0"/>
          </a:p>
        </p:txBody>
      </p:sp>
    </p:spTree>
    <p:extLst>
      <p:ext uri="{BB962C8B-B14F-4D97-AF65-F5344CB8AC3E}">
        <p14:creationId xmlns:p14="http://schemas.microsoft.com/office/powerpoint/2010/main" val="24931021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731"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a:t>Click to edit Master title style</a:t>
            </a:r>
          </a:p>
        </p:txBody>
      </p:sp>
      <p:sp>
        <p:nvSpPr>
          <p:cNvPr id="73732"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pPr lvl="0"/>
            <a:r>
              <a:rPr lang="en-US" altLang="en-US" noProof="0"/>
              <a:t>Click to edit Master subtitle style</a:t>
            </a:r>
          </a:p>
        </p:txBody>
      </p:sp>
      <p:sp>
        <p:nvSpPr>
          <p:cNvPr id="39" name="Rectangle 5"/>
          <p:cNvSpPr>
            <a:spLocks noGrp="1" noChangeArrowheads="1"/>
          </p:cNvSpPr>
          <p:nvPr>
            <p:ph type="dt" sz="half" idx="10"/>
          </p:nvPr>
        </p:nvSpPr>
        <p:spPr/>
        <p:txBody>
          <a:bodyPr/>
          <a:lstStyle>
            <a:lvl1pPr>
              <a:defRPr/>
            </a:lvl1pPr>
          </a:lstStyle>
          <a:p>
            <a:pPr>
              <a:defRPr/>
            </a:pPr>
            <a:fld id="{63BF5CB8-BB58-42BE-A971-042D765140BE}" type="datetime1">
              <a:rPr lang="en-US" smtClean="0"/>
              <a:t>9/6/2018</a:t>
            </a:fld>
            <a:endParaRPr lang="en-US" altLang="en-US"/>
          </a:p>
        </p:txBody>
      </p:sp>
      <p:sp>
        <p:nvSpPr>
          <p:cNvPr id="3" name="Content Placeholder 2"/>
          <p:cNvSpPr>
            <a:spLocks noGrp="1"/>
          </p:cNvSpPr>
          <p:nvPr>
            <p:ph sz="quarter" idx="11"/>
          </p:nvPr>
        </p:nvSpPr>
        <p:spPr>
          <a:xfrm>
            <a:off x="2590800" y="6248400"/>
            <a:ext cx="4724400" cy="457200"/>
          </a:xfrm>
        </p:spPr>
        <p:txBody>
          <a:bodyPr/>
          <a:lstStyle/>
          <a:p>
            <a:pPr lvl="0"/>
            <a:endParaRPr lang="en-IN" dirty="0"/>
          </a:p>
        </p:txBody>
      </p:sp>
      <p:sp>
        <p:nvSpPr>
          <p:cNvPr id="40" name="Slide Number Placeholder 5"/>
          <p:cNvSpPr>
            <a:spLocks noGrp="1"/>
          </p:cNvSpPr>
          <p:nvPr>
            <p:ph type="sldNum" sz="quarter" idx="12"/>
          </p:nvPr>
        </p:nvSpPr>
        <p:spPr>
          <a:xfrm>
            <a:off x="8144435" y="6483260"/>
            <a:ext cx="984019" cy="365125"/>
          </a:xfrm>
        </p:spPr>
        <p:txBody>
          <a:bodyPr/>
          <a:lstStyle/>
          <a:p>
            <a:pPr>
              <a:defRPr/>
            </a:pPr>
            <a:r>
              <a:rPr lang="en-US" altLang="en-US" dirty="0"/>
              <a:t>Ch. 1     </a:t>
            </a:r>
            <a:fld id="{0FD03E7E-EA82-497A-8F5F-7A09E0EB97C0}" type="slidenum">
              <a:rPr lang="en-US" altLang="en-US" smtClean="0"/>
              <a:pPr>
                <a:defRPr/>
              </a:pPr>
              <a:t>‹#›</a:t>
            </a:fld>
            <a:endParaRPr lang="en-US" altLang="en-US" dirty="0"/>
          </a:p>
        </p:txBody>
      </p:sp>
    </p:spTree>
    <p:extLst>
      <p:ext uri="{BB962C8B-B14F-4D97-AF65-F5344CB8AC3E}">
        <p14:creationId xmlns:p14="http://schemas.microsoft.com/office/powerpoint/2010/main" val="24869375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518746" y="1745639"/>
            <a:ext cx="8229600" cy="4411662"/>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9BA64954-3404-420F-8CDD-BB994EA7B91B}" type="datetime1">
              <a:rPr lang="en-US" smtClean="0"/>
              <a:t>9/6/2018</a:t>
            </a:fld>
            <a:endParaRPr lang="en-US" altLang="en-US"/>
          </a:p>
        </p:txBody>
      </p:sp>
    </p:spTree>
    <p:extLst>
      <p:ext uri="{BB962C8B-B14F-4D97-AF65-F5344CB8AC3E}">
        <p14:creationId xmlns:p14="http://schemas.microsoft.com/office/powerpoint/2010/main" val="19277181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CB1B2F8E-069D-4D34-9B41-F26AA7808A25}"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16-</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150628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6C5F57B9-F59B-4BB8-A1C7-F830CFECA8D0}"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16-</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5"/>
          </p:nvPr>
        </p:nvSpPr>
        <p:spPr>
          <a:xfrm>
            <a:off x="474131" y="505037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218493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448204"/>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4" name="Rectangle 5"/>
          <p:cNvSpPr>
            <a:spLocks noGrp="1" noChangeArrowheads="1"/>
          </p:cNvSpPr>
          <p:nvPr>
            <p:ph type="dt" sz="half" idx="10"/>
          </p:nvPr>
        </p:nvSpPr>
        <p:spPr>
          <a:ln/>
        </p:spPr>
        <p:txBody>
          <a:bodyPr/>
          <a:lstStyle>
            <a:lvl1pPr>
              <a:defRPr/>
            </a:lvl1pPr>
          </a:lstStyle>
          <a:p>
            <a:pPr>
              <a:defRPr/>
            </a:pPr>
            <a:r>
              <a:rPr lang="en-US"/>
              <a:t>	</a:t>
            </a:r>
            <a:fld id="{65EE65AB-4C9C-4808-A207-E2765412556C}" type="datetime1">
              <a:rPr lang="en-US" smtClean="0"/>
              <a:t>9/6/2018</a:t>
            </a:fld>
            <a:endParaRPr lang="en-US" altLang="en-US" dirty="0"/>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16-</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227261"/>
            <a:ext cx="8229600" cy="435507"/>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8" name="Content Placeholder 2"/>
          <p:cNvSpPr>
            <a:spLocks noGrp="1"/>
          </p:cNvSpPr>
          <p:nvPr>
            <p:ph idx="14"/>
          </p:nvPr>
        </p:nvSpPr>
        <p:spPr>
          <a:xfrm>
            <a:off x="474131" y="2794530"/>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9" name="Content Placeholder 2"/>
          <p:cNvSpPr>
            <a:spLocks noGrp="1"/>
          </p:cNvSpPr>
          <p:nvPr>
            <p:ph idx="15"/>
          </p:nvPr>
        </p:nvSpPr>
        <p:spPr>
          <a:xfrm>
            <a:off x="482596" y="3412596"/>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0" name="Content Placeholder 2"/>
          <p:cNvSpPr>
            <a:spLocks noGrp="1"/>
          </p:cNvSpPr>
          <p:nvPr>
            <p:ph idx="16"/>
          </p:nvPr>
        </p:nvSpPr>
        <p:spPr>
          <a:xfrm>
            <a:off x="474128" y="4022194"/>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1" name="Content Placeholder 2"/>
          <p:cNvSpPr>
            <a:spLocks noGrp="1"/>
          </p:cNvSpPr>
          <p:nvPr>
            <p:ph idx="17"/>
          </p:nvPr>
        </p:nvSpPr>
        <p:spPr>
          <a:xfrm>
            <a:off x="474129" y="4589468"/>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2" name="Content Placeholder 2"/>
          <p:cNvSpPr>
            <a:spLocks noGrp="1"/>
          </p:cNvSpPr>
          <p:nvPr>
            <p:ph idx="18"/>
          </p:nvPr>
        </p:nvSpPr>
        <p:spPr>
          <a:xfrm>
            <a:off x="474127" y="5156741"/>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Tree>
    <p:extLst>
      <p:ext uri="{BB962C8B-B14F-4D97-AF65-F5344CB8AC3E}">
        <p14:creationId xmlns:p14="http://schemas.microsoft.com/office/powerpoint/2010/main" val="1569491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84CEBE6B-9881-48A5-9D87-1D63B68E3D27}"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16-</a:t>
            </a:r>
            <a:fld id="{4773FF61-F4E9-4123-B6AF-201BC82A0194}" type="slidenum">
              <a:rPr lang="en-US" altLang="en-US" smtClean="0"/>
              <a:pPr>
                <a:defRPr/>
              </a:pPr>
              <a:t>‹#›</a:t>
            </a:fld>
            <a:endParaRPr lang="en-US" altLang="en-US" dirty="0"/>
          </a:p>
        </p:txBody>
      </p:sp>
    </p:spTree>
    <p:extLst>
      <p:ext uri="{BB962C8B-B14F-4D97-AF65-F5344CB8AC3E}">
        <p14:creationId xmlns:p14="http://schemas.microsoft.com/office/powerpoint/2010/main" val="30458919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fld id="{A19F46D1-1993-487F-86D9-D5519159540F}"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16-</a:t>
            </a:r>
            <a:fld id="{B8643C53-5634-46E8-9866-13612EB8B71C}" type="slidenum">
              <a:rPr lang="en-US" altLang="en-US" smtClean="0"/>
              <a:pPr>
                <a:defRPr/>
              </a:pPr>
              <a:t>‹#›</a:t>
            </a:fld>
            <a:endParaRPr lang="en-US" altLang="en-US" dirty="0"/>
          </a:p>
        </p:txBody>
      </p:sp>
    </p:spTree>
    <p:extLst>
      <p:ext uri="{BB962C8B-B14F-4D97-AF65-F5344CB8AC3E}">
        <p14:creationId xmlns:p14="http://schemas.microsoft.com/office/powerpoint/2010/main" val="606190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fld id="{A0814D74-CFE3-4BDD-A73D-4947DBCC553A}" type="datetime1">
              <a:rPr lang="en-US" smtClean="0"/>
              <a:t>9/6/2018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16-</a:t>
            </a:r>
            <a:fld id="{7905E196-56C6-4301-8665-BC2965E2E4F7}" type="slidenum">
              <a:rPr lang="en-US" altLang="en-US" smtClean="0"/>
              <a:pPr>
                <a:defRPr/>
              </a:pPr>
              <a:t>‹#›</a:t>
            </a:fld>
            <a:endParaRPr lang="en-US" altLang="en-US" dirty="0"/>
          </a:p>
        </p:txBody>
      </p:sp>
    </p:spTree>
    <p:extLst>
      <p:ext uri="{BB962C8B-B14F-4D97-AF65-F5344CB8AC3E}">
        <p14:creationId xmlns:p14="http://schemas.microsoft.com/office/powerpoint/2010/main" val="17448608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fld id="{86CA6423-B699-4CB8-87B5-81CC0F3C2A69}" type="datetime1">
              <a:rPr lang="en-US" smtClean="0"/>
              <a:t>9/6/2018</a:t>
            </a:fld>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r>
              <a:rPr lang="en-US" altLang="en-US" dirty="0"/>
              <a:t>16-</a:t>
            </a:r>
            <a:fld id="{83911F2D-A79E-49A4-B269-8A3F2982665A}" type="slidenum">
              <a:rPr lang="en-US" altLang="en-US" smtClean="0"/>
              <a:pPr>
                <a:defRPr/>
              </a:pPr>
              <a:t>‹#›</a:t>
            </a:fld>
            <a:endParaRPr lang="en-US" altLang="en-US" dirty="0"/>
          </a:p>
        </p:txBody>
      </p:sp>
    </p:spTree>
    <p:extLst>
      <p:ext uri="{BB962C8B-B14F-4D97-AF65-F5344CB8AC3E}">
        <p14:creationId xmlns:p14="http://schemas.microsoft.com/office/powerpoint/2010/main" val="30486299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fld id="{FF0291F7-98E8-4BD9-8624-5FCA2F7387EC}" type="datetime1">
              <a:rPr lang="en-US" smtClean="0"/>
              <a:t>9/6/2018</a:t>
            </a:fld>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r>
              <a:rPr lang="en-US" altLang="en-US" dirty="0"/>
              <a:t>16-</a:t>
            </a:r>
            <a:fld id="{4764DE9E-DF0F-4589-A115-EE7338EDF10A}" type="slidenum">
              <a:rPr lang="en-US" altLang="en-US" smtClean="0"/>
              <a:pPr>
                <a:defRPr/>
              </a:pPr>
              <a:t>‹#›</a:t>
            </a:fld>
            <a:endParaRPr lang="en-US" altLang="en-US" dirty="0"/>
          </a:p>
        </p:txBody>
      </p:sp>
    </p:spTree>
    <p:extLst>
      <p:ext uri="{BB962C8B-B14F-4D97-AF65-F5344CB8AC3E}">
        <p14:creationId xmlns:p14="http://schemas.microsoft.com/office/powerpoint/2010/main" val="17771739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20EA0AEC-355B-4D90-804B-4ADB90A5A1C9}" type="datetime1">
              <a:rPr lang="en-US" smtClean="0"/>
              <a:t>9/6/2018</a:t>
            </a:fld>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r>
              <a:rPr lang="en-US" altLang="en-US" dirty="0"/>
              <a:t>16-</a:t>
            </a:r>
            <a:fld id="{785CE35C-1C9F-4188-92C1-63770C0A2671}" type="slidenum">
              <a:rPr lang="en-US" altLang="en-US" smtClean="0"/>
              <a:pPr>
                <a:defRPr/>
              </a:pPr>
              <a:t>‹#›</a:t>
            </a:fld>
            <a:endParaRPr lang="en-US" altLang="en-US" dirty="0"/>
          </a:p>
        </p:txBody>
      </p:sp>
    </p:spTree>
    <p:extLst>
      <p:ext uri="{BB962C8B-B14F-4D97-AF65-F5344CB8AC3E}">
        <p14:creationId xmlns:p14="http://schemas.microsoft.com/office/powerpoint/2010/main" val="37274042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9E80241A-B41D-4329-8DB9-01768CD4CF98}" type="datetime1">
              <a:rPr lang="en-US" smtClean="0"/>
              <a:t>9/6/2018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16-</a:t>
            </a:r>
            <a:fld id="{E937DF0A-01D5-43B5-86A9-B4D1563225DD}" type="slidenum">
              <a:rPr lang="en-US" altLang="en-US" smtClean="0"/>
              <a:pPr>
                <a:defRPr/>
              </a:pPr>
              <a:t>‹#›</a:t>
            </a:fld>
            <a:endParaRPr lang="en-US" altLang="en-US" dirty="0"/>
          </a:p>
        </p:txBody>
      </p:sp>
    </p:spTree>
    <p:extLst>
      <p:ext uri="{BB962C8B-B14F-4D97-AF65-F5344CB8AC3E}">
        <p14:creationId xmlns:p14="http://schemas.microsoft.com/office/powerpoint/2010/main" val="24167633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333A1E48-5070-47B3-B067-C6B907159367}" type="datetime1">
              <a:rPr lang="en-US" smtClean="0"/>
              <a:t>9/6/2018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16-</a:t>
            </a:r>
            <a:fld id="{DE53716D-4E9B-4CE0-B041-3AE37BD64244}" type="slidenum">
              <a:rPr lang="en-US" altLang="en-US" smtClean="0"/>
              <a:pPr>
                <a:defRPr/>
              </a:pPr>
              <a:t>‹#›</a:t>
            </a:fld>
            <a:endParaRPr lang="en-US" altLang="en-US" dirty="0"/>
          </a:p>
        </p:txBody>
      </p:sp>
    </p:spTree>
    <p:extLst>
      <p:ext uri="{BB962C8B-B14F-4D97-AF65-F5344CB8AC3E}">
        <p14:creationId xmlns:p14="http://schemas.microsoft.com/office/powerpoint/2010/main" val="427393513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31754AC0-8B73-4E5E-896E-14A3C644572F}"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16-</a:t>
            </a:r>
            <a:fld id="{27B36733-6429-48EB-8343-85CD06A58780}" type="slidenum">
              <a:rPr lang="en-US" altLang="en-US" smtClean="0"/>
              <a:pPr>
                <a:defRPr/>
              </a:pPr>
              <a:t>‹#›</a:t>
            </a:fld>
            <a:endParaRPr lang="en-US" altLang="en-US" dirty="0"/>
          </a:p>
        </p:txBody>
      </p:sp>
    </p:spTree>
    <p:extLst>
      <p:ext uri="{BB962C8B-B14F-4D97-AF65-F5344CB8AC3E}">
        <p14:creationId xmlns:p14="http://schemas.microsoft.com/office/powerpoint/2010/main" val="39264578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59FF02FD-C3AE-4A35-B3A0-2D7DD20F2411}"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16-</a:t>
            </a:r>
            <a:fld id="{4694F11F-2697-4F92-A2C8-1AA177B73216}" type="slidenum">
              <a:rPr lang="en-US" altLang="en-US" smtClean="0"/>
              <a:pPr>
                <a:defRPr/>
              </a:pPr>
              <a:t>‹#›</a:t>
            </a:fld>
            <a:endParaRPr lang="en-US" altLang="en-US" dirty="0"/>
          </a:p>
        </p:txBody>
      </p:sp>
    </p:spTree>
    <p:extLst>
      <p:ext uri="{BB962C8B-B14F-4D97-AF65-F5344CB8AC3E}">
        <p14:creationId xmlns:p14="http://schemas.microsoft.com/office/powerpoint/2010/main" val="4554425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E498F81C-C7F1-469A-8C63-51DBA5844B99}"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16-</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038785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AC824615-77A3-46EB-ABAF-F7139892E6DB}" type="datetime1">
              <a:rPr lang="en-US" smtClean="0"/>
              <a:t>9/6/2018</a:t>
            </a:fld>
            <a:endParaRPr lang="en-US" altLang="en-US"/>
          </a:p>
        </p:txBody>
      </p:sp>
      <p:sp>
        <p:nvSpPr>
          <p:cNvPr id="6" name="Rectangle 7"/>
          <p:cNvSpPr>
            <a:spLocks noGrp="1" noChangeArrowheads="1"/>
          </p:cNvSpPr>
          <p:nvPr>
            <p:ph type="sldNum" sz="quarter" idx="12"/>
          </p:nvPr>
        </p:nvSpPr>
        <p:spPr>
          <a:xfrm>
            <a:off x="8085666" y="6434666"/>
            <a:ext cx="601133" cy="270933"/>
          </a:xfrm>
          <a:ln/>
        </p:spPr>
        <p:txBody>
          <a:bodyPr/>
          <a:lstStyle>
            <a:lvl1pPr>
              <a:defRPr/>
            </a:lvl1pPr>
          </a:lstStyle>
          <a:p>
            <a:pPr>
              <a:defRPr/>
            </a:pPr>
            <a:r>
              <a:rPr lang="en-US" altLang="en-US" dirty="0"/>
              <a:t>16-</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5"/>
          </p:nvPr>
        </p:nvSpPr>
        <p:spPr>
          <a:xfrm>
            <a:off x="474131" y="505037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675818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448204"/>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4" name="Rectangle 5"/>
          <p:cNvSpPr>
            <a:spLocks noGrp="1" noChangeArrowheads="1"/>
          </p:cNvSpPr>
          <p:nvPr>
            <p:ph type="dt" sz="half" idx="10"/>
          </p:nvPr>
        </p:nvSpPr>
        <p:spPr>
          <a:ln/>
        </p:spPr>
        <p:txBody>
          <a:bodyPr/>
          <a:lstStyle>
            <a:lvl1pPr>
              <a:defRPr/>
            </a:lvl1pPr>
          </a:lstStyle>
          <a:p>
            <a:pPr>
              <a:defRPr/>
            </a:pPr>
            <a:r>
              <a:rPr lang="en-US"/>
              <a:t>	</a:t>
            </a:r>
            <a:fld id="{FCEDBF88-D1D1-47C2-980B-6264A8029B4E}" type="datetime1">
              <a:rPr lang="en-US" smtClean="0"/>
              <a:t>9/6/2018</a:t>
            </a:fld>
            <a:endParaRPr lang="en-US" altLang="en-US" dirty="0"/>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16-</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227261"/>
            <a:ext cx="8229600" cy="435507"/>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8" name="Content Placeholder 2"/>
          <p:cNvSpPr>
            <a:spLocks noGrp="1"/>
          </p:cNvSpPr>
          <p:nvPr>
            <p:ph idx="14"/>
          </p:nvPr>
        </p:nvSpPr>
        <p:spPr>
          <a:xfrm>
            <a:off x="474131" y="2794530"/>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9" name="Content Placeholder 2"/>
          <p:cNvSpPr>
            <a:spLocks noGrp="1"/>
          </p:cNvSpPr>
          <p:nvPr>
            <p:ph idx="15"/>
          </p:nvPr>
        </p:nvSpPr>
        <p:spPr>
          <a:xfrm>
            <a:off x="482596" y="3412596"/>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0" name="Content Placeholder 2"/>
          <p:cNvSpPr>
            <a:spLocks noGrp="1"/>
          </p:cNvSpPr>
          <p:nvPr>
            <p:ph idx="16"/>
          </p:nvPr>
        </p:nvSpPr>
        <p:spPr>
          <a:xfrm>
            <a:off x="474128" y="4022194"/>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1" name="Content Placeholder 2"/>
          <p:cNvSpPr>
            <a:spLocks noGrp="1"/>
          </p:cNvSpPr>
          <p:nvPr>
            <p:ph idx="17"/>
          </p:nvPr>
        </p:nvSpPr>
        <p:spPr>
          <a:xfrm>
            <a:off x="474129" y="4589468"/>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2" name="Content Placeholder 2"/>
          <p:cNvSpPr>
            <a:spLocks noGrp="1"/>
          </p:cNvSpPr>
          <p:nvPr>
            <p:ph idx="18"/>
          </p:nvPr>
        </p:nvSpPr>
        <p:spPr>
          <a:xfrm>
            <a:off x="474127" y="5156741"/>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Tree>
    <p:extLst>
      <p:ext uri="{BB962C8B-B14F-4D97-AF65-F5344CB8AC3E}">
        <p14:creationId xmlns:p14="http://schemas.microsoft.com/office/powerpoint/2010/main" val="9787190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fld id="{3BBDFB22-46FB-48DF-833F-C3B63A7FF782}" type="datetime1">
              <a:rPr lang="en-US" smtClean="0"/>
              <a:t>9/6/2018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16-</a:t>
            </a:r>
            <a:fld id="{B8643C53-5634-46E8-9866-13612EB8B71C}" type="slidenum">
              <a:rPr lang="en-US" altLang="en-US" smtClean="0"/>
              <a:pPr>
                <a:defRPr/>
              </a:pPr>
              <a:t>‹#›</a:t>
            </a:fld>
            <a:endParaRPr lang="en-US" altLang="en-US" dirty="0"/>
          </a:p>
        </p:txBody>
      </p:sp>
    </p:spTree>
    <p:extLst>
      <p:ext uri="{BB962C8B-B14F-4D97-AF65-F5344CB8AC3E}">
        <p14:creationId xmlns:p14="http://schemas.microsoft.com/office/powerpoint/2010/main" val="13749963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fld id="{D519F687-D71B-46EC-B9C6-140D5CEBA085}" type="datetime1">
              <a:rPr lang="en-US" smtClean="0"/>
              <a:t>9/6/2018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16-</a:t>
            </a:r>
            <a:fld id="{7905E196-56C6-4301-8665-BC2965E2E4F7}" type="slidenum">
              <a:rPr lang="en-US" altLang="en-US" smtClean="0"/>
              <a:pPr>
                <a:defRPr/>
              </a:pPr>
              <a:t>‹#›</a:t>
            </a:fld>
            <a:endParaRPr lang="en-US" altLang="en-US" dirty="0"/>
          </a:p>
        </p:txBody>
      </p:sp>
    </p:spTree>
    <p:extLst>
      <p:ext uri="{BB962C8B-B14F-4D97-AF65-F5344CB8AC3E}">
        <p14:creationId xmlns:p14="http://schemas.microsoft.com/office/powerpoint/2010/main" val="140117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fld id="{D70A4174-D7D5-4B56-838E-E1E235240FB0}" type="datetime1">
              <a:rPr lang="en-US" smtClean="0"/>
              <a:t>9/6/2018</a:t>
            </a:fld>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r>
              <a:rPr lang="en-US" altLang="en-US" dirty="0"/>
              <a:t>16-</a:t>
            </a:r>
            <a:fld id="{83911F2D-A79E-49A4-B269-8A3F2982665A}" type="slidenum">
              <a:rPr lang="en-US" altLang="en-US" smtClean="0"/>
              <a:pPr>
                <a:defRPr/>
              </a:pPr>
              <a:t>‹#›</a:t>
            </a:fld>
            <a:endParaRPr lang="en-US" altLang="en-US" dirty="0"/>
          </a:p>
        </p:txBody>
      </p:sp>
    </p:spTree>
    <p:extLst>
      <p:ext uri="{BB962C8B-B14F-4D97-AF65-F5344CB8AC3E}">
        <p14:creationId xmlns:p14="http://schemas.microsoft.com/office/powerpoint/2010/main" val="1681480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fld id="{F764E0F2-C460-4A3E-94AA-01851C72029A}" type="datetime1">
              <a:rPr lang="en-US" smtClean="0"/>
              <a:t>9/6/2018</a:t>
            </a:fld>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r>
              <a:rPr lang="en-US" altLang="en-US" dirty="0"/>
              <a:t>16-</a:t>
            </a:r>
            <a:fld id="{4764DE9E-DF0F-4589-A115-EE7338EDF10A}" type="slidenum">
              <a:rPr lang="en-US" altLang="en-US" smtClean="0"/>
              <a:pPr>
                <a:defRPr/>
              </a:pPr>
              <a:t>‹#›</a:t>
            </a:fld>
            <a:endParaRPr lang="en-US" altLang="en-US" dirty="0"/>
          </a:p>
        </p:txBody>
      </p:sp>
    </p:spTree>
    <p:extLst>
      <p:ext uri="{BB962C8B-B14F-4D97-AF65-F5344CB8AC3E}">
        <p14:creationId xmlns:p14="http://schemas.microsoft.com/office/powerpoint/2010/main" val="11516391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72709"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atin typeface="+mn-lt"/>
              </a:defRPr>
            </a:lvl1pPr>
          </a:lstStyle>
          <a:p>
            <a:pPr>
              <a:defRPr/>
            </a:pPr>
            <a:fld id="{CB256694-B7A6-4AEB-9389-D1C659232CE5}" type="datetime1">
              <a:rPr lang="en-US" smtClean="0"/>
              <a:t>9/6/2018</a:t>
            </a:fld>
            <a:endParaRPr lang="en-US" altLang="en-US"/>
          </a:p>
        </p:txBody>
      </p:sp>
      <p:sp>
        <p:nvSpPr>
          <p:cNvPr id="72711"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a:t>16-</a:t>
            </a:r>
            <a:fld id="{CB4170C2-2BCD-4EE9-940C-15A2525D2C19}" type="slidenum">
              <a:rPr lang="en-US" altLang="en-US" smtClean="0"/>
              <a:pPr>
                <a:defRPr/>
              </a:pPr>
              <a:t>‹#›</a:t>
            </a:fld>
            <a:endParaRPr lang="en-US" altLang="en-US" dirty="0"/>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4" name="Oval 10"/>
            <p:cNvSpPr>
              <a:spLocks noChangeArrowheads="1"/>
            </p:cNvSpPr>
            <p:nvPr/>
          </p:nvSpPr>
          <p:spPr bwMode="auto">
            <a:xfrm>
              <a:off x="5248"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5" name="Oval 11"/>
            <p:cNvSpPr>
              <a:spLocks noChangeArrowheads="1"/>
            </p:cNvSpPr>
            <p:nvPr/>
          </p:nvSpPr>
          <p:spPr bwMode="auto">
            <a:xfrm>
              <a:off x="5360"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6" name="Oval 12"/>
            <p:cNvSpPr>
              <a:spLocks noChangeArrowheads="1"/>
            </p:cNvSpPr>
            <p:nvPr/>
          </p:nvSpPr>
          <p:spPr bwMode="auto">
            <a:xfrm>
              <a:off x="5136" y="1072"/>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7" name="Oval 13"/>
            <p:cNvSpPr>
              <a:spLocks noChangeArrowheads="1"/>
            </p:cNvSpPr>
            <p:nvPr/>
          </p:nvSpPr>
          <p:spPr bwMode="auto">
            <a:xfrm>
              <a:off x="5248"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8" name="Oval 14"/>
            <p:cNvSpPr>
              <a:spLocks noChangeArrowheads="1"/>
            </p:cNvSpPr>
            <p:nvPr/>
          </p:nvSpPr>
          <p:spPr bwMode="auto">
            <a:xfrm>
              <a:off x="5360"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9" name="Oval 15"/>
            <p:cNvSpPr>
              <a:spLocks noChangeArrowheads="1"/>
            </p:cNvSpPr>
            <p:nvPr/>
          </p:nvSpPr>
          <p:spPr bwMode="auto">
            <a:xfrm>
              <a:off x="5472" y="1072"/>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0" name="Oval 16"/>
            <p:cNvSpPr>
              <a:spLocks noChangeArrowheads="1"/>
            </p:cNvSpPr>
            <p:nvPr/>
          </p:nvSpPr>
          <p:spPr bwMode="auto">
            <a:xfrm>
              <a:off x="5136" y="1184"/>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1" name="Oval 17"/>
            <p:cNvSpPr>
              <a:spLocks noChangeArrowheads="1"/>
            </p:cNvSpPr>
            <p:nvPr/>
          </p:nvSpPr>
          <p:spPr bwMode="auto">
            <a:xfrm>
              <a:off x="5248" y="1184"/>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2" name="Oval 18"/>
            <p:cNvSpPr>
              <a:spLocks noChangeArrowheads="1"/>
            </p:cNvSpPr>
            <p:nvPr/>
          </p:nvSpPr>
          <p:spPr bwMode="auto">
            <a:xfrm>
              <a:off x="5360"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3" name="Oval 19"/>
            <p:cNvSpPr>
              <a:spLocks noChangeArrowheads="1"/>
            </p:cNvSpPr>
            <p:nvPr/>
          </p:nvSpPr>
          <p:spPr bwMode="auto">
            <a:xfrm>
              <a:off x="5472"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4" name="Oval 20"/>
            <p:cNvSpPr>
              <a:spLocks noChangeArrowheads="1"/>
            </p:cNvSpPr>
            <p:nvPr/>
          </p:nvSpPr>
          <p:spPr bwMode="auto">
            <a:xfrm>
              <a:off x="5584" y="1184"/>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5"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6" name="Oval 22"/>
            <p:cNvSpPr>
              <a:spLocks noChangeArrowheads="1"/>
            </p:cNvSpPr>
            <p:nvPr/>
          </p:nvSpPr>
          <p:spPr bwMode="auto">
            <a:xfrm>
              <a:off x="5248"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7" name="Oval 23"/>
            <p:cNvSpPr>
              <a:spLocks noChangeArrowheads="1"/>
            </p:cNvSpPr>
            <p:nvPr/>
          </p:nvSpPr>
          <p:spPr bwMode="auto">
            <a:xfrm>
              <a:off x="5360"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8" name="Oval 24"/>
            <p:cNvSpPr>
              <a:spLocks noChangeArrowheads="1"/>
            </p:cNvSpPr>
            <p:nvPr/>
          </p:nvSpPr>
          <p:spPr bwMode="auto">
            <a:xfrm>
              <a:off x="5472" y="1296"/>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9"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0" name="Oval 26"/>
            <p:cNvSpPr>
              <a:spLocks noChangeArrowheads="1"/>
            </p:cNvSpPr>
            <p:nvPr/>
          </p:nvSpPr>
          <p:spPr bwMode="auto">
            <a:xfrm>
              <a:off x="5248" y="1408"/>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1" name="Oval 27"/>
            <p:cNvSpPr>
              <a:spLocks noChangeArrowheads="1"/>
            </p:cNvSpPr>
            <p:nvPr/>
          </p:nvSpPr>
          <p:spPr bwMode="auto">
            <a:xfrm>
              <a:off x="5360"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2" name="Oval 28"/>
            <p:cNvSpPr>
              <a:spLocks noChangeArrowheads="1"/>
            </p:cNvSpPr>
            <p:nvPr/>
          </p:nvSpPr>
          <p:spPr bwMode="auto">
            <a:xfrm>
              <a:off x="5472"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3"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4" name="Oval 30"/>
            <p:cNvSpPr>
              <a:spLocks noChangeArrowheads="1"/>
            </p:cNvSpPr>
            <p:nvPr/>
          </p:nvSpPr>
          <p:spPr bwMode="auto">
            <a:xfrm>
              <a:off x="5136" y="1520"/>
              <a:ext cx="80"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5" name="Oval 31"/>
            <p:cNvSpPr>
              <a:spLocks noChangeArrowheads="1"/>
            </p:cNvSpPr>
            <p:nvPr/>
          </p:nvSpPr>
          <p:spPr bwMode="auto">
            <a:xfrm>
              <a:off x="5248"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6" name="Oval 32"/>
            <p:cNvSpPr>
              <a:spLocks noChangeArrowheads="1"/>
            </p:cNvSpPr>
            <p:nvPr/>
          </p:nvSpPr>
          <p:spPr bwMode="auto">
            <a:xfrm>
              <a:off x="5360"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7" name="Oval 33"/>
            <p:cNvSpPr>
              <a:spLocks noChangeArrowheads="1"/>
            </p:cNvSpPr>
            <p:nvPr/>
          </p:nvSpPr>
          <p:spPr bwMode="auto">
            <a:xfrm>
              <a:off x="5472" y="1520"/>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8" name="Oval 34"/>
            <p:cNvSpPr>
              <a:spLocks noChangeArrowheads="1"/>
            </p:cNvSpPr>
            <p:nvPr/>
          </p:nvSpPr>
          <p:spPr bwMode="auto">
            <a:xfrm>
              <a:off x="5136" y="1632"/>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9" name="Oval 35"/>
            <p:cNvSpPr>
              <a:spLocks noChangeArrowheads="1"/>
            </p:cNvSpPr>
            <p:nvPr/>
          </p:nvSpPr>
          <p:spPr bwMode="auto">
            <a:xfrm>
              <a:off x="5248" y="1632"/>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0" name="Oval 36"/>
            <p:cNvSpPr>
              <a:spLocks noChangeArrowheads="1"/>
            </p:cNvSpPr>
            <p:nvPr/>
          </p:nvSpPr>
          <p:spPr bwMode="auto">
            <a:xfrm>
              <a:off x="5360"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1" name="Oval 37"/>
            <p:cNvSpPr>
              <a:spLocks noChangeArrowheads="1"/>
            </p:cNvSpPr>
            <p:nvPr/>
          </p:nvSpPr>
          <p:spPr bwMode="auto">
            <a:xfrm>
              <a:off x="5472"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2" name="Oval 38"/>
            <p:cNvSpPr>
              <a:spLocks noChangeArrowheads="1"/>
            </p:cNvSpPr>
            <p:nvPr/>
          </p:nvSpPr>
          <p:spPr bwMode="auto">
            <a:xfrm>
              <a:off x="5248"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3" name="Oval 39"/>
            <p:cNvSpPr>
              <a:spLocks noChangeArrowheads="1"/>
            </p:cNvSpPr>
            <p:nvPr/>
          </p:nvSpPr>
          <p:spPr bwMode="auto">
            <a:xfrm>
              <a:off x="5472"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40" name="Content Placeholder 2"/>
          <p:cNvSpPr txBox="1">
            <a:spLocks/>
          </p:cNvSpPr>
          <p:nvPr userDrawn="1"/>
        </p:nvSpPr>
        <p:spPr>
          <a:xfrm>
            <a:off x="370249" y="6501383"/>
            <a:ext cx="1879600" cy="216745"/>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9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algn="l"/>
            <a:r>
              <a:rPr lang="en-US" altLang="en-US" kern="0" dirty="0"/>
              <a:t>© 2019 McGraw-Hill Education. </a:t>
            </a:r>
            <a:endParaRPr lang="en-IN" kern="0" dirty="0"/>
          </a:p>
        </p:txBody>
      </p:sp>
    </p:spTree>
  </p:cSld>
  <p:clrMap bg1="lt1" tx1="dk1" bg2="lt2" tx2="dk2" accent1="accent1" accent2="accent2" accent3="accent3" accent4="accent4" accent5="accent5" accent6="accent6" hlink="hlink" folHlink="folHlink"/>
  <p:sldLayoutIdLst>
    <p:sldLayoutId id="2147483702" r:id="rId1"/>
    <p:sldLayoutId id="2147483692" r:id="rId2"/>
    <p:sldLayoutId id="2147483703" r:id="rId3"/>
    <p:sldLayoutId id="2147483705" r:id="rId4"/>
    <p:sldLayoutId id="2147483704"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Lst>
  <p:hf hdr="0" dt="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2709"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atin typeface="+mn-lt"/>
              </a:defRPr>
            </a:lvl1pPr>
          </a:lstStyle>
          <a:p>
            <a:pPr>
              <a:defRPr/>
            </a:pPr>
            <a:fld id="{823E19E2-2433-4FCD-95F1-AFB06A241CDB}" type="datetime1">
              <a:rPr lang="en-US" smtClean="0"/>
              <a:t>9/6/2018</a:t>
            </a:fld>
            <a:endParaRPr lang="en-US" altLang="en-US"/>
          </a:p>
        </p:txBody>
      </p:sp>
      <p:sp>
        <p:nvSpPr>
          <p:cNvPr id="72711"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a:t>16-</a:t>
            </a:r>
            <a:fld id="{CB4170C2-2BCD-4EE9-940C-15A2525D2C19}" type="slidenum">
              <a:rPr lang="en-US" altLang="en-US" smtClean="0"/>
              <a:pPr>
                <a:defRPr/>
              </a:pPr>
              <a:t>‹#›</a:t>
            </a:fld>
            <a:endParaRPr lang="en-US" altLang="en-US" dirty="0"/>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4" name="Oval 10"/>
            <p:cNvSpPr>
              <a:spLocks noChangeArrowheads="1"/>
            </p:cNvSpPr>
            <p:nvPr/>
          </p:nvSpPr>
          <p:spPr bwMode="auto">
            <a:xfrm>
              <a:off x="5248"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5" name="Oval 11"/>
            <p:cNvSpPr>
              <a:spLocks noChangeArrowheads="1"/>
            </p:cNvSpPr>
            <p:nvPr/>
          </p:nvSpPr>
          <p:spPr bwMode="auto">
            <a:xfrm>
              <a:off x="5360"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6" name="Oval 12"/>
            <p:cNvSpPr>
              <a:spLocks noChangeArrowheads="1"/>
            </p:cNvSpPr>
            <p:nvPr/>
          </p:nvSpPr>
          <p:spPr bwMode="auto">
            <a:xfrm>
              <a:off x="5136" y="1072"/>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7" name="Oval 13"/>
            <p:cNvSpPr>
              <a:spLocks noChangeArrowheads="1"/>
            </p:cNvSpPr>
            <p:nvPr/>
          </p:nvSpPr>
          <p:spPr bwMode="auto">
            <a:xfrm>
              <a:off x="5248"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8" name="Oval 14"/>
            <p:cNvSpPr>
              <a:spLocks noChangeArrowheads="1"/>
            </p:cNvSpPr>
            <p:nvPr/>
          </p:nvSpPr>
          <p:spPr bwMode="auto">
            <a:xfrm>
              <a:off x="5360"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9" name="Oval 15"/>
            <p:cNvSpPr>
              <a:spLocks noChangeArrowheads="1"/>
            </p:cNvSpPr>
            <p:nvPr/>
          </p:nvSpPr>
          <p:spPr bwMode="auto">
            <a:xfrm>
              <a:off x="5472" y="1072"/>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0" name="Oval 16"/>
            <p:cNvSpPr>
              <a:spLocks noChangeArrowheads="1"/>
            </p:cNvSpPr>
            <p:nvPr/>
          </p:nvSpPr>
          <p:spPr bwMode="auto">
            <a:xfrm>
              <a:off x="5136" y="1184"/>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1" name="Oval 17"/>
            <p:cNvSpPr>
              <a:spLocks noChangeArrowheads="1"/>
            </p:cNvSpPr>
            <p:nvPr/>
          </p:nvSpPr>
          <p:spPr bwMode="auto">
            <a:xfrm>
              <a:off x="5248" y="1184"/>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2" name="Oval 18"/>
            <p:cNvSpPr>
              <a:spLocks noChangeArrowheads="1"/>
            </p:cNvSpPr>
            <p:nvPr/>
          </p:nvSpPr>
          <p:spPr bwMode="auto">
            <a:xfrm>
              <a:off x="5360"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3" name="Oval 19"/>
            <p:cNvSpPr>
              <a:spLocks noChangeArrowheads="1"/>
            </p:cNvSpPr>
            <p:nvPr/>
          </p:nvSpPr>
          <p:spPr bwMode="auto">
            <a:xfrm>
              <a:off x="5472"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4" name="Oval 20"/>
            <p:cNvSpPr>
              <a:spLocks noChangeArrowheads="1"/>
            </p:cNvSpPr>
            <p:nvPr/>
          </p:nvSpPr>
          <p:spPr bwMode="auto">
            <a:xfrm>
              <a:off x="5584" y="1184"/>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5"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6" name="Oval 22"/>
            <p:cNvSpPr>
              <a:spLocks noChangeArrowheads="1"/>
            </p:cNvSpPr>
            <p:nvPr/>
          </p:nvSpPr>
          <p:spPr bwMode="auto">
            <a:xfrm>
              <a:off x="5248"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7" name="Oval 23"/>
            <p:cNvSpPr>
              <a:spLocks noChangeArrowheads="1"/>
            </p:cNvSpPr>
            <p:nvPr/>
          </p:nvSpPr>
          <p:spPr bwMode="auto">
            <a:xfrm>
              <a:off x="5360"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8" name="Oval 24"/>
            <p:cNvSpPr>
              <a:spLocks noChangeArrowheads="1"/>
            </p:cNvSpPr>
            <p:nvPr/>
          </p:nvSpPr>
          <p:spPr bwMode="auto">
            <a:xfrm>
              <a:off x="5472" y="1296"/>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9"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0" name="Oval 26"/>
            <p:cNvSpPr>
              <a:spLocks noChangeArrowheads="1"/>
            </p:cNvSpPr>
            <p:nvPr/>
          </p:nvSpPr>
          <p:spPr bwMode="auto">
            <a:xfrm>
              <a:off x="5248" y="1408"/>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1" name="Oval 27"/>
            <p:cNvSpPr>
              <a:spLocks noChangeArrowheads="1"/>
            </p:cNvSpPr>
            <p:nvPr/>
          </p:nvSpPr>
          <p:spPr bwMode="auto">
            <a:xfrm>
              <a:off x="5360"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2" name="Oval 28"/>
            <p:cNvSpPr>
              <a:spLocks noChangeArrowheads="1"/>
            </p:cNvSpPr>
            <p:nvPr/>
          </p:nvSpPr>
          <p:spPr bwMode="auto">
            <a:xfrm>
              <a:off x="5472"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3"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4" name="Oval 30"/>
            <p:cNvSpPr>
              <a:spLocks noChangeArrowheads="1"/>
            </p:cNvSpPr>
            <p:nvPr/>
          </p:nvSpPr>
          <p:spPr bwMode="auto">
            <a:xfrm>
              <a:off x="5136" y="1520"/>
              <a:ext cx="80"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5" name="Oval 31"/>
            <p:cNvSpPr>
              <a:spLocks noChangeArrowheads="1"/>
            </p:cNvSpPr>
            <p:nvPr/>
          </p:nvSpPr>
          <p:spPr bwMode="auto">
            <a:xfrm>
              <a:off x="5248"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6" name="Oval 32"/>
            <p:cNvSpPr>
              <a:spLocks noChangeArrowheads="1"/>
            </p:cNvSpPr>
            <p:nvPr/>
          </p:nvSpPr>
          <p:spPr bwMode="auto">
            <a:xfrm>
              <a:off x="5360"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7" name="Oval 33"/>
            <p:cNvSpPr>
              <a:spLocks noChangeArrowheads="1"/>
            </p:cNvSpPr>
            <p:nvPr/>
          </p:nvSpPr>
          <p:spPr bwMode="auto">
            <a:xfrm>
              <a:off x="5472" y="1520"/>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8" name="Oval 34"/>
            <p:cNvSpPr>
              <a:spLocks noChangeArrowheads="1"/>
            </p:cNvSpPr>
            <p:nvPr/>
          </p:nvSpPr>
          <p:spPr bwMode="auto">
            <a:xfrm>
              <a:off x="5136" y="1632"/>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9" name="Oval 35"/>
            <p:cNvSpPr>
              <a:spLocks noChangeArrowheads="1"/>
            </p:cNvSpPr>
            <p:nvPr/>
          </p:nvSpPr>
          <p:spPr bwMode="auto">
            <a:xfrm>
              <a:off x="5248" y="1632"/>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0" name="Oval 36"/>
            <p:cNvSpPr>
              <a:spLocks noChangeArrowheads="1"/>
            </p:cNvSpPr>
            <p:nvPr/>
          </p:nvSpPr>
          <p:spPr bwMode="auto">
            <a:xfrm>
              <a:off x="5360"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1" name="Oval 37"/>
            <p:cNvSpPr>
              <a:spLocks noChangeArrowheads="1"/>
            </p:cNvSpPr>
            <p:nvPr/>
          </p:nvSpPr>
          <p:spPr bwMode="auto">
            <a:xfrm>
              <a:off x="5472"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2" name="Oval 38"/>
            <p:cNvSpPr>
              <a:spLocks noChangeArrowheads="1"/>
            </p:cNvSpPr>
            <p:nvPr/>
          </p:nvSpPr>
          <p:spPr bwMode="auto">
            <a:xfrm>
              <a:off x="5248"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3" name="Oval 39"/>
            <p:cNvSpPr>
              <a:spLocks noChangeArrowheads="1"/>
            </p:cNvSpPr>
            <p:nvPr/>
          </p:nvSpPr>
          <p:spPr bwMode="auto">
            <a:xfrm>
              <a:off x="5472"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Tree>
    <p:extLst>
      <p:ext uri="{BB962C8B-B14F-4D97-AF65-F5344CB8AC3E}">
        <p14:creationId xmlns:p14="http://schemas.microsoft.com/office/powerpoint/2010/main" val="3129078983"/>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Lst>
  <p:hf hdr="0" dt="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 Target="slide27.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slide" Target="slide24.xml"/></Relationships>
</file>

<file path=ppt/slides/_rels/slide27.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p:txBody>
          <a:bodyPr/>
          <a:lstStyle/>
          <a:p>
            <a:pPr eaLnBrk="1" hangingPunct="1"/>
            <a:r>
              <a:rPr lang="en-US" altLang="en-US" dirty="0">
                <a:latin typeface="Calibri" panose="020F0502020204030204" pitchFamily="34" charset="0"/>
              </a:rPr>
              <a:t>Chapter Sixteen</a:t>
            </a:r>
          </a:p>
        </p:txBody>
      </p:sp>
      <p:sp>
        <p:nvSpPr>
          <p:cNvPr id="3075" name="Rectangle 5"/>
          <p:cNvSpPr>
            <a:spLocks noGrp="1" noChangeArrowheads="1"/>
          </p:cNvSpPr>
          <p:nvPr>
            <p:ph type="subTitle" idx="1"/>
          </p:nvPr>
        </p:nvSpPr>
        <p:spPr>
          <a:xfrm>
            <a:off x="1464816" y="3049588"/>
            <a:ext cx="5632897" cy="2529176"/>
          </a:xfrm>
        </p:spPr>
        <p:txBody>
          <a:bodyPr/>
          <a:lstStyle/>
          <a:p>
            <a:pPr eaLnBrk="1" hangingPunct="1"/>
            <a:r>
              <a:rPr lang="en-US" altLang="en-US" sz="5400" dirty="0">
                <a:latin typeface="Calibri" panose="020F0502020204030204" pitchFamily="34" charset="0"/>
              </a:rPr>
              <a:t>Securities Firms and Investment Banks</a:t>
            </a:r>
          </a:p>
        </p:txBody>
      </p:sp>
      <p:sp>
        <p:nvSpPr>
          <p:cNvPr id="2" name="Content Placeholder 1"/>
          <p:cNvSpPr>
            <a:spLocks noGrp="1"/>
          </p:cNvSpPr>
          <p:nvPr>
            <p:ph sz="quarter" idx="11"/>
          </p:nvPr>
        </p:nvSpPr>
        <p:spPr>
          <a:xfrm>
            <a:off x="315913" y="6392777"/>
            <a:ext cx="8617072" cy="325655"/>
          </a:xfrm>
        </p:spPr>
        <p:txBody>
          <a:bodyPr/>
          <a:lstStyle/>
          <a:p>
            <a:pPr marL="0" indent="0">
              <a:buNone/>
            </a:pPr>
            <a:r>
              <a:rPr lang="en-IN" sz="900" dirty="0">
                <a:latin typeface="Calibri" panose="020F0502020204030204" pitchFamily="34" charset="0"/>
              </a:rPr>
              <a:t>©2019 McGraw-Hill Education. All rights reserved. Authorized only for instructor use in the classroom. No reproduction or further distribution permitted without the prior written consent of McGraw-Hill Education.</a:t>
            </a:r>
          </a:p>
        </p:txBody>
      </p:sp>
    </p:spTree>
    <p:extLst>
      <p:ext uri="{BB962C8B-B14F-4D97-AF65-F5344CB8AC3E}">
        <p14:creationId xmlns:p14="http://schemas.microsoft.com/office/powerpoint/2010/main" val="37366454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72356"/>
            <a:ext cx="7390660" cy="645281"/>
          </a:xfrm>
        </p:spPr>
        <p:txBody>
          <a:bodyPr/>
          <a:lstStyle/>
          <a:p>
            <a:r>
              <a:rPr lang="en-US" sz="4000" dirty="0"/>
              <a:t>Investing and Cash Management</a:t>
            </a:r>
            <a:endParaRPr lang="en-IN" dirty="0"/>
          </a:p>
        </p:txBody>
      </p:sp>
      <p:sp>
        <p:nvSpPr>
          <p:cNvPr id="6" name="Content Placeholder 5"/>
          <p:cNvSpPr>
            <a:spLocks noGrp="1"/>
          </p:cNvSpPr>
          <p:nvPr>
            <p:ph idx="1"/>
          </p:nvPr>
        </p:nvSpPr>
        <p:spPr>
          <a:xfrm>
            <a:off x="457200" y="1719263"/>
            <a:ext cx="8229600" cy="1796294"/>
          </a:xfrm>
        </p:spPr>
        <p:txBody>
          <a:bodyPr/>
          <a:lstStyle/>
          <a:p>
            <a:pPr marL="0" indent="0" eaLnBrk="1" hangingPunct="1">
              <a:buNone/>
            </a:pPr>
            <a:r>
              <a:rPr lang="en-US" altLang="en-US" sz="2600" b="1" dirty="0"/>
              <a:t>Investing</a:t>
            </a:r>
            <a:r>
              <a:rPr lang="en-US" altLang="en-US" sz="2600" dirty="0"/>
              <a:t> involves managing pools of assets such as closed- and open-end mutual funds.</a:t>
            </a:r>
          </a:p>
          <a:p>
            <a:pPr marL="291600" lvl="1" indent="-291600" eaLnBrk="1" hangingPunct="1">
              <a:lnSpc>
                <a:spcPct val="90000"/>
              </a:lnSpc>
              <a:spcBef>
                <a:spcPts val="1000"/>
              </a:spcBef>
              <a:buSzPct val="100000"/>
            </a:pPr>
            <a:r>
              <a:rPr lang="en-US" altLang="en-US" sz="2400" dirty="0"/>
              <a:t>As </a:t>
            </a:r>
            <a:r>
              <a:rPr lang="en-US" altLang="en-US" sz="2400" b="1" dirty="0"/>
              <a:t>agents.</a:t>
            </a:r>
          </a:p>
          <a:p>
            <a:pPr marL="291600" lvl="1" indent="-291600" eaLnBrk="1" hangingPunct="1">
              <a:lnSpc>
                <a:spcPct val="90000"/>
              </a:lnSpc>
              <a:spcBef>
                <a:spcPts val="1000"/>
              </a:spcBef>
              <a:buSzPct val="100000"/>
            </a:pPr>
            <a:r>
              <a:rPr lang="en-US" altLang="en-US" sz="2400" dirty="0"/>
              <a:t>As </a:t>
            </a:r>
            <a:r>
              <a:rPr lang="en-US" altLang="en-US" sz="2400" b="1" dirty="0"/>
              <a:t>principals.</a:t>
            </a:r>
          </a:p>
        </p:txBody>
      </p:sp>
      <p:sp>
        <p:nvSpPr>
          <p:cNvPr id="7" name="Content Placeholder 6"/>
          <p:cNvSpPr>
            <a:spLocks noGrp="1"/>
          </p:cNvSpPr>
          <p:nvPr>
            <p:ph idx="13"/>
          </p:nvPr>
        </p:nvSpPr>
        <p:spPr>
          <a:xfrm>
            <a:off x="457200" y="3622453"/>
            <a:ext cx="8229600" cy="1286898"/>
          </a:xfrm>
        </p:spPr>
        <p:txBody>
          <a:bodyPr/>
          <a:lstStyle/>
          <a:p>
            <a:pPr marL="0" indent="0" eaLnBrk="1" hangingPunct="1">
              <a:buNone/>
            </a:pPr>
            <a:r>
              <a:rPr lang="en-US" altLang="en-US" sz="2600" b="1" dirty="0"/>
              <a:t>Cash management</a:t>
            </a:r>
            <a:r>
              <a:rPr lang="en-US" altLang="en-US" sz="2600" dirty="0"/>
              <a:t> involves offering deposit-like accounts, such as money market mutual funds (MMMFs), that offer check writing privileges.</a:t>
            </a:r>
          </a:p>
        </p:txBody>
      </p:sp>
      <p:sp>
        <p:nvSpPr>
          <p:cNvPr id="3" name="Slide Number Placeholder 2"/>
          <p:cNvSpPr>
            <a:spLocks noGrp="1"/>
          </p:cNvSpPr>
          <p:nvPr>
            <p:ph type="sldNum" sz="quarter" idx="12"/>
          </p:nvPr>
        </p:nvSpPr>
        <p:spPr>
          <a:xfrm>
            <a:off x="8085666" y="6249734"/>
            <a:ext cx="601133" cy="270933"/>
          </a:xfrm>
        </p:spPr>
        <p:txBody>
          <a:bodyPr/>
          <a:lstStyle/>
          <a:p>
            <a:pPr>
              <a:defRPr/>
            </a:pPr>
            <a:r>
              <a:rPr lang="en-US" altLang="en-US" dirty="0"/>
              <a:t>16-</a:t>
            </a:r>
            <a:fld id="{4773FF61-F4E9-4123-B6AF-201BC82A0194}" type="slidenum">
              <a:rPr lang="en-US" altLang="en-US" smtClean="0"/>
              <a:pPr>
                <a:defRPr/>
              </a:pPr>
              <a:t>10</a:t>
            </a:fld>
            <a:endParaRPr lang="en-US" altLang="en-US" dirty="0"/>
          </a:p>
        </p:txBody>
      </p:sp>
    </p:spTree>
    <p:extLst>
      <p:ext uri="{BB962C8B-B14F-4D97-AF65-F5344CB8AC3E}">
        <p14:creationId xmlns:p14="http://schemas.microsoft.com/office/powerpoint/2010/main" val="42053219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07868"/>
            <a:ext cx="7543800" cy="609770"/>
          </a:xfrm>
        </p:spPr>
        <p:txBody>
          <a:bodyPr/>
          <a:lstStyle/>
          <a:p>
            <a:r>
              <a:rPr lang="en-US" sz="4000" dirty="0"/>
              <a:t>Mergers and Acquisitions</a:t>
            </a:r>
            <a:endParaRPr lang="en-IN" dirty="0"/>
          </a:p>
        </p:txBody>
      </p:sp>
      <p:sp>
        <p:nvSpPr>
          <p:cNvPr id="10" name="Content Placeholder 9"/>
          <p:cNvSpPr>
            <a:spLocks noGrp="1"/>
          </p:cNvSpPr>
          <p:nvPr>
            <p:ph idx="1"/>
          </p:nvPr>
        </p:nvSpPr>
        <p:spPr>
          <a:xfrm>
            <a:off x="457200" y="1719262"/>
            <a:ext cx="8229600" cy="2834983"/>
          </a:xfrm>
        </p:spPr>
        <p:txBody>
          <a:bodyPr/>
          <a:lstStyle/>
          <a:p>
            <a:pPr marL="0" indent="0" eaLnBrk="1" hangingPunct="1">
              <a:buNone/>
            </a:pPr>
            <a:r>
              <a:rPr lang="en-US" altLang="en-US" sz="2400" dirty="0"/>
              <a:t>Investment banks frequently provide advice on, and assistance in, mergers and acquisitions.</a:t>
            </a:r>
          </a:p>
          <a:p>
            <a:pPr marL="291600" lvl="1" indent="-291600" eaLnBrk="1" hangingPunct="1">
              <a:lnSpc>
                <a:spcPct val="90000"/>
              </a:lnSpc>
              <a:spcBef>
                <a:spcPts val="1000"/>
              </a:spcBef>
              <a:buSzPct val="100000"/>
            </a:pPr>
            <a:r>
              <a:rPr lang="en-US" altLang="en-US" sz="2000" dirty="0"/>
              <a:t>Assist in finding merger partners.</a:t>
            </a:r>
          </a:p>
          <a:p>
            <a:pPr marL="291600" lvl="1" indent="-291600" eaLnBrk="1" hangingPunct="1">
              <a:lnSpc>
                <a:spcPct val="90000"/>
              </a:lnSpc>
              <a:spcBef>
                <a:spcPts val="1000"/>
              </a:spcBef>
              <a:buSzPct val="100000"/>
            </a:pPr>
            <a:r>
              <a:rPr lang="en-US" altLang="en-US" sz="2000" dirty="0"/>
              <a:t>Underwrite any new securities to be issued by the merged firms.</a:t>
            </a:r>
          </a:p>
          <a:p>
            <a:pPr marL="291600" lvl="1" indent="-291600" eaLnBrk="1" hangingPunct="1">
              <a:lnSpc>
                <a:spcPct val="90000"/>
              </a:lnSpc>
              <a:spcBef>
                <a:spcPts val="1000"/>
              </a:spcBef>
              <a:buSzPct val="100000"/>
            </a:pPr>
            <a:r>
              <a:rPr lang="en-US" altLang="en-US" sz="2000" dirty="0"/>
              <a:t>Assess the value of target firms.</a:t>
            </a:r>
          </a:p>
          <a:p>
            <a:pPr marL="291600" lvl="1" indent="-291600" eaLnBrk="1" hangingPunct="1">
              <a:lnSpc>
                <a:spcPct val="90000"/>
              </a:lnSpc>
              <a:spcBef>
                <a:spcPts val="1000"/>
              </a:spcBef>
              <a:buSzPct val="100000"/>
            </a:pPr>
            <a:r>
              <a:rPr lang="en-US" altLang="en-US" sz="2000" dirty="0"/>
              <a:t>Recommend terms of the merger agreement.</a:t>
            </a:r>
          </a:p>
          <a:p>
            <a:pPr marL="291600" lvl="1" indent="-291600" eaLnBrk="1" hangingPunct="1">
              <a:lnSpc>
                <a:spcPct val="90000"/>
              </a:lnSpc>
              <a:spcBef>
                <a:spcPts val="1000"/>
              </a:spcBef>
              <a:buSzPct val="100000"/>
            </a:pPr>
            <a:r>
              <a:rPr lang="en-US" altLang="en-US" sz="2000" dirty="0"/>
              <a:t>Assist target firms in preventing a merger.</a:t>
            </a:r>
          </a:p>
        </p:txBody>
      </p:sp>
      <p:sp>
        <p:nvSpPr>
          <p:cNvPr id="8" name="Content Placeholder 7"/>
          <p:cNvSpPr>
            <a:spLocks noGrp="1"/>
          </p:cNvSpPr>
          <p:nvPr>
            <p:ph idx="15"/>
          </p:nvPr>
        </p:nvSpPr>
        <p:spPr>
          <a:xfrm>
            <a:off x="457200" y="4633119"/>
            <a:ext cx="8229600" cy="879913"/>
          </a:xfrm>
        </p:spPr>
        <p:txBody>
          <a:bodyPr/>
          <a:lstStyle/>
          <a:p>
            <a:pPr marL="0" indent="0" eaLnBrk="1" hangingPunct="1">
              <a:buNone/>
            </a:pPr>
            <a:r>
              <a:rPr lang="en-US" altLang="en-US" sz="2400" dirty="0"/>
              <a:t>M&amp;A activity.</a:t>
            </a:r>
          </a:p>
          <a:p>
            <a:pPr marL="291600" lvl="1" indent="-291600" eaLnBrk="1" hangingPunct="1">
              <a:lnSpc>
                <a:spcPct val="90000"/>
              </a:lnSpc>
              <a:spcBef>
                <a:spcPts val="1000"/>
              </a:spcBef>
              <a:buSzPct val="100000"/>
            </a:pPr>
            <a:r>
              <a:rPr lang="en-US" altLang="en-US" sz="2000" dirty="0"/>
              <a:t>$1.15 trillion for the first nine months of 2016.</a:t>
            </a:r>
          </a:p>
        </p:txBody>
      </p:sp>
      <p:sp>
        <p:nvSpPr>
          <p:cNvPr id="3" name="Slide Number Placeholder 2"/>
          <p:cNvSpPr>
            <a:spLocks noGrp="1"/>
          </p:cNvSpPr>
          <p:nvPr>
            <p:ph type="sldNum" sz="quarter" idx="12"/>
          </p:nvPr>
        </p:nvSpPr>
        <p:spPr>
          <a:xfrm>
            <a:off x="8085666" y="6249734"/>
            <a:ext cx="601133" cy="270933"/>
          </a:xfrm>
        </p:spPr>
        <p:txBody>
          <a:bodyPr/>
          <a:lstStyle/>
          <a:p>
            <a:pPr>
              <a:defRPr/>
            </a:pPr>
            <a:r>
              <a:rPr lang="en-US" altLang="en-US" dirty="0"/>
              <a:t>16-</a:t>
            </a:r>
            <a:fld id="{4773FF61-F4E9-4123-B6AF-201BC82A0194}" type="slidenum">
              <a:rPr lang="en-US" altLang="en-US" smtClean="0"/>
              <a:pPr>
                <a:defRPr/>
              </a:pPr>
              <a:t>11</a:t>
            </a:fld>
            <a:endParaRPr lang="en-US" altLang="en-US" dirty="0"/>
          </a:p>
        </p:txBody>
      </p:sp>
    </p:spTree>
    <p:extLst>
      <p:ext uri="{BB962C8B-B14F-4D97-AF65-F5344CB8AC3E}">
        <p14:creationId xmlns:p14="http://schemas.microsoft.com/office/powerpoint/2010/main" val="24318756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90112"/>
            <a:ext cx="7543800" cy="627525"/>
          </a:xfrm>
        </p:spPr>
        <p:txBody>
          <a:bodyPr/>
          <a:lstStyle/>
          <a:p>
            <a:r>
              <a:rPr lang="en-US" sz="4000" dirty="0"/>
              <a:t>Other Service Functions</a:t>
            </a:r>
            <a:endParaRPr lang="en-IN" dirty="0"/>
          </a:p>
        </p:txBody>
      </p:sp>
      <p:sp>
        <p:nvSpPr>
          <p:cNvPr id="7" name="Content Placeholder 6"/>
          <p:cNvSpPr>
            <a:spLocks noGrp="1"/>
          </p:cNvSpPr>
          <p:nvPr>
            <p:ph idx="1"/>
          </p:nvPr>
        </p:nvSpPr>
        <p:spPr>
          <a:xfrm>
            <a:off x="457200" y="1719263"/>
            <a:ext cx="8229600" cy="1814050"/>
          </a:xfrm>
        </p:spPr>
        <p:txBody>
          <a:bodyPr/>
          <a:lstStyle/>
          <a:p>
            <a:pPr marL="0" indent="0" eaLnBrk="1" hangingPunct="1">
              <a:buNone/>
            </a:pPr>
            <a:r>
              <a:rPr lang="en-US" altLang="en-US" sz="2600" b="1" dirty="0"/>
              <a:t>Other Service Functions.</a:t>
            </a:r>
            <a:endParaRPr lang="en-US" altLang="en-US" sz="2600" dirty="0"/>
          </a:p>
          <a:p>
            <a:pPr marL="291600" lvl="1" indent="-291600" eaLnBrk="1" hangingPunct="1">
              <a:lnSpc>
                <a:spcPct val="90000"/>
              </a:lnSpc>
              <a:spcBef>
                <a:spcPts val="1000"/>
              </a:spcBef>
              <a:buSzPct val="100000"/>
            </a:pPr>
            <a:r>
              <a:rPr lang="en-US" altLang="en-US" sz="2200" dirty="0"/>
              <a:t>Custody and escrow services.</a:t>
            </a:r>
          </a:p>
          <a:p>
            <a:pPr marL="291600" lvl="1" indent="-291600" eaLnBrk="1" hangingPunct="1">
              <a:lnSpc>
                <a:spcPct val="90000"/>
              </a:lnSpc>
              <a:spcBef>
                <a:spcPts val="1000"/>
              </a:spcBef>
              <a:buSzPct val="100000"/>
            </a:pPr>
            <a:r>
              <a:rPr lang="en-US" altLang="en-US" sz="2200" dirty="0"/>
              <a:t>Clearance and settlement services.</a:t>
            </a:r>
          </a:p>
          <a:p>
            <a:pPr marL="291600" lvl="1" indent="-291600" eaLnBrk="1" hangingPunct="1">
              <a:lnSpc>
                <a:spcPct val="90000"/>
              </a:lnSpc>
              <a:spcBef>
                <a:spcPts val="1000"/>
              </a:spcBef>
              <a:buSzPct val="100000"/>
            </a:pPr>
            <a:r>
              <a:rPr lang="en-US" altLang="en-US" sz="2200" dirty="0"/>
              <a:t>Research and advisory services.</a:t>
            </a:r>
          </a:p>
        </p:txBody>
      </p:sp>
      <p:sp>
        <p:nvSpPr>
          <p:cNvPr id="6" name="Content Placeholder 5"/>
          <p:cNvSpPr>
            <a:spLocks noGrp="1"/>
          </p:cNvSpPr>
          <p:nvPr>
            <p:ph idx="13"/>
          </p:nvPr>
        </p:nvSpPr>
        <p:spPr>
          <a:xfrm>
            <a:off x="457200" y="3595821"/>
            <a:ext cx="8229600" cy="1260264"/>
          </a:xfrm>
        </p:spPr>
        <p:txBody>
          <a:bodyPr/>
          <a:lstStyle/>
          <a:p>
            <a:pPr marL="0" indent="0" eaLnBrk="1" hangingPunct="1">
              <a:buNone/>
            </a:pPr>
            <a:r>
              <a:rPr lang="en-US" altLang="en-US" sz="2600" dirty="0"/>
              <a:t>IBs are making increasing inroads into traditional bank service areas, such as small-business lending and the trading of loans.</a:t>
            </a:r>
          </a:p>
        </p:txBody>
      </p:sp>
      <p:sp>
        <p:nvSpPr>
          <p:cNvPr id="3" name="Slide Number Placeholder 2"/>
          <p:cNvSpPr>
            <a:spLocks noGrp="1"/>
          </p:cNvSpPr>
          <p:nvPr>
            <p:ph type="sldNum" sz="quarter" idx="12"/>
          </p:nvPr>
        </p:nvSpPr>
        <p:spPr/>
        <p:txBody>
          <a:bodyPr/>
          <a:lstStyle/>
          <a:p>
            <a:pPr>
              <a:defRPr/>
            </a:pPr>
            <a:r>
              <a:rPr lang="en-US" altLang="en-US" dirty="0"/>
              <a:t>16-</a:t>
            </a:r>
            <a:fld id="{4773FF61-F4E9-4123-B6AF-201BC82A0194}" type="slidenum">
              <a:rPr lang="en-US" altLang="en-US" smtClean="0"/>
              <a:pPr>
                <a:defRPr/>
              </a:pPr>
              <a:t>12</a:t>
            </a:fld>
            <a:endParaRPr lang="en-US" altLang="en-US" dirty="0"/>
          </a:p>
        </p:txBody>
      </p:sp>
    </p:spTree>
    <p:extLst>
      <p:ext uri="{BB962C8B-B14F-4D97-AF65-F5344CB8AC3E}">
        <p14:creationId xmlns:p14="http://schemas.microsoft.com/office/powerpoint/2010/main" val="8753560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52256"/>
            <a:ext cx="7543800" cy="565382"/>
          </a:xfrm>
        </p:spPr>
        <p:txBody>
          <a:bodyPr/>
          <a:lstStyle/>
          <a:p>
            <a:r>
              <a:rPr lang="en-US" sz="4000" dirty="0"/>
              <a:t>Industry Performance </a:t>
            </a:r>
            <a:r>
              <a:rPr lang="en-US" sz="1100" dirty="0"/>
              <a:t>1</a:t>
            </a:r>
            <a:endParaRPr lang="en-IN" dirty="0"/>
          </a:p>
        </p:txBody>
      </p:sp>
      <p:sp>
        <p:nvSpPr>
          <p:cNvPr id="4" name="Content Placeholder 3"/>
          <p:cNvSpPr>
            <a:spLocks noGrp="1"/>
          </p:cNvSpPr>
          <p:nvPr>
            <p:ph idx="1"/>
          </p:nvPr>
        </p:nvSpPr>
        <p:spPr>
          <a:xfrm>
            <a:off x="457200" y="1719263"/>
            <a:ext cx="8229600" cy="4015712"/>
          </a:xfrm>
        </p:spPr>
        <p:txBody>
          <a:bodyPr/>
          <a:lstStyle/>
          <a:p>
            <a:pPr marL="0" indent="0" eaLnBrk="1" hangingPunct="1">
              <a:buNone/>
            </a:pPr>
            <a:r>
              <a:rPr lang="en-US" altLang="en-US" sz="2800" dirty="0"/>
              <a:t>Industry trends depend heavily on the state of the stock market and the economy.</a:t>
            </a:r>
          </a:p>
          <a:p>
            <a:pPr marL="291600" lvl="1" indent="-291600" eaLnBrk="1" hangingPunct="1">
              <a:lnSpc>
                <a:spcPct val="90000"/>
              </a:lnSpc>
              <a:spcBef>
                <a:spcPts val="1000"/>
              </a:spcBef>
              <a:buSzPct val="100000"/>
            </a:pPr>
            <a:r>
              <a:rPr lang="en-US" altLang="en-US" sz="2400" dirty="0"/>
              <a:t>Commission income fell after the 19</a:t>
            </a:r>
            <a:r>
              <a:rPr lang="en-US" altLang="en-US" sz="100" dirty="0"/>
              <a:t> </a:t>
            </a:r>
            <a:r>
              <a:rPr lang="en-US" altLang="en-US" sz="2400" dirty="0"/>
              <a:t>87 stock market crash. </a:t>
            </a:r>
          </a:p>
          <a:p>
            <a:pPr marL="291600" lvl="1" indent="-291600" eaLnBrk="1" hangingPunct="1">
              <a:lnSpc>
                <a:spcPct val="90000"/>
              </a:lnSpc>
              <a:spcBef>
                <a:spcPts val="1000"/>
              </a:spcBef>
              <a:buSzPct val="100000"/>
            </a:pPr>
            <a:r>
              <a:rPr lang="en-US" altLang="en-US" sz="2400" dirty="0"/>
              <a:t>Improvements in the U.S. economy in the mid-2000s led to increases in commission income, but income fell with the stock market in 2006 to 2008 because of rising oil prices and the subprime mortgage collapse.</a:t>
            </a:r>
          </a:p>
          <a:p>
            <a:pPr marL="291600" lvl="1" indent="-291600" eaLnBrk="1" hangingPunct="1">
              <a:lnSpc>
                <a:spcPct val="90000"/>
              </a:lnSpc>
              <a:spcBef>
                <a:spcPts val="1000"/>
              </a:spcBef>
              <a:buSzPct val="100000"/>
            </a:pPr>
            <a:r>
              <a:rPr lang="en-US" altLang="en-US" sz="2400" dirty="0"/>
              <a:t>Commission income again rose to between 15 and 20 percent of total revenues as the economy and the stock market recovered in the early- and mid-2010s.</a:t>
            </a:r>
          </a:p>
        </p:txBody>
      </p:sp>
      <p:sp>
        <p:nvSpPr>
          <p:cNvPr id="3" name="Slide Number Placeholder 2"/>
          <p:cNvSpPr>
            <a:spLocks noGrp="1"/>
          </p:cNvSpPr>
          <p:nvPr>
            <p:ph type="sldNum" sz="quarter" idx="12"/>
          </p:nvPr>
        </p:nvSpPr>
        <p:spPr/>
        <p:txBody>
          <a:bodyPr/>
          <a:lstStyle/>
          <a:p>
            <a:pPr>
              <a:defRPr/>
            </a:pPr>
            <a:r>
              <a:rPr lang="en-US" altLang="en-US" dirty="0"/>
              <a:t>16-</a:t>
            </a:r>
            <a:fld id="{4773FF61-F4E9-4123-B6AF-201BC82A0194}" type="slidenum">
              <a:rPr lang="en-US" altLang="en-US" smtClean="0"/>
              <a:pPr>
                <a:defRPr/>
              </a:pPr>
              <a:t>13</a:t>
            </a:fld>
            <a:endParaRPr lang="en-US" altLang="en-US" dirty="0"/>
          </a:p>
        </p:txBody>
      </p:sp>
    </p:spTree>
    <p:extLst>
      <p:ext uri="{BB962C8B-B14F-4D97-AF65-F5344CB8AC3E}">
        <p14:creationId xmlns:p14="http://schemas.microsoft.com/office/powerpoint/2010/main" val="9263540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45724"/>
            <a:ext cx="7543800" cy="671914"/>
          </a:xfrm>
        </p:spPr>
        <p:txBody>
          <a:bodyPr/>
          <a:lstStyle/>
          <a:p>
            <a:r>
              <a:rPr lang="en-US" sz="4000" dirty="0"/>
              <a:t>Industry Performance </a:t>
            </a:r>
            <a:r>
              <a:rPr lang="en-US" sz="1100" dirty="0"/>
              <a:t>2</a:t>
            </a:r>
            <a:endParaRPr lang="en-IN" dirty="0"/>
          </a:p>
        </p:txBody>
      </p:sp>
      <p:sp>
        <p:nvSpPr>
          <p:cNvPr id="4" name="Content Placeholder 3"/>
          <p:cNvSpPr>
            <a:spLocks noGrp="1"/>
          </p:cNvSpPr>
          <p:nvPr>
            <p:ph idx="1"/>
          </p:nvPr>
        </p:nvSpPr>
        <p:spPr>
          <a:xfrm>
            <a:off x="457200" y="1719263"/>
            <a:ext cx="8229600" cy="3092434"/>
          </a:xfrm>
        </p:spPr>
        <p:txBody>
          <a:bodyPr/>
          <a:lstStyle/>
          <a:p>
            <a:pPr marL="0" indent="0" eaLnBrk="1" hangingPunct="1">
              <a:buNone/>
            </a:pPr>
            <a:r>
              <a:rPr lang="en-US" altLang="en-US" sz="2400" dirty="0"/>
              <a:t>By the mid-2010s, while the industry had put most problems from the financial crisis behind it, the industry was affected by post-crisis consequences, with increased regulation on risk taking and capital requirements.</a:t>
            </a:r>
          </a:p>
          <a:p>
            <a:pPr marL="291600" lvl="1" indent="-291600" eaLnBrk="1" hangingPunct="1">
              <a:lnSpc>
                <a:spcPct val="90000"/>
              </a:lnSpc>
              <a:spcBef>
                <a:spcPts val="1000"/>
              </a:spcBef>
              <a:buSzPct val="100000"/>
            </a:pPr>
            <a:r>
              <a:rPr lang="en-US" altLang="en-US" sz="2200" dirty="0"/>
              <a:t>This has led to balance sheet reductions, as well as downsizing or disposition of select businesses, trading products, and investments.</a:t>
            </a:r>
          </a:p>
          <a:p>
            <a:pPr marL="291600" lvl="1" indent="-291600" eaLnBrk="1" hangingPunct="1">
              <a:lnSpc>
                <a:spcPct val="90000"/>
              </a:lnSpc>
              <a:spcBef>
                <a:spcPts val="1000"/>
              </a:spcBef>
              <a:buSzPct val="100000"/>
            </a:pPr>
            <a:r>
              <a:rPr lang="en-US" altLang="en-US" sz="2200" dirty="0"/>
              <a:t>Corporate strategies increasingly focus on client services and away from making large bets through principal investments.</a:t>
            </a:r>
          </a:p>
        </p:txBody>
      </p:sp>
      <p:sp>
        <p:nvSpPr>
          <p:cNvPr id="3" name="Slide Number Placeholder 2"/>
          <p:cNvSpPr>
            <a:spLocks noGrp="1"/>
          </p:cNvSpPr>
          <p:nvPr>
            <p:ph type="sldNum" sz="quarter" idx="12"/>
          </p:nvPr>
        </p:nvSpPr>
        <p:spPr/>
        <p:txBody>
          <a:bodyPr/>
          <a:lstStyle/>
          <a:p>
            <a:pPr>
              <a:defRPr/>
            </a:pPr>
            <a:r>
              <a:rPr lang="en-US" altLang="en-US" dirty="0"/>
              <a:t>16-</a:t>
            </a:r>
            <a:fld id="{4773FF61-F4E9-4123-B6AF-201BC82A0194}" type="slidenum">
              <a:rPr lang="en-US" altLang="en-US" smtClean="0"/>
              <a:pPr>
                <a:defRPr/>
              </a:pPr>
              <a:t>14</a:t>
            </a:fld>
            <a:endParaRPr lang="en-US" altLang="en-US" dirty="0"/>
          </a:p>
        </p:txBody>
      </p:sp>
    </p:spTree>
    <p:extLst>
      <p:ext uri="{BB962C8B-B14F-4D97-AF65-F5344CB8AC3E}">
        <p14:creationId xmlns:p14="http://schemas.microsoft.com/office/powerpoint/2010/main" val="36007495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Assets and Liabilities of Broker-Dealers as of 2015 </a:t>
            </a:r>
            <a:r>
              <a:rPr lang="en-US" sz="1000" dirty="0"/>
              <a:t>1</a:t>
            </a:r>
            <a:endParaRPr lang="en-IN" sz="1000" dirty="0"/>
          </a:p>
        </p:txBody>
      </p:sp>
      <p:sp>
        <p:nvSpPr>
          <p:cNvPr id="8" name="Content Placeholder 7"/>
          <p:cNvSpPr>
            <a:spLocks noGrp="1"/>
          </p:cNvSpPr>
          <p:nvPr>
            <p:ph idx="1"/>
          </p:nvPr>
        </p:nvSpPr>
        <p:spPr>
          <a:xfrm>
            <a:off x="427561" y="1738313"/>
            <a:ext cx="8229600" cy="357187"/>
          </a:xfrm>
        </p:spPr>
        <p:txBody>
          <a:bodyPr/>
          <a:lstStyle/>
          <a:p>
            <a:pPr marL="0" indent="0">
              <a:buNone/>
            </a:pPr>
            <a:r>
              <a:rPr lang="en-IN" sz="1800" b="1" dirty="0"/>
              <a:t>Table 16–7 </a:t>
            </a:r>
            <a:r>
              <a:rPr lang="en-IN" sz="1800" b="1" dirty="0">
                <a:solidFill>
                  <a:srgbClr val="0070C0"/>
                </a:solidFill>
              </a:rPr>
              <a:t>Assets and Liabilities of Broker-Dealers as of 2015 </a:t>
            </a:r>
            <a:r>
              <a:rPr lang="en-IN" sz="1800" dirty="0">
                <a:solidFill>
                  <a:srgbClr val="0070C0"/>
                </a:solidFill>
              </a:rPr>
              <a:t>(in billions of dollars)</a:t>
            </a:r>
          </a:p>
        </p:txBody>
      </p:sp>
      <p:graphicFrame>
        <p:nvGraphicFramePr>
          <p:cNvPr id="12" name="Table 11"/>
          <p:cNvGraphicFramePr>
            <a:graphicFrameLocks noGrp="1"/>
          </p:cNvGraphicFramePr>
          <p:nvPr>
            <p:extLst>
              <p:ext uri="{D42A27DB-BD31-4B8C-83A1-F6EECF244321}">
                <p14:modId xmlns:p14="http://schemas.microsoft.com/office/powerpoint/2010/main" val="3027649727"/>
              </p:ext>
            </p:extLst>
          </p:nvPr>
        </p:nvGraphicFramePr>
        <p:xfrm>
          <a:off x="1181100" y="2295525"/>
          <a:ext cx="6096000" cy="3870960"/>
        </p:xfrm>
        <a:graphic>
          <a:graphicData uri="http://schemas.openxmlformats.org/drawingml/2006/table">
            <a:tbl>
              <a:tblPr firstRow="1" bandRow="1">
                <a:tableStyleId>{5C22544A-7EE6-4342-B048-85BDC9FD1C3A}</a:tableStyleId>
              </a:tblPr>
              <a:tblGrid>
                <a:gridCol w="3819525">
                  <a:extLst>
                    <a:ext uri="{9D8B030D-6E8A-4147-A177-3AD203B41FA5}">
                      <a16:colId xmlns:a16="http://schemas.microsoft.com/office/drawing/2014/main" val="3072519613"/>
                    </a:ext>
                  </a:extLst>
                </a:gridCol>
                <a:gridCol w="857250">
                  <a:extLst>
                    <a:ext uri="{9D8B030D-6E8A-4147-A177-3AD203B41FA5}">
                      <a16:colId xmlns:a16="http://schemas.microsoft.com/office/drawing/2014/main" val="2665115765"/>
                    </a:ext>
                  </a:extLst>
                </a:gridCol>
                <a:gridCol w="1419225">
                  <a:extLst>
                    <a:ext uri="{9D8B030D-6E8A-4147-A177-3AD203B41FA5}">
                      <a16:colId xmlns:a16="http://schemas.microsoft.com/office/drawing/2014/main" val="2441272098"/>
                    </a:ext>
                  </a:extLst>
                </a:gridCol>
              </a:tblGrid>
              <a:tr h="243525">
                <a:tc>
                  <a:txBody>
                    <a:bodyPr/>
                    <a:lstStyle/>
                    <a:p>
                      <a:r>
                        <a:rPr lang="en-IN" sz="1100" dirty="0">
                          <a:solidFill>
                            <a:srgbClr val="E84C22"/>
                          </a:solidFill>
                          <a:latin typeface="Calibri" panose="020F0502020204030204" pitchFamily="34" charset="0"/>
                        </a:rPr>
                        <a:t>Blank</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100" dirty="0">
                          <a:solidFill>
                            <a:srgbClr val="E84C22"/>
                          </a:solidFill>
                          <a:latin typeface="Calibri" panose="020F0502020204030204" pitchFamily="34" charset="0"/>
                        </a:rPr>
                        <a:t>Blank</a:t>
                      </a:r>
                    </a:p>
                  </a:txBody>
                  <a:tcPr/>
                </a:tc>
                <a:tc>
                  <a:txBody>
                    <a:bodyPr/>
                    <a:lstStyle/>
                    <a:p>
                      <a:pPr algn="ctr"/>
                      <a:r>
                        <a:rPr lang="en-IN" sz="1400" b="1" i="0" u="none" strike="noStrike" kern="1200" baseline="0" dirty="0">
                          <a:solidFill>
                            <a:schemeClr val="tx1"/>
                          </a:solidFill>
                          <a:latin typeface="Calibri" panose="020F0502020204030204" pitchFamily="34" charset="0"/>
                          <a:ea typeface="+mn-ea"/>
                          <a:cs typeface="+mn-cs"/>
                        </a:rPr>
                        <a:t>Percentage of</a:t>
                      </a:r>
                      <a:r>
                        <a:rPr lang="en-IN" sz="1400" b="1" i="0" u="none" strike="noStrike" kern="1200" baseline="0">
                          <a:solidFill>
                            <a:schemeClr val="tx1"/>
                          </a:solidFill>
                          <a:latin typeface="Calibri" panose="020F0502020204030204" pitchFamily="34" charset="0"/>
                          <a:ea typeface="+mn-ea"/>
                          <a:cs typeface="+mn-cs"/>
                        </a:rPr>
                        <a:t>  Total </a:t>
                      </a:r>
                      <a:r>
                        <a:rPr lang="en-IN" sz="1400" b="1" i="0" u="none" strike="noStrike" kern="1200" baseline="0" dirty="0">
                          <a:solidFill>
                            <a:schemeClr val="tx1"/>
                          </a:solidFill>
                          <a:latin typeface="Calibri" panose="020F0502020204030204" pitchFamily="34" charset="0"/>
                          <a:ea typeface="+mn-ea"/>
                          <a:cs typeface="+mn-cs"/>
                        </a:rPr>
                        <a:t>Assets</a:t>
                      </a:r>
                      <a:endParaRPr lang="en-IN" sz="1400" b="0" i="0" u="none" strike="noStrike" kern="1200" baseline="0" dirty="0">
                        <a:solidFill>
                          <a:schemeClr val="tx1"/>
                        </a:solidFill>
                        <a:latin typeface="Calibri" panose="020F0502020204030204" pitchFamily="34" charset="0"/>
                        <a:ea typeface="+mn-ea"/>
                        <a:cs typeface="+mn-cs"/>
                      </a:endParaRPr>
                    </a:p>
                  </a:txBody>
                  <a:tcPr/>
                </a:tc>
                <a:extLst>
                  <a:ext uri="{0D108BD9-81ED-4DB2-BD59-A6C34878D82A}">
                    <a16:rowId xmlns:a16="http://schemas.microsoft.com/office/drawing/2014/main" val="1587110742"/>
                  </a:ext>
                </a:extLst>
              </a:tr>
              <a:tr h="143250">
                <a:tc>
                  <a:txBody>
                    <a:bodyPr/>
                    <a:lstStyle/>
                    <a:p>
                      <a:r>
                        <a:rPr lang="en-IN" sz="1400" b="1" i="0" u="none" strike="noStrike" kern="1200" baseline="0" dirty="0">
                          <a:solidFill>
                            <a:schemeClr val="dk1"/>
                          </a:solidFill>
                          <a:latin typeface="Calibri" panose="020F0502020204030204" pitchFamily="34" charset="0"/>
                          <a:ea typeface="+mn-ea"/>
                          <a:cs typeface="+mn-cs"/>
                        </a:rPr>
                        <a:t>Assets</a:t>
                      </a:r>
                      <a:endParaRPr lang="en-IN" sz="1400" b="0" i="0" u="none" strike="noStrike" kern="1200" baseline="0" dirty="0">
                        <a:solidFill>
                          <a:schemeClr val="dk1"/>
                        </a:solidFill>
                        <a:latin typeface="Calibri" panose="020F0502020204030204" pitchFamily="34" charset="0"/>
                        <a:ea typeface="+mn-ea"/>
                        <a:cs typeface="+mn-cs"/>
                      </a:endParaRPr>
                    </a:p>
                  </a:txBody>
                  <a:tcPr/>
                </a:tc>
                <a:tc>
                  <a:txBody>
                    <a:bodyPr/>
                    <a:lstStyle/>
                    <a:p>
                      <a:r>
                        <a:rPr lang="en-IN" sz="1100" dirty="0">
                          <a:solidFill>
                            <a:srgbClr val="F6D0CC"/>
                          </a:solidFill>
                          <a:latin typeface="Calibri" panose="020F0502020204030204" pitchFamily="34" charset="0"/>
                        </a:rPr>
                        <a:t>Blank</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100" dirty="0">
                          <a:solidFill>
                            <a:srgbClr val="F6D0CC"/>
                          </a:solidFill>
                          <a:latin typeface="Calibri" panose="020F0502020204030204" pitchFamily="34" charset="0"/>
                        </a:rPr>
                        <a:t>Blank</a:t>
                      </a:r>
                    </a:p>
                  </a:txBody>
                  <a:tcPr/>
                </a:tc>
                <a:extLst>
                  <a:ext uri="{0D108BD9-81ED-4DB2-BD59-A6C34878D82A}">
                    <a16:rowId xmlns:a16="http://schemas.microsoft.com/office/drawing/2014/main" val="1440141458"/>
                  </a:ext>
                </a:extLst>
              </a:tr>
              <a:tr h="143250">
                <a:tc>
                  <a:txBody>
                    <a:bodyPr/>
                    <a:lstStyle/>
                    <a:p>
                      <a:r>
                        <a:rPr lang="en-IN" sz="1400" b="0" i="0" u="none" strike="noStrike" kern="1200" baseline="0" dirty="0">
                          <a:solidFill>
                            <a:schemeClr val="dk1"/>
                          </a:solidFill>
                          <a:latin typeface="Calibri" panose="020F0502020204030204" pitchFamily="34" charset="0"/>
                          <a:ea typeface="+mn-ea"/>
                          <a:cs typeface="+mn-cs"/>
                        </a:rPr>
                        <a:t>Cash</a:t>
                      </a:r>
                    </a:p>
                  </a:txBody>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   115.1</a:t>
                      </a:r>
                    </a:p>
                  </a:txBody>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2.66%</a:t>
                      </a:r>
                    </a:p>
                  </a:txBody>
                  <a:tcPr/>
                </a:tc>
                <a:extLst>
                  <a:ext uri="{0D108BD9-81ED-4DB2-BD59-A6C34878D82A}">
                    <a16:rowId xmlns:a16="http://schemas.microsoft.com/office/drawing/2014/main" val="1355205070"/>
                  </a:ext>
                </a:extLst>
              </a:tr>
              <a:tr h="143250">
                <a:tc>
                  <a:txBody>
                    <a:bodyPr/>
                    <a:lstStyle/>
                    <a:p>
                      <a:r>
                        <a:rPr lang="en-IN" sz="1400" b="0" i="0" u="none" strike="noStrike" kern="1200" baseline="0" dirty="0">
                          <a:solidFill>
                            <a:schemeClr val="dk1"/>
                          </a:solidFill>
                          <a:latin typeface="Calibri" panose="020F0502020204030204" pitchFamily="34" charset="0"/>
                          <a:ea typeface="+mn-ea"/>
                          <a:cs typeface="+mn-cs"/>
                        </a:rPr>
                        <a:t>Receivables from other broker-dealers</a:t>
                      </a:r>
                    </a:p>
                  </a:txBody>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  1,400.1</a:t>
                      </a:r>
                    </a:p>
                  </a:txBody>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32.38</a:t>
                      </a:r>
                    </a:p>
                  </a:txBody>
                  <a:tcPr/>
                </a:tc>
                <a:extLst>
                  <a:ext uri="{0D108BD9-81ED-4DB2-BD59-A6C34878D82A}">
                    <a16:rowId xmlns:a16="http://schemas.microsoft.com/office/drawing/2014/main" val="1926748050"/>
                  </a:ext>
                </a:extLst>
              </a:tr>
              <a:tr h="143250">
                <a:tc>
                  <a:txBody>
                    <a:bodyPr/>
                    <a:lstStyle/>
                    <a:p>
                      <a:r>
                        <a:rPr lang="en-IN" sz="1400" b="0" i="0" u="none" strike="noStrike" kern="1200" baseline="0" dirty="0">
                          <a:solidFill>
                            <a:schemeClr val="dk1"/>
                          </a:solidFill>
                          <a:latin typeface="Calibri" panose="020F0502020204030204" pitchFamily="34" charset="0"/>
                          <a:ea typeface="+mn-ea"/>
                          <a:cs typeface="+mn-cs"/>
                        </a:rPr>
                        <a:t>Receivables from customers</a:t>
                      </a:r>
                    </a:p>
                  </a:txBody>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     257.2</a:t>
                      </a:r>
                    </a:p>
                  </a:txBody>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5.95</a:t>
                      </a:r>
                    </a:p>
                  </a:txBody>
                  <a:tcPr/>
                </a:tc>
                <a:extLst>
                  <a:ext uri="{0D108BD9-81ED-4DB2-BD59-A6C34878D82A}">
                    <a16:rowId xmlns:a16="http://schemas.microsoft.com/office/drawing/2014/main" val="2003765659"/>
                  </a:ext>
                </a:extLst>
              </a:tr>
              <a:tr h="143250">
                <a:tc>
                  <a:txBody>
                    <a:bodyPr/>
                    <a:lstStyle/>
                    <a:p>
                      <a:r>
                        <a:rPr lang="en-IN" sz="1400" b="0" i="0" u="none" strike="noStrike" kern="1200" baseline="0" dirty="0">
                          <a:solidFill>
                            <a:schemeClr val="dk1"/>
                          </a:solidFill>
                          <a:latin typeface="Calibri" panose="020F0502020204030204" pitchFamily="34" charset="0"/>
                          <a:ea typeface="+mn-ea"/>
                          <a:cs typeface="+mn-cs"/>
                        </a:rPr>
                        <a:t>Receivables from noncustomers</a:t>
                      </a:r>
                    </a:p>
                  </a:txBody>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     105.8</a:t>
                      </a:r>
                    </a:p>
                  </a:txBody>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2.45</a:t>
                      </a:r>
                    </a:p>
                  </a:txBody>
                  <a:tcPr/>
                </a:tc>
                <a:extLst>
                  <a:ext uri="{0D108BD9-81ED-4DB2-BD59-A6C34878D82A}">
                    <a16:rowId xmlns:a16="http://schemas.microsoft.com/office/drawing/2014/main" val="3407690573"/>
                  </a:ext>
                </a:extLst>
              </a:tr>
              <a:tr h="143250">
                <a:tc>
                  <a:txBody>
                    <a:bodyPr/>
                    <a:lstStyle/>
                    <a:p>
                      <a:r>
                        <a:rPr lang="en-IN" sz="1400" b="0" i="0" u="none" strike="noStrike" kern="1200" baseline="0" dirty="0">
                          <a:solidFill>
                            <a:schemeClr val="dk1"/>
                          </a:solidFill>
                          <a:latin typeface="Calibri" panose="020F0502020204030204" pitchFamily="34" charset="0"/>
                          <a:ea typeface="+mn-ea"/>
                          <a:cs typeface="+mn-cs"/>
                        </a:rPr>
                        <a:t>Long positions in securities and commodities</a:t>
                      </a:r>
                    </a:p>
                  </a:txBody>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     974.8</a:t>
                      </a:r>
                    </a:p>
                  </a:txBody>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22.54</a:t>
                      </a:r>
                    </a:p>
                  </a:txBody>
                  <a:tcPr/>
                </a:tc>
                <a:extLst>
                  <a:ext uri="{0D108BD9-81ED-4DB2-BD59-A6C34878D82A}">
                    <a16:rowId xmlns:a16="http://schemas.microsoft.com/office/drawing/2014/main" val="3300459369"/>
                  </a:ext>
                </a:extLst>
              </a:tr>
              <a:tr h="143250">
                <a:tc>
                  <a:txBody>
                    <a:bodyPr/>
                    <a:lstStyle/>
                    <a:p>
                      <a:r>
                        <a:rPr lang="en-IN" sz="1400" b="0" i="0" u="none" strike="noStrike" kern="1200" baseline="0" dirty="0">
                          <a:solidFill>
                            <a:schemeClr val="dk1"/>
                          </a:solidFill>
                          <a:latin typeface="Calibri" panose="020F0502020204030204" pitchFamily="34" charset="0"/>
                          <a:ea typeface="+mn-ea"/>
                          <a:cs typeface="+mn-cs"/>
                        </a:rPr>
                        <a:t>Securities and investments not readily marketable</a:t>
                      </a:r>
                    </a:p>
                  </a:txBody>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       32.6</a:t>
                      </a:r>
                    </a:p>
                  </a:txBody>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0.75</a:t>
                      </a:r>
                    </a:p>
                  </a:txBody>
                  <a:tcPr/>
                </a:tc>
                <a:extLst>
                  <a:ext uri="{0D108BD9-81ED-4DB2-BD59-A6C34878D82A}">
                    <a16:rowId xmlns:a16="http://schemas.microsoft.com/office/drawing/2014/main" val="2606573690"/>
                  </a:ext>
                </a:extLst>
              </a:tr>
              <a:tr h="143250">
                <a:tc>
                  <a:txBody>
                    <a:bodyPr/>
                    <a:lstStyle/>
                    <a:p>
                      <a:r>
                        <a:rPr lang="en-IN" sz="1400" b="0" i="0" u="none" strike="noStrike" kern="1200" baseline="0" dirty="0">
                          <a:solidFill>
                            <a:schemeClr val="dk1"/>
                          </a:solidFill>
                          <a:latin typeface="Calibri" panose="020F0502020204030204" pitchFamily="34" charset="0"/>
                          <a:ea typeface="+mn-ea"/>
                          <a:cs typeface="+mn-cs"/>
                        </a:rPr>
                        <a:t>Securities purchased under agreements to resell</a:t>
                      </a:r>
                    </a:p>
                  </a:txBody>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  1,145.3</a:t>
                      </a:r>
                    </a:p>
                  </a:txBody>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26.48</a:t>
                      </a:r>
                    </a:p>
                  </a:txBody>
                  <a:tcPr/>
                </a:tc>
                <a:extLst>
                  <a:ext uri="{0D108BD9-81ED-4DB2-BD59-A6C34878D82A}">
                    <a16:rowId xmlns:a16="http://schemas.microsoft.com/office/drawing/2014/main" val="2963782200"/>
                  </a:ext>
                </a:extLst>
              </a:tr>
              <a:tr h="143250">
                <a:tc>
                  <a:txBody>
                    <a:bodyPr/>
                    <a:lstStyle/>
                    <a:p>
                      <a:r>
                        <a:rPr lang="en-IN" sz="1400" b="0" i="0" u="none" strike="noStrike" kern="1200" baseline="0" dirty="0">
                          <a:solidFill>
                            <a:schemeClr val="dk1"/>
                          </a:solidFill>
                          <a:latin typeface="Calibri" panose="020F0502020204030204" pitchFamily="34" charset="0"/>
                          <a:ea typeface="+mn-ea"/>
                          <a:cs typeface="+mn-cs"/>
                        </a:rPr>
                        <a:t>Exchange membership</a:t>
                      </a:r>
                    </a:p>
                  </a:txBody>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        0.2</a:t>
                      </a:r>
                    </a:p>
                  </a:txBody>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0.00</a:t>
                      </a:r>
                    </a:p>
                  </a:txBody>
                  <a:tcPr/>
                </a:tc>
                <a:extLst>
                  <a:ext uri="{0D108BD9-81ED-4DB2-BD59-A6C34878D82A}">
                    <a16:rowId xmlns:a16="http://schemas.microsoft.com/office/drawing/2014/main" val="3487895114"/>
                  </a:ext>
                </a:extLst>
              </a:tr>
              <a:tr h="143250">
                <a:tc>
                  <a:txBody>
                    <a:bodyPr/>
                    <a:lstStyle/>
                    <a:p>
                      <a:r>
                        <a:rPr lang="en-IN" sz="1400" b="0" i="0" u="none" strike="noStrike" kern="1200" baseline="0" dirty="0">
                          <a:solidFill>
                            <a:schemeClr val="dk1"/>
                          </a:solidFill>
                          <a:latin typeface="Calibri" panose="020F0502020204030204" pitchFamily="34" charset="0"/>
                          <a:ea typeface="+mn-ea"/>
                          <a:cs typeface="+mn-cs"/>
                        </a:rPr>
                        <a:t>Other assets</a:t>
                      </a:r>
                    </a:p>
                  </a:txBody>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    293.5</a:t>
                      </a:r>
                    </a:p>
                  </a:txBody>
                  <a:tcPr>
                    <a:lnB w="12700" cap="flat" cmpd="sng" algn="ctr">
                      <a:solidFill>
                        <a:schemeClr val="tx1"/>
                      </a:solidFill>
                      <a:prstDash val="solid"/>
                      <a:round/>
                      <a:headEnd type="none" w="med" len="med"/>
                      <a:tailEnd type="none" w="med" len="med"/>
                    </a:lnB>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6.79</a:t>
                      </a: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91412991"/>
                  </a:ext>
                </a:extLst>
              </a:tr>
              <a:tr h="143250">
                <a:tc>
                  <a:txBody>
                    <a:bodyPr/>
                    <a:lstStyle/>
                    <a:p>
                      <a:r>
                        <a:rPr lang="en-IN" sz="1400" b="0" i="0" u="none" strike="noStrike" kern="1200" baseline="0" dirty="0">
                          <a:solidFill>
                            <a:schemeClr val="dk1"/>
                          </a:solidFill>
                          <a:latin typeface="Calibri" panose="020F0502020204030204" pitchFamily="34" charset="0"/>
                          <a:ea typeface="+mn-ea"/>
                          <a:cs typeface="+mn-cs"/>
                        </a:rPr>
                        <a:t>Total assets</a:t>
                      </a:r>
                    </a:p>
                  </a:txBody>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$4,324.6</a:t>
                      </a:r>
                    </a:p>
                  </a:txBody>
                  <a:tcPr>
                    <a:lnT w="12700" cap="flat" cmpd="sng" algn="ctr">
                      <a:solidFill>
                        <a:schemeClr val="tx1"/>
                      </a:solidFill>
                      <a:prstDash val="solid"/>
                      <a:round/>
                      <a:headEnd type="none" w="med" len="med"/>
                      <a:tailEnd type="none" w="med" len="med"/>
                    </a:lnT>
                  </a:tcPr>
                </a:tc>
                <a:tc>
                  <a:txBody>
                    <a:bodyPr/>
                    <a:lstStyle/>
                    <a:p>
                      <a:pPr algn="ctr"/>
                      <a:r>
                        <a:rPr lang="en-IN" sz="1400" b="0" i="0" u="none" strike="noStrike" kern="1200" baseline="0" dirty="0">
                          <a:solidFill>
                            <a:schemeClr val="dk1"/>
                          </a:solidFill>
                          <a:latin typeface="Calibri" panose="020F0502020204030204" pitchFamily="34" charset="0"/>
                          <a:ea typeface="+mn-ea"/>
                          <a:cs typeface="+mn-cs"/>
                        </a:rPr>
                        <a:t>100.00%</a:t>
                      </a:r>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984630409"/>
                  </a:ext>
                </a:extLst>
              </a:tr>
            </a:tbl>
          </a:graphicData>
        </a:graphic>
      </p:graphicFrame>
      <p:sp>
        <p:nvSpPr>
          <p:cNvPr id="3" name="Slide Number Placeholder 2"/>
          <p:cNvSpPr>
            <a:spLocks noGrp="1"/>
          </p:cNvSpPr>
          <p:nvPr>
            <p:ph type="sldNum" sz="quarter" idx="12"/>
          </p:nvPr>
        </p:nvSpPr>
        <p:spPr>
          <a:xfrm>
            <a:off x="8085666" y="6249734"/>
            <a:ext cx="601133" cy="270933"/>
          </a:xfrm>
        </p:spPr>
        <p:txBody>
          <a:bodyPr/>
          <a:lstStyle/>
          <a:p>
            <a:pPr>
              <a:defRPr/>
            </a:pPr>
            <a:r>
              <a:rPr lang="en-US" altLang="en-US" dirty="0"/>
              <a:t>16-</a:t>
            </a:r>
            <a:fld id="{4773FF61-F4E9-4123-B6AF-201BC82A0194}" type="slidenum">
              <a:rPr lang="en-US" altLang="en-US" smtClean="0"/>
              <a:pPr>
                <a:defRPr/>
              </a:pPr>
              <a:t>15</a:t>
            </a:fld>
            <a:endParaRPr lang="en-US" altLang="en-US" dirty="0"/>
          </a:p>
        </p:txBody>
      </p:sp>
    </p:spTree>
    <p:extLst>
      <p:ext uri="{BB962C8B-B14F-4D97-AF65-F5344CB8AC3E}">
        <p14:creationId xmlns:p14="http://schemas.microsoft.com/office/powerpoint/2010/main" val="40904023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Assets and Liabilities of Broker-Dealers as of 2015 </a:t>
            </a:r>
            <a:r>
              <a:rPr lang="en-US" sz="1000" dirty="0"/>
              <a:t>2</a:t>
            </a:r>
            <a:endParaRPr lang="en-IN" sz="1000" dirty="0"/>
          </a:p>
        </p:txBody>
      </p:sp>
      <p:graphicFrame>
        <p:nvGraphicFramePr>
          <p:cNvPr id="10" name="Table 9"/>
          <p:cNvGraphicFramePr>
            <a:graphicFrameLocks noGrp="1"/>
          </p:cNvGraphicFramePr>
          <p:nvPr>
            <p:extLst>
              <p:ext uri="{D42A27DB-BD31-4B8C-83A1-F6EECF244321}">
                <p14:modId xmlns:p14="http://schemas.microsoft.com/office/powerpoint/2010/main" val="2241880267"/>
              </p:ext>
            </p:extLst>
          </p:nvPr>
        </p:nvGraphicFramePr>
        <p:xfrm>
          <a:off x="605118" y="1645386"/>
          <a:ext cx="7288307" cy="4253100"/>
        </p:xfrm>
        <a:graphic>
          <a:graphicData uri="http://schemas.openxmlformats.org/drawingml/2006/table">
            <a:tbl>
              <a:tblPr firstRow="1" bandRow="1">
                <a:tableStyleId>{5C22544A-7EE6-4342-B048-85BDC9FD1C3A}</a:tableStyleId>
              </a:tblPr>
              <a:tblGrid>
                <a:gridCol w="4489020">
                  <a:extLst>
                    <a:ext uri="{9D8B030D-6E8A-4147-A177-3AD203B41FA5}">
                      <a16:colId xmlns:a16="http://schemas.microsoft.com/office/drawing/2014/main" val="3678436858"/>
                    </a:ext>
                  </a:extLst>
                </a:gridCol>
                <a:gridCol w="1389056">
                  <a:extLst>
                    <a:ext uri="{9D8B030D-6E8A-4147-A177-3AD203B41FA5}">
                      <a16:colId xmlns:a16="http://schemas.microsoft.com/office/drawing/2014/main" val="4026850738"/>
                    </a:ext>
                  </a:extLst>
                </a:gridCol>
                <a:gridCol w="1410231">
                  <a:extLst>
                    <a:ext uri="{9D8B030D-6E8A-4147-A177-3AD203B41FA5}">
                      <a16:colId xmlns:a16="http://schemas.microsoft.com/office/drawing/2014/main" val="3872191413"/>
                    </a:ext>
                  </a:extLst>
                </a:gridCol>
              </a:tblGrid>
              <a:tr h="260445">
                <a:tc>
                  <a:txBody>
                    <a:bodyPr/>
                    <a:lstStyle/>
                    <a:p>
                      <a:r>
                        <a:rPr lang="en-IN" sz="1400" dirty="0">
                          <a:solidFill>
                            <a:srgbClr val="E84C22"/>
                          </a:solidFill>
                          <a:latin typeface="Calibri" panose="020F0502020204030204" pitchFamily="34" charset="0"/>
                          <a:cs typeface="Calibri" panose="020F0502020204030204" pitchFamily="34" charset="0"/>
                        </a:rPr>
                        <a:t>Blank</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400" dirty="0">
                          <a:solidFill>
                            <a:srgbClr val="E84C22"/>
                          </a:solidFill>
                          <a:latin typeface="Calibri" panose="020F0502020204030204" pitchFamily="34" charset="0"/>
                          <a:cs typeface="Calibri" panose="020F0502020204030204" pitchFamily="34" charset="0"/>
                        </a:rPr>
                        <a:t>Blank</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ctr"/>
                      <a:r>
                        <a:rPr lang="en-IN" sz="1400" u="none" strike="noStrike" kern="1200" baseline="0" dirty="0">
                          <a:solidFill>
                            <a:schemeClr val="tx1"/>
                          </a:solidFill>
                          <a:latin typeface="Calibri" panose="020F0502020204030204" pitchFamily="34" charset="0"/>
                          <a:cs typeface="Calibri" panose="020F0502020204030204" pitchFamily="34" charset="0"/>
                        </a:rPr>
                        <a:t>Percentage of   Total Assets</a:t>
                      </a:r>
                      <a:endParaRPr lang="en-IN" sz="1400" b="0" i="0" u="none" strike="noStrike" kern="1200" baseline="0" dirty="0">
                        <a:solidFill>
                          <a:schemeClr val="tx1"/>
                        </a:solidFill>
                        <a:latin typeface="Calibri" panose="020F0502020204030204" pitchFamily="34" charset="0"/>
                        <a:ea typeface="+mn-ea"/>
                        <a:cs typeface="Calibri" panose="020F0502020204030204" pitchFamily="34"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extLst>
                  <a:ext uri="{0D108BD9-81ED-4DB2-BD59-A6C34878D82A}">
                    <a16:rowId xmlns:a16="http://schemas.microsoft.com/office/drawing/2014/main" val="3087794649"/>
                  </a:ext>
                </a:extLst>
              </a:tr>
              <a:tr h="260445">
                <a:tc>
                  <a:txBody>
                    <a:bodyPr/>
                    <a:lstStyle/>
                    <a:p>
                      <a:pPr algn="l" fontAlgn="b"/>
                      <a:r>
                        <a:rPr lang="en-US" sz="1400" b="1" u="none" strike="noStrike" dirty="0">
                          <a:effectLst/>
                          <a:latin typeface="Calibri" panose="020F0502020204030204" pitchFamily="34" charset="0"/>
                          <a:cs typeface="Calibri" panose="020F0502020204030204" pitchFamily="34" charset="0"/>
                        </a:rPr>
                        <a:t>Liabilities</a:t>
                      </a:r>
                      <a:endParaRPr lang="en-US" sz="1400" b="1"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algn="r"/>
                      <a:r>
                        <a:rPr lang="en-IN" sz="1400" dirty="0">
                          <a:solidFill>
                            <a:srgbClr val="F6D0CC"/>
                          </a:solidFill>
                          <a:latin typeface="Calibri" panose="020F0502020204030204" pitchFamily="34" charset="0"/>
                          <a:cs typeface="Calibri" panose="020F0502020204030204" pitchFamily="34" charset="0"/>
                        </a:rPr>
                        <a:t>Blank</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400" dirty="0">
                          <a:solidFill>
                            <a:srgbClr val="F6D0CC"/>
                          </a:solidFill>
                          <a:latin typeface="Calibri" panose="020F0502020204030204" pitchFamily="34" charset="0"/>
                          <a:cs typeface="Calibri" panose="020F0502020204030204" pitchFamily="34" charset="0"/>
                        </a:rPr>
                        <a:t>Blank</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472093395"/>
                  </a:ext>
                </a:extLst>
              </a:tr>
              <a:tr h="260445">
                <a:tc>
                  <a:txBody>
                    <a:bodyPr/>
                    <a:lstStyle/>
                    <a:p>
                      <a:pPr algn="l" fontAlgn="b"/>
                      <a:r>
                        <a:rPr lang="en-US" sz="1400" u="none" strike="noStrike" dirty="0">
                          <a:effectLst/>
                          <a:latin typeface="Calibri" panose="020F0502020204030204" pitchFamily="34" charset="0"/>
                          <a:cs typeface="Calibri" panose="020F0502020204030204" pitchFamily="34" charset="0"/>
                        </a:rPr>
                        <a:t>Bank loans payable</a:t>
                      </a:r>
                      <a:endParaRPr lang="en-US" sz="14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400" u="none" strike="noStrike" dirty="0">
                          <a:effectLst/>
                          <a:latin typeface="Calibri" panose="020F0502020204030204" pitchFamily="34" charset="0"/>
                          <a:cs typeface="Calibri" panose="020F0502020204030204" pitchFamily="34" charset="0"/>
                        </a:rPr>
                        <a:t>    $ 78.8</a:t>
                      </a:r>
                      <a:endParaRPr lang="en-US" sz="14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400" u="none" strike="noStrike">
                          <a:effectLst/>
                          <a:latin typeface="Calibri" panose="020F0502020204030204" pitchFamily="34" charset="0"/>
                          <a:cs typeface="Calibri" panose="020F0502020204030204" pitchFamily="34" charset="0"/>
                        </a:rPr>
                        <a:t>1.82%</a:t>
                      </a:r>
                      <a:endParaRPr lang="en-US" sz="1400" b="0" i="0" u="none" strike="noStrike">
                        <a:solidFill>
                          <a:srgbClr val="000000"/>
                        </a:solidFill>
                        <a:effectLst/>
                        <a:latin typeface="Calibri" panose="020F0502020204030204" pitchFamily="34" charset="0"/>
                        <a:cs typeface="Calibri" panose="020F0502020204030204" pitchFamily="34"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3267637"/>
                  </a:ext>
                </a:extLst>
              </a:tr>
              <a:tr h="260445">
                <a:tc>
                  <a:txBody>
                    <a:bodyPr/>
                    <a:lstStyle/>
                    <a:p>
                      <a:pPr algn="l" fontAlgn="b"/>
                      <a:r>
                        <a:rPr lang="en-US" sz="1400" u="none" strike="noStrike" dirty="0">
                          <a:effectLst/>
                          <a:latin typeface="Calibri" panose="020F0502020204030204" pitchFamily="34" charset="0"/>
                          <a:cs typeface="Calibri" panose="020F0502020204030204" pitchFamily="34" charset="0"/>
                        </a:rPr>
                        <a:t>Payables to other broker-dealers</a:t>
                      </a:r>
                      <a:endParaRPr lang="en-US" sz="14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400" u="none" strike="noStrike" dirty="0">
                          <a:effectLst/>
                          <a:latin typeface="Calibri" panose="020F0502020204030204" pitchFamily="34" charset="0"/>
                          <a:cs typeface="Calibri" panose="020F0502020204030204" pitchFamily="34" charset="0"/>
                        </a:rPr>
                        <a:t>     677.6</a:t>
                      </a:r>
                      <a:endParaRPr lang="en-US" sz="14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400" u="none" strike="noStrike">
                          <a:effectLst/>
                          <a:latin typeface="Calibri" panose="020F0502020204030204" pitchFamily="34" charset="0"/>
                          <a:cs typeface="Calibri" panose="020F0502020204030204" pitchFamily="34" charset="0"/>
                        </a:rPr>
                        <a:t>   15.67</a:t>
                      </a:r>
                      <a:endParaRPr lang="en-US" sz="1400" b="0" i="0" u="none" strike="noStrike">
                        <a:solidFill>
                          <a:srgbClr val="000000"/>
                        </a:solidFill>
                        <a:effectLst/>
                        <a:latin typeface="Calibri" panose="020F0502020204030204" pitchFamily="34" charset="0"/>
                        <a:cs typeface="Calibri" panose="020F0502020204030204" pitchFamily="34"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734060709"/>
                  </a:ext>
                </a:extLst>
              </a:tr>
              <a:tr h="260445">
                <a:tc>
                  <a:txBody>
                    <a:bodyPr/>
                    <a:lstStyle/>
                    <a:p>
                      <a:pPr algn="l" fontAlgn="b"/>
                      <a:r>
                        <a:rPr lang="en-US" sz="1400" u="none" strike="noStrike" dirty="0">
                          <a:effectLst/>
                          <a:latin typeface="Calibri" panose="020F0502020204030204" pitchFamily="34" charset="0"/>
                          <a:cs typeface="Calibri" panose="020F0502020204030204" pitchFamily="34" charset="0"/>
                        </a:rPr>
                        <a:t>Payables to noncustomers</a:t>
                      </a:r>
                      <a:endParaRPr lang="en-US" sz="14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400" u="none" strike="noStrike" dirty="0">
                          <a:effectLst/>
                          <a:latin typeface="Calibri" panose="020F0502020204030204" pitchFamily="34" charset="0"/>
                          <a:cs typeface="Calibri" panose="020F0502020204030204" pitchFamily="34" charset="0"/>
                        </a:rPr>
                        <a:t>       47.6</a:t>
                      </a:r>
                      <a:endParaRPr lang="en-US" sz="14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400" u="none" strike="noStrike">
                          <a:effectLst/>
                          <a:latin typeface="Calibri" panose="020F0502020204030204" pitchFamily="34" charset="0"/>
                          <a:cs typeface="Calibri" panose="020F0502020204030204" pitchFamily="34" charset="0"/>
                        </a:rPr>
                        <a:t>     1.10</a:t>
                      </a:r>
                      <a:endParaRPr lang="en-US" sz="1400" b="0" i="0" u="none" strike="noStrike">
                        <a:solidFill>
                          <a:srgbClr val="000000"/>
                        </a:solidFill>
                        <a:effectLst/>
                        <a:latin typeface="Calibri" panose="020F0502020204030204" pitchFamily="34" charset="0"/>
                        <a:cs typeface="Calibri" panose="020F0502020204030204" pitchFamily="34"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465565598"/>
                  </a:ext>
                </a:extLst>
              </a:tr>
              <a:tr h="260445">
                <a:tc>
                  <a:txBody>
                    <a:bodyPr/>
                    <a:lstStyle/>
                    <a:p>
                      <a:pPr algn="l" fontAlgn="b"/>
                      <a:r>
                        <a:rPr lang="en-US" sz="1400" u="none" strike="noStrike" dirty="0">
                          <a:effectLst/>
                          <a:latin typeface="Calibri" panose="020F0502020204030204" pitchFamily="34" charset="0"/>
                          <a:cs typeface="Calibri" panose="020F0502020204030204" pitchFamily="34" charset="0"/>
                        </a:rPr>
                        <a:t>Payables to customers</a:t>
                      </a:r>
                      <a:endParaRPr lang="en-US" sz="14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400" u="none" strike="noStrike" dirty="0">
                          <a:effectLst/>
                          <a:latin typeface="Calibri" panose="020F0502020204030204" pitchFamily="34" charset="0"/>
                          <a:cs typeface="Calibri" panose="020F0502020204030204" pitchFamily="34" charset="0"/>
                        </a:rPr>
                        <a:t>     835.8</a:t>
                      </a:r>
                      <a:endParaRPr lang="en-US" sz="14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400" u="none" strike="noStrike" dirty="0">
                          <a:effectLst/>
                          <a:latin typeface="Calibri" panose="020F0502020204030204" pitchFamily="34" charset="0"/>
                          <a:cs typeface="Calibri" panose="020F0502020204030204" pitchFamily="34" charset="0"/>
                        </a:rPr>
                        <a:t>   19.33</a:t>
                      </a:r>
                      <a:endParaRPr lang="en-US" sz="14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43092262"/>
                  </a:ext>
                </a:extLst>
              </a:tr>
              <a:tr h="260445">
                <a:tc>
                  <a:txBody>
                    <a:bodyPr/>
                    <a:lstStyle/>
                    <a:p>
                      <a:pPr algn="l" fontAlgn="b"/>
                      <a:r>
                        <a:rPr lang="en-US" sz="1400" u="none" strike="noStrike" dirty="0">
                          <a:effectLst/>
                          <a:latin typeface="Calibri" panose="020F0502020204030204" pitchFamily="34" charset="0"/>
                          <a:cs typeface="Calibri" panose="020F0502020204030204" pitchFamily="34" charset="0"/>
                        </a:rPr>
                        <a:t>Short positions in securities and commodities</a:t>
                      </a:r>
                      <a:endParaRPr lang="en-US" sz="14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400" u="none" strike="noStrike" dirty="0">
                          <a:effectLst/>
                          <a:latin typeface="Calibri" panose="020F0502020204030204" pitchFamily="34" charset="0"/>
                          <a:cs typeface="Calibri" panose="020F0502020204030204" pitchFamily="34" charset="0"/>
                        </a:rPr>
                        <a:t>      374.5</a:t>
                      </a:r>
                      <a:endParaRPr lang="en-US" sz="14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400" u="none" strike="noStrike" dirty="0">
                          <a:effectLst/>
                          <a:latin typeface="Calibri" panose="020F0502020204030204" pitchFamily="34" charset="0"/>
                          <a:cs typeface="Calibri" panose="020F0502020204030204" pitchFamily="34" charset="0"/>
                        </a:rPr>
                        <a:t>     8.66</a:t>
                      </a:r>
                      <a:endParaRPr lang="en-US" sz="14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551258270"/>
                  </a:ext>
                </a:extLst>
              </a:tr>
              <a:tr h="260445">
                <a:tc>
                  <a:txBody>
                    <a:bodyPr/>
                    <a:lstStyle/>
                    <a:p>
                      <a:pPr algn="l" fontAlgn="b"/>
                      <a:r>
                        <a:rPr lang="en-US" sz="1400" u="none" strike="noStrike" dirty="0">
                          <a:effectLst/>
                          <a:latin typeface="Calibri" panose="020F0502020204030204" pitchFamily="34" charset="0"/>
                          <a:cs typeface="Calibri" panose="020F0502020204030204" pitchFamily="34" charset="0"/>
                        </a:rPr>
                        <a:t>Securities sold under repurchase agreements</a:t>
                      </a:r>
                      <a:endParaRPr lang="en-US" sz="14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400" u="none" strike="noStrike" dirty="0">
                          <a:effectLst/>
                          <a:latin typeface="Calibri" panose="020F0502020204030204" pitchFamily="34" charset="0"/>
                          <a:cs typeface="Calibri" panose="020F0502020204030204" pitchFamily="34" charset="0"/>
                        </a:rPr>
                        <a:t>   1,539.1</a:t>
                      </a:r>
                      <a:endParaRPr lang="en-US" sz="14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400" u="none" strike="noStrike" dirty="0">
                          <a:effectLst/>
                          <a:latin typeface="Calibri" panose="020F0502020204030204" pitchFamily="34" charset="0"/>
                          <a:cs typeface="Calibri" panose="020F0502020204030204" pitchFamily="34" charset="0"/>
                        </a:rPr>
                        <a:t>   35.59</a:t>
                      </a:r>
                      <a:endParaRPr lang="en-US" sz="14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155234609"/>
                  </a:ext>
                </a:extLst>
              </a:tr>
              <a:tr h="260445">
                <a:tc>
                  <a:txBody>
                    <a:bodyPr/>
                    <a:lstStyle/>
                    <a:p>
                      <a:pPr algn="l" fontAlgn="b"/>
                      <a:r>
                        <a:rPr lang="en-US" sz="1400" u="none" strike="noStrike" dirty="0">
                          <a:effectLst/>
                          <a:latin typeface="Calibri" panose="020F0502020204030204" pitchFamily="34" charset="0"/>
                          <a:cs typeface="Calibri" panose="020F0502020204030204" pitchFamily="34" charset="0"/>
                        </a:rPr>
                        <a:t>Other </a:t>
                      </a:r>
                      <a:r>
                        <a:rPr lang="en-US" sz="1400" u="none" strike="noStrike" dirty="0" err="1">
                          <a:effectLst/>
                          <a:latin typeface="Calibri" panose="020F0502020204030204" pitchFamily="34" charset="0"/>
                          <a:cs typeface="Calibri" panose="020F0502020204030204" pitchFamily="34" charset="0"/>
                        </a:rPr>
                        <a:t>nonsubordinated</a:t>
                      </a:r>
                      <a:r>
                        <a:rPr lang="en-US" sz="1400" u="none" strike="noStrike" dirty="0">
                          <a:effectLst/>
                          <a:latin typeface="Calibri" panose="020F0502020204030204" pitchFamily="34" charset="0"/>
                          <a:cs typeface="Calibri" panose="020F0502020204030204" pitchFamily="34" charset="0"/>
                        </a:rPr>
                        <a:t> liabilities</a:t>
                      </a:r>
                      <a:endParaRPr lang="en-US" sz="14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400" u="none" strike="noStrike" dirty="0">
                          <a:effectLst/>
                          <a:latin typeface="Calibri" panose="020F0502020204030204" pitchFamily="34" charset="0"/>
                          <a:cs typeface="Calibri" panose="020F0502020204030204" pitchFamily="34" charset="0"/>
                        </a:rPr>
                        <a:t>     418.0</a:t>
                      </a:r>
                      <a:endParaRPr lang="en-US" sz="14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400" u="none" strike="noStrike" dirty="0">
                          <a:effectLst/>
                          <a:latin typeface="Calibri" panose="020F0502020204030204" pitchFamily="34" charset="0"/>
                          <a:cs typeface="Calibri" panose="020F0502020204030204" pitchFamily="34" charset="0"/>
                        </a:rPr>
                        <a:t>     9.66</a:t>
                      </a:r>
                      <a:endParaRPr lang="en-US" sz="14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184630596"/>
                  </a:ext>
                </a:extLst>
              </a:tr>
              <a:tr h="260445">
                <a:tc>
                  <a:txBody>
                    <a:bodyPr/>
                    <a:lstStyle/>
                    <a:p>
                      <a:pPr algn="l" fontAlgn="b"/>
                      <a:r>
                        <a:rPr lang="en-US" sz="1400" u="none" strike="noStrike" dirty="0">
                          <a:effectLst/>
                          <a:latin typeface="Calibri" panose="020F0502020204030204" pitchFamily="34" charset="0"/>
                          <a:cs typeface="Calibri" panose="020F0502020204030204" pitchFamily="34" charset="0"/>
                        </a:rPr>
                        <a:t>Subordinated liabilities</a:t>
                      </a:r>
                      <a:endParaRPr lang="en-US" sz="14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400" u="none" strike="noStrike" dirty="0">
                          <a:effectLst/>
                          <a:latin typeface="Calibri" panose="020F0502020204030204" pitchFamily="34" charset="0"/>
                          <a:cs typeface="Calibri" panose="020F0502020204030204" pitchFamily="34" charset="0"/>
                        </a:rPr>
                        <a:t>      118.1</a:t>
                      </a:r>
                      <a:endParaRPr lang="en-US" sz="14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400" u="none" strike="noStrike" dirty="0">
                          <a:effectLst/>
                          <a:latin typeface="Calibri" panose="020F0502020204030204" pitchFamily="34" charset="0"/>
                          <a:cs typeface="Calibri" panose="020F0502020204030204" pitchFamily="34" charset="0"/>
                        </a:rPr>
                        <a:t>     2.73</a:t>
                      </a:r>
                      <a:endParaRPr lang="en-US" sz="14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76319305"/>
                  </a:ext>
                </a:extLst>
              </a:tr>
              <a:tr h="260445">
                <a:tc>
                  <a:txBody>
                    <a:bodyPr/>
                    <a:lstStyle/>
                    <a:p>
                      <a:pPr algn="l" fontAlgn="b"/>
                      <a:r>
                        <a:rPr lang="en-US" sz="1400" u="none" strike="noStrike" dirty="0">
                          <a:effectLst/>
                          <a:latin typeface="Calibri" panose="020F0502020204030204" pitchFamily="34" charset="0"/>
                          <a:cs typeface="Calibri" panose="020F0502020204030204" pitchFamily="34" charset="0"/>
                        </a:rPr>
                        <a:t>Total liabilities</a:t>
                      </a:r>
                      <a:endParaRPr lang="en-US" sz="14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400" u="none" strike="noStrike" dirty="0">
                          <a:effectLst/>
                          <a:latin typeface="Calibri" panose="020F0502020204030204" pitchFamily="34" charset="0"/>
                          <a:cs typeface="Calibri" panose="020F0502020204030204" pitchFamily="34" charset="0"/>
                        </a:rPr>
                        <a:t>$4,089.50 </a:t>
                      </a:r>
                      <a:endParaRPr lang="en-US" sz="14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US" sz="1400" u="none" strike="noStrike" dirty="0">
                          <a:effectLst/>
                          <a:latin typeface="Calibri" panose="020F0502020204030204" pitchFamily="34" charset="0"/>
                          <a:cs typeface="Calibri" panose="020F0502020204030204" pitchFamily="34" charset="0"/>
                        </a:rPr>
                        <a:t>       94.56% </a:t>
                      </a:r>
                      <a:endParaRPr lang="en-US" sz="14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350829302"/>
                  </a:ext>
                </a:extLst>
              </a:tr>
              <a:tr h="260445">
                <a:tc>
                  <a:txBody>
                    <a:bodyPr/>
                    <a:lstStyle/>
                    <a:p>
                      <a:pPr algn="l" fontAlgn="b"/>
                      <a:r>
                        <a:rPr lang="en-US" sz="1400" b="1" u="none" strike="noStrike" dirty="0">
                          <a:effectLst/>
                          <a:latin typeface="Calibri" panose="020F0502020204030204" pitchFamily="34" charset="0"/>
                          <a:cs typeface="Calibri" panose="020F0502020204030204" pitchFamily="34" charset="0"/>
                        </a:rPr>
                        <a:t>Capital</a:t>
                      </a:r>
                      <a:endParaRPr lang="en-US" sz="1400" b="1"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IN" sz="1400" dirty="0">
                          <a:solidFill>
                            <a:srgbClr val="F6D0CC"/>
                          </a:solidFill>
                          <a:latin typeface="Calibri" panose="020F0502020204030204" pitchFamily="34" charset="0"/>
                          <a:cs typeface="Calibri" panose="020F0502020204030204" pitchFamily="34" charset="0"/>
                        </a:rPr>
                        <a:t>Blank</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IN" sz="1400" dirty="0">
                          <a:solidFill>
                            <a:srgbClr val="F6D0CC"/>
                          </a:solidFill>
                          <a:latin typeface="Calibri" panose="020F0502020204030204" pitchFamily="34" charset="0"/>
                          <a:cs typeface="Calibri" panose="020F0502020204030204" pitchFamily="34" charset="0"/>
                        </a:rPr>
                        <a:t>Blank</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981932919"/>
                  </a:ext>
                </a:extLst>
              </a:tr>
              <a:tr h="260445">
                <a:tc>
                  <a:txBody>
                    <a:bodyPr/>
                    <a:lstStyle/>
                    <a:p>
                      <a:pPr algn="l" fontAlgn="b"/>
                      <a:r>
                        <a:rPr lang="en-US" sz="1400" u="none" strike="noStrike">
                          <a:effectLst/>
                          <a:latin typeface="Calibri" panose="020F0502020204030204" pitchFamily="34" charset="0"/>
                          <a:cs typeface="Calibri" panose="020F0502020204030204" pitchFamily="34" charset="0"/>
                        </a:rPr>
                        <a:t>Equity</a:t>
                      </a:r>
                      <a:endParaRPr lang="en-US" sz="1400" b="0" i="0" u="none" strike="noStrike">
                        <a:solidFill>
                          <a:srgbClr val="000000"/>
                        </a:solidFill>
                        <a:effectLst/>
                        <a:latin typeface="Calibri" panose="020F0502020204030204" pitchFamily="34" charset="0"/>
                        <a:cs typeface="Calibri" panose="020F0502020204030204" pitchFamily="34"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400" u="none" strike="noStrike" dirty="0">
                          <a:effectLst/>
                          <a:latin typeface="Calibri" panose="020F0502020204030204" pitchFamily="34" charset="0"/>
                          <a:cs typeface="Calibri" panose="020F0502020204030204" pitchFamily="34" charset="0"/>
                        </a:rPr>
                        <a:t>$    235.1</a:t>
                      </a:r>
                      <a:endParaRPr lang="en-US" sz="14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400" u="none" strike="noStrike" dirty="0">
                          <a:effectLst/>
                          <a:latin typeface="Calibri" panose="020F0502020204030204" pitchFamily="34" charset="0"/>
                          <a:cs typeface="Calibri" panose="020F0502020204030204" pitchFamily="34" charset="0"/>
                        </a:rPr>
                        <a:t>        5.44%</a:t>
                      </a:r>
                      <a:endParaRPr lang="en-US" sz="14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701755165"/>
                  </a:ext>
                </a:extLst>
              </a:tr>
              <a:tr h="260445">
                <a:tc>
                  <a:txBody>
                    <a:bodyPr/>
                    <a:lstStyle/>
                    <a:p>
                      <a:pPr algn="l" fontAlgn="b"/>
                      <a:r>
                        <a:rPr lang="en-US" sz="1400" u="none" strike="noStrike">
                          <a:effectLst/>
                          <a:latin typeface="Calibri" panose="020F0502020204030204" pitchFamily="34" charset="0"/>
                          <a:cs typeface="Calibri" panose="020F0502020204030204" pitchFamily="34" charset="0"/>
                        </a:rPr>
                        <a:t>Total capital (equity capital and subordinate debt)</a:t>
                      </a:r>
                      <a:endParaRPr lang="en-US" sz="1400" b="0" i="0" u="none" strike="noStrike">
                        <a:solidFill>
                          <a:srgbClr val="000000"/>
                        </a:solidFill>
                        <a:effectLst/>
                        <a:latin typeface="Calibri" panose="020F0502020204030204" pitchFamily="34" charset="0"/>
                        <a:cs typeface="Calibri" panose="020F0502020204030204" pitchFamily="34"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400" u="none" strike="noStrike" dirty="0">
                          <a:effectLst/>
                          <a:latin typeface="Calibri" panose="020F0502020204030204" pitchFamily="34" charset="0"/>
                          <a:cs typeface="Calibri" panose="020F0502020204030204" pitchFamily="34" charset="0"/>
                        </a:rPr>
                        <a:t>      353.2</a:t>
                      </a:r>
                      <a:endParaRPr lang="en-US" sz="14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400" u="none" strike="noStrike" dirty="0">
                          <a:effectLst/>
                          <a:latin typeface="Calibri" panose="020F0502020204030204" pitchFamily="34" charset="0"/>
                          <a:cs typeface="Calibri" panose="020F0502020204030204" pitchFamily="34" charset="0"/>
                        </a:rPr>
                        <a:t>        8.17%</a:t>
                      </a:r>
                      <a:endParaRPr lang="en-US" sz="14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583673845"/>
                  </a:ext>
                </a:extLst>
              </a:tr>
              <a:tr h="260445">
                <a:tc>
                  <a:txBody>
                    <a:bodyPr/>
                    <a:lstStyle/>
                    <a:p>
                      <a:pPr algn="l" fontAlgn="b"/>
                      <a:r>
                        <a:rPr lang="en-US" sz="1400" u="none" strike="noStrike">
                          <a:effectLst/>
                          <a:latin typeface="Calibri" panose="020F0502020204030204" pitchFamily="34" charset="0"/>
                          <a:cs typeface="Calibri" panose="020F0502020204030204" pitchFamily="34" charset="0"/>
                        </a:rPr>
                        <a:t>Number of firms</a:t>
                      </a:r>
                      <a:endParaRPr lang="en-US" sz="1400" b="0" i="0" u="none" strike="noStrike">
                        <a:solidFill>
                          <a:srgbClr val="000000"/>
                        </a:solidFill>
                        <a:effectLst/>
                        <a:latin typeface="Calibri" panose="020F0502020204030204" pitchFamily="34" charset="0"/>
                        <a:cs typeface="Calibri" panose="020F0502020204030204" pitchFamily="34"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400" u="none" strike="noStrike">
                          <a:effectLst/>
                          <a:latin typeface="Calibri" panose="020F0502020204030204" pitchFamily="34" charset="0"/>
                          <a:cs typeface="Calibri" panose="020F0502020204030204" pitchFamily="34" charset="0"/>
                        </a:rPr>
                        <a:t>4,115</a:t>
                      </a:r>
                      <a:endParaRPr lang="en-US" sz="1400" b="0" i="0" u="none" strike="noStrike">
                        <a:solidFill>
                          <a:srgbClr val="000000"/>
                        </a:solidFill>
                        <a:effectLst/>
                        <a:latin typeface="Calibri" panose="020F0502020204030204" pitchFamily="34" charset="0"/>
                        <a:cs typeface="Calibri" panose="020F0502020204030204" pitchFamily="34"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400" u="none" strike="noStrike" dirty="0">
                          <a:effectLst/>
                          <a:latin typeface="Calibri" panose="020F0502020204030204" pitchFamily="34" charset="0"/>
                          <a:cs typeface="Calibri" panose="020F0502020204030204" pitchFamily="34" charset="0"/>
                        </a:rPr>
                        <a:t> </a:t>
                      </a:r>
                      <a:endParaRPr lang="en-US" sz="1400" b="0" i="0" u="none" strike="noStrike" dirty="0">
                        <a:solidFill>
                          <a:srgbClr val="000000"/>
                        </a:solidFill>
                        <a:effectLst/>
                        <a:latin typeface="Calibri" panose="020F0502020204030204" pitchFamily="34" charset="0"/>
                        <a:cs typeface="Calibri" panose="020F0502020204030204" pitchFamily="34"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230214341"/>
                  </a:ext>
                </a:extLst>
              </a:tr>
            </a:tbl>
          </a:graphicData>
        </a:graphic>
      </p:graphicFrame>
      <p:sp>
        <p:nvSpPr>
          <p:cNvPr id="5" name="Content Placeholder 4"/>
          <p:cNvSpPr>
            <a:spLocks noGrp="1"/>
          </p:cNvSpPr>
          <p:nvPr>
            <p:ph idx="1"/>
          </p:nvPr>
        </p:nvSpPr>
        <p:spPr>
          <a:xfrm>
            <a:off x="457200" y="5916662"/>
            <a:ext cx="8229600" cy="576339"/>
          </a:xfrm>
        </p:spPr>
        <p:txBody>
          <a:bodyPr/>
          <a:lstStyle/>
          <a:p>
            <a:pPr marL="0" indent="0">
              <a:buNone/>
            </a:pPr>
            <a:r>
              <a:rPr lang="en-US" sz="1600" dirty="0"/>
              <a:t>Source: Focus Report, Office of Economics Analysis, U.S. Securities and Exchange Commission, 2016, Washington, DC. www.sec.gov</a:t>
            </a:r>
          </a:p>
        </p:txBody>
      </p:sp>
      <p:sp>
        <p:nvSpPr>
          <p:cNvPr id="3" name="Slide Number Placeholder 2"/>
          <p:cNvSpPr>
            <a:spLocks noGrp="1"/>
          </p:cNvSpPr>
          <p:nvPr>
            <p:ph type="sldNum" sz="quarter" idx="12"/>
          </p:nvPr>
        </p:nvSpPr>
        <p:spPr/>
        <p:txBody>
          <a:bodyPr/>
          <a:lstStyle/>
          <a:p>
            <a:pPr>
              <a:defRPr/>
            </a:pPr>
            <a:r>
              <a:rPr lang="en-US" altLang="en-US" dirty="0"/>
              <a:t>16-</a:t>
            </a:r>
            <a:fld id="{4773FF61-F4E9-4123-B6AF-201BC82A0194}" type="slidenum">
              <a:rPr lang="en-US" altLang="en-US" smtClean="0"/>
              <a:pPr>
                <a:defRPr/>
              </a:pPr>
              <a:t>16</a:t>
            </a:fld>
            <a:endParaRPr lang="en-US" altLang="en-US" dirty="0"/>
          </a:p>
        </p:txBody>
      </p:sp>
    </p:spTree>
    <p:extLst>
      <p:ext uri="{BB962C8B-B14F-4D97-AF65-F5344CB8AC3E}">
        <p14:creationId xmlns:p14="http://schemas.microsoft.com/office/powerpoint/2010/main" val="15036820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81234"/>
            <a:ext cx="7543800" cy="636403"/>
          </a:xfrm>
        </p:spPr>
        <p:txBody>
          <a:bodyPr/>
          <a:lstStyle/>
          <a:p>
            <a:r>
              <a:rPr lang="en-US" sz="4000" dirty="0"/>
              <a:t>Regulation </a:t>
            </a:r>
            <a:r>
              <a:rPr lang="en-US" sz="1100" dirty="0"/>
              <a:t>1</a:t>
            </a:r>
            <a:endParaRPr lang="en-IN" dirty="0"/>
          </a:p>
        </p:txBody>
      </p:sp>
      <p:sp>
        <p:nvSpPr>
          <p:cNvPr id="6" name="Content Placeholder 5"/>
          <p:cNvSpPr>
            <a:spLocks noGrp="1"/>
          </p:cNvSpPr>
          <p:nvPr>
            <p:ph idx="1"/>
          </p:nvPr>
        </p:nvSpPr>
        <p:spPr>
          <a:xfrm>
            <a:off x="457200" y="1719262"/>
            <a:ext cx="8229600" cy="2897125"/>
          </a:xfrm>
        </p:spPr>
        <p:txBody>
          <a:bodyPr/>
          <a:lstStyle/>
          <a:p>
            <a:pPr marL="0" indent="0" eaLnBrk="1" hangingPunct="1">
              <a:buNone/>
            </a:pPr>
            <a:r>
              <a:rPr lang="en-US" altLang="en-US" sz="2600" dirty="0"/>
              <a:t>The </a:t>
            </a:r>
            <a:r>
              <a:rPr lang="en-US" altLang="en-US" sz="2600" b="1" dirty="0"/>
              <a:t>Securities and Exchange Commission (SEC)</a:t>
            </a:r>
            <a:r>
              <a:rPr lang="en-US" altLang="en-US" sz="2600" dirty="0"/>
              <a:t> is the primary regulator of the securities industry.</a:t>
            </a:r>
          </a:p>
          <a:p>
            <a:pPr marL="0" indent="0" eaLnBrk="1" hangingPunct="1">
              <a:buNone/>
            </a:pPr>
            <a:r>
              <a:rPr lang="en-US" altLang="en-US" sz="2600" dirty="0"/>
              <a:t>The </a:t>
            </a:r>
            <a:r>
              <a:rPr lang="en-US" altLang="en-US" sz="2600" b="1" dirty="0"/>
              <a:t>National Securities Markets Improvement Act (NSMIA) of 19</a:t>
            </a:r>
            <a:r>
              <a:rPr lang="en-US" altLang="en-US" sz="100" b="1" dirty="0"/>
              <a:t> </a:t>
            </a:r>
            <a:r>
              <a:rPr lang="en-US" altLang="en-US" sz="2600" b="1" dirty="0"/>
              <a:t>96</a:t>
            </a:r>
            <a:r>
              <a:rPr lang="en-US" altLang="en-US" sz="2600" dirty="0"/>
              <a:t> reaffirmed federal (over state) authority.</a:t>
            </a:r>
          </a:p>
          <a:p>
            <a:pPr marL="291600" lvl="1" indent="-291600" eaLnBrk="1" hangingPunct="1">
              <a:lnSpc>
                <a:spcPct val="90000"/>
              </a:lnSpc>
              <a:spcBef>
                <a:spcPts val="1000"/>
              </a:spcBef>
              <a:buSzPct val="100000"/>
            </a:pPr>
            <a:r>
              <a:rPr lang="en-US" altLang="en-US" sz="2400" dirty="0"/>
              <a:t>Even so, state attorneys generally intervene through securities-related investigations that have led to many highly publicized criminal cases.</a:t>
            </a:r>
          </a:p>
        </p:txBody>
      </p:sp>
      <p:sp>
        <p:nvSpPr>
          <p:cNvPr id="3" name="Slide Number Placeholder 2"/>
          <p:cNvSpPr>
            <a:spLocks noGrp="1"/>
          </p:cNvSpPr>
          <p:nvPr>
            <p:ph type="sldNum" sz="quarter" idx="12"/>
          </p:nvPr>
        </p:nvSpPr>
        <p:spPr/>
        <p:txBody>
          <a:bodyPr/>
          <a:lstStyle/>
          <a:p>
            <a:pPr>
              <a:defRPr/>
            </a:pPr>
            <a:r>
              <a:rPr lang="en-US" altLang="en-US" dirty="0"/>
              <a:t>16-</a:t>
            </a:r>
            <a:fld id="{4773FF61-F4E9-4123-B6AF-201BC82A0194}" type="slidenum">
              <a:rPr lang="en-US" altLang="en-US" smtClean="0"/>
              <a:pPr>
                <a:defRPr/>
              </a:pPr>
              <a:t>17</a:t>
            </a:fld>
            <a:endParaRPr lang="en-US" altLang="en-US" dirty="0"/>
          </a:p>
        </p:txBody>
      </p:sp>
    </p:spTree>
    <p:extLst>
      <p:ext uri="{BB962C8B-B14F-4D97-AF65-F5344CB8AC3E}">
        <p14:creationId xmlns:p14="http://schemas.microsoft.com/office/powerpoint/2010/main" val="26370919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736848"/>
            <a:ext cx="7648113" cy="680790"/>
          </a:xfrm>
        </p:spPr>
        <p:txBody>
          <a:bodyPr/>
          <a:lstStyle/>
          <a:p>
            <a:r>
              <a:rPr lang="en-US" sz="4000" dirty="0"/>
              <a:t>NSMIA of 19</a:t>
            </a:r>
            <a:r>
              <a:rPr lang="en-US" sz="100" dirty="0"/>
              <a:t> </a:t>
            </a:r>
            <a:r>
              <a:rPr lang="en-US" sz="4000" dirty="0"/>
              <a:t>96</a:t>
            </a:r>
            <a:endParaRPr lang="en-IN" sz="1000" dirty="0"/>
          </a:p>
        </p:txBody>
      </p:sp>
      <p:sp>
        <p:nvSpPr>
          <p:cNvPr id="8" name="Content Placeholder 7"/>
          <p:cNvSpPr>
            <a:spLocks noGrp="1"/>
          </p:cNvSpPr>
          <p:nvPr>
            <p:ph idx="1"/>
          </p:nvPr>
        </p:nvSpPr>
        <p:spPr>
          <a:xfrm>
            <a:off x="457200" y="1719262"/>
            <a:ext cx="8229600" cy="4299797"/>
          </a:xfrm>
        </p:spPr>
        <p:txBody>
          <a:bodyPr/>
          <a:lstStyle/>
          <a:p>
            <a:pPr marL="0" indent="0" eaLnBrk="1" hangingPunct="1">
              <a:buNone/>
            </a:pPr>
            <a:r>
              <a:rPr lang="en-US" altLang="en-US" sz="2600" dirty="0"/>
              <a:t>The </a:t>
            </a:r>
            <a:r>
              <a:rPr lang="en-US" altLang="en-US" sz="2600" b="1" dirty="0"/>
              <a:t>National Securities Markets Improvement Act (NSMIA) </a:t>
            </a:r>
            <a:r>
              <a:rPr lang="en-US" altLang="en-US" sz="2600" dirty="0"/>
              <a:t>of 19</a:t>
            </a:r>
            <a:r>
              <a:rPr lang="en-US" altLang="en-US" sz="100" dirty="0"/>
              <a:t> </a:t>
            </a:r>
            <a:r>
              <a:rPr lang="en-US" altLang="en-US" sz="2600" dirty="0"/>
              <a:t>96.</a:t>
            </a:r>
          </a:p>
          <a:p>
            <a:pPr marL="291600" lvl="1" indent="-291600" eaLnBrk="1" hangingPunct="1">
              <a:lnSpc>
                <a:spcPct val="90000"/>
              </a:lnSpc>
              <a:spcBef>
                <a:spcPts val="1000"/>
              </a:spcBef>
              <a:buSzPct val="100000"/>
            </a:pPr>
            <a:r>
              <a:rPr lang="en-US" altLang="en-US" sz="2400" dirty="0"/>
              <a:t>Reaffirmed the significance of the SEC as the primary regulatory of securities firms.</a:t>
            </a:r>
          </a:p>
          <a:p>
            <a:pPr marL="291600" lvl="1" indent="-291600" eaLnBrk="1" hangingPunct="1">
              <a:lnSpc>
                <a:spcPct val="90000"/>
              </a:lnSpc>
              <a:spcBef>
                <a:spcPts val="1000"/>
              </a:spcBef>
              <a:buSzPct val="100000"/>
            </a:pPr>
            <a:r>
              <a:rPr lang="en-US" altLang="en-US" sz="2400" dirty="0"/>
              <a:t>States are not allowed to require federally registered securities firms to be registered in a state as well.</a:t>
            </a:r>
          </a:p>
          <a:p>
            <a:pPr marL="291600" lvl="1" indent="-291600" eaLnBrk="1" hangingPunct="1">
              <a:lnSpc>
                <a:spcPct val="90000"/>
              </a:lnSpc>
              <a:spcBef>
                <a:spcPts val="1000"/>
              </a:spcBef>
              <a:buSzPct val="100000"/>
            </a:pPr>
            <a:r>
              <a:rPr lang="en-US" altLang="en-US" sz="2400" dirty="0"/>
              <a:t>States are prohibited from requiring registrations of securities firms’ transactions and from imposing substantive requirements on private placements.</a:t>
            </a:r>
          </a:p>
          <a:p>
            <a:pPr marL="291600" lvl="1" indent="-291600" eaLnBrk="1" hangingPunct="1">
              <a:lnSpc>
                <a:spcPct val="90000"/>
              </a:lnSpc>
              <a:spcBef>
                <a:spcPts val="1000"/>
              </a:spcBef>
              <a:buSzPct val="100000"/>
            </a:pPr>
            <a:r>
              <a:rPr lang="en-US" altLang="en-US" sz="2400" dirty="0"/>
              <a:t>Effectively gives the SEC primary regulatory jurisdiction over securities firms.</a:t>
            </a:r>
          </a:p>
        </p:txBody>
      </p:sp>
      <p:sp>
        <p:nvSpPr>
          <p:cNvPr id="3" name="Slide Number Placeholder 2"/>
          <p:cNvSpPr>
            <a:spLocks noGrp="1"/>
          </p:cNvSpPr>
          <p:nvPr>
            <p:ph type="sldNum" sz="quarter" idx="12"/>
          </p:nvPr>
        </p:nvSpPr>
        <p:spPr/>
        <p:txBody>
          <a:bodyPr/>
          <a:lstStyle/>
          <a:p>
            <a:pPr>
              <a:defRPr/>
            </a:pPr>
            <a:r>
              <a:rPr lang="en-US" altLang="en-US" dirty="0"/>
              <a:t>16-</a:t>
            </a:r>
            <a:fld id="{4773FF61-F4E9-4123-B6AF-201BC82A0194}" type="slidenum">
              <a:rPr lang="en-US" altLang="en-US" smtClean="0"/>
              <a:pPr>
                <a:defRPr/>
              </a:pPr>
              <a:t>18</a:t>
            </a:fld>
            <a:endParaRPr lang="en-US" altLang="en-US" dirty="0"/>
          </a:p>
        </p:txBody>
      </p:sp>
    </p:spTree>
    <p:extLst>
      <p:ext uri="{BB962C8B-B14F-4D97-AF65-F5344CB8AC3E}">
        <p14:creationId xmlns:p14="http://schemas.microsoft.com/office/powerpoint/2010/main" val="4086373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45724"/>
            <a:ext cx="7603724" cy="671914"/>
          </a:xfrm>
        </p:spPr>
        <p:txBody>
          <a:bodyPr/>
          <a:lstStyle/>
          <a:p>
            <a:r>
              <a:rPr lang="en-US" sz="4000" dirty="0"/>
              <a:t>Regulation </a:t>
            </a:r>
            <a:r>
              <a:rPr lang="en-US" sz="1100" dirty="0"/>
              <a:t>2</a:t>
            </a:r>
            <a:endParaRPr lang="en-IN" dirty="0"/>
          </a:p>
        </p:txBody>
      </p:sp>
      <p:sp>
        <p:nvSpPr>
          <p:cNvPr id="7" name="Content Placeholder 6"/>
          <p:cNvSpPr>
            <a:spLocks noGrp="1"/>
          </p:cNvSpPr>
          <p:nvPr>
            <p:ph idx="1"/>
          </p:nvPr>
        </p:nvSpPr>
        <p:spPr>
          <a:xfrm>
            <a:off x="457200" y="1719262"/>
            <a:ext cx="8229600" cy="3216721"/>
          </a:xfrm>
        </p:spPr>
        <p:txBody>
          <a:bodyPr/>
          <a:lstStyle/>
          <a:p>
            <a:pPr marL="0" indent="0" eaLnBrk="1" hangingPunct="1">
              <a:buNone/>
            </a:pPr>
            <a:r>
              <a:rPr lang="en-US" altLang="en-US" sz="2400" dirty="0"/>
              <a:t>While the SEC sets the overall regulatory standards for the industry, the </a:t>
            </a:r>
            <a:r>
              <a:rPr lang="en-US" altLang="en-US" sz="2400" b="1" dirty="0"/>
              <a:t>Financial Industry Regulatory Authority (FINRA) </a:t>
            </a:r>
            <a:r>
              <a:rPr lang="en-US" altLang="en-US" sz="2400" dirty="0"/>
              <a:t>is involved in the day-to-day regulation of trading practices.</a:t>
            </a:r>
          </a:p>
          <a:p>
            <a:pPr marL="291600" lvl="1" indent="-291600" eaLnBrk="1" hangingPunct="1">
              <a:lnSpc>
                <a:spcPct val="90000"/>
              </a:lnSpc>
              <a:spcBef>
                <a:spcPts val="1000"/>
              </a:spcBef>
              <a:buSzPct val="100000"/>
            </a:pPr>
            <a:r>
              <a:rPr lang="en-US" altLang="en-US" sz="2200" dirty="0"/>
              <a:t>FINRA is an independent, not-for-profit organization as opposed to the SEC, which is a government run regulator.</a:t>
            </a:r>
          </a:p>
          <a:p>
            <a:pPr marL="291600" lvl="1" indent="-291600" eaLnBrk="1" hangingPunct="1">
              <a:lnSpc>
                <a:spcPct val="90000"/>
              </a:lnSpc>
              <a:spcBef>
                <a:spcPts val="1000"/>
              </a:spcBef>
              <a:buSzPct val="100000"/>
            </a:pPr>
            <a:r>
              <a:rPr lang="en-US" altLang="en-US" sz="2200" dirty="0"/>
              <a:t>FINRA writes and enforces rules governing the activities of securities firms, examines firms for compliance with those rules, works to foster market transparency, and supports investor education.</a:t>
            </a:r>
          </a:p>
        </p:txBody>
      </p:sp>
      <p:sp>
        <p:nvSpPr>
          <p:cNvPr id="4" name="Content Placeholder 3"/>
          <p:cNvSpPr>
            <a:spLocks noGrp="1"/>
          </p:cNvSpPr>
          <p:nvPr>
            <p:ph idx="14"/>
          </p:nvPr>
        </p:nvSpPr>
        <p:spPr>
          <a:xfrm>
            <a:off x="457200" y="4995956"/>
            <a:ext cx="8229600" cy="483302"/>
          </a:xfrm>
        </p:spPr>
        <p:txBody>
          <a:bodyPr/>
          <a:lstStyle/>
          <a:p>
            <a:pPr marL="0" indent="0" eaLnBrk="1" hangingPunct="1">
              <a:buNone/>
            </a:pPr>
            <a:r>
              <a:rPr lang="en-US" altLang="en-US" sz="2400" b="1" dirty="0"/>
              <a:t>Wall Street Reform and Consumer Protection Act </a:t>
            </a:r>
            <a:r>
              <a:rPr lang="en-US" altLang="en-US" sz="2400" dirty="0"/>
              <a:t>of 2010.</a:t>
            </a:r>
          </a:p>
        </p:txBody>
      </p:sp>
      <p:sp>
        <p:nvSpPr>
          <p:cNvPr id="3" name="Slide Number Placeholder 2"/>
          <p:cNvSpPr>
            <a:spLocks noGrp="1"/>
          </p:cNvSpPr>
          <p:nvPr>
            <p:ph type="sldNum" sz="quarter" idx="12"/>
          </p:nvPr>
        </p:nvSpPr>
        <p:spPr/>
        <p:txBody>
          <a:bodyPr/>
          <a:lstStyle/>
          <a:p>
            <a:pPr>
              <a:defRPr/>
            </a:pPr>
            <a:r>
              <a:rPr lang="en-US" altLang="en-US" dirty="0"/>
              <a:t>16-</a:t>
            </a:r>
            <a:fld id="{4773FF61-F4E9-4123-B6AF-201BC82A0194}" type="slidenum">
              <a:rPr lang="en-US" altLang="en-US" smtClean="0"/>
              <a:pPr>
                <a:defRPr/>
              </a:pPr>
              <a:t>19</a:t>
            </a:fld>
            <a:endParaRPr lang="en-US" altLang="en-US" dirty="0"/>
          </a:p>
        </p:txBody>
      </p:sp>
    </p:spTree>
    <p:extLst>
      <p:ext uri="{BB962C8B-B14F-4D97-AF65-F5344CB8AC3E}">
        <p14:creationId xmlns:p14="http://schemas.microsoft.com/office/powerpoint/2010/main" val="36339293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Securities Firms and Investment Banks (IBs)</a:t>
            </a:r>
            <a:endParaRPr lang="en-IN" sz="1000" dirty="0"/>
          </a:p>
        </p:txBody>
      </p:sp>
      <p:sp>
        <p:nvSpPr>
          <p:cNvPr id="5" name="Content Placeholder 4"/>
          <p:cNvSpPr>
            <a:spLocks noGrp="1"/>
          </p:cNvSpPr>
          <p:nvPr>
            <p:ph idx="1"/>
          </p:nvPr>
        </p:nvSpPr>
        <p:spPr>
          <a:xfrm>
            <a:off x="457200" y="1719262"/>
            <a:ext cx="8229600" cy="2289320"/>
          </a:xfrm>
        </p:spPr>
        <p:txBody>
          <a:bodyPr/>
          <a:lstStyle/>
          <a:p>
            <a:pPr marL="0" indent="0" eaLnBrk="1" hangingPunct="1">
              <a:lnSpc>
                <a:spcPct val="90000"/>
              </a:lnSpc>
              <a:buNone/>
            </a:pPr>
            <a:r>
              <a:rPr lang="en-US" altLang="en-US" sz="2600" b="1" dirty="0"/>
              <a:t>Investment banks (IBs) </a:t>
            </a:r>
            <a:r>
              <a:rPr lang="en-US" altLang="en-US" sz="2600" dirty="0"/>
              <a:t>help corporations and governments raise capital through debt and equity security issues in the </a:t>
            </a:r>
            <a:r>
              <a:rPr lang="en-US" altLang="en-US" sz="2600" b="1" dirty="0"/>
              <a:t>primary market.</a:t>
            </a:r>
          </a:p>
          <a:p>
            <a:pPr marL="291600" lvl="1" indent="-291600" eaLnBrk="1" hangingPunct="1">
              <a:lnSpc>
                <a:spcPct val="90000"/>
              </a:lnSpc>
              <a:spcBef>
                <a:spcPts val="1000"/>
              </a:spcBef>
              <a:buSzPct val="100000"/>
            </a:pPr>
            <a:r>
              <a:rPr lang="en-US" altLang="en-US" sz="2200" b="1" dirty="0"/>
              <a:t>Underwriting</a:t>
            </a:r>
            <a:r>
              <a:rPr lang="en-US" altLang="en-US" sz="2200" dirty="0"/>
              <a:t> is assisting in issuing new securities.</a:t>
            </a:r>
          </a:p>
          <a:p>
            <a:pPr marL="291600" lvl="1" indent="-291600" eaLnBrk="1" hangingPunct="1">
              <a:lnSpc>
                <a:spcPct val="90000"/>
              </a:lnSpc>
              <a:spcBef>
                <a:spcPts val="1000"/>
              </a:spcBef>
              <a:buSzPct val="100000"/>
            </a:pPr>
            <a:r>
              <a:rPr lang="en-US" altLang="en-US" sz="2200" dirty="0"/>
              <a:t>IBs also advise on mergers and acquisitions (M&amp;As) and corporate restructuring.</a:t>
            </a:r>
            <a:endParaRPr lang="en-IN" sz="2200" dirty="0"/>
          </a:p>
        </p:txBody>
      </p:sp>
      <p:sp>
        <p:nvSpPr>
          <p:cNvPr id="7" name="Content Placeholder 6"/>
          <p:cNvSpPr>
            <a:spLocks noGrp="1"/>
          </p:cNvSpPr>
          <p:nvPr>
            <p:ph idx="14"/>
          </p:nvPr>
        </p:nvSpPr>
        <p:spPr>
          <a:xfrm>
            <a:off x="474131" y="4115331"/>
            <a:ext cx="8229600" cy="1287942"/>
          </a:xfrm>
        </p:spPr>
        <p:txBody>
          <a:bodyPr/>
          <a:lstStyle/>
          <a:p>
            <a:pPr marL="0" indent="0" eaLnBrk="1" hangingPunct="1">
              <a:lnSpc>
                <a:spcPct val="90000"/>
              </a:lnSpc>
              <a:buNone/>
            </a:pPr>
            <a:r>
              <a:rPr lang="en-US" altLang="en-US" sz="2600" b="1" dirty="0"/>
              <a:t>Securities firms</a:t>
            </a:r>
            <a:r>
              <a:rPr lang="en-US" altLang="en-US" sz="2600" dirty="0"/>
              <a:t> assist in the trading of securities in </a:t>
            </a:r>
            <a:r>
              <a:rPr lang="en-US" altLang="en-US" sz="2600" b="1" dirty="0"/>
              <a:t>secondary markets.</a:t>
            </a:r>
          </a:p>
          <a:p>
            <a:pPr marL="291600" lvl="1" indent="-291600" eaLnBrk="1" hangingPunct="1">
              <a:lnSpc>
                <a:spcPct val="90000"/>
              </a:lnSpc>
              <a:spcBef>
                <a:spcPts val="1000"/>
              </a:spcBef>
              <a:buSzPct val="100000"/>
            </a:pPr>
            <a:r>
              <a:rPr lang="en-US" altLang="en-US" sz="2200" b="1" dirty="0"/>
              <a:t>Broker-dealers</a:t>
            </a:r>
            <a:r>
              <a:rPr lang="en-US" altLang="en-US" sz="2200" dirty="0"/>
              <a:t> assist in the trading of existing securities.</a:t>
            </a:r>
            <a:endParaRPr lang="en-IN" sz="2200" dirty="0"/>
          </a:p>
        </p:txBody>
      </p:sp>
      <p:sp>
        <p:nvSpPr>
          <p:cNvPr id="3" name="Slide Number Placeholder 2"/>
          <p:cNvSpPr>
            <a:spLocks noGrp="1"/>
          </p:cNvSpPr>
          <p:nvPr>
            <p:ph type="sldNum" sz="quarter" idx="12"/>
          </p:nvPr>
        </p:nvSpPr>
        <p:spPr/>
        <p:txBody>
          <a:bodyPr/>
          <a:lstStyle/>
          <a:p>
            <a:pPr>
              <a:defRPr/>
            </a:pPr>
            <a:r>
              <a:rPr lang="en-US" altLang="en-US" dirty="0"/>
              <a:t>16-</a:t>
            </a:r>
            <a:fld id="{4773FF61-F4E9-4123-B6AF-201BC82A0194}" type="slidenum">
              <a:rPr lang="en-US" altLang="en-US" smtClean="0"/>
              <a:pPr>
                <a:defRPr/>
              </a:pPr>
              <a:t>2</a:t>
            </a:fld>
            <a:endParaRPr lang="en-US" altLang="en-US" dirty="0"/>
          </a:p>
        </p:txBody>
      </p:sp>
    </p:spTree>
    <p:extLst>
      <p:ext uri="{BB962C8B-B14F-4D97-AF65-F5344CB8AC3E}">
        <p14:creationId xmlns:p14="http://schemas.microsoft.com/office/powerpoint/2010/main" val="23019197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90112"/>
            <a:ext cx="7543800" cy="627525"/>
          </a:xfrm>
        </p:spPr>
        <p:txBody>
          <a:bodyPr/>
          <a:lstStyle/>
          <a:p>
            <a:r>
              <a:rPr lang="en-US" sz="4000" dirty="0"/>
              <a:t>Regulation Concluded</a:t>
            </a:r>
            <a:endParaRPr lang="en-IN" dirty="0"/>
          </a:p>
        </p:txBody>
      </p:sp>
      <p:sp>
        <p:nvSpPr>
          <p:cNvPr id="6" name="Content Placeholder 5"/>
          <p:cNvSpPr>
            <a:spLocks noGrp="1"/>
          </p:cNvSpPr>
          <p:nvPr>
            <p:ph idx="1"/>
          </p:nvPr>
        </p:nvSpPr>
        <p:spPr>
          <a:xfrm>
            <a:off x="457200" y="1719262"/>
            <a:ext cx="8229600" cy="3971324"/>
          </a:xfrm>
        </p:spPr>
        <p:txBody>
          <a:bodyPr/>
          <a:lstStyle/>
          <a:p>
            <a:pPr marL="0" indent="0" eaLnBrk="1" hangingPunct="1">
              <a:buNone/>
            </a:pPr>
            <a:r>
              <a:rPr lang="en-US" altLang="en-US" sz="2600" dirty="0"/>
              <a:t>U.S. Congress also oversees the industry.</a:t>
            </a:r>
          </a:p>
          <a:p>
            <a:pPr marL="291600" lvl="1" indent="-291600" eaLnBrk="1" hangingPunct="1">
              <a:lnSpc>
                <a:spcPct val="90000"/>
              </a:lnSpc>
              <a:spcBef>
                <a:spcPts val="1000"/>
              </a:spcBef>
              <a:buSzPct val="100000"/>
            </a:pPr>
            <a:r>
              <a:rPr lang="en-US" altLang="en-US" sz="2400" dirty="0"/>
              <a:t>U.S. Senate Permanent Subcommittee on Investigations was created with the broad mandate to determine whether any changes are required in U.S. law to better protect the public.</a:t>
            </a:r>
          </a:p>
          <a:p>
            <a:pPr marL="291600" lvl="1" indent="-291600" eaLnBrk="1" hangingPunct="1">
              <a:lnSpc>
                <a:spcPct val="90000"/>
              </a:lnSpc>
              <a:spcBef>
                <a:spcPts val="1000"/>
              </a:spcBef>
              <a:buSzPct val="100000"/>
            </a:pPr>
            <a:r>
              <a:rPr lang="en-US" altLang="en-US" sz="2400" dirty="0"/>
              <a:t>Spring of 2010.</a:t>
            </a:r>
          </a:p>
          <a:p>
            <a:pPr marL="622800" lvl="2" indent="-291600" eaLnBrk="1" hangingPunct="1">
              <a:lnSpc>
                <a:spcPct val="90000"/>
              </a:lnSpc>
              <a:spcBef>
                <a:spcPts val="500"/>
              </a:spcBef>
              <a:buSzPct val="100000"/>
            </a:pPr>
            <a:r>
              <a:rPr lang="en-US" altLang="en-US" sz="2200" dirty="0"/>
              <a:t>Subcommittee hearing focused on the contributing role of investment banks in the financial crisis.</a:t>
            </a:r>
          </a:p>
          <a:p>
            <a:pPr marL="622800" lvl="2" indent="-291600" eaLnBrk="1" hangingPunct="1">
              <a:lnSpc>
                <a:spcPct val="90000"/>
              </a:lnSpc>
              <a:spcBef>
                <a:spcPts val="500"/>
              </a:spcBef>
              <a:buSzPct val="100000"/>
            </a:pPr>
            <a:r>
              <a:rPr lang="en-US" altLang="en-US" sz="2200" dirty="0"/>
              <a:t>Subcommittee brought up evidence and internal Goldman documents that showed Goldman knew the housing market was on the brink of collapse but continued to sell mortgage-backed securities to investors.</a:t>
            </a:r>
          </a:p>
        </p:txBody>
      </p:sp>
      <p:sp>
        <p:nvSpPr>
          <p:cNvPr id="3" name="Slide Number Placeholder 2"/>
          <p:cNvSpPr>
            <a:spLocks noGrp="1"/>
          </p:cNvSpPr>
          <p:nvPr>
            <p:ph type="sldNum" sz="quarter" idx="12"/>
          </p:nvPr>
        </p:nvSpPr>
        <p:spPr/>
        <p:txBody>
          <a:bodyPr/>
          <a:lstStyle/>
          <a:p>
            <a:pPr>
              <a:defRPr/>
            </a:pPr>
            <a:r>
              <a:rPr lang="en-US" altLang="en-US" dirty="0"/>
              <a:t>16-</a:t>
            </a:r>
            <a:fld id="{4773FF61-F4E9-4123-B6AF-201BC82A0194}" type="slidenum">
              <a:rPr lang="en-US" altLang="en-US" smtClean="0"/>
              <a:pPr>
                <a:defRPr/>
              </a:pPr>
              <a:t>20</a:t>
            </a:fld>
            <a:endParaRPr lang="en-US" altLang="en-US" dirty="0"/>
          </a:p>
        </p:txBody>
      </p:sp>
    </p:spTree>
    <p:extLst>
      <p:ext uri="{BB962C8B-B14F-4D97-AF65-F5344CB8AC3E}">
        <p14:creationId xmlns:p14="http://schemas.microsoft.com/office/powerpoint/2010/main" val="30189915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90112"/>
            <a:ext cx="7543800" cy="627525"/>
          </a:xfrm>
        </p:spPr>
        <p:txBody>
          <a:bodyPr/>
          <a:lstStyle/>
          <a:p>
            <a:r>
              <a:rPr lang="en-US" sz="4000" dirty="0"/>
              <a:t>SIPC</a:t>
            </a:r>
            <a:endParaRPr lang="en-IN" sz="1000" dirty="0"/>
          </a:p>
        </p:txBody>
      </p:sp>
      <p:sp>
        <p:nvSpPr>
          <p:cNvPr id="8" name="Content Placeholder 7"/>
          <p:cNvSpPr>
            <a:spLocks noGrp="1"/>
          </p:cNvSpPr>
          <p:nvPr>
            <p:ph idx="1"/>
          </p:nvPr>
        </p:nvSpPr>
        <p:spPr>
          <a:xfrm>
            <a:off x="457200" y="1719262"/>
            <a:ext cx="8229600" cy="4317554"/>
          </a:xfrm>
        </p:spPr>
        <p:txBody>
          <a:bodyPr/>
          <a:lstStyle/>
          <a:p>
            <a:pPr marL="0" indent="0" eaLnBrk="1" hangingPunct="1">
              <a:buNone/>
            </a:pPr>
            <a:r>
              <a:rPr lang="en-US" altLang="en-US" sz="2600" b="1" dirty="0"/>
              <a:t>Securities Investor Protection Corporation (SIPC).</a:t>
            </a:r>
            <a:r>
              <a:rPr lang="en-US" altLang="en-US" sz="2400" b="1" dirty="0"/>
              <a:t> </a:t>
            </a:r>
          </a:p>
          <a:p>
            <a:pPr marL="291600" lvl="1" indent="-291600" eaLnBrk="1" hangingPunct="1">
              <a:lnSpc>
                <a:spcPct val="90000"/>
              </a:lnSpc>
              <a:spcBef>
                <a:spcPts val="1000"/>
              </a:spcBef>
              <a:buSzPct val="100000"/>
            </a:pPr>
            <a:r>
              <a:rPr lang="en-US" altLang="en-US" sz="2400" dirty="0"/>
              <a:t>Not an agency or establishment of the U.S. government and has no authority to regulate its member broker-dealers.</a:t>
            </a:r>
          </a:p>
          <a:p>
            <a:pPr marL="291600" lvl="1" indent="-291600" eaLnBrk="1" hangingPunct="1">
              <a:lnSpc>
                <a:spcPct val="90000"/>
              </a:lnSpc>
              <a:spcBef>
                <a:spcPts val="1000"/>
              </a:spcBef>
              <a:buSzPct val="100000"/>
            </a:pPr>
            <a:r>
              <a:rPr lang="en-US" altLang="en-US" sz="2400" dirty="0"/>
              <a:t>SIPC was created under the Securities Investor Protection Act of 19</a:t>
            </a:r>
            <a:r>
              <a:rPr lang="en-US" altLang="en-US" sz="100" dirty="0"/>
              <a:t> </a:t>
            </a:r>
            <a:r>
              <a:rPr lang="en-US" altLang="en-US" sz="2400" dirty="0"/>
              <a:t>70 as a non-profit membership corporation.</a:t>
            </a:r>
          </a:p>
          <a:p>
            <a:pPr marL="291600" lvl="1" indent="-291600" eaLnBrk="1" hangingPunct="1">
              <a:lnSpc>
                <a:spcPct val="90000"/>
              </a:lnSpc>
              <a:spcBef>
                <a:spcPts val="1000"/>
              </a:spcBef>
              <a:buSzPct val="100000"/>
            </a:pPr>
            <a:r>
              <a:rPr lang="en-US" altLang="en-US" sz="2400" dirty="0"/>
              <a:t>SIPC oversees the liquidation of member broker-dealers that close when the broker-dealer is bankrupt or in financial trouble and customer assets are missing.</a:t>
            </a:r>
          </a:p>
          <a:p>
            <a:pPr marL="291600" lvl="1" indent="-291600" eaLnBrk="1" hangingPunct="1">
              <a:lnSpc>
                <a:spcPct val="90000"/>
              </a:lnSpc>
              <a:spcBef>
                <a:spcPts val="1000"/>
              </a:spcBef>
              <a:buSzPct val="100000"/>
            </a:pPr>
            <a:r>
              <a:rPr lang="en-US" altLang="en-US" sz="2400" dirty="0"/>
              <a:t>SIPC’s focus is on restoring customer cash and securities left in the hands of bankrupt of otherwise financially troubled brokerage firms.</a:t>
            </a:r>
          </a:p>
        </p:txBody>
      </p:sp>
      <p:sp>
        <p:nvSpPr>
          <p:cNvPr id="3" name="Slide Number Placeholder 2"/>
          <p:cNvSpPr>
            <a:spLocks noGrp="1"/>
          </p:cNvSpPr>
          <p:nvPr>
            <p:ph type="sldNum" sz="quarter" idx="12"/>
          </p:nvPr>
        </p:nvSpPr>
        <p:spPr/>
        <p:txBody>
          <a:bodyPr/>
          <a:lstStyle/>
          <a:p>
            <a:pPr>
              <a:defRPr/>
            </a:pPr>
            <a:r>
              <a:rPr lang="en-US" altLang="en-US" dirty="0"/>
              <a:t>16-</a:t>
            </a:r>
            <a:fld id="{4773FF61-F4E9-4123-B6AF-201BC82A0194}" type="slidenum">
              <a:rPr lang="en-US" altLang="en-US" smtClean="0"/>
              <a:pPr>
                <a:defRPr/>
              </a:pPr>
              <a:t>21</a:t>
            </a:fld>
            <a:endParaRPr lang="en-US" altLang="en-US" dirty="0"/>
          </a:p>
        </p:txBody>
      </p:sp>
    </p:spTree>
    <p:extLst>
      <p:ext uri="{BB962C8B-B14F-4D97-AF65-F5344CB8AC3E}">
        <p14:creationId xmlns:p14="http://schemas.microsoft.com/office/powerpoint/2010/main" val="27691050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4500"/>
            <a:ext cx="7245927" cy="629319"/>
          </a:xfrm>
        </p:spPr>
        <p:txBody>
          <a:bodyPr/>
          <a:lstStyle/>
          <a:p>
            <a:r>
              <a:rPr lang="en-US" sz="4000" dirty="0"/>
              <a:t>Global Issues</a:t>
            </a:r>
            <a:endParaRPr lang="en-IN" dirty="0"/>
          </a:p>
        </p:txBody>
      </p:sp>
      <p:sp>
        <p:nvSpPr>
          <p:cNvPr id="7" name="Content Placeholder 6"/>
          <p:cNvSpPr>
            <a:spLocks noGrp="1"/>
          </p:cNvSpPr>
          <p:nvPr>
            <p:ph idx="1"/>
          </p:nvPr>
        </p:nvSpPr>
        <p:spPr>
          <a:xfrm>
            <a:off x="457200" y="1719262"/>
            <a:ext cx="8229600" cy="3399246"/>
          </a:xfrm>
        </p:spPr>
        <p:txBody>
          <a:bodyPr/>
          <a:lstStyle/>
          <a:p>
            <a:pPr marL="0" indent="0" eaLnBrk="1" hangingPunct="1">
              <a:buNone/>
            </a:pPr>
            <a:r>
              <a:rPr lang="en-US" altLang="en-US" sz="2400" dirty="0"/>
              <a:t>Securities firms and investment banks are by far the most global of any group of financial institutions.</a:t>
            </a:r>
          </a:p>
          <a:p>
            <a:pPr marL="0" indent="0" eaLnBrk="1" hangingPunct="1">
              <a:buNone/>
            </a:pPr>
            <a:r>
              <a:rPr lang="en-US" altLang="en-US" sz="2400" dirty="0"/>
              <a:t>As a result of the financial crisis of the late 2000s, large investment banks around the world became concerned with capital, liquidity, and leverage, but did not want to lose ground in the global competition for clients.</a:t>
            </a:r>
          </a:p>
          <a:p>
            <a:pPr marL="291600" lvl="1" indent="-291600" eaLnBrk="1" hangingPunct="1">
              <a:lnSpc>
                <a:spcPct val="90000"/>
              </a:lnSpc>
              <a:spcBef>
                <a:spcPts val="1000"/>
              </a:spcBef>
              <a:buSzPct val="100000"/>
            </a:pPr>
            <a:r>
              <a:rPr lang="en-US" altLang="en-US" sz="2200" dirty="0"/>
              <a:t>Result was that global investment banks looked for strategic alliances that would allow them to compete in foreign markets or they exited foreign markets altogether.</a:t>
            </a:r>
          </a:p>
        </p:txBody>
      </p:sp>
      <p:sp>
        <p:nvSpPr>
          <p:cNvPr id="4" name="Content Placeholder 3"/>
          <p:cNvSpPr>
            <a:spLocks noGrp="1"/>
          </p:cNvSpPr>
          <p:nvPr>
            <p:ph idx="14"/>
          </p:nvPr>
        </p:nvSpPr>
        <p:spPr>
          <a:xfrm>
            <a:off x="457200" y="5189530"/>
            <a:ext cx="8229600" cy="438914"/>
          </a:xfrm>
        </p:spPr>
        <p:txBody>
          <a:bodyPr/>
          <a:lstStyle/>
          <a:p>
            <a:pPr marL="0" indent="0" eaLnBrk="1" hangingPunct="1">
              <a:buNone/>
            </a:pPr>
            <a:r>
              <a:rPr lang="en-US" altLang="en-US" sz="2400" dirty="0"/>
              <a:t>Increase in cross-border strategic alliances.</a:t>
            </a:r>
          </a:p>
        </p:txBody>
      </p:sp>
      <p:sp>
        <p:nvSpPr>
          <p:cNvPr id="3" name="Slide Number Placeholder 2"/>
          <p:cNvSpPr>
            <a:spLocks noGrp="1"/>
          </p:cNvSpPr>
          <p:nvPr>
            <p:ph type="sldNum" sz="quarter" idx="12"/>
          </p:nvPr>
        </p:nvSpPr>
        <p:spPr/>
        <p:txBody>
          <a:bodyPr/>
          <a:lstStyle/>
          <a:p>
            <a:pPr>
              <a:defRPr/>
            </a:pPr>
            <a:r>
              <a:rPr lang="en-US" altLang="en-US" dirty="0"/>
              <a:t>16-</a:t>
            </a:r>
            <a:fld id="{4773FF61-F4E9-4123-B6AF-201BC82A0194}" type="slidenum">
              <a:rPr lang="en-US" altLang="en-US" smtClean="0"/>
              <a:pPr>
                <a:defRPr/>
              </a:pPr>
              <a:t>22</a:t>
            </a:fld>
            <a:endParaRPr lang="en-US" altLang="en-US" dirty="0"/>
          </a:p>
        </p:txBody>
      </p:sp>
    </p:spTree>
    <p:extLst>
      <p:ext uri="{BB962C8B-B14F-4D97-AF65-F5344CB8AC3E}">
        <p14:creationId xmlns:p14="http://schemas.microsoft.com/office/powerpoint/2010/main" val="27713320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0818"/>
            <a:ext cx="7543800" cy="1186819"/>
          </a:xfrm>
        </p:spPr>
        <p:txBody>
          <a:bodyPr/>
          <a:lstStyle/>
          <a:p>
            <a:r>
              <a:rPr lang="en-US" sz="4000" dirty="0"/>
              <a:t>Foreign Transactions in U.S. Securities Markets</a:t>
            </a:r>
            <a:endParaRPr lang="en-IN" sz="1000" dirty="0"/>
          </a:p>
        </p:txBody>
      </p:sp>
      <p:sp>
        <p:nvSpPr>
          <p:cNvPr id="6" name="Content Placeholder 5"/>
          <p:cNvSpPr>
            <a:spLocks noGrp="1"/>
          </p:cNvSpPr>
          <p:nvPr>
            <p:ph idx="1"/>
          </p:nvPr>
        </p:nvSpPr>
        <p:spPr>
          <a:xfrm>
            <a:off x="457200" y="1719264"/>
            <a:ext cx="8229600" cy="349234"/>
          </a:xfrm>
        </p:spPr>
        <p:txBody>
          <a:bodyPr/>
          <a:lstStyle/>
          <a:p>
            <a:pPr marL="0" indent="0">
              <a:buNone/>
            </a:pPr>
            <a:r>
              <a:rPr lang="en-IN" sz="2000" b="1" dirty="0"/>
              <a:t>Figure 16–4 </a:t>
            </a:r>
            <a:r>
              <a:rPr lang="en-IN" sz="2000" b="1" dirty="0">
                <a:solidFill>
                  <a:srgbClr val="0070C0"/>
                </a:solidFill>
              </a:rPr>
              <a:t>Foreign Transactions in U.S. Securities Markets</a:t>
            </a:r>
            <a:endParaRPr lang="en-IN" sz="2000" dirty="0">
              <a:solidFill>
                <a:srgbClr val="0070C0"/>
              </a:solidFill>
            </a:endParaRPr>
          </a:p>
        </p:txBody>
      </p:sp>
      <p:pic>
        <p:nvPicPr>
          <p:cNvPr id="7" name="Picture 6" descr="Time plot displaying the foreign transactions in the U.S. securities markets in billions from 1991 to 20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70894" y="2156240"/>
            <a:ext cx="4371390" cy="3326754"/>
          </a:xfrm>
          <a:prstGeom prst="rect">
            <a:avLst/>
          </a:prstGeom>
        </p:spPr>
      </p:pic>
      <p:sp>
        <p:nvSpPr>
          <p:cNvPr id="4" name="Content Placeholder 3"/>
          <p:cNvSpPr>
            <a:spLocks noGrp="1"/>
          </p:cNvSpPr>
          <p:nvPr>
            <p:ph idx="14"/>
          </p:nvPr>
        </p:nvSpPr>
        <p:spPr>
          <a:xfrm>
            <a:off x="457200" y="5570736"/>
            <a:ext cx="8229600" cy="394525"/>
          </a:xfrm>
        </p:spPr>
        <p:txBody>
          <a:bodyPr/>
          <a:lstStyle/>
          <a:p>
            <a:pPr marL="0" indent="0">
              <a:buNone/>
            </a:pPr>
            <a:r>
              <a:rPr lang="en-IN" sz="2000" b="1" dirty="0"/>
              <a:t>Sources: </a:t>
            </a:r>
            <a:r>
              <a:rPr lang="en-IN" sz="2000" dirty="0"/>
              <a:t>Treasury Bulletin, U.S. Treasury, various issues. www.ustreas.gov</a:t>
            </a:r>
          </a:p>
        </p:txBody>
      </p:sp>
      <p:sp>
        <p:nvSpPr>
          <p:cNvPr id="3" name="Slide Number Placeholder 2"/>
          <p:cNvSpPr>
            <a:spLocks noGrp="1"/>
          </p:cNvSpPr>
          <p:nvPr>
            <p:ph type="sldNum" sz="quarter" idx="12"/>
          </p:nvPr>
        </p:nvSpPr>
        <p:spPr/>
        <p:txBody>
          <a:bodyPr/>
          <a:lstStyle/>
          <a:p>
            <a:pPr>
              <a:defRPr/>
            </a:pPr>
            <a:r>
              <a:rPr lang="en-US" altLang="en-US" dirty="0"/>
              <a:t>16-</a:t>
            </a:r>
            <a:fld id="{4773FF61-F4E9-4123-B6AF-201BC82A0194}" type="slidenum">
              <a:rPr lang="en-US" altLang="en-US" smtClean="0"/>
              <a:pPr>
                <a:defRPr/>
              </a:pPr>
              <a:t>23</a:t>
            </a:fld>
            <a:endParaRPr lang="en-US" altLang="en-US" dirty="0"/>
          </a:p>
        </p:txBody>
      </p:sp>
      <p:sp>
        <p:nvSpPr>
          <p:cNvPr id="8" name="Content Placeholder 5"/>
          <p:cNvSpPr>
            <a:spLocks noGrp="1"/>
          </p:cNvSpPr>
          <p:nvPr>
            <p:ph idx="14"/>
          </p:nvPr>
        </p:nvSpPr>
        <p:spPr>
          <a:xfrm>
            <a:off x="3693430" y="6478148"/>
            <a:ext cx="1791002" cy="205932"/>
          </a:xfrm>
        </p:spPr>
        <p:txBody>
          <a:bodyPr/>
          <a:lstStyle/>
          <a:p>
            <a:pPr marL="0" indent="0">
              <a:buNone/>
            </a:pPr>
            <a:r>
              <a:rPr lang="en-IN" sz="900" dirty="0">
                <a:hlinkClick r:id="rId3" action="ppaction://hlinksldjump"/>
              </a:rPr>
              <a:t>Access the long description slide.</a:t>
            </a:r>
            <a:endParaRPr lang="en-US" sz="900" dirty="0"/>
          </a:p>
        </p:txBody>
      </p:sp>
    </p:spTree>
    <p:extLst>
      <p:ext uri="{BB962C8B-B14F-4D97-AF65-F5344CB8AC3E}">
        <p14:creationId xmlns:p14="http://schemas.microsoft.com/office/powerpoint/2010/main" val="29811466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U.S. Transactions in Foreign Securities Markets</a:t>
            </a:r>
            <a:endParaRPr lang="en-IN" dirty="0"/>
          </a:p>
        </p:txBody>
      </p:sp>
      <p:sp>
        <p:nvSpPr>
          <p:cNvPr id="5" name="Content Placeholder 4"/>
          <p:cNvSpPr>
            <a:spLocks noGrp="1"/>
          </p:cNvSpPr>
          <p:nvPr>
            <p:ph idx="1"/>
          </p:nvPr>
        </p:nvSpPr>
        <p:spPr>
          <a:xfrm>
            <a:off x="457200" y="1725281"/>
            <a:ext cx="8229600" cy="401301"/>
          </a:xfrm>
        </p:spPr>
        <p:txBody>
          <a:bodyPr/>
          <a:lstStyle/>
          <a:p>
            <a:pPr marL="0" indent="0">
              <a:buNone/>
            </a:pPr>
            <a:r>
              <a:rPr lang="en-IN" sz="2000" b="1" dirty="0"/>
              <a:t>Figure 16–5 </a:t>
            </a:r>
            <a:r>
              <a:rPr lang="en-IN" sz="2000" b="1" dirty="0">
                <a:solidFill>
                  <a:srgbClr val="0070C0"/>
                </a:solidFill>
              </a:rPr>
              <a:t>U.S. Transactions in Foreign Securities Markets</a:t>
            </a:r>
            <a:endParaRPr lang="en-IN" sz="2000" dirty="0">
              <a:solidFill>
                <a:srgbClr val="0070C0"/>
              </a:solidFill>
            </a:endParaRPr>
          </a:p>
        </p:txBody>
      </p:sp>
      <p:sp>
        <p:nvSpPr>
          <p:cNvPr id="3" name="Slide Number Placeholder 2"/>
          <p:cNvSpPr>
            <a:spLocks noGrp="1"/>
          </p:cNvSpPr>
          <p:nvPr>
            <p:ph type="sldNum" sz="quarter" idx="12"/>
          </p:nvPr>
        </p:nvSpPr>
        <p:spPr/>
        <p:txBody>
          <a:bodyPr/>
          <a:lstStyle/>
          <a:p>
            <a:pPr>
              <a:defRPr/>
            </a:pPr>
            <a:r>
              <a:rPr lang="en-US" altLang="en-US" dirty="0"/>
              <a:t>16-</a:t>
            </a:r>
            <a:fld id="{4773FF61-F4E9-4123-B6AF-201BC82A0194}" type="slidenum">
              <a:rPr lang="en-US" altLang="en-US" smtClean="0"/>
              <a:pPr>
                <a:defRPr/>
              </a:pPr>
              <a:t>24</a:t>
            </a:fld>
            <a:endParaRPr lang="en-US" altLang="en-US" dirty="0"/>
          </a:p>
        </p:txBody>
      </p:sp>
      <p:sp>
        <p:nvSpPr>
          <p:cNvPr id="7" name="Content Placeholder 6"/>
          <p:cNvSpPr>
            <a:spLocks noGrp="1"/>
          </p:cNvSpPr>
          <p:nvPr>
            <p:ph idx="13"/>
          </p:nvPr>
        </p:nvSpPr>
        <p:spPr>
          <a:xfrm>
            <a:off x="465661" y="5294048"/>
            <a:ext cx="8229600" cy="364819"/>
          </a:xfrm>
        </p:spPr>
        <p:txBody>
          <a:bodyPr/>
          <a:lstStyle/>
          <a:p>
            <a:pPr marL="0" indent="0">
              <a:buNone/>
            </a:pPr>
            <a:r>
              <a:rPr lang="en-IN" sz="2000" b="1" dirty="0"/>
              <a:t>Sources: </a:t>
            </a:r>
            <a:r>
              <a:rPr lang="en-IN" sz="2000" dirty="0"/>
              <a:t>Treasury Bulletin, U.S. Treasury, various issues. www.ustreas.gov</a:t>
            </a:r>
          </a:p>
        </p:txBody>
      </p:sp>
      <p:sp>
        <p:nvSpPr>
          <p:cNvPr id="6" name="Content Placeholder 5"/>
          <p:cNvSpPr>
            <a:spLocks noGrp="1"/>
          </p:cNvSpPr>
          <p:nvPr>
            <p:ph idx="14"/>
          </p:nvPr>
        </p:nvSpPr>
        <p:spPr>
          <a:xfrm>
            <a:off x="3693430" y="6478148"/>
            <a:ext cx="1791002" cy="205932"/>
          </a:xfrm>
        </p:spPr>
        <p:txBody>
          <a:bodyPr/>
          <a:lstStyle/>
          <a:p>
            <a:pPr marL="0" indent="0">
              <a:buNone/>
            </a:pPr>
            <a:r>
              <a:rPr lang="en-IN" sz="900" dirty="0">
                <a:hlinkClick r:id="rId2" action="ppaction://hlinksldjump"/>
              </a:rPr>
              <a:t>Access the long description slide.</a:t>
            </a:r>
            <a:endParaRPr lang="en-US" sz="900" dirty="0"/>
          </a:p>
        </p:txBody>
      </p:sp>
      <p:pic>
        <p:nvPicPr>
          <p:cNvPr id="8" name="Picture 7" descr="Time plot displaying the U.S. transactions in foreign securities markets in billions from 1991 to 20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32784" y="2204089"/>
            <a:ext cx="4961878" cy="2787172"/>
          </a:xfrm>
          <a:prstGeom prst="rect">
            <a:avLst/>
          </a:prstGeom>
        </p:spPr>
      </p:pic>
    </p:spTree>
    <p:extLst>
      <p:ext uri="{BB962C8B-B14F-4D97-AF65-F5344CB8AC3E}">
        <p14:creationId xmlns:p14="http://schemas.microsoft.com/office/powerpoint/2010/main" val="16898437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6430"/>
            <a:ext cx="7543800" cy="1231207"/>
          </a:xfrm>
        </p:spPr>
        <p:txBody>
          <a:bodyPr/>
          <a:lstStyle/>
          <a:p>
            <a:r>
              <a:rPr lang="en-US" sz="4000" dirty="0"/>
              <a:t>Value of International Security Offerings</a:t>
            </a:r>
            <a:endParaRPr lang="en-IN" dirty="0"/>
          </a:p>
        </p:txBody>
      </p:sp>
      <p:sp>
        <p:nvSpPr>
          <p:cNvPr id="10" name="Content Placeholder 9"/>
          <p:cNvSpPr>
            <a:spLocks noGrp="1"/>
          </p:cNvSpPr>
          <p:nvPr>
            <p:ph idx="1"/>
          </p:nvPr>
        </p:nvSpPr>
        <p:spPr>
          <a:xfrm>
            <a:off x="457200" y="1719262"/>
            <a:ext cx="8229600" cy="322601"/>
          </a:xfrm>
        </p:spPr>
        <p:txBody>
          <a:bodyPr/>
          <a:lstStyle/>
          <a:p>
            <a:pPr marL="0" indent="0">
              <a:buNone/>
            </a:pPr>
            <a:r>
              <a:rPr lang="en-IN" sz="1800" b="1" dirty="0"/>
              <a:t>Table 16–8 </a:t>
            </a:r>
            <a:r>
              <a:rPr lang="en-IN" sz="1800" b="1" dirty="0">
                <a:solidFill>
                  <a:srgbClr val="0070C0"/>
                </a:solidFill>
              </a:rPr>
              <a:t>Value of International Security Offerings </a:t>
            </a:r>
            <a:r>
              <a:rPr lang="en-IN" sz="1800" dirty="0">
                <a:solidFill>
                  <a:srgbClr val="0070C0"/>
                </a:solidFill>
              </a:rPr>
              <a:t>(in billions of dollars)</a:t>
            </a:r>
          </a:p>
        </p:txBody>
      </p:sp>
      <p:graphicFrame>
        <p:nvGraphicFramePr>
          <p:cNvPr id="11" name="Table 10"/>
          <p:cNvGraphicFramePr>
            <a:graphicFrameLocks noGrp="1"/>
          </p:cNvGraphicFramePr>
          <p:nvPr>
            <p:extLst>
              <p:ext uri="{D42A27DB-BD31-4B8C-83A1-F6EECF244321}">
                <p14:modId xmlns:p14="http://schemas.microsoft.com/office/powerpoint/2010/main" val="92951970"/>
              </p:ext>
            </p:extLst>
          </p:nvPr>
        </p:nvGraphicFramePr>
        <p:xfrm>
          <a:off x="457200" y="2110872"/>
          <a:ext cx="8073518" cy="3535680"/>
        </p:xfrm>
        <a:graphic>
          <a:graphicData uri="http://schemas.openxmlformats.org/drawingml/2006/table">
            <a:tbl>
              <a:tblPr firstRow="1" bandRow="1">
                <a:tableStyleId>{5C22544A-7EE6-4342-B048-85BDC9FD1C3A}</a:tableStyleId>
              </a:tblPr>
              <a:tblGrid>
                <a:gridCol w="1816308">
                  <a:extLst>
                    <a:ext uri="{9D8B030D-6E8A-4147-A177-3AD203B41FA5}">
                      <a16:colId xmlns:a16="http://schemas.microsoft.com/office/drawing/2014/main" val="4051051285"/>
                    </a:ext>
                  </a:extLst>
                </a:gridCol>
                <a:gridCol w="710213">
                  <a:extLst>
                    <a:ext uri="{9D8B030D-6E8A-4147-A177-3AD203B41FA5}">
                      <a16:colId xmlns:a16="http://schemas.microsoft.com/office/drawing/2014/main" val="1560531288"/>
                    </a:ext>
                  </a:extLst>
                </a:gridCol>
                <a:gridCol w="701336">
                  <a:extLst>
                    <a:ext uri="{9D8B030D-6E8A-4147-A177-3AD203B41FA5}">
                      <a16:colId xmlns:a16="http://schemas.microsoft.com/office/drawing/2014/main" val="737536062"/>
                    </a:ext>
                  </a:extLst>
                </a:gridCol>
                <a:gridCol w="686472">
                  <a:extLst>
                    <a:ext uri="{9D8B030D-6E8A-4147-A177-3AD203B41FA5}">
                      <a16:colId xmlns:a16="http://schemas.microsoft.com/office/drawing/2014/main" val="1141481734"/>
                    </a:ext>
                  </a:extLst>
                </a:gridCol>
                <a:gridCol w="683580">
                  <a:extLst>
                    <a:ext uri="{9D8B030D-6E8A-4147-A177-3AD203B41FA5}">
                      <a16:colId xmlns:a16="http://schemas.microsoft.com/office/drawing/2014/main" val="1168855133"/>
                    </a:ext>
                  </a:extLst>
                </a:gridCol>
                <a:gridCol w="710214">
                  <a:extLst>
                    <a:ext uri="{9D8B030D-6E8A-4147-A177-3AD203B41FA5}">
                      <a16:colId xmlns:a16="http://schemas.microsoft.com/office/drawing/2014/main" val="3798161269"/>
                    </a:ext>
                  </a:extLst>
                </a:gridCol>
                <a:gridCol w="683580">
                  <a:extLst>
                    <a:ext uri="{9D8B030D-6E8A-4147-A177-3AD203B41FA5}">
                      <a16:colId xmlns:a16="http://schemas.microsoft.com/office/drawing/2014/main" val="4139244999"/>
                    </a:ext>
                  </a:extLst>
                </a:gridCol>
                <a:gridCol w="701336">
                  <a:extLst>
                    <a:ext uri="{9D8B030D-6E8A-4147-A177-3AD203B41FA5}">
                      <a16:colId xmlns:a16="http://schemas.microsoft.com/office/drawing/2014/main" val="1539035005"/>
                    </a:ext>
                  </a:extLst>
                </a:gridCol>
                <a:gridCol w="683581">
                  <a:extLst>
                    <a:ext uri="{9D8B030D-6E8A-4147-A177-3AD203B41FA5}">
                      <a16:colId xmlns:a16="http://schemas.microsoft.com/office/drawing/2014/main" val="1561118136"/>
                    </a:ext>
                  </a:extLst>
                </a:gridCol>
                <a:gridCol w="696898">
                  <a:extLst>
                    <a:ext uri="{9D8B030D-6E8A-4147-A177-3AD203B41FA5}">
                      <a16:colId xmlns:a16="http://schemas.microsoft.com/office/drawing/2014/main" val="2365565277"/>
                    </a:ext>
                  </a:extLst>
                </a:gridCol>
              </a:tblGrid>
              <a:tr h="0">
                <a:tc>
                  <a:txBody>
                    <a:bodyPr/>
                    <a:lstStyle/>
                    <a:p>
                      <a:r>
                        <a:rPr lang="en-IN" sz="1100" b="1" i="0" u="none" strike="noStrike" kern="1200" baseline="0" dirty="0">
                          <a:solidFill>
                            <a:schemeClr val="lt1"/>
                          </a:solidFill>
                          <a:latin typeface="Calibri" panose="020F0502020204030204" pitchFamily="34" charset="0"/>
                          <a:ea typeface="+mn-ea"/>
                          <a:cs typeface="+mn-cs"/>
                        </a:rPr>
                        <a:t>Type of Offering</a:t>
                      </a:r>
                      <a:endParaRPr lang="en-IN" sz="1100" b="0" i="0" u="none" strike="noStrike" kern="1200" baseline="0" dirty="0">
                        <a:solidFill>
                          <a:schemeClr val="lt1"/>
                        </a:solidFill>
                        <a:latin typeface="Calibri" panose="020F0502020204030204" pitchFamily="34" charset="0"/>
                        <a:ea typeface="+mn-ea"/>
                        <a:cs typeface="+mn-cs"/>
                      </a:endParaRPr>
                    </a:p>
                  </a:txBody>
                  <a:tcPr/>
                </a:tc>
                <a:tc>
                  <a:txBody>
                    <a:bodyPr/>
                    <a:lstStyle/>
                    <a:p>
                      <a:r>
                        <a:rPr lang="en-IN" sz="1100" b="1" i="0" u="none" strike="noStrike" kern="1200" baseline="0" dirty="0">
                          <a:solidFill>
                            <a:schemeClr val="lt1"/>
                          </a:solidFill>
                          <a:latin typeface="Calibri" panose="020F0502020204030204" pitchFamily="34" charset="0"/>
                          <a:ea typeface="+mn-ea"/>
                          <a:cs typeface="+mn-cs"/>
                        </a:rPr>
                        <a:t>1995</a:t>
                      </a:r>
                      <a:endParaRPr lang="en-IN" sz="1100" b="0" i="0" u="none" strike="noStrike" kern="1200" baseline="0" dirty="0">
                        <a:solidFill>
                          <a:schemeClr val="lt1"/>
                        </a:solidFill>
                        <a:latin typeface="Calibri" panose="020F0502020204030204" pitchFamily="34" charset="0"/>
                        <a:ea typeface="+mn-ea"/>
                        <a:cs typeface="+mn-cs"/>
                      </a:endParaRPr>
                    </a:p>
                  </a:txBody>
                  <a:tcPr/>
                </a:tc>
                <a:tc>
                  <a:txBody>
                    <a:bodyPr/>
                    <a:lstStyle/>
                    <a:p>
                      <a:r>
                        <a:rPr lang="en-IN" sz="1100" b="1" i="0" u="none" strike="noStrike" kern="1200" baseline="0" dirty="0">
                          <a:solidFill>
                            <a:schemeClr val="lt1"/>
                          </a:solidFill>
                          <a:latin typeface="Calibri" panose="020F0502020204030204" pitchFamily="34" charset="0"/>
                          <a:ea typeface="+mn-ea"/>
                          <a:cs typeface="+mn-cs"/>
                        </a:rPr>
                        <a:t>1999</a:t>
                      </a:r>
                      <a:endParaRPr lang="en-IN" sz="1100" b="0" i="0" u="none" strike="noStrike" kern="1200" baseline="0" dirty="0">
                        <a:solidFill>
                          <a:schemeClr val="lt1"/>
                        </a:solidFill>
                        <a:latin typeface="Calibri" panose="020F0502020204030204" pitchFamily="34" charset="0"/>
                        <a:ea typeface="+mn-ea"/>
                        <a:cs typeface="+mn-cs"/>
                      </a:endParaRPr>
                    </a:p>
                  </a:txBody>
                  <a:tcPr/>
                </a:tc>
                <a:tc>
                  <a:txBody>
                    <a:bodyPr/>
                    <a:lstStyle/>
                    <a:p>
                      <a:r>
                        <a:rPr lang="en-IN" sz="1100" b="1" i="0" u="none" strike="noStrike" kern="1200" baseline="0" dirty="0">
                          <a:solidFill>
                            <a:schemeClr val="lt1"/>
                          </a:solidFill>
                          <a:latin typeface="Calibri" panose="020F0502020204030204" pitchFamily="34" charset="0"/>
                          <a:ea typeface="+mn-ea"/>
                          <a:cs typeface="+mn-cs"/>
                        </a:rPr>
                        <a:t>2004</a:t>
                      </a:r>
                      <a:endParaRPr lang="en-IN" sz="1100" b="0" i="0" u="none" strike="noStrike" kern="1200" baseline="0" dirty="0">
                        <a:solidFill>
                          <a:schemeClr val="lt1"/>
                        </a:solidFill>
                        <a:latin typeface="Calibri" panose="020F0502020204030204" pitchFamily="34" charset="0"/>
                        <a:ea typeface="+mn-ea"/>
                        <a:cs typeface="+mn-cs"/>
                      </a:endParaRPr>
                    </a:p>
                  </a:txBody>
                  <a:tcPr/>
                </a:tc>
                <a:tc>
                  <a:txBody>
                    <a:bodyPr/>
                    <a:lstStyle/>
                    <a:p>
                      <a:r>
                        <a:rPr lang="en-IN" sz="1100" b="1" i="0" u="none" strike="noStrike" kern="1200" baseline="0" dirty="0">
                          <a:solidFill>
                            <a:schemeClr val="lt1"/>
                          </a:solidFill>
                          <a:latin typeface="Calibri" panose="020F0502020204030204" pitchFamily="34" charset="0"/>
                          <a:ea typeface="+mn-ea"/>
                          <a:cs typeface="+mn-cs"/>
                        </a:rPr>
                        <a:t>2007</a:t>
                      </a:r>
                      <a:endParaRPr lang="en-IN" sz="1100" b="0" i="0" u="none" strike="noStrike" kern="1200" baseline="0" dirty="0">
                        <a:solidFill>
                          <a:schemeClr val="lt1"/>
                        </a:solidFill>
                        <a:latin typeface="Calibri" panose="020F0502020204030204" pitchFamily="34" charset="0"/>
                        <a:ea typeface="+mn-ea"/>
                        <a:cs typeface="+mn-cs"/>
                      </a:endParaRPr>
                    </a:p>
                  </a:txBody>
                  <a:tcPr/>
                </a:tc>
                <a:tc>
                  <a:txBody>
                    <a:bodyPr/>
                    <a:lstStyle/>
                    <a:p>
                      <a:r>
                        <a:rPr lang="en-IN" sz="1100" b="1" i="0" u="none" strike="noStrike" kern="1200" baseline="0" dirty="0">
                          <a:solidFill>
                            <a:schemeClr val="lt1"/>
                          </a:solidFill>
                          <a:latin typeface="Calibri" panose="020F0502020204030204" pitchFamily="34" charset="0"/>
                          <a:ea typeface="+mn-ea"/>
                          <a:cs typeface="+mn-cs"/>
                        </a:rPr>
                        <a:t>2008</a:t>
                      </a:r>
                      <a:endParaRPr lang="en-IN" sz="1100" b="0" i="0" u="none" strike="noStrike" kern="1200" baseline="0" dirty="0">
                        <a:solidFill>
                          <a:schemeClr val="lt1"/>
                        </a:solidFill>
                        <a:latin typeface="Calibri" panose="020F0502020204030204" pitchFamily="34" charset="0"/>
                        <a:ea typeface="+mn-ea"/>
                        <a:cs typeface="+mn-cs"/>
                      </a:endParaRPr>
                    </a:p>
                  </a:txBody>
                  <a:tcPr/>
                </a:tc>
                <a:tc>
                  <a:txBody>
                    <a:bodyPr/>
                    <a:lstStyle/>
                    <a:p>
                      <a:r>
                        <a:rPr lang="en-IN" sz="1100" b="1" i="0" u="none" strike="noStrike" kern="1200" baseline="0" dirty="0">
                          <a:solidFill>
                            <a:schemeClr val="lt1"/>
                          </a:solidFill>
                          <a:latin typeface="Calibri" panose="020F0502020204030204" pitchFamily="34" charset="0"/>
                          <a:ea typeface="+mn-ea"/>
                          <a:cs typeface="+mn-cs"/>
                        </a:rPr>
                        <a:t>2009</a:t>
                      </a:r>
                      <a:endParaRPr lang="en-IN" sz="1100" b="0" i="0" u="none" strike="noStrike" kern="1200" baseline="0" dirty="0">
                        <a:solidFill>
                          <a:schemeClr val="lt1"/>
                        </a:solidFill>
                        <a:latin typeface="Calibri" panose="020F0502020204030204" pitchFamily="34" charset="0"/>
                        <a:ea typeface="+mn-ea"/>
                        <a:cs typeface="+mn-cs"/>
                      </a:endParaRPr>
                    </a:p>
                  </a:txBody>
                  <a:tcPr/>
                </a:tc>
                <a:tc>
                  <a:txBody>
                    <a:bodyPr/>
                    <a:lstStyle/>
                    <a:p>
                      <a:r>
                        <a:rPr lang="en-IN" sz="1100" b="1" i="0" u="none" strike="noStrike" kern="1200" baseline="0" dirty="0">
                          <a:solidFill>
                            <a:schemeClr val="lt1"/>
                          </a:solidFill>
                          <a:latin typeface="Calibri" panose="020F0502020204030204" pitchFamily="34" charset="0"/>
                          <a:ea typeface="+mn-ea"/>
                          <a:cs typeface="+mn-cs"/>
                        </a:rPr>
                        <a:t>2011</a:t>
                      </a:r>
                      <a:endParaRPr lang="en-IN" sz="1100" b="0" i="0" u="none" strike="noStrike" kern="1200" baseline="0" dirty="0">
                        <a:solidFill>
                          <a:schemeClr val="lt1"/>
                        </a:solidFill>
                        <a:latin typeface="Calibri" panose="020F0502020204030204" pitchFamily="34" charset="0"/>
                        <a:ea typeface="+mn-ea"/>
                        <a:cs typeface="+mn-cs"/>
                      </a:endParaRPr>
                    </a:p>
                  </a:txBody>
                  <a:tcPr/>
                </a:tc>
                <a:tc>
                  <a:txBody>
                    <a:bodyPr/>
                    <a:lstStyle/>
                    <a:p>
                      <a:r>
                        <a:rPr lang="en-IN" sz="1100" b="1" i="0" u="none" strike="noStrike" kern="1200" baseline="0" dirty="0">
                          <a:solidFill>
                            <a:schemeClr val="lt1"/>
                          </a:solidFill>
                          <a:latin typeface="Calibri" panose="020F0502020204030204" pitchFamily="34" charset="0"/>
                          <a:ea typeface="+mn-ea"/>
                          <a:cs typeface="+mn-cs"/>
                        </a:rPr>
                        <a:t>2014</a:t>
                      </a:r>
                      <a:endParaRPr lang="en-IN" sz="1100" b="0" i="0" u="none" strike="noStrike" kern="1200" baseline="0" dirty="0">
                        <a:solidFill>
                          <a:schemeClr val="lt1"/>
                        </a:solidFill>
                        <a:latin typeface="Calibri" panose="020F0502020204030204" pitchFamily="34" charset="0"/>
                        <a:ea typeface="+mn-ea"/>
                        <a:cs typeface="+mn-cs"/>
                      </a:endParaRPr>
                    </a:p>
                  </a:txBody>
                  <a:tcPr/>
                </a:tc>
                <a:tc>
                  <a:txBody>
                    <a:bodyPr/>
                    <a:lstStyle/>
                    <a:p>
                      <a:r>
                        <a:rPr lang="en-IN" sz="1100" b="1" i="0" u="none" strike="noStrike" kern="1200" baseline="0" dirty="0">
                          <a:solidFill>
                            <a:schemeClr val="lt1"/>
                          </a:solidFill>
                          <a:latin typeface="Calibri" panose="020F0502020204030204" pitchFamily="34" charset="0"/>
                          <a:ea typeface="+mn-ea"/>
                          <a:cs typeface="+mn-cs"/>
                        </a:rPr>
                        <a:t>2015</a:t>
                      </a:r>
                      <a:endParaRPr lang="en-IN" sz="1100" b="0" i="0" u="none" strike="noStrike" kern="1200" baseline="0" dirty="0">
                        <a:solidFill>
                          <a:schemeClr val="lt1"/>
                        </a:solidFill>
                        <a:latin typeface="Calibri" panose="020F0502020204030204" pitchFamily="34" charset="0"/>
                        <a:ea typeface="+mn-ea"/>
                        <a:cs typeface="+mn-cs"/>
                      </a:endParaRPr>
                    </a:p>
                  </a:txBody>
                  <a:tcPr/>
                </a:tc>
                <a:extLst>
                  <a:ext uri="{0D108BD9-81ED-4DB2-BD59-A6C34878D82A}">
                    <a16:rowId xmlns:a16="http://schemas.microsoft.com/office/drawing/2014/main" val="1308136248"/>
                  </a:ext>
                </a:extLst>
              </a:tr>
              <a:tr h="0">
                <a:tc>
                  <a:txBody>
                    <a:bodyPr/>
                    <a:lstStyle/>
                    <a:p>
                      <a:r>
                        <a:rPr lang="en-IN" sz="1100" b="1" i="0" u="none" strike="noStrike" kern="1200" baseline="0" dirty="0">
                          <a:solidFill>
                            <a:schemeClr val="dk1"/>
                          </a:solidFill>
                          <a:latin typeface="Calibri" panose="020F0502020204030204" pitchFamily="34" charset="0"/>
                          <a:ea typeface="+mn-ea"/>
                          <a:cs typeface="+mn-cs"/>
                        </a:rPr>
                        <a:t>Total international offerings</a:t>
                      </a:r>
                      <a:endParaRPr lang="en-IN" sz="1100" b="0" i="0" u="none" strike="noStrike" kern="1200" baseline="0" dirty="0">
                        <a:solidFill>
                          <a:schemeClr val="dk1"/>
                        </a:solidFill>
                        <a:latin typeface="Calibri" panose="020F0502020204030204" pitchFamily="34" charset="0"/>
                        <a:ea typeface="+mn-ea"/>
                        <a:cs typeface="+mn-cs"/>
                      </a:endParaRPr>
                    </a:p>
                  </a:txBody>
                  <a:tcPr/>
                </a:tc>
                <a:tc>
                  <a:txBody>
                    <a:bodyPr/>
                    <a:lstStyle/>
                    <a:p>
                      <a:r>
                        <a:rPr lang="en-IN" sz="1100" dirty="0">
                          <a:solidFill>
                            <a:srgbClr val="F6D0CC"/>
                          </a:solidFill>
                          <a:latin typeface="Calibri" panose="020F0502020204030204" pitchFamily="34" charset="0"/>
                        </a:rPr>
                        <a:t>Blank</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100" dirty="0">
                          <a:solidFill>
                            <a:srgbClr val="F6D0CC"/>
                          </a:solidFill>
                          <a:latin typeface="Calibri" panose="020F0502020204030204" pitchFamily="34" charset="0"/>
                        </a:rPr>
                        <a:t>Blank</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100" dirty="0">
                          <a:solidFill>
                            <a:srgbClr val="F6D0CC"/>
                          </a:solidFill>
                          <a:latin typeface="Calibri" panose="020F0502020204030204" pitchFamily="34" charset="0"/>
                        </a:rPr>
                        <a:t>Blank</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100" dirty="0">
                          <a:solidFill>
                            <a:srgbClr val="F6D0CC"/>
                          </a:solidFill>
                          <a:latin typeface="Calibri" panose="020F0502020204030204" pitchFamily="34" charset="0"/>
                        </a:rPr>
                        <a:t>Blank</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100" dirty="0">
                          <a:solidFill>
                            <a:srgbClr val="F6D0CC"/>
                          </a:solidFill>
                          <a:latin typeface="Calibri" panose="020F0502020204030204" pitchFamily="34" charset="0"/>
                        </a:rPr>
                        <a:t>Blank</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100" dirty="0">
                          <a:solidFill>
                            <a:srgbClr val="F6D0CC"/>
                          </a:solidFill>
                          <a:latin typeface="Calibri" panose="020F0502020204030204" pitchFamily="34" charset="0"/>
                        </a:rPr>
                        <a:t>Blank</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100" dirty="0">
                          <a:solidFill>
                            <a:srgbClr val="F6D0CC"/>
                          </a:solidFill>
                          <a:latin typeface="Calibri" panose="020F0502020204030204" pitchFamily="34" charset="0"/>
                        </a:rPr>
                        <a:t>Blank</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100" dirty="0">
                          <a:solidFill>
                            <a:srgbClr val="F6D0CC"/>
                          </a:solidFill>
                          <a:latin typeface="Calibri" panose="020F0502020204030204" pitchFamily="34" charset="0"/>
                        </a:rPr>
                        <a:t>Blank</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100" dirty="0">
                          <a:solidFill>
                            <a:srgbClr val="F6D0CC"/>
                          </a:solidFill>
                          <a:latin typeface="Calibri" panose="020F0502020204030204" pitchFamily="34" charset="0"/>
                        </a:rPr>
                        <a:t>Blank</a:t>
                      </a:r>
                    </a:p>
                  </a:txBody>
                  <a:tcPr/>
                </a:tc>
                <a:extLst>
                  <a:ext uri="{0D108BD9-81ED-4DB2-BD59-A6C34878D82A}">
                    <a16:rowId xmlns:a16="http://schemas.microsoft.com/office/drawing/2014/main" val="2617081756"/>
                  </a:ext>
                </a:extLst>
              </a:tr>
              <a:tr h="0">
                <a:tc>
                  <a:txBody>
                    <a:bodyPr/>
                    <a:lstStyle/>
                    <a:p>
                      <a:r>
                        <a:rPr lang="en-IN" sz="1100" b="0" i="0" u="none" strike="noStrike" kern="1200" baseline="0" dirty="0">
                          <a:solidFill>
                            <a:schemeClr val="dk1"/>
                          </a:solidFill>
                          <a:latin typeface="Calibri" panose="020F0502020204030204" pitchFamily="34" charset="0"/>
                          <a:ea typeface="+mn-ea"/>
                          <a:cs typeface="+mn-cs"/>
                        </a:rPr>
                        <a:t>Straight debt</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$410.3</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$1,104.1</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$2,000.7</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$3,282.3</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$3,013.0</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$3,411.6</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$2,551.7</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$3,270.1</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$2,685.6</a:t>
                      </a:r>
                    </a:p>
                  </a:txBody>
                  <a:tcPr/>
                </a:tc>
                <a:extLst>
                  <a:ext uri="{0D108BD9-81ED-4DB2-BD59-A6C34878D82A}">
                    <a16:rowId xmlns:a16="http://schemas.microsoft.com/office/drawing/2014/main" val="3107358949"/>
                  </a:ext>
                </a:extLst>
              </a:tr>
              <a:tr h="0">
                <a:tc>
                  <a:txBody>
                    <a:bodyPr/>
                    <a:lstStyle/>
                    <a:p>
                      <a:r>
                        <a:rPr lang="en-IN" sz="1100" b="0" i="0" u="none" strike="noStrike" kern="1200" baseline="0" dirty="0">
                          <a:solidFill>
                            <a:schemeClr val="dk1"/>
                          </a:solidFill>
                          <a:latin typeface="Calibri" panose="020F0502020204030204" pitchFamily="34" charset="0"/>
                          <a:ea typeface="+mn-ea"/>
                          <a:cs typeface="+mn-cs"/>
                        </a:rPr>
                        <a:t>Convertible debt</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9.8</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31.5</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50.1</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90.0</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53.8</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55.5</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36.3</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55.1</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38.4</a:t>
                      </a:r>
                    </a:p>
                  </a:txBody>
                  <a:tcPr/>
                </a:tc>
                <a:extLst>
                  <a:ext uri="{0D108BD9-81ED-4DB2-BD59-A6C34878D82A}">
                    <a16:rowId xmlns:a16="http://schemas.microsoft.com/office/drawing/2014/main" val="710828893"/>
                  </a:ext>
                </a:extLst>
              </a:tr>
              <a:tr h="0">
                <a:tc>
                  <a:txBody>
                    <a:bodyPr/>
                    <a:lstStyle/>
                    <a:p>
                      <a:r>
                        <a:rPr lang="en-IN" sz="1100" b="0" i="0" u="none" strike="noStrike" kern="1200" baseline="0" dirty="0">
                          <a:solidFill>
                            <a:schemeClr val="dk1"/>
                          </a:solidFill>
                          <a:latin typeface="Calibri" panose="020F0502020204030204" pitchFamily="34" charset="0"/>
                          <a:ea typeface="+mn-ea"/>
                          <a:cs typeface="+mn-cs"/>
                        </a:rPr>
                        <a:t>Common equity	</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22.2</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95.5</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145.3</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387.7</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272.1</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395.9</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235.8</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353.4</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395.7</a:t>
                      </a:r>
                    </a:p>
                  </a:txBody>
                  <a:tcPr/>
                </a:tc>
                <a:extLst>
                  <a:ext uri="{0D108BD9-81ED-4DB2-BD59-A6C34878D82A}">
                    <a16:rowId xmlns:a16="http://schemas.microsoft.com/office/drawing/2014/main" val="1894593817"/>
                  </a:ext>
                </a:extLst>
              </a:tr>
              <a:tr h="0">
                <a:tc>
                  <a:txBody>
                    <a:bodyPr/>
                    <a:lstStyle/>
                    <a:p>
                      <a:r>
                        <a:rPr lang="en-IN" sz="1100" b="0" i="0" u="none" strike="noStrike" kern="1200" baseline="0" dirty="0">
                          <a:solidFill>
                            <a:schemeClr val="dk1"/>
                          </a:solidFill>
                          <a:latin typeface="Calibri" panose="020F0502020204030204" pitchFamily="34" charset="0"/>
                          <a:ea typeface="+mn-ea"/>
                          <a:cs typeface="+mn-cs"/>
                        </a:rPr>
                        <a:t>Preferred equity</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1.0</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7.5</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2.7</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21.7</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10.9</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14.2</a:t>
                      </a:r>
                    </a:p>
                  </a:txBody>
                  <a:tcPr/>
                </a:tc>
                <a:tc>
                  <a:txBody>
                    <a:bodyPr/>
                    <a:lstStyle/>
                    <a:p>
                      <a:r>
                        <a:rPr lang="en-IN" sz="1100" dirty="0">
                          <a:latin typeface="Calibri" panose="020F0502020204030204" pitchFamily="34" charset="0"/>
                        </a:rPr>
                        <a:t>16.2</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16.0</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17.7</a:t>
                      </a:r>
                    </a:p>
                  </a:txBody>
                  <a:tcPr/>
                </a:tc>
                <a:extLst>
                  <a:ext uri="{0D108BD9-81ED-4DB2-BD59-A6C34878D82A}">
                    <a16:rowId xmlns:a16="http://schemas.microsoft.com/office/drawing/2014/main" val="1530288766"/>
                  </a:ext>
                </a:extLst>
              </a:tr>
              <a:tr h="0">
                <a:tc>
                  <a:txBody>
                    <a:bodyPr/>
                    <a:lstStyle/>
                    <a:p>
                      <a:r>
                        <a:rPr lang="en-IN" sz="1100" b="0" i="0" u="none" strike="noStrike" kern="1200" baseline="0" dirty="0">
                          <a:solidFill>
                            <a:schemeClr val="dk1"/>
                          </a:solidFill>
                          <a:latin typeface="Calibri" panose="020F0502020204030204" pitchFamily="34" charset="0"/>
                          <a:ea typeface="+mn-ea"/>
                          <a:cs typeface="+mn-cs"/>
                        </a:rPr>
                        <a:t>Total offerings</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$443.3</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$1,238.5</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$2,198.8</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$3,781.7</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$3,349.7</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$3,877.2</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$2,840.0</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$3,694.7</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$3,137.4</a:t>
                      </a:r>
                    </a:p>
                  </a:txBody>
                  <a:tcPr/>
                </a:tc>
                <a:extLst>
                  <a:ext uri="{0D108BD9-81ED-4DB2-BD59-A6C34878D82A}">
                    <a16:rowId xmlns:a16="http://schemas.microsoft.com/office/drawing/2014/main" val="1806584291"/>
                  </a:ext>
                </a:extLst>
              </a:tr>
              <a:tr h="0">
                <a:tc>
                  <a:txBody>
                    <a:bodyPr/>
                    <a:lstStyle/>
                    <a:p>
                      <a:r>
                        <a:rPr lang="en-IN" sz="1100" b="1" i="0" u="none" strike="noStrike" kern="1200" baseline="0" dirty="0">
                          <a:solidFill>
                            <a:schemeClr val="dk1"/>
                          </a:solidFill>
                          <a:latin typeface="Calibri" panose="020F0502020204030204" pitchFamily="34" charset="0"/>
                          <a:ea typeface="+mn-ea"/>
                          <a:cs typeface="+mn-cs"/>
                        </a:rPr>
                        <a:t>International offerings by U.S. issuers</a:t>
                      </a:r>
                      <a:endParaRPr lang="en-IN" sz="1100" b="0" i="0" u="none" strike="noStrike" kern="1200" baseline="0" dirty="0">
                        <a:solidFill>
                          <a:schemeClr val="dk1"/>
                        </a:solidFill>
                        <a:latin typeface="Calibri" panose="020F0502020204030204" pitchFamily="34" charset="0"/>
                        <a:ea typeface="+mn-ea"/>
                        <a:cs typeface="+mn-cs"/>
                      </a:endParaRPr>
                    </a:p>
                  </a:txBody>
                  <a:tcPr/>
                </a:tc>
                <a:tc>
                  <a:txBody>
                    <a:bodyPr/>
                    <a:lstStyle/>
                    <a:p>
                      <a:r>
                        <a:rPr lang="en-IN" sz="1100" dirty="0">
                          <a:solidFill>
                            <a:srgbClr val="F6D0CC"/>
                          </a:solidFill>
                          <a:latin typeface="Calibri" panose="020F0502020204030204" pitchFamily="34" charset="0"/>
                        </a:rPr>
                        <a:t>Blank</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100" dirty="0">
                          <a:solidFill>
                            <a:srgbClr val="F6D0CC"/>
                          </a:solidFill>
                          <a:latin typeface="Calibri" panose="020F0502020204030204" pitchFamily="34" charset="0"/>
                        </a:rPr>
                        <a:t>Blank</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100" dirty="0">
                          <a:solidFill>
                            <a:srgbClr val="F6D0CC"/>
                          </a:solidFill>
                          <a:latin typeface="Calibri" panose="020F0502020204030204" pitchFamily="34" charset="0"/>
                        </a:rPr>
                        <a:t>Blank</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100" dirty="0">
                          <a:solidFill>
                            <a:srgbClr val="F6D0CC"/>
                          </a:solidFill>
                          <a:latin typeface="Calibri" panose="020F0502020204030204" pitchFamily="34" charset="0"/>
                        </a:rPr>
                        <a:t>Blank</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100" dirty="0">
                          <a:solidFill>
                            <a:srgbClr val="F6D0CC"/>
                          </a:solidFill>
                          <a:latin typeface="Calibri" panose="020F0502020204030204" pitchFamily="34" charset="0"/>
                        </a:rPr>
                        <a:t>Blank</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100" dirty="0">
                          <a:solidFill>
                            <a:srgbClr val="F6D0CC"/>
                          </a:solidFill>
                          <a:latin typeface="Calibri" panose="020F0502020204030204" pitchFamily="34" charset="0"/>
                        </a:rPr>
                        <a:t>Blank</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100" dirty="0">
                          <a:solidFill>
                            <a:srgbClr val="F6D0CC"/>
                          </a:solidFill>
                          <a:latin typeface="Calibri" panose="020F0502020204030204" pitchFamily="34" charset="0"/>
                        </a:rPr>
                        <a:t>Blank</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100" dirty="0">
                          <a:solidFill>
                            <a:srgbClr val="F6D0CC"/>
                          </a:solidFill>
                          <a:latin typeface="Calibri" panose="020F0502020204030204" pitchFamily="34" charset="0"/>
                        </a:rPr>
                        <a:t>Blank</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100" dirty="0">
                          <a:solidFill>
                            <a:srgbClr val="F6D0CC"/>
                          </a:solidFill>
                          <a:latin typeface="Calibri" panose="020F0502020204030204" pitchFamily="34" charset="0"/>
                        </a:rPr>
                        <a:t>Blank</a:t>
                      </a:r>
                    </a:p>
                  </a:txBody>
                  <a:tcPr/>
                </a:tc>
                <a:extLst>
                  <a:ext uri="{0D108BD9-81ED-4DB2-BD59-A6C34878D82A}">
                    <a16:rowId xmlns:a16="http://schemas.microsoft.com/office/drawing/2014/main" val="2390773721"/>
                  </a:ext>
                </a:extLst>
              </a:tr>
              <a:tr h="0">
                <a:tc>
                  <a:txBody>
                    <a:bodyPr/>
                    <a:lstStyle/>
                    <a:p>
                      <a:r>
                        <a:rPr lang="en-IN" sz="1100" b="0" i="0" u="none" strike="noStrike" kern="1200" baseline="0" dirty="0">
                          <a:solidFill>
                            <a:schemeClr val="dk1"/>
                          </a:solidFill>
                          <a:latin typeface="Calibri" panose="020F0502020204030204" pitchFamily="34" charset="0"/>
                          <a:ea typeface="+mn-ea"/>
                          <a:cs typeface="+mn-cs"/>
                        </a:rPr>
                        <a:t>Straight debt</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$64.3</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$270.5</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$200.9</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$363.7</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$236.8</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$255.5</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$272.2</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$597.3</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$651.2</a:t>
                      </a:r>
                    </a:p>
                  </a:txBody>
                  <a:tcPr/>
                </a:tc>
                <a:extLst>
                  <a:ext uri="{0D108BD9-81ED-4DB2-BD59-A6C34878D82A}">
                    <a16:rowId xmlns:a16="http://schemas.microsoft.com/office/drawing/2014/main" val="4011152652"/>
                  </a:ext>
                </a:extLst>
              </a:tr>
              <a:tr h="0">
                <a:tc>
                  <a:txBody>
                    <a:bodyPr/>
                    <a:lstStyle/>
                    <a:p>
                      <a:r>
                        <a:rPr lang="en-IN" sz="1100" b="0" i="0" u="none" strike="noStrike" kern="1200" baseline="0" dirty="0">
                          <a:solidFill>
                            <a:schemeClr val="dk1"/>
                          </a:solidFill>
                          <a:latin typeface="Calibri" panose="020F0502020204030204" pitchFamily="34" charset="0"/>
                          <a:ea typeface="+mn-ea"/>
                          <a:cs typeface="+mn-cs"/>
                        </a:rPr>
                        <a:t>Convertible debt</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1.9</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1.0</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0.0</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1.2</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0.0</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0.2</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0.9</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3.9</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1.9</a:t>
                      </a:r>
                    </a:p>
                  </a:txBody>
                  <a:tcPr/>
                </a:tc>
                <a:extLst>
                  <a:ext uri="{0D108BD9-81ED-4DB2-BD59-A6C34878D82A}">
                    <a16:rowId xmlns:a16="http://schemas.microsoft.com/office/drawing/2014/main" val="4186471656"/>
                  </a:ext>
                </a:extLst>
              </a:tr>
              <a:tr h="0">
                <a:tc>
                  <a:txBody>
                    <a:bodyPr/>
                    <a:lstStyle/>
                    <a:p>
                      <a:r>
                        <a:rPr lang="en-IN" sz="1100" b="0" i="0" u="none" strike="noStrike" kern="1200" baseline="0" dirty="0">
                          <a:solidFill>
                            <a:schemeClr val="dk1"/>
                          </a:solidFill>
                          <a:latin typeface="Calibri" panose="020F0502020204030204" pitchFamily="34" charset="0"/>
                          <a:ea typeface="+mn-ea"/>
                          <a:cs typeface="+mn-cs"/>
                        </a:rPr>
                        <a:t>Common equity</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6.7</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9.3</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0.2</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4.7</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20.0</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1.6</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0.9</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1.6</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1.0</a:t>
                      </a:r>
                    </a:p>
                  </a:txBody>
                  <a:tcPr/>
                </a:tc>
                <a:extLst>
                  <a:ext uri="{0D108BD9-81ED-4DB2-BD59-A6C34878D82A}">
                    <a16:rowId xmlns:a16="http://schemas.microsoft.com/office/drawing/2014/main" val="3521614753"/>
                  </a:ext>
                </a:extLst>
              </a:tr>
              <a:tr h="0">
                <a:tc>
                  <a:txBody>
                    <a:bodyPr/>
                    <a:lstStyle/>
                    <a:p>
                      <a:r>
                        <a:rPr lang="en-IN" sz="1100" b="0" i="0" u="none" strike="noStrike" kern="1200" baseline="0" dirty="0">
                          <a:solidFill>
                            <a:schemeClr val="dk1"/>
                          </a:solidFill>
                          <a:latin typeface="Calibri" panose="020F0502020204030204" pitchFamily="34" charset="0"/>
                          <a:ea typeface="+mn-ea"/>
                          <a:cs typeface="+mn-cs"/>
                        </a:rPr>
                        <a:t>Preferred equity</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0.1</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0.9</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6.0</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2.4</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2.3</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1.1</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6.8</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0.1</a:t>
                      </a:r>
                    </a:p>
                  </a:txBody>
                  <a:tcPr/>
                </a:tc>
                <a:tc>
                  <a:txBody>
                    <a:bodyPr/>
                    <a:lstStyle/>
                    <a:p>
                      <a:r>
                        <a:rPr lang="en-IN" sz="1100" b="0" i="0" u="none" strike="noStrike" kern="1200" baseline="0" dirty="0">
                          <a:solidFill>
                            <a:schemeClr val="dk1"/>
                          </a:solidFill>
                          <a:latin typeface="Calibri" panose="020F0502020204030204" pitchFamily="34" charset="0"/>
                          <a:ea typeface="+mn-ea"/>
                          <a:cs typeface="+mn-cs"/>
                        </a:rPr>
                        <a:t>3.4</a:t>
                      </a:r>
                    </a:p>
                  </a:txBody>
                  <a:tcPr/>
                </a:tc>
                <a:extLst>
                  <a:ext uri="{0D108BD9-81ED-4DB2-BD59-A6C34878D82A}">
                    <a16:rowId xmlns:a16="http://schemas.microsoft.com/office/drawing/2014/main" val="2362963491"/>
                  </a:ext>
                </a:extLst>
              </a:tr>
              <a:tr h="0">
                <a:tc>
                  <a:txBody>
                    <a:bodyPr/>
                    <a:lstStyle/>
                    <a:p>
                      <a:pPr marL="0" algn="l" defTabSz="914400" rtl="0" eaLnBrk="1" latinLnBrk="0" hangingPunct="1"/>
                      <a:r>
                        <a:rPr lang="en-IN" sz="1100" b="0" i="0" u="none" strike="noStrike" kern="1200" baseline="0" dirty="0">
                          <a:solidFill>
                            <a:schemeClr val="dk1"/>
                          </a:solidFill>
                          <a:latin typeface="Calibri" panose="020F0502020204030204" pitchFamily="34" charset="0"/>
                          <a:ea typeface="+mn-ea"/>
                          <a:cs typeface="+mn-cs"/>
                        </a:rPr>
                        <a:t>Total offerings</a:t>
                      </a:r>
                    </a:p>
                  </a:txBody>
                  <a:tcPr/>
                </a:tc>
                <a:tc>
                  <a:txBody>
                    <a:bodyPr/>
                    <a:lstStyle/>
                    <a:p>
                      <a:pPr marL="0" algn="l" defTabSz="914400" rtl="0" eaLnBrk="1" latinLnBrk="0" hangingPunct="1"/>
                      <a:r>
                        <a:rPr lang="en-IN" sz="1100" b="0" i="0" u="none" strike="noStrike" kern="1200" baseline="0" dirty="0">
                          <a:solidFill>
                            <a:schemeClr val="dk1"/>
                          </a:solidFill>
                          <a:latin typeface="Calibri" panose="020F0502020204030204" pitchFamily="34" charset="0"/>
                          <a:ea typeface="+mn-ea"/>
                          <a:cs typeface="+mn-cs"/>
                        </a:rPr>
                        <a:t>$72.9</a:t>
                      </a:r>
                    </a:p>
                  </a:txBody>
                  <a:tcPr/>
                </a:tc>
                <a:tc>
                  <a:txBody>
                    <a:bodyPr/>
                    <a:lstStyle/>
                    <a:p>
                      <a:pPr marL="0" algn="l" defTabSz="914400" rtl="0" eaLnBrk="1" latinLnBrk="0" hangingPunct="1"/>
                      <a:r>
                        <a:rPr lang="en-IN" sz="1100" b="0" i="0" u="none" strike="noStrike" kern="1200" baseline="0" dirty="0">
                          <a:solidFill>
                            <a:schemeClr val="dk1"/>
                          </a:solidFill>
                          <a:latin typeface="Calibri" panose="020F0502020204030204" pitchFamily="34" charset="0"/>
                          <a:ea typeface="+mn-ea"/>
                          <a:cs typeface="+mn-cs"/>
                        </a:rPr>
                        <a:t>$281.6</a:t>
                      </a:r>
                    </a:p>
                  </a:txBody>
                  <a:tcPr/>
                </a:tc>
                <a:tc>
                  <a:txBody>
                    <a:bodyPr/>
                    <a:lstStyle/>
                    <a:p>
                      <a:pPr marL="0" algn="l" defTabSz="914400" rtl="0" eaLnBrk="1" latinLnBrk="0" hangingPunct="1"/>
                      <a:r>
                        <a:rPr lang="en-IN" sz="1100" b="0" i="0" u="none" strike="noStrike" kern="1200" baseline="0" dirty="0">
                          <a:solidFill>
                            <a:schemeClr val="dk1"/>
                          </a:solidFill>
                          <a:latin typeface="Calibri" panose="020F0502020204030204" pitchFamily="34" charset="0"/>
                          <a:ea typeface="+mn-ea"/>
                          <a:cs typeface="+mn-cs"/>
                        </a:rPr>
                        <a:t>$201.1</a:t>
                      </a:r>
                    </a:p>
                  </a:txBody>
                  <a:tcPr/>
                </a:tc>
                <a:tc>
                  <a:txBody>
                    <a:bodyPr/>
                    <a:lstStyle/>
                    <a:p>
                      <a:pPr marL="0" algn="l" defTabSz="914400" rtl="0" eaLnBrk="1" latinLnBrk="0" hangingPunct="1"/>
                      <a:r>
                        <a:rPr lang="en-IN" sz="1100" b="0" i="0" u="none" strike="noStrike" kern="1200" baseline="0" dirty="0">
                          <a:solidFill>
                            <a:schemeClr val="dk1"/>
                          </a:solidFill>
                          <a:latin typeface="Calibri" panose="020F0502020204030204" pitchFamily="34" charset="0"/>
                          <a:ea typeface="+mn-ea"/>
                          <a:cs typeface="+mn-cs"/>
                        </a:rPr>
                        <a:t>$371.9</a:t>
                      </a:r>
                    </a:p>
                  </a:txBody>
                  <a:tcPr/>
                </a:tc>
                <a:tc>
                  <a:txBody>
                    <a:bodyPr/>
                    <a:lstStyle/>
                    <a:p>
                      <a:pPr marL="0" algn="l" defTabSz="914400" rtl="0" eaLnBrk="1" latinLnBrk="0" hangingPunct="1"/>
                      <a:r>
                        <a:rPr lang="en-IN" sz="1100" b="0" i="0" u="none" strike="noStrike" kern="1200" baseline="0" dirty="0">
                          <a:solidFill>
                            <a:schemeClr val="dk1"/>
                          </a:solidFill>
                          <a:latin typeface="Calibri" panose="020F0502020204030204" pitchFamily="34" charset="0"/>
                          <a:ea typeface="+mn-ea"/>
                          <a:cs typeface="+mn-cs"/>
                        </a:rPr>
                        <a:t>$259.1</a:t>
                      </a:r>
                    </a:p>
                  </a:txBody>
                  <a:tcPr/>
                </a:tc>
                <a:tc>
                  <a:txBody>
                    <a:bodyPr/>
                    <a:lstStyle/>
                    <a:p>
                      <a:pPr marL="0" algn="l" defTabSz="914400" rtl="0" eaLnBrk="1" latinLnBrk="0" hangingPunct="1"/>
                      <a:r>
                        <a:rPr lang="en-IN" sz="1100" b="0" i="0" u="none" strike="noStrike" kern="1200" baseline="0" dirty="0">
                          <a:solidFill>
                            <a:schemeClr val="dk1"/>
                          </a:solidFill>
                          <a:latin typeface="Calibri" panose="020F0502020204030204" pitchFamily="34" charset="0"/>
                          <a:ea typeface="+mn-ea"/>
                          <a:cs typeface="+mn-cs"/>
                        </a:rPr>
                        <a:t>$258.5</a:t>
                      </a:r>
                    </a:p>
                  </a:txBody>
                  <a:tcPr/>
                </a:tc>
                <a:tc>
                  <a:txBody>
                    <a:bodyPr/>
                    <a:lstStyle/>
                    <a:p>
                      <a:pPr marL="0" algn="l" defTabSz="914400" rtl="0" eaLnBrk="1" latinLnBrk="0" hangingPunct="1"/>
                      <a:r>
                        <a:rPr lang="en-IN" sz="1100" b="0" i="0" u="none" strike="noStrike" kern="1200" baseline="0" dirty="0">
                          <a:solidFill>
                            <a:schemeClr val="dk1"/>
                          </a:solidFill>
                          <a:latin typeface="Calibri" panose="020F0502020204030204" pitchFamily="34" charset="0"/>
                          <a:ea typeface="+mn-ea"/>
                          <a:cs typeface="+mn-cs"/>
                        </a:rPr>
                        <a:t>$280.8</a:t>
                      </a:r>
                    </a:p>
                  </a:txBody>
                  <a:tcPr/>
                </a:tc>
                <a:tc>
                  <a:txBody>
                    <a:bodyPr/>
                    <a:lstStyle/>
                    <a:p>
                      <a:pPr marL="0" algn="l" defTabSz="914400" rtl="0" eaLnBrk="1" latinLnBrk="0" hangingPunct="1"/>
                      <a:r>
                        <a:rPr lang="en-IN" sz="1100" b="0" i="0" u="none" strike="noStrike" kern="1200" baseline="0" dirty="0">
                          <a:solidFill>
                            <a:schemeClr val="dk1"/>
                          </a:solidFill>
                          <a:latin typeface="Calibri" panose="020F0502020204030204" pitchFamily="34" charset="0"/>
                          <a:ea typeface="+mn-ea"/>
                          <a:cs typeface="+mn-cs"/>
                        </a:rPr>
                        <a:t>$602.8</a:t>
                      </a:r>
                    </a:p>
                  </a:txBody>
                  <a:tcPr/>
                </a:tc>
                <a:tc>
                  <a:txBody>
                    <a:bodyPr/>
                    <a:lstStyle/>
                    <a:p>
                      <a:pPr marL="0" algn="l" defTabSz="914400" rtl="0" eaLnBrk="1" latinLnBrk="0" hangingPunct="1"/>
                      <a:r>
                        <a:rPr lang="en-IN" sz="1100" b="0" i="0" u="none" strike="noStrike" kern="1200" baseline="0" dirty="0">
                          <a:solidFill>
                            <a:schemeClr val="dk1"/>
                          </a:solidFill>
                          <a:latin typeface="Calibri" panose="020F0502020204030204" pitchFamily="34" charset="0"/>
                          <a:ea typeface="+mn-ea"/>
                          <a:cs typeface="+mn-cs"/>
                        </a:rPr>
                        <a:t>$657.5</a:t>
                      </a:r>
                    </a:p>
                  </a:txBody>
                  <a:tcPr/>
                </a:tc>
                <a:extLst>
                  <a:ext uri="{0D108BD9-81ED-4DB2-BD59-A6C34878D82A}">
                    <a16:rowId xmlns:a16="http://schemas.microsoft.com/office/drawing/2014/main" val="2622805423"/>
                  </a:ext>
                </a:extLst>
              </a:tr>
            </a:tbl>
          </a:graphicData>
        </a:graphic>
      </p:graphicFrame>
      <p:sp>
        <p:nvSpPr>
          <p:cNvPr id="8" name="Content Placeholder 7"/>
          <p:cNvSpPr>
            <a:spLocks noGrp="1"/>
          </p:cNvSpPr>
          <p:nvPr>
            <p:ph idx="15"/>
          </p:nvPr>
        </p:nvSpPr>
        <p:spPr>
          <a:xfrm>
            <a:off x="457201" y="5715561"/>
            <a:ext cx="8229599" cy="631973"/>
          </a:xfrm>
        </p:spPr>
        <p:txBody>
          <a:bodyPr/>
          <a:lstStyle/>
          <a:p>
            <a:pPr marL="0" indent="0">
              <a:buNone/>
            </a:pPr>
            <a:r>
              <a:rPr lang="en-IN" sz="1800" b="1" dirty="0"/>
              <a:t>Source: </a:t>
            </a:r>
            <a:r>
              <a:rPr lang="en-IN" sz="1800" dirty="0"/>
              <a:t>2016 Fact Book, Securities Industry and Financial Markets Association. www.sifma.org </a:t>
            </a:r>
          </a:p>
        </p:txBody>
      </p:sp>
      <p:sp>
        <p:nvSpPr>
          <p:cNvPr id="3" name="Slide Number Placeholder 2"/>
          <p:cNvSpPr>
            <a:spLocks noGrp="1"/>
          </p:cNvSpPr>
          <p:nvPr>
            <p:ph type="sldNum" sz="quarter" idx="12"/>
          </p:nvPr>
        </p:nvSpPr>
        <p:spPr>
          <a:xfrm>
            <a:off x="8001000" y="6416542"/>
            <a:ext cx="685800" cy="289057"/>
          </a:xfrm>
        </p:spPr>
        <p:txBody>
          <a:bodyPr/>
          <a:lstStyle/>
          <a:p>
            <a:pPr>
              <a:defRPr/>
            </a:pPr>
            <a:r>
              <a:rPr lang="en-US" altLang="en-US" dirty="0"/>
              <a:t>16-</a:t>
            </a:r>
            <a:fld id="{4773FF61-F4E9-4123-B6AF-201BC82A0194}" type="slidenum">
              <a:rPr lang="en-US" altLang="en-US" smtClean="0"/>
              <a:pPr>
                <a:defRPr/>
              </a:pPr>
              <a:t>25</a:t>
            </a:fld>
            <a:endParaRPr lang="en-US" altLang="en-US" dirty="0"/>
          </a:p>
        </p:txBody>
      </p:sp>
    </p:spTree>
    <p:extLst>
      <p:ext uri="{BB962C8B-B14F-4D97-AF65-F5344CB8AC3E}">
        <p14:creationId xmlns:p14="http://schemas.microsoft.com/office/powerpoint/2010/main" val="11311467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sz="3600" dirty="0"/>
              <a:t>Foreign Transactions in U.S. Securities Markets</a:t>
            </a:r>
            <a:r>
              <a:rPr lang="en-US" altLang="en-US" sz="3500" dirty="0"/>
              <a:t> Long Description</a:t>
            </a:r>
            <a:endParaRPr lang="en-IN" sz="3500" dirty="0"/>
          </a:p>
        </p:txBody>
      </p:sp>
      <p:sp>
        <p:nvSpPr>
          <p:cNvPr id="5" name="Content Placeholder 4"/>
          <p:cNvSpPr>
            <a:spLocks noGrp="1"/>
          </p:cNvSpPr>
          <p:nvPr>
            <p:ph idx="1"/>
          </p:nvPr>
        </p:nvSpPr>
        <p:spPr>
          <a:xfrm>
            <a:off x="457200" y="1719263"/>
            <a:ext cx="8229600" cy="2839290"/>
          </a:xfrm>
        </p:spPr>
        <p:txBody>
          <a:bodyPr/>
          <a:lstStyle/>
          <a:p>
            <a:pPr marL="0" indent="0">
              <a:buNone/>
            </a:pPr>
            <a:r>
              <a:rPr lang="en-US" dirty="0"/>
              <a:t>Corporate stock transactions increased fairly steadily from about 0 to about 12,000 billion with one spike in 2007. The corporate bond transactions rose slowly from 19</a:t>
            </a:r>
            <a:r>
              <a:rPr lang="en-US" sz="100" dirty="0"/>
              <a:t> </a:t>
            </a:r>
            <a:r>
              <a:rPr lang="en-US" dirty="0"/>
              <a:t>91 to 2012 from about 0 billion to about 500 billion, but increased dramatically after 2012 to about 12,000 billion.</a:t>
            </a:r>
            <a:endParaRPr lang="en-IN" sz="2800" dirty="0"/>
          </a:p>
        </p:txBody>
      </p:sp>
      <p:sp>
        <p:nvSpPr>
          <p:cNvPr id="7" name="Content Placeholder 6"/>
          <p:cNvSpPr>
            <a:spLocks noGrp="1"/>
          </p:cNvSpPr>
          <p:nvPr>
            <p:ph idx="14"/>
          </p:nvPr>
        </p:nvSpPr>
        <p:spPr>
          <a:xfrm>
            <a:off x="3407831" y="6210831"/>
            <a:ext cx="2142069" cy="189969"/>
          </a:xfrm>
        </p:spPr>
        <p:txBody>
          <a:bodyPr/>
          <a:lstStyle/>
          <a:p>
            <a:pPr marL="0" indent="0">
              <a:buNone/>
            </a:pPr>
            <a:r>
              <a:rPr lang="en-IN" sz="900" dirty="0">
                <a:hlinkClick r:id="rId3" action="ppaction://hlinksldjump"/>
              </a:rPr>
              <a:t>Return to slide containing original image.</a:t>
            </a:r>
            <a:endParaRPr lang="en-IN" sz="900" dirty="0">
              <a:hlinkClick r:id="rId4" action="ppaction://hlinksldjump"/>
            </a:endParaRPr>
          </a:p>
        </p:txBody>
      </p:sp>
      <p:sp>
        <p:nvSpPr>
          <p:cNvPr id="3" name="Slide Number Placeholder 2"/>
          <p:cNvSpPr>
            <a:spLocks noGrp="1"/>
          </p:cNvSpPr>
          <p:nvPr>
            <p:ph type="sldNum" sz="quarter" idx="12"/>
          </p:nvPr>
        </p:nvSpPr>
        <p:spPr/>
        <p:txBody>
          <a:bodyPr/>
          <a:lstStyle/>
          <a:p>
            <a:pPr>
              <a:defRPr/>
            </a:pPr>
            <a:r>
              <a:rPr lang="en-US" altLang="en-US"/>
              <a:t>16-</a:t>
            </a:r>
            <a:fld id="{4773FF61-F4E9-4123-B6AF-201BC82A0194}" type="slidenum">
              <a:rPr lang="en-US" altLang="en-US" smtClean="0"/>
              <a:pPr>
                <a:defRPr/>
              </a:pPr>
              <a:t>26</a:t>
            </a:fld>
            <a:endParaRPr lang="en-US" altLang="en-US" dirty="0"/>
          </a:p>
        </p:txBody>
      </p:sp>
    </p:spTree>
    <p:extLst>
      <p:ext uri="{BB962C8B-B14F-4D97-AF65-F5344CB8AC3E}">
        <p14:creationId xmlns:p14="http://schemas.microsoft.com/office/powerpoint/2010/main" val="23534713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sz="3600" dirty="0"/>
              <a:t>U.S. Transactions in Foreign Securities Markets</a:t>
            </a:r>
            <a:r>
              <a:rPr lang="en-US" altLang="en-US" sz="3500" dirty="0"/>
              <a:t> Long Description</a:t>
            </a:r>
            <a:endParaRPr lang="en-IN" sz="3500" dirty="0"/>
          </a:p>
        </p:txBody>
      </p:sp>
      <p:sp>
        <p:nvSpPr>
          <p:cNvPr id="5" name="Content Placeholder 4"/>
          <p:cNvSpPr>
            <a:spLocks noGrp="1"/>
          </p:cNvSpPr>
          <p:nvPr>
            <p:ph idx="1"/>
          </p:nvPr>
        </p:nvSpPr>
        <p:spPr>
          <a:xfrm>
            <a:off x="457200" y="1719263"/>
            <a:ext cx="8229600" cy="1849437"/>
          </a:xfrm>
        </p:spPr>
        <p:txBody>
          <a:bodyPr/>
          <a:lstStyle/>
          <a:p>
            <a:pPr marL="0" indent="0">
              <a:buNone/>
            </a:pPr>
            <a:r>
              <a:rPr lang="en-US" dirty="0"/>
              <a:t>Both the corporate stock transactions and corporate bond transactions rose steadily from about 200 billion to about 5 trillion in 2016. </a:t>
            </a:r>
            <a:endParaRPr lang="en-IN" sz="2800" dirty="0"/>
          </a:p>
        </p:txBody>
      </p:sp>
      <p:sp>
        <p:nvSpPr>
          <p:cNvPr id="7" name="Content Placeholder 6"/>
          <p:cNvSpPr>
            <a:spLocks noGrp="1"/>
          </p:cNvSpPr>
          <p:nvPr>
            <p:ph idx="14"/>
          </p:nvPr>
        </p:nvSpPr>
        <p:spPr>
          <a:xfrm>
            <a:off x="3407831" y="6210831"/>
            <a:ext cx="2142069" cy="189969"/>
          </a:xfrm>
        </p:spPr>
        <p:txBody>
          <a:bodyPr/>
          <a:lstStyle/>
          <a:p>
            <a:pPr marL="0" indent="0">
              <a:buNone/>
            </a:pPr>
            <a:r>
              <a:rPr lang="en-IN" sz="900" dirty="0">
                <a:hlinkClick r:id="rId3" action="ppaction://hlinksldjump"/>
              </a:rPr>
              <a:t>Return to slide containing original image.</a:t>
            </a:r>
          </a:p>
        </p:txBody>
      </p:sp>
      <p:sp>
        <p:nvSpPr>
          <p:cNvPr id="3" name="Slide Number Placeholder 2"/>
          <p:cNvSpPr>
            <a:spLocks noGrp="1"/>
          </p:cNvSpPr>
          <p:nvPr>
            <p:ph type="sldNum" sz="quarter" idx="12"/>
          </p:nvPr>
        </p:nvSpPr>
        <p:spPr/>
        <p:txBody>
          <a:bodyPr/>
          <a:lstStyle/>
          <a:p>
            <a:pPr>
              <a:defRPr/>
            </a:pPr>
            <a:r>
              <a:rPr lang="en-US" altLang="en-US"/>
              <a:t>16-</a:t>
            </a:r>
            <a:fld id="{4773FF61-F4E9-4123-B6AF-201BC82A0194}" type="slidenum">
              <a:rPr lang="en-US" altLang="en-US" smtClean="0"/>
              <a:pPr>
                <a:defRPr/>
              </a:pPr>
              <a:t>27</a:t>
            </a:fld>
            <a:endParaRPr lang="en-US" altLang="en-US" dirty="0"/>
          </a:p>
        </p:txBody>
      </p:sp>
    </p:spTree>
    <p:extLst>
      <p:ext uri="{BB962C8B-B14F-4D97-AF65-F5344CB8AC3E}">
        <p14:creationId xmlns:p14="http://schemas.microsoft.com/office/powerpoint/2010/main" val="28642305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3065"/>
            <a:ext cx="7399538" cy="1204574"/>
          </a:xfrm>
        </p:spPr>
        <p:txBody>
          <a:bodyPr/>
          <a:lstStyle/>
          <a:p>
            <a:r>
              <a:rPr lang="en-US" sz="4000" dirty="0"/>
              <a:t>Size, Structure and Composition of Industry</a:t>
            </a:r>
            <a:endParaRPr lang="en-IN" sz="1000" dirty="0"/>
          </a:p>
        </p:txBody>
      </p:sp>
      <p:sp>
        <p:nvSpPr>
          <p:cNvPr id="3" name="Content Placeholder 2"/>
          <p:cNvSpPr>
            <a:spLocks noGrp="1"/>
          </p:cNvSpPr>
          <p:nvPr>
            <p:ph idx="1"/>
          </p:nvPr>
        </p:nvSpPr>
        <p:spPr>
          <a:xfrm>
            <a:off x="457200" y="1719263"/>
            <a:ext cx="8229600" cy="1143998"/>
          </a:xfrm>
        </p:spPr>
        <p:txBody>
          <a:bodyPr/>
          <a:lstStyle/>
          <a:p>
            <a:pPr marL="0" indent="0" eaLnBrk="1" hangingPunct="1">
              <a:lnSpc>
                <a:spcPct val="90000"/>
              </a:lnSpc>
              <a:buNone/>
            </a:pPr>
            <a:r>
              <a:rPr lang="en-US" altLang="en-US" sz="2200" dirty="0"/>
              <a:t>The size of the industry is usually measured by the equity capital of firms rather than total asset size.</a:t>
            </a:r>
          </a:p>
          <a:p>
            <a:pPr marL="291600" lvl="1" indent="-291600" eaLnBrk="1" hangingPunct="1">
              <a:lnSpc>
                <a:spcPct val="90000"/>
              </a:lnSpc>
              <a:spcBef>
                <a:spcPts val="1000"/>
              </a:spcBef>
              <a:buSzPct val="100000"/>
            </a:pPr>
            <a:r>
              <a:rPr lang="en-US" altLang="en-US" sz="2200" dirty="0"/>
              <a:t>Equity capital in the industry in 2015 was $235 billion.</a:t>
            </a:r>
          </a:p>
        </p:txBody>
      </p:sp>
      <p:sp>
        <p:nvSpPr>
          <p:cNvPr id="4" name="Content Placeholder 3"/>
          <p:cNvSpPr>
            <a:spLocks noGrp="1"/>
          </p:cNvSpPr>
          <p:nvPr>
            <p:ph idx="13"/>
          </p:nvPr>
        </p:nvSpPr>
        <p:spPr>
          <a:xfrm>
            <a:off x="465661" y="2983342"/>
            <a:ext cx="8229600" cy="2678545"/>
          </a:xfrm>
        </p:spPr>
        <p:txBody>
          <a:bodyPr/>
          <a:lstStyle/>
          <a:p>
            <a:pPr marL="0" indent="0" eaLnBrk="1" hangingPunct="1">
              <a:lnSpc>
                <a:spcPct val="90000"/>
              </a:lnSpc>
              <a:buNone/>
            </a:pPr>
            <a:r>
              <a:rPr lang="en-US" altLang="en-US" sz="2200" dirty="0"/>
              <a:t>The number of firms in the industry changed due to economies of scale and scope, losses with the economy, scandals at some firms, and regulations that allowed both inter- and intra-industry mergers.</a:t>
            </a:r>
          </a:p>
          <a:p>
            <a:pPr marL="291600" lvl="1" indent="-291600" eaLnBrk="1" hangingPunct="1">
              <a:lnSpc>
                <a:spcPct val="90000"/>
              </a:lnSpc>
              <a:spcBef>
                <a:spcPts val="1000"/>
              </a:spcBef>
              <a:buSzPct val="100000"/>
            </a:pPr>
            <a:r>
              <a:rPr lang="en-US" altLang="en-US" sz="2200" dirty="0"/>
              <a:t>5,248 firms in 19</a:t>
            </a:r>
            <a:r>
              <a:rPr lang="en-US" altLang="en-US" sz="100" dirty="0"/>
              <a:t> </a:t>
            </a:r>
            <a:r>
              <a:rPr lang="en-US" altLang="en-US" sz="2200" dirty="0"/>
              <a:t>80.</a:t>
            </a:r>
          </a:p>
          <a:p>
            <a:pPr marL="291600" lvl="1" indent="-291600" eaLnBrk="1" hangingPunct="1">
              <a:lnSpc>
                <a:spcPct val="90000"/>
              </a:lnSpc>
              <a:spcBef>
                <a:spcPts val="1000"/>
              </a:spcBef>
              <a:buSzPct val="100000"/>
            </a:pPr>
            <a:r>
              <a:rPr lang="en-US" altLang="en-US" sz="2200" dirty="0"/>
              <a:t>9,515 firms in 19</a:t>
            </a:r>
            <a:r>
              <a:rPr lang="en-US" altLang="en-US" sz="100" dirty="0"/>
              <a:t>  </a:t>
            </a:r>
            <a:r>
              <a:rPr lang="en-US" altLang="en-US" sz="2200" dirty="0"/>
              <a:t>87.</a:t>
            </a:r>
          </a:p>
          <a:p>
            <a:pPr marL="291600" lvl="1" indent="-291600" eaLnBrk="1" hangingPunct="1">
              <a:lnSpc>
                <a:spcPct val="90000"/>
              </a:lnSpc>
              <a:spcBef>
                <a:spcPts val="1000"/>
              </a:spcBef>
              <a:buSzPct val="100000"/>
            </a:pPr>
            <a:r>
              <a:rPr lang="en-US" altLang="en-US" sz="2200" dirty="0"/>
              <a:t>6,016 firms in 2006.</a:t>
            </a:r>
          </a:p>
          <a:p>
            <a:pPr marL="291600" lvl="1" indent="-291600" eaLnBrk="1" hangingPunct="1">
              <a:lnSpc>
                <a:spcPct val="90000"/>
              </a:lnSpc>
              <a:spcBef>
                <a:spcPts val="1000"/>
              </a:spcBef>
              <a:buSzPct val="100000"/>
            </a:pPr>
            <a:r>
              <a:rPr lang="en-US" altLang="en-US" sz="2200" dirty="0"/>
              <a:t>4,115 firms in 2016.</a:t>
            </a:r>
          </a:p>
        </p:txBody>
      </p:sp>
      <p:sp>
        <p:nvSpPr>
          <p:cNvPr id="5" name="Content Placeholder 4"/>
          <p:cNvSpPr>
            <a:spLocks noGrp="1"/>
          </p:cNvSpPr>
          <p:nvPr>
            <p:ph idx="14"/>
          </p:nvPr>
        </p:nvSpPr>
        <p:spPr>
          <a:xfrm>
            <a:off x="465661" y="5772732"/>
            <a:ext cx="8229600" cy="655777"/>
          </a:xfrm>
        </p:spPr>
        <p:txBody>
          <a:bodyPr/>
          <a:lstStyle/>
          <a:p>
            <a:pPr marL="0" indent="0" eaLnBrk="1" hangingPunct="1">
              <a:lnSpc>
                <a:spcPct val="90000"/>
              </a:lnSpc>
              <a:buNone/>
            </a:pPr>
            <a:r>
              <a:rPr lang="en-US" altLang="en-US" sz="2200" dirty="0"/>
              <a:t>As with commercial banks, consolidation has largely occurred through mergers and acquisitions.</a:t>
            </a:r>
          </a:p>
        </p:txBody>
      </p:sp>
      <p:sp>
        <p:nvSpPr>
          <p:cNvPr id="6" name="Slide Number Placeholder 5"/>
          <p:cNvSpPr>
            <a:spLocks noGrp="1"/>
          </p:cNvSpPr>
          <p:nvPr>
            <p:ph type="sldNum" sz="quarter" idx="12"/>
          </p:nvPr>
        </p:nvSpPr>
        <p:spPr/>
        <p:txBody>
          <a:bodyPr/>
          <a:lstStyle/>
          <a:p>
            <a:pPr>
              <a:defRPr/>
            </a:pPr>
            <a:r>
              <a:rPr lang="en-US" altLang="en-US" dirty="0"/>
              <a:t>16-</a:t>
            </a:r>
            <a:fld id="{4773FF61-F4E9-4123-B6AF-201BC82A0194}" type="slidenum">
              <a:rPr lang="en-US" altLang="en-US" smtClean="0"/>
              <a:pPr>
                <a:defRPr/>
              </a:pPr>
              <a:t>3</a:t>
            </a:fld>
            <a:endParaRPr lang="en-US" altLang="en-US" dirty="0"/>
          </a:p>
        </p:txBody>
      </p:sp>
    </p:spTree>
    <p:extLst>
      <p:ext uri="{BB962C8B-B14F-4D97-AF65-F5344CB8AC3E}">
        <p14:creationId xmlns:p14="http://schemas.microsoft.com/office/powerpoint/2010/main" val="13762037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399538" cy="1295400"/>
          </a:xfrm>
        </p:spPr>
        <p:txBody>
          <a:bodyPr/>
          <a:lstStyle/>
          <a:p>
            <a:r>
              <a:rPr lang="en-US" sz="4000" dirty="0"/>
              <a:t>Subgroups of National Full-Service Firms</a:t>
            </a:r>
            <a:endParaRPr lang="en-IN" dirty="0"/>
          </a:p>
        </p:txBody>
      </p:sp>
      <p:sp>
        <p:nvSpPr>
          <p:cNvPr id="3" name="Content Placeholder 2"/>
          <p:cNvSpPr>
            <a:spLocks noGrp="1"/>
          </p:cNvSpPr>
          <p:nvPr>
            <p:ph idx="1"/>
          </p:nvPr>
        </p:nvSpPr>
        <p:spPr>
          <a:xfrm>
            <a:off x="457198" y="1719263"/>
            <a:ext cx="8101585" cy="2012228"/>
          </a:xfrm>
        </p:spPr>
        <p:txBody>
          <a:bodyPr/>
          <a:lstStyle/>
          <a:p>
            <a:pPr marL="0" indent="0" eaLnBrk="1" hangingPunct="1">
              <a:buNone/>
            </a:pPr>
            <a:r>
              <a:rPr lang="en-US" altLang="en-US" sz="2400" b="1" dirty="0"/>
              <a:t>#1 - Commercial bank or financial services holding companies.</a:t>
            </a:r>
          </a:p>
          <a:p>
            <a:pPr marL="291600" lvl="1" indent="-291600" eaLnBrk="1" hangingPunct="1">
              <a:lnSpc>
                <a:spcPct val="90000"/>
              </a:lnSpc>
              <a:spcBef>
                <a:spcPts val="1000"/>
              </a:spcBef>
              <a:buSzPct val="100000"/>
            </a:pPr>
            <a:r>
              <a:rPr lang="en-US" altLang="en-US" sz="2200" dirty="0"/>
              <a:t>Largest of the full-service investment banks.</a:t>
            </a:r>
          </a:p>
          <a:p>
            <a:pPr marL="291600" lvl="1" indent="-291600" eaLnBrk="1" hangingPunct="1">
              <a:lnSpc>
                <a:spcPct val="90000"/>
              </a:lnSpc>
              <a:spcBef>
                <a:spcPts val="1000"/>
              </a:spcBef>
              <a:buSzPct val="100000"/>
            </a:pPr>
            <a:r>
              <a:rPr lang="en-US" altLang="en-US" sz="2200" dirty="0"/>
              <a:t>Extensive domestic and international operations.</a:t>
            </a:r>
          </a:p>
          <a:p>
            <a:pPr marL="291600" lvl="1" indent="-291600" eaLnBrk="1" hangingPunct="1">
              <a:lnSpc>
                <a:spcPct val="90000"/>
              </a:lnSpc>
              <a:spcBef>
                <a:spcPts val="1000"/>
              </a:spcBef>
              <a:buSzPct val="100000"/>
            </a:pPr>
            <a:r>
              <a:rPr lang="en-US" altLang="en-US" sz="2200" dirty="0"/>
              <a:t>Offer advice, underwriting, brokerage, trading, and asset management services.</a:t>
            </a:r>
          </a:p>
        </p:txBody>
      </p:sp>
      <p:sp>
        <p:nvSpPr>
          <p:cNvPr id="4" name="Content Placeholder 3"/>
          <p:cNvSpPr>
            <a:spLocks noGrp="1"/>
          </p:cNvSpPr>
          <p:nvPr>
            <p:ph idx="13"/>
          </p:nvPr>
        </p:nvSpPr>
        <p:spPr>
          <a:xfrm>
            <a:off x="465661" y="3942576"/>
            <a:ext cx="8229600" cy="1165131"/>
          </a:xfrm>
        </p:spPr>
        <p:txBody>
          <a:bodyPr/>
          <a:lstStyle/>
          <a:p>
            <a:pPr marL="0" indent="0" eaLnBrk="1" hangingPunct="1">
              <a:lnSpc>
                <a:spcPct val="90000"/>
              </a:lnSpc>
              <a:buNone/>
            </a:pPr>
            <a:r>
              <a:rPr lang="en-US" altLang="en-US" sz="2400" b="1" dirty="0"/>
              <a:t>#2 - National full-service firms</a:t>
            </a:r>
            <a:r>
              <a:rPr lang="en-US" altLang="en-US" sz="2400" dirty="0"/>
              <a:t> specializing in corporate finance or primary market activities.</a:t>
            </a:r>
          </a:p>
          <a:p>
            <a:pPr marL="291600" lvl="1" indent="-291600" eaLnBrk="1" hangingPunct="1">
              <a:lnSpc>
                <a:spcPct val="90000"/>
              </a:lnSpc>
              <a:spcBef>
                <a:spcPts val="1000"/>
              </a:spcBef>
              <a:buSzPct val="100000"/>
            </a:pPr>
            <a:r>
              <a:rPr lang="en-US" altLang="en-US" sz="2200" dirty="0"/>
              <a:t>Highly active in trading securities, or secondary market activities.</a:t>
            </a:r>
          </a:p>
        </p:txBody>
      </p:sp>
      <p:sp>
        <p:nvSpPr>
          <p:cNvPr id="6" name="Content Placeholder 5"/>
          <p:cNvSpPr>
            <a:spLocks noGrp="1"/>
          </p:cNvSpPr>
          <p:nvPr>
            <p:ph idx="14"/>
          </p:nvPr>
        </p:nvSpPr>
        <p:spPr>
          <a:xfrm>
            <a:off x="474131" y="5209310"/>
            <a:ext cx="8229600" cy="1265382"/>
          </a:xfrm>
        </p:spPr>
        <p:txBody>
          <a:bodyPr/>
          <a:lstStyle/>
          <a:p>
            <a:pPr marL="0" indent="0" eaLnBrk="1" hangingPunct="1">
              <a:lnSpc>
                <a:spcPct val="90000"/>
              </a:lnSpc>
              <a:buNone/>
            </a:pPr>
            <a:r>
              <a:rPr lang="en-US" altLang="en-US" sz="2400" b="1" dirty="0"/>
              <a:t>#3 - Large investment banks </a:t>
            </a:r>
            <a:r>
              <a:rPr lang="en-US" altLang="en-US" sz="2400" dirty="0"/>
              <a:t>maintain more limited branch networks concentrated in major cities.</a:t>
            </a:r>
          </a:p>
          <a:p>
            <a:pPr marL="291600" lvl="1" indent="-291600" eaLnBrk="1" hangingPunct="1">
              <a:lnSpc>
                <a:spcPct val="90000"/>
              </a:lnSpc>
              <a:spcBef>
                <a:spcPts val="1000"/>
              </a:spcBef>
              <a:buSzPct val="100000"/>
            </a:pPr>
            <a:r>
              <a:rPr lang="en-US" altLang="en-US" sz="2200" dirty="0"/>
              <a:t>Operate with predominantly institutional client bases.</a:t>
            </a:r>
          </a:p>
        </p:txBody>
      </p:sp>
      <p:sp>
        <p:nvSpPr>
          <p:cNvPr id="5" name="Slide Number Placeholder 4"/>
          <p:cNvSpPr>
            <a:spLocks noGrp="1"/>
          </p:cNvSpPr>
          <p:nvPr>
            <p:ph type="sldNum" sz="quarter" idx="12"/>
          </p:nvPr>
        </p:nvSpPr>
        <p:spPr/>
        <p:txBody>
          <a:bodyPr/>
          <a:lstStyle/>
          <a:p>
            <a:pPr>
              <a:defRPr/>
            </a:pPr>
            <a:r>
              <a:rPr lang="en-US" altLang="en-US" dirty="0"/>
              <a:t>16-</a:t>
            </a:r>
            <a:fld id="{4773FF61-F4E9-4123-B6AF-201BC82A0194}" type="slidenum">
              <a:rPr lang="en-US" altLang="en-US" smtClean="0"/>
              <a:pPr>
                <a:defRPr/>
              </a:pPr>
              <a:t>4</a:t>
            </a:fld>
            <a:endParaRPr lang="en-US" altLang="en-US" dirty="0"/>
          </a:p>
        </p:txBody>
      </p:sp>
    </p:spTree>
    <p:extLst>
      <p:ext uri="{BB962C8B-B14F-4D97-AF65-F5344CB8AC3E}">
        <p14:creationId xmlns:p14="http://schemas.microsoft.com/office/powerpoint/2010/main" val="23357073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98990"/>
            <a:ext cx="7543800" cy="618648"/>
          </a:xfrm>
        </p:spPr>
        <p:txBody>
          <a:bodyPr/>
          <a:lstStyle/>
          <a:p>
            <a:r>
              <a:rPr lang="en-US" sz="4000" dirty="0"/>
              <a:t>Investment Banking</a:t>
            </a:r>
            <a:endParaRPr lang="en-IN" dirty="0"/>
          </a:p>
        </p:txBody>
      </p:sp>
      <p:sp>
        <p:nvSpPr>
          <p:cNvPr id="3" name="Content Placeholder 2"/>
          <p:cNvSpPr>
            <a:spLocks noGrp="1"/>
          </p:cNvSpPr>
          <p:nvPr>
            <p:ph idx="1"/>
          </p:nvPr>
        </p:nvSpPr>
        <p:spPr>
          <a:xfrm>
            <a:off x="457200" y="1719263"/>
            <a:ext cx="8229600" cy="4173537"/>
          </a:xfrm>
        </p:spPr>
        <p:txBody>
          <a:bodyPr/>
          <a:lstStyle/>
          <a:p>
            <a:pPr marL="0" indent="0" eaLnBrk="1" hangingPunct="1">
              <a:lnSpc>
                <a:spcPct val="90000"/>
              </a:lnSpc>
              <a:buNone/>
            </a:pPr>
            <a:r>
              <a:rPr lang="en-US" altLang="en-US" sz="2600" b="1" dirty="0"/>
              <a:t>Investment banking.</a:t>
            </a:r>
          </a:p>
          <a:p>
            <a:pPr marL="291600" lvl="1" indent="-291600" eaLnBrk="1" hangingPunct="1">
              <a:lnSpc>
                <a:spcPct val="90000"/>
              </a:lnSpc>
              <a:spcBef>
                <a:spcPts val="1000"/>
              </a:spcBef>
              <a:buSzPct val="100000"/>
            </a:pPr>
            <a:r>
              <a:rPr lang="en-US" altLang="en-US" sz="2200" dirty="0"/>
              <a:t>First time debt and equity issues occur through </a:t>
            </a:r>
            <a:r>
              <a:rPr lang="en-US" altLang="en-US" sz="2200" b="1" dirty="0"/>
              <a:t>initial public offerings (IPOs).</a:t>
            </a:r>
            <a:endParaRPr lang="en-US" altLang="en-US" sz="2200" dirty="0"/>
          </a:p>
          <a:p>
            <a:pPr marL="291600" lvl="1" indent="-291600" eaLnBrk="1" hangingPunct="1">
              <a:lnSpc>
                <a:spcPct val="90000"/>
              </a:lnSpc>
              <a:spcBef>
                <a:spcPts val="1000"/>
              </a:spcBef>
              <a:buSzPct val="100000"/>
            </a:pPr>
            <a:r>
              <a:rPr lang="en-US" altLang="en-US" sz="2200" dirty="0"/>
              <a:t>New issues from a firm whose debt or equity is already traded are called </a:t>
            </a:r>
            <a:r>
              <a:rPr lang="en-US" altLang="en-US" sz="2200" b="1" dirty="0"/>
              <a:t>seasoned security offerings.</a:t>
            </a:r>
            <a:endParaRPr lang="en-US" altLang="en-US" sz="2200" dirty="0"/>
          </a:p>
          <a:p>
            <a:pPr marL="291600" lvl="1" indent="-291600" eaLnBrk="1" hangingPunct="1">
              <a:lnSpc>
                <a:spcPct val="90000"/>
              </a:lnSpc>
              <a:spcBef>
                <a:spcPts val="1000"/>
              </a:spcBef>
              <a:buSzPct val="100000"/>
            </a:pPr>
            <a:r>
              <a:rPr lang="en-US" altLang="en-US" sz="2200" dirty="0"/>
              <a:t>A </a:t>
            </a:r>
            <a:r>
              <a:rPr lang="en-US" altLang="en-US" sz="2200" b="1" dirty="0"/>
              <a:t>private placement</a:t>
            </a:r>
            <a:r>
              <a:rPr lang="en-US" altLang="en-US" sz="2200" dirty="0"/>
              <a:t> is a securities issue that is placed with one or a few large institutional investors.</a:t>
            </a:r>
          </a:p>
          <a:p>
            <a:pPr marL="291600" lvl="1" indent="-291600" eaLnBrk="1" hangingPunct="1">
              <a:lnSpc>
                <a:spcPct val="90000"/>
              </a:lnSpc>
              <a:spcBef>
                <a:spcPts val="1000"/>
              </a:spcBef>
              <a:buSzPct val="100000"/>
            </a:pPr>
            <a:r>
              <a:rPr lang="en-US" altLang="en-US" sz="2200" b="1" dirty="0"/>
              <a:t>Public offerings </a:t>
            </a:r>
            <a:r>
              <a:rPr lang="en-US" altLang="en-US" sz="2200" dirty="0"/>
              <a:t>are offered to the public at large.</a:t>
            </a:r>
          </a:p>
          <a:p>
            <a:pPr marL="291600" lvl="1" indent="-291600" eaLnBrk="1" hangingPunct="1">
              <a:lnSpc>
                <a:spcPct val="90000"/>
              </a:lnSpc>
              <a:spcBef>
                <a:spcPts val="1000"/>
              </a:spcBef>
              <a:buSzPct val="100000"/>
            </a:pPr>
            <a:r>
              <a:rPr lang="en-US" altLang="en-US" sz="2200" dirty="0"/>
              <a:t>IBs act only as an agent in </a:t>
            </a:r>
            <a:r>
              <a:rPr lang="en-US" altLang="en-US" sz="2200" b="1" dirty="0"/>
              <a:t>best efforts underwriting.</a:t>
            </a:r>
          </a:p>
          <a:p>
            <a:pPr marL="291600" lvl="1" indent="-291600" eaLnBrk="1" hangingPunct="1">
              <a:lnSpc>
                <a:spcPct val="90000"/>
              </a:lnSpc>
              <a:spcBef>
                <a:spcPts val="1000"/>
              </a:spcBef>
              <a:buSzPct val="100000"/>
            </a:pPr>
            <a:r>
              <a:rPr lang="en-US" altLang="en-US" sz="2200" dirty="0"/>
              <a:t>IBs act as principals in </a:t>
            </a:r>
            <a:r>
              <a:rPr lang="en-US" altLang="en-US" sz="2200" b="1" dirty="0"/>
              <a:t>firm commitments.</a:t>
            </a:r>
          </a:p>
        </p:txBody>
      </p:sp>
      <p:sp>
        <p:nvSpPr>
          <p:cNvPr id="4" name="Slide Number Placeholder 3"/>
          <p:cNvSpPr>
            <a:spLocks noGrp="1"/>
          </p:cNvSpPr>
          <p:nvPr>
            <p:ph type="sldNum" sz="quarter" idx="12"/>
          </p:nvPr>
        </p:nvSpPr>
        <p:spPr/>
        <p:txBody>
          <a:bodyPr/>
          <a:lstStyle/>
          <a:p>
            <a:pPr>
              <a:defRPr/>
            </a:pPr>
            <a:r>
              <a:rPr lang="en-US" altLang="en-US" dirty="0"/>
              <a:t>16-</a:t>
            </a:r>
            <a:fld id="{4773FF61-F4E9-4123-B6AF-201BC82A0194}" type="slidenum">
              <a:rPr lang="en-US" altLang="en-US" smtClean="0"/>
              <a:pPr>
                <a:defRPr/>
              </a:pPr>
              <a:t>5</a:t>
            </a:fld>
            <a:endParaRPr lang="en-US" altLang="en-US" dirty="0"/>
          </a:p>
        </p:txBody>
      </p:sp>
    </p:spTree>
    <p:extLst>
      <p:ext uri="{BB962C8B-B14F-4D97-AF65-F5344CB8AC3E}">
        <p14:creationId xmlns:p14="http://schemas.microsoft.com/office/powerpoint/2010/main" val="30551702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825622"/>
            <a:ext cx="7543800" cy="592015"/>
          </a:xfrm>
        </p:spPr>
        <p:txBody>
          <a:bodyPr/>
          <a:lstStyle/>
          <a:p>
            <a:r>
              <a:rPr lang="en-US" sz="4000" dirty="0"/>
              <a:t>Venture Capital</a:t>
            </a:r>
            <a:endParaRPr lang="en-IN" dirty="0"/>
          </a:p>
        </p:txBody>
      </p:sp>
      <p:sp>
        <p:nvSpPr>
          <p:cNvPr id="5" name="Content Placeholder 4"/>
          <p:cNvSpPr>
            <a:spLocks noGrp="1"/>
          </p:cNvSpPr>
          <p:nvPr>
            <p:ph idx="1"/>
          </p:nvPr>
        </p:nvSpPr>
        <p:spPr>
          <a:xfrm>
            <a:off x="457200" y="1719262"/>
            <a:ext cx="8229600" cy="4317553"/>
          </a:xfrm>
        </p:spPr>
        <p:txBody>
          <a:bodyPr/>
          <a:lstStyle/>
          <a:p>
            <a:pPr marL="0" indent="0" eaLnBrk="1" hangingPunct="1">
              <a:lnSpc>
                <a:spcPct val="90000"/>
              </a:lnSpc>
              <a:buNone/>
            </a:pPr>
            <a:r>
              <a:rPr lang="en-US" altLang="en-US" sz="2600" b="1" dirty="0"/>
              <a:t>Venture capital</a:t>
            </a:r>
            <a:r>
              <a:rPr lang="en-US" altLang="en-US" sz="2600" dirty="0"/>
              <a:t> </a:t>
            </a:r>
            <a:r>
              <a:rPr lang="en-US" altLang="en-US" sz="2600" b="1" dirty="0"/>
              <a:t>(VC) </a:t>
            </a:r>
            <a:r>
              <a:rPr lang="en-US" altLang="en-US" sz="2600" dirty="0"/>
              <a:t>is a professionally managed pool of money used to finance new (that is, start-up) and often high-risk firms.</a:t>
            </a:r>
          </a:p>
          <a:p>
            <a:pPr marL="291600" lvl="1" indent="-291600" eaLnBrk="1" hangingPunct="1">
              <a:lnSpc>
                <a:spcPct val="90000"/>
              </a:lnSpc>
              <a:spcBef>
                <a:spcPts val="1000"/>
              </a:spcBef>
              <a:buSzPct val="100000"/>
            </a:pPr>
            <a:r>
              <a:rPr lang="en-US" altLang="en-US" sz="2400" dirty="0"/>
              <a:t>VC usually purchases an equity stake in the start-up.</a:t>
            </a:r>
          </a:p>
          <a:p>
            <a:pPr marL="291600" lvl="1" indent="-291600" eaLnBrk="1" hangingPunct="1">
              <a:lnSpc>
                <a:spcPct val="90000"/>
              </a:lnSpc>
              <a:spcBef>
                <a:spcPts val="1000"/>
              </a:spcBef>
              <a:buSzPct val="100000"/>
            </a:pPr>
            <a:r>
              <a:rPr lang="en-US" altLang="en-US" sz="2400" dirty="0"/>
              <a:t>VC firms are not generally passive investors, but instead provide valuable expertise to the firm’s managers.</a:t>
            </a:r>
          </a:p>
          <a:p>
            <a:pPr marL="291600" lvl="1" indent="-291600" eaLnBrk="1" hangingPunct="1">
              <a:lnSpc>
                <a:spcPct val="90000"/>
              </a:lnSpc>
              <a:spcBef>
                <a:spcPts val="1000"/>
              </a:spcBef>
              <a:buSzPct val="100000"/>
            </a:pPr>
            <a:r>
              <a:rPr lang="en-US" altLang="en-US" sz="2400" dirty="0"/>
              <a:t>Institutional venture capital firms find and fund the most promising new firms.</a:t>
            </a:r>
          </a:p>
          <a:p>
            <a:pPr marL="622800" lvl="2" indent="-291600" eaLnBrk="1" hangingPunct="1">
              <a:lnSpc>
                <a:spcPct val="90000"/>
              </a:lnSpc>
              <a:spcBef>
                <a:spcPts val="500"/>
              </a:spcBef>
              <a:buSzPct val="100000"/>
            </a:pPr>
            <a:r>
              <a:rPr lang="en-US" altLang="en-US" sz="2200" dirty="0"/>
              <a:t>Venture capital limited partnerships.</a:t>
            </a:r>
          </a:p>
          <a:p>
            <a:pPr marL="622800" lvl="2" indent="-291600" eaLnBrk="1" hangingPunct="1">
              <a:lnSpc>
                <a:spcPct val="90000"/>
              </a:lnSpc>
              <a:spcBef>
                <a:spcPts val="500"/>
              </a:spcBef>
              <a:buSzPct val="100000"/>
            </a:pPr>
            <a:r>
              <a:rPr lang="en-US" altLang="en-US" sz="2200" dirty="0"/>
              <a:t>Financial venture capital firms.</a:t>
            </a:r>
          </a:p>
          <a:p>
            <a:pPr marL="622800" lvl="2" indent="-291600" eaLnBrk="1" hangingPunct="1">
              <a:lnSpc>
                <a:spcPct val="90000"/>
              </a:lnSpc>
              <a:spcBef>
                <a:spcPts val="500"/>
              </a:spcBef>
              <a:buSzPct val="100000"/>
            </a:pPr>
            <a:r>
              <a:rPr lang="en-US" altLang="en-US" sz="2200" dirty="0"/>
              <a:t>Corporate venture capital firms.</a:t>
            </a:r>
          </a:p>
        </p:txBody>
      </p:sp>
      <p:sp>
        <p:nvSpPr>
          <p:cNvPr id="2" name="Slide Number Placeholder 1"/>
          <p:cNvSpPr>
            <a:spLocks noGrp="1"/>
          </p:cNvSpPr>
          <p:nvPr>
            <p:ph type="sldNum" sz="quarter" idx="12"/>
          </p:nvPr>
        </p:nvSpPr>
        <p:spPr/>
        <p:txBody>
          <a:bodyPr/>
          <a:lstStyle/>
          <a:p>
            <a:pPr>
              <a:defRPr/>
            </a:pPr>
            <a:r>
              <a:rPr lang="en-US" altLang="en-US" dirty="0"/>
              <a:t>16-</a:t>
            </a:r>
            <a:fld id="{4773FF61-F4E9-4123-B6AF-201BC82A0194}" type="slidenum">
              <a:rPr lang="en-US" altLang="en-US" smtClean="0"/>
              <a:pPr>
                <a:defRPr/>
              </a:pPr>
              <a:t>6</a:t>
            </a:fld>
            <a:endParaRPr lang="en-US" altLang="en-US" dirty="0"/>
          </a:p>
        </p:txBody>
      </p:sp>
    </p:spTree>
    <p:extLst>
      <p:ext uri="{BB962C8B-B14F-4D97-AF65-F5344CB8AC3E}">
        <p14:creationId xmlns:p14="http://schemas.microsoft.com/office/powerpoint/2010/main" val="28564811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4500"/>
            <a:ext cx="7543800" cy="583137"/>
          </a:xfrm>
        </p:spPr>
        <p:txBody>
          <a:bodyPr/>
          <a:lstStyle/>
          <a:p>
            <a:r>
              <a:rPr lang="en-US" sz="4000" dirty="0"/>
              <a:t>Venture Capital vs. Private Equity</a:t>
            </a:r>
            <a:endParaRPr lang="en-IN" sz="1000" dirty="0"/>
          </a:p>
        </p:txBody>
      </p:sp>
      <p:sp>
        <p:nvSpPr>
          <p:cNvPr id="5" name="Content Placeholder 4"/>
          <p:cNvSpPr>
            <a:spLocks noGrp="1"/>
          </p:cNvSpPr>
          <p:nvPr>
            <p:ph idx="1"/>
          </p:nvPr>
        </p:nvSpPr>
        <p:spPr>
          <a:xfrm>
            <a:off x="457200" y="1719262"/>
            <a:ext cx="8229600" cy="2559775"/>
          </a:xfrm>
        </p:spPr>
        <p:txBody>
          <a:bodyPr/>
          <a:lstStyle/>
          <a:p>
            <a:pPr marL="0" indent="0" eaLnBrk="1" hangingPunct="1">
              <a:lnSpc>
                <a:spcPct val="90000"/>
              </a:lnSpc>
              <a:buNone/>
            </a:pPr>
            <a:r>
              <a:rPr lang="en-US" altLang="en-US" sz="2600" b="1" dirty="0"/>
              <a:t>Private equity investments.</a:t>
            </a:r>
          </a:p>
          <a:p>
            <a:pPr marL="291600" lvl="1" indent="-291600" eaLnBrk="1" hangingPunct="1">
              <a:lnSpc>
                <a:spcPct val="90000"/>
              </a:lnSpc>
              <a:spcBef>
                <a:spcPts val="1000"/>
              </a:spcBef>
              <a:buSzPct val="100000"/>
            </a:pPr>
            <a:r>
              <a:rPr lang="en-US" altLang="en-US" sz="2400" dirty="0"/>
              <a:t>Private equity (PE) differs from VC in funds sources and in types of investments.</a:t>
            </a:r>
          </a:p>
          <a:p>
            <a:pPr marL="622800" lvl="2" indent="-291600" eaLnBrk="1" hangingPunct="1">
              <a:lnSpc>
                <a:spcPct val="90000"/>
              </a:lnSpc>
              <a:spcBef>
                <a:spcPts val="500"/>
              </a:spcBef>
              <a:buSzPct val="100000"/>
            </a:pPr>
            <a:r>
              <a:rPr lang="en-US" altLang="en-US" sz="2200" dirty="0"/>
              <a:t>PE firms raise funds by selling securities rather than commingling private funds.</a:t>
            </a:r>
          </a:p>
          <a:p>
            <a:pPr marL="622800" lvl="2" indent="-291600" eaLnBrk="1" hangingPunct="1">
              <a:lnSpc>
                <a:spcPct val="90000"/>
              </a:lnSpc>
              <a:spcBef>
                <a:spcPts val="500"/>
              </a:spcBef>
              <a:buSzPct val="100000"/>
            </a:pPr>
            <a:r>
              <a:rPr lang="en-US" altLang="en-US" sz="2200" dirty="0"/>
              <a:t>PE firms often acquire established existing firms rather than purchase start-ups.</a:t>
            </a:r>
          </a:p>
        </p:txBody>
      </p:sp>
      <p:sp>
        <p:nvSpPr>
          <p:cNvPr id="3" name="Slide Number Placeholder 2"/>
          <p:cNvSpPr>
            <a:spLocks noGrp="1"/>
          </p:cNvSpPr>
          <p:nvPr>
            <p:ph type="sldNum" sz="quarter" idx="12"/>
          </p:nvPr>
        </p:nvSpPr>
        <p:spPr/>
        <p:txBody>
          <a:bodyPr/>
          <a:lstStyle/>
          <a:p>
            <a:pPr>
              <a:defRPr/>
            </a:pPr>
            <a:r>
              <a:rPr lang="en-US" altLang="en-US" dirty="0"/>
              <a:t>16-</a:t>
            </a:r>
            <a:fld id="{4773FF61-F4E9-4123-B6AF-201BC82A0194}" type="slidenum">
              <a:rPr lang="en-US" altLang="en-US" smtClean="0"/>
              <a:pPr>
                <a:defRPr/>
              </a:pPr>
              <a:t>7</a:t>
            </a:fld>
            <a:endParaRPr lang="en-US" altLang="en-US" dirty="0"/>
          </a:p>
        </p:txBody>
      </p:sp>
    </p:spTree>
    <p:extLst>
      <p:ext uri="{BB962C8B-B14F-4D97-AF65-F5344CB8AC3E}">
        <p14:creationId xmlns:p14="http://schemas.microsoft.com/office/powerpoint/2010/main" val="22933294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98990"/>
            <a:ext cx="7543800" cy="618648"/>
          </a:xfrm>
        </p:spPr>
        <p:txBody>
          <a:bodyPr/>
          <a:lstStyle/>
          <a:p>
            <a:r>
              <a:rPr lang="en-US" sz="4000" dirty="0"/>
              <a:t>Market Making</a:t>
            </a:r>
            <a:endParaRPr lang="en-IN" dirty="0"/>
          </a:p>
        </p:txBody>
      </p:sp>
      <p:sp>
        <p:nvSpPr>
          <p:cNvPr id="5" name="Content Placeholder 4"/>
          <p:cNvSpPr>
            <a:spLocks noGrp="1"/>
          </p:cNvSpPr>
          <p:nvPr>
            <p:ph idx="1"/>
          </p:nvPr>
        </p:nvSpPr>
        <p:spPr>
          <a:xfrm>
            <a:off x="457200" y="1719262"/>
            <a:ext cx="8229600" cy="2373343"/>
          </a:xfrm>
        </p:spPr>
        <p:txBody>
          <a:bodyPr/>
          <a:lstStyle/>
          <a:p>
            <a:pPr marL="0" indent="0" eaLnBrk="1" hangingPunct="1">
              <a:lnSpc>
                <a:spcPct val="90000"/>
              </a:lnSpc>
              <a:buNone/>
            </a:pPr>
            <a:r>
              <a:rPr lang="en-US" altLang="en-US" sz="2600" b="1" dirty="0"/>
              <a:t>Market making </a:t>
            </a:r>
            <a:r>
              <a:rPr lang="en-US" altLang="en-US" sz="2600" dirty="0"/>
              <a:t>involves the creation of secondary markets for an issue of securities.</a:t>
            </a:r>
          </a:p>
          <a:p>
            <a:pPr marL="291600" lvl="1" indent="-291600" eaLnBrk="1" hangingPunct="1">
              <a:lnSpc>
                <a:spcPct val="90000"/>
              </a:lnSpc>
              <a:spcBef>
                <a:spcPts val="1000"/>
              </a:spcBef>
              <a:buSzPct val="100000"/>
            </a:pPr>
            <a:r>
              <a:rPr lang="en-US" altLang="en-US" sz="2400" b="1" dirty="0"/>
              <a:t>Agency transactions</a:t>
            </a:r>
            <a:r>
              <a:rPr lang="en-US" altLang="en-US" sz="2400" dirty="0"/>
              <a:t> are two-way transactions made on behalf of customers.</a:t>
            </a:r>
          </a:p>
          <a:p>
            <a:pPr marL="291600" lvl="1" indent="-291600" eaLnBrk="1" hangingPunct="1">
              <a:lnSpc>
                <a:spcPct val="90000"/>
              </a:lnSpc>
              <a:spcBef>
                <a:spcPts val="1000"/>
              </a:spcBef>
              <a:buSzPct val="100000"/>
            </a:pPr>
            <a:r>
              <a:rPr lang="en-US" altLang="en-US" sz="2400" dirty="0"/>
              <a:t>With </a:t>
            </a:r>
            <a:r>
              <a:rPr lang="en-US" altLang="en-US" sz="2400" b="1" dirty="0"/>
              <a:t>principal transactions</a:t>
            </a:r>
            <a:r>
              <a:rPr lang="en-US" altLang="en-US" sz="2400" dirty="0"/>
              <a:t>, market makers seek to profit for their own accounts.</a:t>
            </a:r>
          </a:p>
        </p:txBody>
      </p:sp>
      <p:sp>
        <p:nvSpPr>
          <p:cNvPr id="6" name="Content Placeholder 5"/>
          <p:cNvSpPr>
            <a:spLocks noGrp="1"/>
          </p:cNvSpPr>
          <p:nvPr>
            <p:ph idx="13"/>
          </p:nvPr>
        </p:nvSpPr>
        <p:spPr>
          <a:xfrm>
            <a:off x="457200" y="4172869"/>
            <a:ext cx="8229600" cy="1118221"/>
          </a:xfrm>
        </p:spPr>
        <p:txBody>
          <a:bodyPr/>
          <a:lstStyle/>
          <a:p>
            <a:pPr marL="0" indent="0" eaLnBrk="1" hangingPunct="1">
              <a:lnSpc>
                <a:spcPct val="90000"/>
              </a:lnSpc>
              <a:buNone/>
            </a:pPr>
            <a:r>
              <a:rPr lang="en-US" altLang="en-US" sz="2600" dirty="0"/>
              <a:t>In 2016, J.P. Morgan Chase managed over $53 trillion in derivative securities (28% of all derivative securities held by FIs).</a:t>
            </a:r>
          </a:p>
        </p:txBody>
      </p:sp>
      <p:sp>
        <p:nvSpPr>
          <p:cNvPr id="3" name="Slide Number Placeholder 2"/>
          <p:cNvSpPr>
            <a:spLocks noGrp="1"/>
          </p:cNvSpPr>
          <p:nvPr>
            <p:ph type="sldNum" sz="quarter" idx="12"/>
          </p:nvPr>
        </p:nvSpPr>
        <p:spPr/>
        <p:txBody>
          <a:bodyPr/>
          <a:lstStyle/>
          <a:p>
            <a:pPr>
              <a:defRPr/>
            </a:pPr>
            <a:r>
              <a:rPr lang="en-US" altLang="en-US" dirty="0"/>
              <a:t>16-</a:t>
            </a:r>
            <a:fld id="{4773FF61-F4E9-4123-B6AF-201BC82A0194}" type="slidenum">
              <a:rPr lang="en-US" altLang="en-US" smtClean="0"/>
              <a:pPr>
                <a:defRPr/>
              </a:pPr>
              <a:t>8</a:t>
            </a:fld>
            <a:endParaRPr lang="en-US" altLang="en-US" dirty="0"/>
          </a:p>
        </p:txBody>
      </p:sp>
    </p:spTree>
    <p:extLst>
      <p:ext uri="{BB962C8B-B14F-4D97-AF65-F5344CB8AC3E}">
        <p14:creationId xmlns:p14="http://schemas.microsoft.com/office/powerpoint/2010/main" val="23630706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90112"/>
            <a:ext cx="7543800" cy="627525"/>
          </a:xfrm>
        </p:spPr>
        <p:txBody>
          <a:bodyPr/>
          <a:lstStyle/>
          <a:p>
            <a:r>
              <a:rPr lang="en-US" sz="4000" dirty="0"/>
              <a:t>Trading</a:t>
            </a:r>
            <a:endParaRPr lang="en-IN" dirty="0"/>
          </a:p>
        </p:txBody>
      </p:sp>
      <p:sp>
        <p:nvSpPr>
          <p:cNvPr id="4" name="Content Placeholder 3"/>
          <p:cNvSpPr>
            <a:spLocks noGrp="1"/>
          </p:cNvSpPr>
          <p:nvPr>
            <p:ph idx="1"/>
          </p:nvPr>
        </p:nvSpPr>
        <p:spPr>
          <a:xfrm>
            <a:off x="457200" y="1719262"/>
            <a:ext cx="8229600" cy="4583883"/>
          </a:xfrm>
        </p:spPr>
        <p:txBody>
          <a:bodyPr/>
          <a:lstStyle/>
          <a:p>
            <a:pPr marL="0" indent="0" eaLnBrk="1" hangingPunct="1">
              <a:lnSpc>
                <a:spcPct val="90000"/>
              </a:lnSpc>
              <a:buNone/>
            </a:pPr>
            <a:r>
              <a:rPr lang="en-US" altLang="en-US" sz="2600" b="1" dirty="0"/>
              <a:t>Trading</a:t>
            </a:r>
            <a:r>
              <a:rPr lang="en-US" altLang="en-US" sz="2600" dirty="0"/>
              <a:t> involves taking an active net position in an underlying instrument or asset.</a:t>
            </a:r>
          </a:p>
          <a:p>
            <a:pPr marL="291600" lvl="1" indent="-291600" eaLnBrk="1" hangingPunct="1">
              <a:lnSpc>
                <a:spcPct val="90000"/>
              </a:lnSpc>
              <a:spcBef>
                <a:spcPts val="1000"/>
              </a:spcBef>
              <a:buSzPct val="100000"/>
            </a:pPr>
            <a:r>
              <a:rPr lang="en-US" altLang="en-US" sz="2200" b="1" dirty="0"/>
              <a:t>Position trading</a:t>
            </a:r>
            <a:r>
              <a:rPr lang="en-US" altLang="en-US" sz="2200" dirty="0"/>
              <a:t> involves relatively long-term views of market trends.</a:t>
            </a:r>
          </a:p>
          <a:p>
            <a:pPr marL="291600" lvl="1" indent="-291600" eaLnBrk="1" hangingPunct="1">
              <a:lnSpc>
                <a:spcPct val="90000"/>
              </a:lnSpc>
              <a:spcBef>
                <a:spcPts val="1000"/>
              </a:spcBef>
              <a:buSzPct val="100000"/>
            </a:pPr>
            <a:r>
              <a:rPr lang="en-US" altLang="en-US" sz="2200" b="1" dirty="0"/>
              <a:t>Pure arbitrage</a:t>
            </a:r>
            <a:r>
              <a:rPr lang="en-US" altLang="en-US" sz="2200" dirty="0"/>
              <a:t> involves attempts to profit from price discrepancies.</a:t>
            </a:r>
          </a:p>
          <a:p>
            <a:pPr marL="291600" lvl="1" indent="-291600" eaLnBrk="1" hangingPunct="1">
              <a:lnSpc>
                <a:spcPct val="90000"/>
              </a:lnSpc>
              <a:spcBef>
                <a:spcPts val="1000"/>
              </a:spcBef>
              <a:buSzPct val="100000"/>
            </a:pPr>
            <a:r>
              <a:rPr lang="en-US" altLang="en-US" sz="2200" b="1" dirty="0"/>
              <a:t>Risk arbitrage</a:t>
            </a:r>
            <a:r>
              <a:rPr lang="en-US" altLang="en-US" sz="2200" dirty="0"/>
              <a:t> involves attempts to profit by forecasting information releases.</a:t>
            </a:r>
          </a:p>
          <a:p>
            <a:pPr marL="291600" lvl="1" indent="-291600" eaLnBrk="1" hangingPunct="1">
              <a:lnSpc>
                <a:spcPct val="90000"/>
              </a:lnSpc>
              <a:spcBef>
                <a:spcPts val="1000"/>
              </a:spcBef>
              <a:buSzPct val="100000"/>
            </a:pPr>
            <a:r>
              <a:rPr lang="en-US" altLang="en-US" sz="2200" b="1" dirty="0"/>
              <a:t>Program trading</a:t>
            </a:r>
            <a:r>
              <a:rPr lang="en-US" altLang="en-US" sz="2200" dirty="0"/>
              <a:t> is the simultaneous buying and selling of at least 15 different stocks valued at $1 million or more.</a:t>
            </a:r>
          </a:p>
          <a:p>
            <a:pPr marL="291600" lvl="1" indent="-291600" eaLnBrk="1" hangingPunct="1">
              <a:lnSpc>
                <a:spcPct val="90000"/>
              </a:lnSpc>
              <a:spcBef>
                <a:spcPts val="1000"/>
              </a:spcBef>
              <a:buSzPct val="100000"/>
            </a:pPr>
            <a:r>
              <a:rPr lang="en-US" altLang="en-US" sz="2200" b="1" dirty="0"/>
              <a:t>Stock brokerage</a:t>
            </a:r>
            <a:r>
              <a:rPr lang="en-US" altLang="en-US" sz="2200" dirty="0"/>
              <a:t> involves trading on behalf of customers.</a:t>
            </a:r>
          </a:p>
          <a:p>
            <a:pPr marL="291600" lvl="1" indent="-291600" eaLnBrk="1" hangingPunct="1">
              <a:lnSpc>
                <a:spcPct val="90000"/>
              </a:lnSpc>
              <a:spcBef>
                <a:spcPts val="1000"/>
              </a:spcBef>
              <a:buSzPct val="100000"/>
            </a:pPr>
            <a:r>
              <a:rPr lang="en-US" altLang="en-US" sz="2200" b="1" dirty="0"/>
              <a:t>Electronic brokerage</a:t>
            </a:r>
            <a:r>
              <a:rPr lang="en-US" altLang="en-US" sz="2200" dirty="0"/>
              <a:t> offers customers direct access, via the internet, to the trading floor.</a:t>
            </a:r>
            <a:endParaRPr lang="en-US" altLang="en-US" sz="2200" b="1" dirty="0"/>
          </a:p>
        </p:txBody>
      </p:sp>
      <p:sp>
        <p:nvSpPr>
          <p:cNvPr id="3" name="Slide Number Placeholder 2"/>
          <p:cNvSpPr>
            <a:spLocks noGrp="1"/>
          </p:cNvSpPr>
          <p:nvPr>
            <p:ph type="sldNum" sz="quarter" idx="12"/>
          </p:nvPr>
        </p:nvSpPr>
        <p:spPr/>
        <p:txBody>
          <a:bodyPr/>
          <a:lstStyle/>
          <a:p>
            <a:pPr>
              <a:defRPr/>
            </a:pPr>
            <a:r>
              <a:rPr lang="en-US" altLang="en-US" dirty="0"/>
              <a:t>16-</a:t>
            </a:r>
            <a:fld id="{4773FF61-F4E9-4123-B6AF-201BC82A0194}" type="slidenum">
              <a:rPr lang="en-US" altLang="en-US" smtClean="0"/>
              <a:pPr>
                <a:defRPr/>
              </a:pPr>
              <a:t>9</a:t>
            </a:fld>
            <a:endParaRPr lang="en-US" altLang="en-US" dirty="0"/>
          </a:p>
        </p:txBody>
      </p:sp>
    </p:spTree>
    <p:extLst>
      <p:ext uri="{BB962C8B-B14F-4D97-AF65-F5344CB8AC3E}">
        <p14:creationId xmlns:p14="http://schemas.microsoft.com/office/powerpoint/2010/main" val="409593469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4eb1d947167d74069461bfef2f74921abe28b51"/>
</p:tagLst>
</file>

<file path=ppt/theme/theme1.xml><?xml version="1.0" encoding="utf-8"?>
<a:theme xmlns:a="http://schemas.openxmlformats.org/drawingml/2006/main" name="Network">
  <a:themeElements>
    <a:clrScheme name="Custom 7">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0000FF"/>
      </a:hlink>
      <a:folHlink>
        <a:srgbClr val="0000FF"/>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Network 11">
        <a:dk1>
          <a:srgbClr val="000000"/>
        </a:dk1>
        <a:lt1>
          <a:srgbClr val="FFFFFF"/>
        </a:lt1>
        <a:dk2>
          <a:srgbClr val="A50021"/>
        </a:dk2>
        <a:lt2>
          <a:srgbClr val="808080"/>
        </a:lt2>
        <a:accent1>
          <a:srgbClr val="006699"/>
        </a:accent1>
        <a:accent2>
          <a:srgbClr val="DDDDDD"/>
        </a:accent2>
        <a:accent3>
          <a:srgbClr val="FFFFFF"/>
        </a:accent3>
        <a:accent4>
          <a:srgbClr val="000000"/>
        </a:accent4>
        <a:accent5>
          <a:srgbClr val="AAB8CA"/>
        </a:accent5>
        <a:accent6>
          <a:srgbClr val="C8C8C8"/>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Network">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Network 11">
        <a:dk1>
          <a:srgbClr val="000000"/>
        </a:dk1>
        <a:lt1>
          <a:srgbClr val="FFFFFF"/>
        </a:lt1>
        <a:dk2>
          <a:srgbClr val="A50021"/>
        </a:dk2>
        <a:lt2>
          <a:srgbClr val="808080"/>
        </a:lt2>
        <a:accent1>
          <a:srgbClr val="006699"/>
        </a:accent1>
        <a:accent2>
          <a:srgbClr val="DDDDDD"/>
        </a:accent2>
        <a:accent3>
          <a:srgbClr val="FFFFFF"/>
        </a:accent3>
        <a:accent4>
          <a:srgbClr val="000000"/>
        </a:accent4>
        <a:accent5>
          <a:srgbClr val="AAB8CA"/>
        </a:accent5>
        <a:accent6>
          <a:srgbClr val="C8C8C8"/>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7611</TotalTime>
  <Words>2213</Words>
  <Application>Microsoft Office PowerPoint</Application>
  <PresentationFormat>On-screen Show (4:3)</PresentationFormat>
  <Paragraphs>384</Paragraphs>
  <Slides>27</Slides>
  <Notes>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27</vt:i4>
      </vt:variant>
    </vt:vector>
  </HeadingPairs>
  <TitlesOfParts>
    <vt:vector size="33" baseType="lpstr">
      <vt:lpstr>Arial</vt:lpstr>
      <vt:lpstr>Calibri</vt:lpstr>
      <vt:lpstr>Times New Roman</vt:lpstr>
      <vt:lpstr>Wingdings</vt:lpstr>
      <vt:lpstr>Network</vt:lpstr>
      <vt:lpstr>1_Network</vt:lpstr>
      <vt:lpstr>Chapter Sixteen</vt:lpstr>
      <vt:lpstr>Securities Firms and Investment Banks (IBs)</vt:lpstr>
      <vt:lpstr>Size, Structure and Composition of Industry</vt:lpstr>
      <vt:lpstr>Subgroups of National Full-Service Firms</vt:lpstr>
      <vt:lpstr>Investment Banking</vt:lpstr>
      <vt:lpstr>Venture Capital</vt:lpstr>
      <vt:lpstr>Venture Capital vs. Private Equity</vt:lpstr>
      <vt:lpstr>Market Making</vt:lpstr>
      <vt:lpstr>Trading</vt:lpstr>
      <vt:lpstr>Investing and Cash Management</vt:lpstr>
      <vt:lpstr>Mergers and Acquisitions</vt:lpstr>
      <vt:lpstr>Other Service Functions</vt:lpstr>
      <vt:lpstr>Industry Performance 1</vt:lpstr>
      <vt:lpstr>Industry Performance 2</vt:lpstr>
      <vt:lpstr>Assets and Liabilities of Broker-Dealers as of 2015 1</vt:lpstr>
      <vt:lpstr>Assets and Liabilities of Broker-Dealers as of 2015 2</vt:lpstr>
      <vt:lpstr>Regulation 1</vt:lpstr>
      <vt:lpstr>NSMIA of 19 96</vt:lpstr>
      <vt:lpstr>Regulation 2</vt:lpstr>
      <vt:lpstr>Regulation Concluded</vt:lpstr>
      <vt:lpstr>SIPC</vt:lpstr>
      <vt:lpstr>Global Issues</vt:lpstr>
      <vt:lpstr>Foreign Transactions in U.S. Securities Markets</vt:lpstr>
      <vt:lpstr>U.S. Transactions in Foreign Securities Markets</vt:lpstr>
      <vt:lpstr>Value of International Security Offerings</vt:lpstr>
      <vt:lpstr>Foreign Transactions in U.S. Securities Markets Long Description</vt:lpstr>
      <vt:lpstr>U.S. Transactions in Foreign Securities Markets Long Description</vt:lpstr>
    </vt:vector>
  </TitlesOfParts>
  <Company>SPi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Markets and Institutions, 7e</dc:title>
  <dc:subject/>
  <dc:creator>Saunders</dc:creator>
  <cp:lastModifiedBy>CE</cp:lastModifiedBy>
  <cp:revision>712</cp:revision>
  <dcterms:created xsi:type="dcterms:W3CDTF">2000-07-01T19:33:32Z</dcterms:created>
  <dcterms:modified xsi:type="dcterms:W3CDTF">2018-09-07T00:55:35Z</dcterms:modified>
</cp:coreProperties>
</file>