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5" r:id="rId1"/>
    <p:sldMasterId id="2147483706" r:id="rId2"/>
  </p:sldMasterIdLst>
  <p:notesMasterIdLst>
    <p:notesMasterId r:id="rId35"/>
  </p:notesMasterIdLst>
  <p:handoutMasterIdLst>
    <p:handoutMasterId r:id="rId36"/>
  </p:handoutMasterIdLst>
  <p:sldIdLst>
    <p:sldId id="365" r:id="rId3"/>
    <p:sldId id="304" r:id="rId4"/>
    <p:sldId id="302" r:id="rId5"/>
    <p:sldId id="331" r:id="rId6"/>
    <p:sldId id="366" r:id="rId7"/>
    <p:sldId id="332" r:id="rId8"/>
    <p:sldId id="367" r:id="rId9"/>
    <p:sldId id="333" r:id="rId10"/>
    <p:sldId id="334" r:id="rId11"/>
    <p:sldId id="335" r:id="rId12"/>
    <p:sldId id="336" r:id="rId13"/>
    <p:sldId id="337" r:id="rId14"/>
    <p:sldId id="338" r:id="rId15"/>
    <p:sldId id="339" r:id="rId16"/>
    <p:sldId id="371" r:id="rId17"/>
    <p:sldId id="340" r:id="rId18"/>
    <p:sldId id="341" r:id="rId19"/>
    <p:sldId id="342" r:id="rId20"/>
    <p:sldId id="343" r:id="rId21"/>
    <p:sldId id="344" r:id="rId22"/>
    <p:sldId id="345" r:id="rId23"/>
    <p:sldId id="346" r:id="rId24"/>
    <p:sldId id="347" r:id="rId25"/>
    <p:sldId id="348" r:id="rId26"/>
    <p:sldId id="349" r:id="rId27"/>
    <p:sldId id="350" r:id="rId28"/>
    <p:sldId id="351" r:id="rId29"/>
    <p:sldId id="364" r:id="rId30"/>
    <p:sldId id="370" r:id="rId31"/>
    <p:sldId id="368" r:id="rId32"/>
    <p:sldId id="369" r:id="rId33"/>
    <p:sldId id="372" r:id="rId34"/>
  </p:sldIdLst>
  <p:sldSz cx="9144000" cy="6858000" type="screen4x3"/>
  <p:notesSz cx="9144000" cy="6858000"/>
  <p:custDataLst>
    <p:tags r:id="rId37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6D0CC"/>
    <a:srgbClr val="E84C22"/>
    <a:srgbClr val="FFFFCC"/>
    <a:srgbClr val="FFCC00"/>
    <a:srgbClr val="CC0000"/>
    <a:srgbClr val="000066"/>
    <a:srgbClr val="663300"/>
    <a:srgbClr val="1C1C1C"/>
    <a:srgbClr val="CC9900"/>
    <a:srgbClr val="007F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69" autoAdjust="0"/>
    <p:restoredTop sz="93070" autoAdjust="0"/>
  </p:normalViewPr>
  <p:slideViewPr>
    <p:cSldViewPr snapToGrid="0">
      <p:cViewPr varScale="1">
        <p:scale>
          <a:sx n="101" d="100"/>
          <a:sy n="101" d="100"/>
        </p:scale>
        <p:origin x="10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46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gs" Target="tags/tag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B7026F9-3819-437D-B98A-C97A060422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8308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67056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2627243-4FD6-484B-925E-03A32A5E2E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6686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627243-4FD6-484B-925E-03A32A5E2EBF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9879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627243-4FD6-484B-925E-03A32A5E2EBF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6797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627243-4FD6-484B-925E-03A32A5E2EBF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016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627243-4FD6-484B-925E-03A32A5E2EBF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5137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627243-4FD6-484B-925E-03A32A5E2EBF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5487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8208F50-EF34-4EFE-ABE5-924E0B99651A}" type="slidenum">
              <a:rPr lang="en-US" altLang="en-US" sz="1200" smtClean="0"/>
              <a:pPr/>
              <a:t>2</a:t>
            </a:fld>
            <a:endParaRPr lang="en-US" altLang="en-US" sz="120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66974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280F806-F5DA-4B98-ADAE-BE6477EEB642}" type="slidenum">
              <a:rPr lang="en-US" altLang="en-US" sz="1200" smtClean="0"/>
              <a:pPr/>
              <a:t>3</a:t>
            </a:fld>
            <a:endParaRPr lang="en-US" altLang="en-US" sz="120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53177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b="1" dirty="0"/>
              <a:t>CU equity</a:t>
            </a:r>
            <a:r>
              <a:rPr lang="en-US" altLang="en-US" sz="1200" dirty="0"/>
              <a:t> is the accumulation of past earnings that is “owned” collectively by member depositors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627243-4FD6-484B-925E-03A32A5E2EB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0027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b="1" dirty="0"/>
              <a:t>CU equity</a:t>
            </a:r>
            <a:r>
              <a:rPr lang="en-US" altLang="en-US" sz="1200" dirty="0"/>
              <a:t> is the accumulation of past earnings that is “owned” collectively by member depositors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627243-4FD6-484B-925E-03A32A5E2EB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6530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627243-4FD6-484B-925E-03A32A5E2EB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9813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627243-4FD6-484B-925E-03A32A5E2EB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8285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627243-4FD6-484B-925E-03A32A5E2EB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0626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627243-4FD6-484B-925E-03A32A5E2EBF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4526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9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FAEBD3-E0C8-411C-B6EF-3F3C342A6F91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43" name="Content Placeholder 2"/>
          <p:cNvSpPr txBox="1">
            <a:spLocks/>
          </p:cNvSpPr>
          <p:nvPr userDrawn="1"/>
        </p:nvSpPr>
        <p:spPr>
          <a:xfrm>
            <a:off x="3632200" y="6501383"/>
            <a:ext cx="1879600" cy="216745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/>
              <a:defRPr sz="9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692150" indent="-3476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+mn-lt"/>
              </a:defRPr>
            </a:lvl2pPr>
            <a:lvl3pPr marL="987425" indent="-2936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+mn-lt"/>
              </a:defRPr>
            </a:lvl3pPr>
            <a:lvl4pPr marL="1281113" indent="-292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4pPr>
            <a:lvl5pPr marL="1598613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0558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130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29702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4274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l"/>
            <a:r>
              <a:rPr lang="en-US" altLang="en-US" kern="0" dirty="0"/>
              <a:t>© 2019 McGraw-Hill Education. </a:t>
            </a:r>
            <a:endParaRPr lang="en-IN" kern="0" dirty="0"/>
          </a:p>
        </p:txBody>
      </p:sp>
      <p:sp>
        <p:nvSpPr>
          <p:cNvPr id="40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 altLang="en-US" dirty="0"/>
              <a:t>14-</a:t>
            </a:r>
            <a:fld id="{CB4170C2-2BCD-4EE9-940C-15A2525D2C19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9473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8D125A-49AB-480A-8BA6-EBF08BBA2C69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14-</a:t>
            </a:r>
            <a:fld id="{785CE35C-1C9F-4188-92C1-63770C0A2671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06636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56AD90-A453-4CEC-B970-9FD4AFBD70AF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14-</a:t>
            </a:r>
            <a:fld id="{E937DF0A-01D5-43B5-86A9-B4D1563225DD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314997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1398F-B7DF-452E-A700-6DA07CDED241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14-</a:t>
            </a:r>
            <a:fld id="{DE53716D-4E9B-4CE0-B041-3AE37BD6424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048315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8CCA31-357C-4E60-A277-AB4DA79DB75E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14-</a:t>
            </a:r>
            <a:fld id="{27B36733-6429-48EB-8343-85CD06A58780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98199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4DCBB-6915-4C3F-A82D-190046B14C3F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14-</a:t>
            </a:r>
            <a:fld id="{4694F11F-2697-4F92-A2C8-1AA177B73216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931021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9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BCD9C-2BE2-4EF3-97AD-44EC3F069B8E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2590800" y="6248400"/>
            <a:ext cx="4724400" cy="457200"/>
          </a:xfrm>
        </p:spPr>
        <p:txBody>
          <a:bodyPr/>
          <a:lstStyle/>
          <a:p>
            <a:pPr lvl="0"/>
            <a:endParaRPr lang="en-IN" dirty="0"/>
          </a:p>
        </p:txBody>
      </p:sp>
      <p:sp>
        <p:nvSpPr>
          <p:cNvPr id="4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44435" y="6483260"/>
            <a:ext cx="984019" cy="365125"/>
          </a:xfrm>
        </p:spPr>
        <p:txBody>
          <a:bodyPr/>
          <a:lstStyle/>
          <a:p>
            <a:pPr>
              <a:defRPr/>
            </a:pPr>
            <a:r>
              <a:rPr lang="en-US" altLang="en-US" dirty="0"/>
              <a:t>Ch. 1     </a:t>
            </a:r>
            <a:fld id="{0FD03E7E-EA82-497A-8F5F-7A09E0EB97C0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38" name="Content Placeholder 37"/>
          <p:cNvSpPr>
            <a:spLocks noGrp="1"/>
          </p:cNvSpPr>
          <p:nvPr>
            <p:ph sz="quarter" idx="13" hasCustomPrompt="1"/>
          </p:nvPr>
        </p:nvSpPr>
        <p:spPr>
          <a:xfrm>
            <a:off x="7777163" y="5627688"/>
            <a:ext cx="1270000" cy="403225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/>
              <a:defRPr sz="1200"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lang="en-US" altLang="en-US" dirty="0"/>
              <a:t>Ch. 1     </a:t>
            </a:r>
            <a:fld id="{0FD03E7E-EA82-497A-8F5F-7A09E0EB97C0}" type="slidenum">
              <a:rPr lang="en-US" altLang="en-US" smtClean="0"/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0000"/>
                <a:buFont typeface="Wingdings" pitchFamily="2" charset="2"/>
                <a:buNone/>
                <a:tabLst/>
                <a:defRPr/>
              </a:pPr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4869375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4A89C-3FB6-4F7F-B4FC-1289AF923969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14-</a:t>
            </a:r>
            <a:fld id="{4773FF61-F4E9-4123-B6AF-201BC82A019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7" name="Content Placeholder 37"/>
          <p:cNvSpPr>
            <a:spLocks noGrp="1"/>
          </p:cNvSpPr>
          <p:nvPr>
            <p:ph sz="quarter" idx="13" hasCustomPrompt="1"/>
          </p:nvPr>
        </p:nvSpPr>
        <p:spPr>
          <a:xfrm>
            <a:off x="7777163" y="5627688"/>
            <a:ext cx="1270000" cy="403225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/>
              <a:defRPr sz="1200"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lang="en-US" altLang="en-US" dirty="0"/>
              <a:t>Ch. 1     </a:t>
            </a:r>
            <a:fld id="{0FD03E7E-EA82-497A-8F5F-7A09E0EB97C0}" type="slidenum">
              <a:rPr lang="en-US" altLang="en-US" smtClean="0"/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0000"/>
                <a:buFont typeface="Wingdings" pitchFamily="2" charset="2"/>
                <a:buNone/>
                <a:tabLst/>
                <a:defRPr/>
              </a:pPr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277181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1040870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303D30-EA2E-4BFF-90FD-F60A72075E83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14-</a:t>
            </a:r>
            <a:fld id="{4773FF61-F4E9-4123-B6AF-201BC82A019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65661" y="2929995"/>
            <a:ext cx="8229600" cy="1040870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474131" y="4115331"/>
            <a:ext cx="8229600" cy="1040870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150628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1040870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5D798D-23BB-49BC-9F73-A9B4CFEF2CE8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14-</a:t>
            </a:r>
            <a:fld id="{4773FF61-F4E9-4123-B6AF-201BC82A019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65661" y="2929995"/>
            <a:ext cx="8229600" cy="1040870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474131" y="4115331"/>
            <a:ext cx="8229600" cy="790574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5"/>
          </p:nvPr>
        </p:nvSpPr>
        <p:spPr>
          <a:xfrm>
            <a:off x="474131" y="5050371"/>
            <a:ext cx="8229600" cy="790574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218493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448204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	</a:t>
            </a:r>
            <a:fld id="{966B0C8E-6EC2-4DD6-B929-E7EE14C6E439}" type="datetime1">
              <a:rPr lang="en-US" smtClean="0"/>
              <a:t>9/8/2018</a:t>
            </a:fld>
            <a:endParaRPr lang="en-US" alt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14-</a:t>
            </a:r>
            <a:fld id="{4773FF61-F4E9-4123-B6AF-201BC82A019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65661" y="2227261"/>
            <a:ext cx="8229600" cy="435507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474131" y="2794530"/>
            <a:ext cx="8229600" cy="490536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5"/>
          </p:nvPr>
        </p:nvSpPr>
        <p:spPr>
          <a:xfrm>
            <a:off x="482596" y="3412596"/>
            <a:ext cx="8229600" cy="490536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474128" y="4022194"/>
            <a:ext cx="8229600" cy="490536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7"/>
          </p:nvPr>
        </p:nvSpPr>
        <p:spPr>
          <a:xfrm>
            <a:off x="474129" y="4589468"/>
            <a:ext cx="8229600" cy="490536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8"/>
          </p:nvPr>
        </p:nvSpPr>
        <p:spPr>
          <a:xfrm>
            <a:off x="474127" y="5156741"/>
            <a:ext cx="8229600" cy="490536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49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50E29-6937-46D7-B0AC-456CB76192F6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14-</a:t>
            </a:r>
            <a:fld id="{4773FF61-F4E9-4123-B6AF-201BC82A019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45891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45082E-6238-4830-9E88-93145F3BE37B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14-</a:t>
            </a:r>
            <a:fld id="{B8643C53-5634-46E8-9866-13612EB8B71C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06190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D922C1-4001-4E81-B77C-A01E247691CC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14-</a:t>
            </a:r>
            <a:fld id="{7905E196-56C6-4301-8665-BC2965E2E4F7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448608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686708-D38A-4C11-A097-3EE33C4406C5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14-</a:t>
            </a:r>
            <a:fld id="{83911F2D-A79E-49A4-B269-8A3F2982665A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486299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D1F792-9CB4-45A2-8331-426B9510E3CE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14-</a:t>
            </a:r>
            <a:fld id="{4764DE9E-DF0F-4589-A115-EE7338EDF10A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771739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E0DB4B-68FE-4ED8-ADAB-8342A97ED4A0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14-</a:t>
            </a:r>
            <a:fld id="{785CE35C-1C9F-4188-92C1-63770C0A2671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274042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99914-9B1A-4C38-AEFF-8313CEAE1719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14-</a:t>
            </a:r>
            <a:fld id="{E937DF0A-01D5-43B5-86A9-B4D1563225DD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167633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1F367-4716-4113-8077-E9BFAB8CC062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14-</a:t>
            </a:r>
            <a:fld id="{DE53716D-4E9B-4CE0-B041-3AE37BD6424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739351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CC901-4DF7-4D2A-A58E-38F7B9136FCA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14-</a:t>
            </a:r>
            <a:fld id="{27B36733-6429-48EB-8343-85CD06A58780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264578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58D61-1ECE-4EE5-841A-A1C21F539CE1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14-</a:t>
            </a:r>
            <a:fld id="{4694F11F-2697-4F92-A2C8-1AA177B73216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55442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1040870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C5D4C-0CBF-4BA1-88C7-818EBEDD774B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14-</a:t>
            </a:r>
            <a:fld id="{4773FF61-F4E9-4123-B6AF-201BC82A019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65661" y="2929995"/>
            <a:ext cx="8229600" cy="1040870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474131" y="4115331"/>
            <a:ext cx="8229600" cy="1040870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038785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1040870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98D0E6-75AA-4ABF-A832-A51C4EAACB2B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14-</a:t>
            </a:r>
            <a:fld id="{4773FF61-F4E9-4123-B6AF-201BC82A019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65661" y="2929995"/>
            <a:ext cx="8229600" cy="1040870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474131" y="4115331"/>
            <a:ext cx="8229600" cy="790574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5"/>
          </p:nvPr>
        </p:nvSpPr>
        <p:spPr>
          <a:xfrm>
            <a:off x="474131" y="5050371"/>
            <a:ext cx="8229600" cy="790574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67581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448204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	</a:t>
            </a:r>
            <a:fld id="{371CF4DE-D195-4FAD-BF1F-C75E48E6FA74}" type="datetime1">
              <a:rPr lang="en-US" smtClean="0"/>
              <a:t>9/8/2018</a:t>
            </a:fld>
            <a:endParaRPr lang="en-US" alt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14-</a:t>
            </a:r>
            <a:fld id="{4773FF61-F4E9-4123-B6AF-201BC82A019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65661" y="2227261"/>
            <a:ext cx="8229600" cy="435507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474131" y="2794530"/>
            <a:ext cx="8229600" cy="490536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5"/>
          </p:nvPr>
        </p:nvSpPr>
        <p:spPr>
          <a:xfrm>
            <a:off x="482596" y="3412596"/>
            <a:ext cx="8229600" cy="490536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474128" y="4022194"/>
            <a:ext cx="8229600" cy="490536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7"/>
          </p:nvPr>
        </p:nvSpPr>
        <p:spPr>
          <a:xfrm>
            <a:off x="474129" y="4589468"/>
            <a:ext cx="8229600" cy="490536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8"/>
          </p:nvPr>
        </p:nvSpPr>
        <p:spPr>
          <a:xfrm>
            <a:off x="474127" y="5156741"/>
            <a:ext cx="8229600" cy="490536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7190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813339-96F9-42F7-8DA7-758BD0662F0F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14-</a:t>
            </a:r>
            <a:fld id="{B8643C53-5634-46E8-9866-13612EB8B71C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74996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63022E-1F40-410E-892A-9782937A19EB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14-</a:t>
            </a:r>
            <a:fld id="{7905E196-56C6-4301-8665-BC2965E2E4F7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0117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FBA6FA-F8D9-42FC-ABCF-77AAF0420ECC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14-</a:t>
            </a:r>
            <a:fld id="{83911F2D-A79E-49A4-B269-8A3F2982665A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81480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F2E5AC-1285-40CF-BE60-26BB8C84BC36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14-</a:t>
            </a:r>
            <a:fld id="{4764DE9E-DF0F-4589-A115-EE7338EDF10A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51639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+mn-lt"/>
              </a:defRPr>
            </a:lvl1pPr>
          </a:lstStyle>
          <a:p>
            <a:pPr>
              <a:defRPr/>
            </a:pPr>
            <a:fld id="{E04151ED-3F8C-4D3F-B83D-854F8F8049A4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727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 altLang="en-US" dirty="0"/>
              <a:t>14-</a:t>
            </a:r>
            <a:fld id="{CB4170C2-2BCD-4EE9-940C-15A2525D2C19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1033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4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79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5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79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6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7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79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8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79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9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79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0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1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79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2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79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3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79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4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5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6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7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8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79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9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0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1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79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2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79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3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4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5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79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6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79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7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79" cy="79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8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9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79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60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79" cy="79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61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79" cy="79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62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79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63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79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</p:grpSp>
      <p:sp>
        <p:nvSpPr>
          <p:cNvPr id="40" name="Content Placeholder 2"/>
          <p:cNvSpPr txBox="1">
            <a:spLocks/>
          </p:cNvSpPr>
          <p:nvPr userDrawn="1"/>
        </p:nvSpPr>
        <p:spPr>
          <a:xfrm>
            <a:off x="370249" y="6501383"/>
            <a:ext cx="1879600" cy="216745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/>
              <a:defRPr sz="9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692150" indent="-3476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+mn-lt"/>
              </a:defRPr>
            </a:lvl2pPr>
            <a:lvl3pPr marL="987425" indent="-2936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+mn-lt"/>
              </a:defRPr>
            </a:lvl3pPr>
            <a:lvl4pPr marL="1281113" indent="-292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4pPr>
            <a:lvl5pPr marL="1598613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0558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130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29702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4274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l"/>
            <a:r>
              <a:rPr lang="en-US" altLang="en-US" kern="0" dirty="0"/>
              <a:t>© 2019 McGraw-Hill Education. </a:t>
            </a:r>
            <a:endParaRPr lang="en-IN" kern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692" r:id="rId2"/>
    <p:sldLayoutId id="2147483703" r:id="rId3"/>
    <p:sldLayoutId id="2147483705" r:id="rId4"/>
    <p:sldLayoutId id="2147483704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+mn-lt"/>
              </a:defRPr>
            </a:lvl1pPr>
          </a:lstStyle>
          <a:p>
            <a:pPr>
              <a:defRPr/>
            </a:pPr>
            <a:fld id="{0CA5FD4C-67E4-4ADC-9541-DB51F8EC8448}" type="datetime1">
              <a:rPr lang="en-US" smtClean="0"/>
              <a:t>9/8/2018</a:t>
            </a:fld>
            <a:endParaRPr lang="en-US" altLang="en-US"/>
          </a:p>
        </p:txBody>
      </p:sp>
      <p:sp>
        <p:nvSpPr>
          <p:cNvPr id="727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 altLang="en-US" dirty="0"/>
              <a:t>14-</a:t>
            </a:r>
            <a:fld id="{CB4170C2-2BCD-4EE9-940C-15A2525D2C19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1033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4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79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5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79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6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7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79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8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79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9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79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0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1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79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2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79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3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79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4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5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6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7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8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79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9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0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1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79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2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79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3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4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5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79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6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79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7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79" cy="79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8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9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79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60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79" cy="79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61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79" cy="79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62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79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63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79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</p:grpSp>
      <p:sp>
        <p:nvSpPr>
          <p:cNvPr id="39" name="Content Placeholder 37"/>
          <p:cNvSpPr txBox="1">
            <a:spLocks/>
          </p:cNvSpPr>
          <p:nvPr userDrawn="1"/>
        </p:nvSpPr>
        <p:spPr>
          <a:xfrm>
            <a:off x="7777163" y="5627688"/>
            <a:ext cx="1270000" cy="40322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/>
              <a:defRPr sz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692150" indent="-3476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+mn-lt"/>
              </a:defRPr>
            </a:lvl2pPr>
            <a:lvl3pPr marL="987425" indent="-2936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+mn-lt"/>
              </a:defRPr>
            </a:lvl3pPr>
            <a:lvl4pPr marL="1281113" indent="-292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4pPr>
            <a:lvl5pPr marL="1598613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0558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130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29702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4274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altLang="en-US" kern="0"/>
              <a:t>Ch. 1     </a:t>
            </a:r>
            <a:fld id="{0FD03E7E-EA82-497A-8F5F-7A09E0EB97C0}" type="slidenum">
              <a:rPr lang="en-US" altLang="en-US" kern="0" smtClean="0"/>
              <a:pPr/>
              <a:t>‹#›</a:t>
            </a:fld>
            <a:endParaRPr lang="en-IN" kern="0" dirty="0"/>
          </a:p>
        </p:txBody>
      </p:sp>
    </p:spTree>
    <p:extLst>
      <p:ext uri="{BB962C8B-B14F-4D97-AF65-F5344CB8AC3E}">
        <p14:creationId xmlns:p14="http://schemas.microsoft.com/office/powerpoint/2010/main" val="3129078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slide" Target="slide30.xml"/><Relationship Id="rId4" Type="http://schemas.openxmlformats.org/officeDocument/2006/relationships/slide" Target="slide3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slide" Target="slide3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26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26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6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Relationship Id="rId4" Type="http://schemas.openxmlformats.org/officeDocument/2006/relationships/slide" Target="slide3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Calibri" panose="020F0502020204030204" pitchFamily="34" charset="0"/>
              </a:rPr>
              <a:t>Chapter </a:t>
            </a:r>
            <a:r>
              <a:rPr lang="en-US" altLang="en-US" dirty="0">
                <a:latin typeface="Calibri" panose="020F0502020204030204" pitchFamily="34" charset="0"/>
                <a:cs typeface="Calibri" panose="020F0502020204030204" pitchFamily="34" charset="0"/>
              </a:rPr>
              <a:t>Fourteen</a:t>
            </a: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573024" y="3049589"/>
            <a:ext cx="6524689" cy="2863532"/>
          </a:xfrm>
        </p:spPr>
        <p:txBody>
          <a:bodyPr/>
          <a:lstStyle/>
          <a:p>
            <a:pPr>
              <a:spcBef>
                <a:spcPct val="50000"/>
              </a:spcBef>
              <a:buClrTx/>
              <a:buSzTx/>
            </a:pPr>
            <a:r>
              <a:rPr lang="en-US" altLang="en-US" sz="4500" dirty="0">
                <a:latin typeface="Calibri" panose="020F0502020204030204" pitchFamily="34" charset="0"/>
                <a:cs typeface="Calibri" panose="020F0502020204030204" pitchFamily="34" charset="0"/>
              </a:rPr>
              <a:t>Other Lending Institutions: Savings Institutions, Credit Unions, and Finance Companies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11"/>
          </p:nvPr>
        </p:nvSpPr>
        <p:spPr>
          <a:xfrm>
            <a:off x="315913" y="6392777"/>
            <a:ext cx="8617072" cy="325655"/>
          </a:xfrm>
        </p:spPr>
        <p:txBody>
          <a:bodyPr/>
          <a:lstStyle/>
          <a:p>
            <a:pPr marL="0" indent="0">
              <a:buNone/>
            </a:pPr>
            <a:r>
              <a:rPr lang="en-IN" sz="900" dirty="0">
                <a:latin typeface="Calibri" panose="020F0502020204030204" pitchFamily="34" charset="0"/>
              </a:rPr>
              <a:t>©2019 McGraw-Hill Education. All rights reserved. Authorized only for instructor use in the classroom. No reproduction or further distribution permitted without the prior written consent of McGraw-Hill Education.</a:t>
            </a:r>
          </a:p>
        </p:txBody>
      </p:sp>
    </p:spTree>
    <p:extLst>
      <p:ext uri="{BB962C8B-B14F-4D97-AF65-F5344CB8AC3E}">
        <p14:creationId xmlns:p14="http://schemas.microsoft.com/office/powerpoint/2010/main" val="3736645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7551"/>
            <a:ext cx="6779623" cy="884775"/>
          </a:xfrm>
        </p:spPr>
        <p:txBody>
          <a:bodyPr anchor="ctr"/>
          <a:lstStyle/>
          <a:p>
            <a:r>
              <a:rPr lang="en-US" altLang="en-US" sz="3500" dirty="0"/>
              <a:t>Equity Valuation </a:t>
            </a:r>
            <a:r>
              <a:rPr lang="en-US" altLang="en-US" sz="1000" dirty="0"/>
              <a:t>1</a:t>
            </a:r>
            <a:endParaRPr lang="en-IN" sz="1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719264"/>
            <a:ext cx="6779623" cy="313818"/>
          </a:xfrm>
        </p:spPr>
        <p:txBody>
          <a:bodyPr/>
          <a:lstStyle/>
          <a:p>
            <a:pPr marL="0" indent="0">
              <a:buSzPct val="100000"/>
              <a:buNone/>
            </a:pPr>
            <a:r>
              <a:rPr lang="en-IN" sz="1800" b="1" dirty="0"/>
              <a:t>Table 14-2 </a:t>
            </a:r>
            <a:r>
              <a:rPr lang="en-IN" sz="1800" b="1" dirty="0">
                <a:solidFill>
                  <a:srgbClr val="0070C0"/>
                </a:solidFill>
              </a:rPr>
              <a:t>Selected Indicators for U.S. Savings Institutions, 19</a:t>
            </a:r>
            <a:r>
              <a:rPr lang="en-IN" sz="100" b="1" dirty="0">
                <a:solidFill>
                  <a:srgbClr val="0070C0"/>
                </a:solidFill>
              </a:rPr>
              <a:t> </a:t>
            </a:r>
            <a:r>
              <a:rPr lang="en-IN" sz="1800" b="1" dirty="0">
                <a:solidFill>
                  <a:srgbClr val="0070C0"/>
                </a:solidFill>
              </a:rPr>
              <a:t>89-2016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9476155"/>
              </p:ext>
            </p:extLst>
          </p:nvPr>
        </p:nvGraphicFramePr>
        <p:xfrm>
          <a:off x="340465" y="2383277"/>
          <a:ext cx="8443616" cy="32203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9665">
                  <a:extLst>
                    <a:ext uri="{9D8B030D-6E8A-4147-A177-3AD203B41FA5}">
                      <a16:colId xmlns:a16="http://schemas.microsoft.com/office/drawing/2014/main" val="3971119344"/>
                    </a:ext>
                  </a:extLst>
                </a:gridCol>
                <a:gridCol w="501965">
                  <a:extLst>
                    <a:ext uri="{9D8B030D-6E8A-4147-A177-3AD203B41FA5}">
                      <a16:colId xmlns:a16="http://schemas.microsoft.com/office/drawing/2014/main" val="3410291201"/>
                    </a:ext>
                  </a:extLst>
                </a:gridCol>
                <a:gridCol w="562908">
                  <a:extLst>
                    <a:ext uri="{9D8B030D-6E8A-4147-A177-3AD203B41FA5}">
                      <a16:colId xmlns:a16="http://schemas.microsoft.com/office/drawing/2014/main" val="1215851992"/>
                    </a:ext>
                  </a:extLst>
                </a:gridCol>
                <a:gridCol w="562908">
                  <a:extLst>
                    <a:ext uri="{9D8B030D-6E8A-4147-A177-3AD203B41FA5}">
                      <a16:colId xmlns:a16="http://schemas.microsoft.com/office/drawing/2014/main" val="826252270"/>
                    </a:ext>
                  </a:extLst>
                </a:gridCol>
                <a:gridCol w="562908">
                  <a:extLst>
                    <a:ext uri="{9D8B030D-6E8A-4147-A177-3AD203B41FA5}">
                      <a16:colId xmlns:a16="http://schemas.microsoft.com/office/drawing/2014/main" val="3575367689"/>
                    </a:ext>
                  </a:extLst>
                </a:gridCol>
                <a:gridCol w="562908">
                  <a:extLst>
                    <a:ext uri="{9D8B030D-6E8A-4147-A177-3AD203B41FA5}">
                      <a16:colId xmlns:a16="http://schemas.microsoft.com/office/drawing/2014/main" val="3156280377"/>
                    </a:ext>
                  </a:extLst>
                </a:gridCol>
                <a:gridCol w="562908">
                  <a:extLst>
                    <a:ext uri="{9D8B030D-6E8A-4147-A177-3AD203B41FA5}">
                      <a16:colId xmlns:a16="http://schemas.microsoft.com/office/drawing/2014/main" val="2012609174"/>
                    </a:ext>
                  </a:extLst>
                </a:gridCol>
                <a:gridCol w="562908">
                  <a:extLst>
                    <a:ext uri="{9D8B030D-6E8A-4147-A177-3AD203B41FA5}">
                      <a16:colId xmlns:a16="http://schemas.microsoft.com/office/drawing/2014/main" val="886449468"/>
                    </a:ext>
                  </a:extLst>
                </a:gridCol>
                <a:gridCol w="652026">
                  <a:extLst>
                    <a:ext uri="{9D8B030D-6E8A-4147-A177-3AD203B41FA5}">
                      <a16:colId xmlns:a16="http://schemas.microsoft.com/office/drawing/2014/main" val="1113098301"/>
                    </a:ext>
                  </a:extLst>
                </a:gridCol>
                <a:gridCol w="570116">
                  <a:extLst>
                    <a:ext uri="{9D8B030D-6E8A-4147-A177-3AD203B41FA5}">
                      <a16:colId xmlns:a16="http://schemas.microsoft.com/office/drawing/2014/main" val="816805504"/>
                    </a:ext>
                  </a:extLst>
                </a:gridCol>
                <a:gridCol w="609434">
                  <a:extLst>
                    <a:ext uri="{9D8B030D-6E8A-4147-A177-3AD203B41FA5}">
                      <a16:colId xmlns:a16="http://schemas.microsoft.com/office/drawing/2014/main" val="1660499573"/>
                    </a:ext>
                  </a:extLst>
                </a:gridCol>
                <a:gridCol w="511138">
                  <a:extLst>
                    <a:ext uri="{9D8B030D-6E8A-4147-A177-3AD203B41FA5}">
                      <a16:colId xmlns:a16="http://schemas.microsoft.com/office/drawing/2014/main" val="251151325"/>
                    </a:ext>
                  </a:extLst>
                </a:gridCol>
                <a:gridCol w="471824">
                  <a:extLst>
                    <a:ext uri="{9D8B030D-6E8A-4147-A177-3AD203B41FA5}">
                      <a16:colId xmlns:a16="http://schemas.microsoft.com/office/drawing/2014/main" val="305414933"/>
                    </a:ext>
                  </a:extLst>
                </a:gridCol>
              </a:tblGrid>
              <a:tr h="2514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</a:rPr>
                        <a:t>Blank</a:t>
                      </a:r>
                      <a:endParaRPr lang="en-US" sz="1400" b="1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  <a:r>
                        <a:rPr lang="en-US" sz="1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89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  <a:r>
                        <a:rPr lang="en-US" sz="1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2000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2003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2005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2006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2007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2008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2009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2010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2013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2016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extLst>
                  <a:ext uri="{0D108BD9-81ED-4DB2-BD59-A6C34878D82A}">
                    <a16:rowId xmlns:a16="http://schemas.microsoft.com/office/drawing/2014/main" val="760351789"/>
                  </a:ext>
                </a:extLst>
              </a:tr>
              <a:tr h="25145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Number of institutions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3,086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1,642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1,590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1,411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1,307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1,279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1,251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1,219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1,173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1,128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936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820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extLst>
                  <a:ext uri="{0D108BD9-81ED-4DB2-BD59-A6C34878D82A}">
                    <a16:rowId xmlns:a16="http://schemas.microsoft.com/office/drawing/2014/main" val="2917199331"/>
                  </a:ext>
                </a:extLst>
              </a:tr>
              <a:tr h="25145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Return on assets (%)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-0.39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0.92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1.28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1.15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0.99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0.13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-0.72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0.14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0.65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1.08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1.31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extLst>
                  <a:ext uri="{0D108BD9-81ED-4DB2-BD59-A6C34878D82A}">
                    <a16:rowId xmlns:a16="http://schemas.microsoft.com/office/drawing/2014/main" val="3247261945"/>
                  </a:ext>
                </a:extLst>
              </a:tr>
              <a:tr h="25145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Return on equity (%)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-8.06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11.73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11.14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13.66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10.4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8.68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1.08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-7.75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1.31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5.76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9.07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11.83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extLst>
                  <a:ext uri="{0D108BD9-81ED-4DB2-BD59-A6C34878D82A}">
                    <a16:rowId xmlns:a16="http://schemas.microsoft.com/office/drawing/2014/main" val="2126245326"/>
                  </a:ext>
                </a:extLst>
              </a:tr>
              <a:tr h="97668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Noncurrent assets plus other real estate owned </a:t>
                      </a:r>
                      <a:b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to assets (%)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2.78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0.58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0.56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0.62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0.57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0.63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1.46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2.4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3.04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1.74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1.12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extLst>
                  <a:ext uri="{0D108BD9-81ED-4DB2-BD59-A6C34878D82A}">
                    <a16:rowId xmlns:a16="http://schemas.microsoft.com/office/drawing/2014/main" val="3888098626"/>
                  </a:ext>
                </a:extLst>
              </a:tr>
              <a:tr h="25145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Asset growth rate (%)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-11.14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5.6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6.41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8.47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8.64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-3.7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4.97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-17.53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-17.5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-0.84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-0.68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3.23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extLst>
                  <a:ext uri="{0D108BD9-81ED-4DB2-BD59-A6C34878D82A}">
                    <a16:rowId xmlns:a16="http://schemas.microsoft.com/office/drawing/2014/main" val="1538641880"/>
                  </a:ext>
                </a:extLst>
              </a:tr>
              <a:tr h="49319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Net operating income</a:t>
                      </a:r>
                      <a:b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growth (%)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-58.95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16.7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3.55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23.03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8.03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-9.84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-81.68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-456.82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120.44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273.16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2.5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16.62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extLst>
                  <a:ext uri="{0D108BD9-81ED-4DB2-BD59-A6C34878D82A}">
                    <a16:rowId xmlns:a16="http://schemas.microsoft.com/office/drawing/2014/main" val="811445884"/>
                  </a:ext>
                </a:extLst>
              </a:tr>
              <a:tr h="49319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Number of failed institutions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331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18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73" marR="8573" marT="8573" marB="0" anchor="b"/>
                </a:tc>
                <a:extLst>
                  <a:ext uri="{0D108BD9-81ED-4DB2-BD59-A6C34878D82A}">
                    <a16:rowId xmlns:a16="http://schemas.microsoft.com/office/drawing/2014/main" val="1977236606"/>
                  </a:ext>
                </a:extLst>
              </a:tr>
            </a:tbl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idx="14"/>
          </p:nvPr>
        </p:nvSpPr>
        <p:spPr>
          <a:xfrm>
            <a:off x="457199" y="5752520"/>
            <a:ext cx="6779623" cy="300493"/>
          </a:xfrm>
        </p:spPr>
        <p:txBody>
          <a:bodyPr/>
          <a:lstStyle/>
          <a:p>
            <a:pPr marL="0" indent="0">
              <a:buNone/>
            </a:pPr>
            <a:r>
              <a:rPr lang="en-US" sz="1600" b="1" dirty="0"/>
              <a:t>Source: </a:t>
            </a:r>
            <a:r>
              <a:rPr lang="en-US" sz="1600" dirty="0"/>
              <a:t>F</a:t>
            </a:r>
            <a:r>
              <a:rPr lang="en-US" sz="100" dirty="0"/>
              <a:t> </a:t>
            </a:r>
            <a:r>
              <a:rPr lang="en-US" sz="1600" dirty="0"/>
              <a:t>D</a:t>
            </a:r>
            <a:r>
              <a:rPr lang="en-US" sz="100" dirty="0"/>
              <a:t> </a:t>
            </a:r>
            <a:r>
              <a:rPr lang="en-US" sz="1600" dirty="0"/>
              <a:t>I</a:t>
            </a:r>
            <a:r>
              <a:rPr lang="en-US" sz="100" dirty="0"/>
              <a:t> </a:t>
            </a:r>
            <a:r>
              <a:rPr lang="en-US" sz="1600" dirty="0"/>
              <a:t>C, Statistics on Banking, Second Quarter 2016, www.fdic.gov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14-</a:t>
            </a:r>
            <a:fld id="{4773FF61-F4E9-4123-B6AF-201BC82A0194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5251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3500" dirty="0"/>
              <a:t>Credit Unions (C</a:t>
            </a:r>
            <a:r>
              <a:rPr lang="en-US" sz="100" dirty="0"/>
              <a:t> </a:t>
            </a:r>
            <a:r>
              <a:rPr lang="en-US" sz="3500" dirty="0"/>
              <a:t>U</a:t>
            </a:r>
            <a:r>
              <a:rPr lang="en-US" sz="100" dirty="0"/>
              <a:t> </a:t>
            </a:r>
            <a:r>
              <a:rPr lang="en-US" sz="3500" dirty="0"/>
              <a:t>s) </a:t>
            </a:r>
            <a:r>
              <a:rPr lang="en-US" sz="1000" dirty="0"/>
              <a:t>1</a:t>
            </a:r>
            <a:endParaRPr lang="en-IN" sz="10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1462849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SzPct val="100000"/>
              <a:buNone/>
            </a:pPr>
            <a:r>
              <a:rPr lang="en-US" altLang="en-US" sz="2200" b="1" dirty="0"/>
              <a:t>Credit unions (C</a:t>
            </a:r>
            <a:r>
              <a:rPr lang="en-US" altLang="en-US" sz="100" b="1" dirty="0"/>
              <a:t> </a:t>
            </a:r>
            <a:r>
              <a:rPr lang="en-US" altLang="en-US" sz="2200" b="1" dirty="0"/>
              <a:t>U</a:t>
            </a:r>
            <a:r>
              <a:rPr lang="en-US" altLang="en-US" sz="100" b="1" dirty="0"/>
              <a:t> </a:t>
            </a:r>
            <a:r>
              <a:rPr lang="en-US" altLang="en-US" sz="2200" b="1" dirty="0"/>
              <a:t>s) </a:t>
            </a:r>
            <a:r>
              <a:rPr lang="en-US" altLang="en-US" sz="2200" dirty="0"/>
              <a:t>are nonprofit depository institutions mutually organized and owned by their members (depositors).</a:t>
            </a:r>
          </a:p>
          <a:p>
            <a:pPr marL="291600" indent="-291600" eaLnBrk="1" hangingPunct="1">
              <a:lnSpc>
                <a:spcPct val="80000"/>
              </a:lnSpc>
              <a:buSzPct val="100000"/>
            </a:pPr>
            <a:r>
              <a:rPr lang="en-US" altLang="en-US" sz="2200" dirty="0"/>
              <a:t>First established in the early 1900s as self-help organizations.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Members deposit savings and the funds are lent to other members.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3"/>
          </p:nvPr>
        </p:nvSpPr>
        <p:spPr>
          <a:xfrm>
            <a:off x="465661" y="3186545"/>
            <a:ext cx="8229600" cy="1142133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SzPct val="100000"/>
              <a:buNone/>
            </a:pPr>
            <a:r>
              <a:rPr lang="en-US" altLang="en-US" sz="2200" dirty="0"/>
              <a:t>C</a:t>
            </a:r>
            <a:r>
              <a:rPr lang="en-US" altLang="en-US" sz="100" dirty="0"/>
              <a:t> </a:t>
            </a:r>
            <a:r>
              <a:rPr lang="en-US" altLang="en-US" sz="2200" dirty="0"/>
              <a:t>U</a:t>
            </a:r>
            <a:r>
              <a:rPr lang="en-US" altLang="en-US" sz="100" dirty="0"/>
              <a:t> </a:t>
            </a:r>
            <a:r>
              <a:rPr lang="en-US" altLang="en-US" sz="2200" dirty="0"/>
              <a:t>s are prohibited from serving the general public—i.e., members are required to have a common bond of occupation, association, etc.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E.g., university-affiliated C</a:t>
            </a:r>
            <a:r>
              <a:rPr lang="en-US" altLang="en-US" sz="100" dirty="0"/>
              <a:t> </a:t>
            </a:r>
            <a:r>
              <a:rPr lang="en-US" altLang="en-US" sz="2000" dirty="0"/>
              <a:t>U</a:t>
            </a:r>
            <a:r>
              <a:rPr lang="en-US" altLang="en-US" sz="100" dirty="0"/>
              <a:t> </a:t>
            </a:r>
            <a:r>
              <a:rPr lang="en-US" altLang="en-US" sz="2000" dirty="0"/>
              <a:t>s, police C</a:t>
            </a:r>
            <a:r>
              <a:rPr lang="en-US" altLang="en-US" sz="100" dirty="0"/>
              <a:t> </a:t>
            </a:r>
            <a:r>
              <a:rPr lang="en-US" altLang="en-US" sz="2000" dirty="0"/>
              <a:t>U</a:t>
            </a:r>
            <a:r>
              <a:rPr lang="en-US" altLang="en-US" sz="100" dirty="0"/>
              <a:t> </a:t>
            </a:r>
            <a:r>
              <a:rPr lang="en-US" altLang="en-US" sz="2000" dirty="0"/>
              <a:t>s, etc.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4"/>
          </p:nvPr>
        </p:nvSpPr>
        <p:spPr>
          <a:xfrm>
            <a:off x="474131" y="4460073"/>
            <a:ext cx="8229600" cy="1407645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SzPct val="100000"/>
              <a:buNone/>
            </a:pPr>
            <a:r>
              <a:rPr lang="en-US" altLang="en-US" sz="2200" dirty="0"/>
              <a:t>Because C</a:t>
            </a:r>
            <a:r>
              <a:rPr lang="en-US" altLang="en-US" sz="100" dirty="0"/>
              <a:t> </a:t>
            </a:r>
            <a:r>
              <a:rPr lang="en-US" altLang="en-US" sz="2200" dirty="0"/>
              <a:t>U</a:t>
            </a:r>
            <a:r>
              <a:rPr lang="en-US" altLang="en-US" sz="100" dirty="0"/>
              <a:t> </a:t>
            </a:r>
            <a:r>
              <a:rPr lang="en-US" altLang="en-US" sz="2200" dirty="0"/>
              <a:t>s are nonprofit organizations, their earnings are not taxed.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May offer higher interest rates than commercial banks on deposits.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May charge lower interest rates than commercial banks on loans</a:t>
            </a:r>
            <a:r>
              <a:rPr lang="en-US" altLang="en-US" dirty="0"/>
              <a:t>.</a:t>
            </a:r>
            <a:endParaRPr lang="en-US" alt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14-</a:t>
            </a:r>
            <a:fld id="{4773FF61-F4E9-4123-B6AF-201BC82A0194}" type="slidenum">
              <a:rPr lang="en-US" altLang="en-US" smtClean="0"/>
              <a:pPr>
                <a:defRPr/>
              </a:pPr>
              <a:t>11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1905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329"/>
            <a:ext cx="7543800" cy="731219"/>
          </a:xfrm>
        </p:spPr>
        <p:txBody>
          <a:bodyPr anchor="ctr"/>
          <a:lstStyle/>
          <a:p>
            <a:r>
              <a:rPr lang="en-US" sz="3500" dirty="0"/>
              <a:t>Credit Unions (C</a:t>
            </a:r>
            <a:r>
              <a:rPr lang="en-US" sz="100" dirty="0"/>
              <a:t> </a:t>
            </a:r>
            <a:r>
              <a:rPr lang="en-US" sz="3500" dirty="0"/>
              <a:t>U</a:t>
            </a:r>
            <a:r>
              <a:rPr lang="en-US" sz="100" dirty="0"/>
              <a:t> </a:t>
            </a:r>
            <a:r>
              <a:rPr lang="en-US" sz="3500" dirty="0"/>
              <a:t>s) </a:t>
            </a:r>
            <a:r>
              <a:rPr lang="en-US" sz="1000" dirty="0"/>
              <a:t>2</a:t>
            </a:r>
            <a:endParaRPr lang="en-IN" sz="1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4"/>
            <a:ext cx="8229600" cy="110928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200" dirty="0"/>
              <a:t>Most numerous of all depository institutions.</a:t>
            </a:r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6,105 C</a:t>
            </a:r>
            <a:r>
              <a:rPr lang="en-US" altLang="en-US" sz="100" dirty="0"/>
              <a:t> </a:t>
            </a:r>
            <a:r>
              <a:rPr lang="en-US" altLang="en-US" sz="2000" dirty="0"/>
              <a:t>U</a:t>
            </a:r>
            <a:r>
              <a:rPr lang="en-US" altLang="en-US" sz="100" dirty="0"/>
              <a:t> </a:t>
            </a:r>
            <a:r>
              <a:rPr lang="en-US" altLang="en-US" sz="2000" dirty="0"/>
              <a:t>s in 2016.</a:t>
            </a:r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107.6 million members.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4"/>
          </p:nvPr>
        </p:nvSpPr>
        <p:spPr>
          <a:xfrm>
            <a:off x="474131" y="3157445"/>
            <a:ext cx="8229600" cy="2816635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200" dirty="0"/>
              <a:t>Less affected by the crisis of the 1980s that hit SIs and C</a:t>
            </a:r>
            <a:r>
              <a:rPr lang="en-US" altLang="en-US" sz="100" dirty="0"/>
              <a:t> </a:t>
            </a:r>
            <a:r>
              <a:rPr lang="en-US" altLang="en-US" sz="2200" dirty="0"/>
              <a:t>B</a:t>
            </a:r>
            <a:r>
              <a:rPr lang="en-US" altLang="en-US" sz="100" dirty="0"/>
              <a:t> </a:t>
            </a:r>
            <a:r>
              <a:rPr lang="en-US" altLang="en-US" sz="2200" dirty="0"/>
              <a:t>s .</a:t>
            </a:r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200" dirty="0"/>
              <a:t>Traditionally make small (&lt; $10,000) consumer loans.</a:t>
            </a:r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200" dirty="0"/>
              <a:t>Loans are funded with member deposits.</a:t>
            </a:r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200" dirty="0"/>
              <a:t>Small amounts of residential mortgages.</a:t>
            </a:r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200" dirty="0"/>
              <a:t>Tend to hold large amounts of safe, liquid government securities as assets.</a:t>
            </a:r>
          </a:p>
          <a:p>
            <a:pPr marL="621792" lvl="2" indent="-320040" eaLnBrk="1" hangingPunct="1">
              <a:lnSpc>
                <a:spcPct val="90000"/>
              </a:lnSpc>
              <a:spcBef>
                <a:spcPts val="1000"/>
              </a:spcBef>
              <a:buSzPct val="80000"/>
            </a:pPr>
            <a:r>
              <a:rPr lang="en-US" altLang="en-US" sz="1900" dirty="0"/>
              <a:t>E.g., 14.7% of assets in 2016.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14-</a:t>
            </a:r>
            <a:fld id="{4773FF61-F4E9-4123-B6AF-201BC82A0194}" type="slidenum">
              <a:rPr lang="en-US" altLang="en-US" smtClean="0"/>
              <a:pPr>
                <a:defRPr/>
              </a:pPr>
              <a:t>12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2683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3500" dirty="0"/>
              <a:t>Credit Unions (C</a:t>
            </a:r>
            <a:r>
              <a:rPr lang="en-US" sz="100" dirty="0"/>
              <a:t> </a:t>
            </a:r>
            <a:r>
              <a:rPr lang="en-US" sz="3500" dirty="0"/>
              <a:t>U</a:t>
            </a:r>
            <a:r>
              <a:rPr lang="en-US" sz="100" dirty="0"/>
              <a:t> </a:t>
            </a:r>
            <a:r>
              <a:rPr lang="en-US" sz="3500" dirty="0"/>
              <a:t>s) Concluded</a:t>
            </a:r>
            <a:endParaRPr lang="en-IN" sz="35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68031"/>
            <a:ext cx="8229600" cy="1308268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600" dirty="0"/>
              <a:t>National credit union system consists of three tiers.</a:t>
            </a:r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200" b="1" dirty="0"/>
              <a:t>U.S. Central Credit Union</a:t>
            </a:r>
            <a:r>
              <a:rPr lang="en-US" altLang="en-US" sz="2200" dirty="0"/>
              <a:t> is the top tier.</a:t>
            </a:r>
          </a:p>
          <a:p>
            <a:pPr marL="621792" lvl="2" indent="-32004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100" dirty="0"/>
              <a:t>Provides investment and liquidity services to Corporate C</a:t>
            </a:r>
            <a:r>
              <a:rPr lang="en-US" altLang="en-US" sz="100" dirty="0"/>
              <a:t> </a:t>
            </a:r>
            <a:r>
              <a:rPr lang="en-US" altLang="en-US" sz="2100" dirty="0"/>
              <a:t>u</a:t>
            </a:r>
            <a:r>
              <a:rPr lang="en-US" altLang="en-US" sz="100" dirty="0"/>
              <a:t> </a:t>
            </a:r>
            <a:r>
              <a:rPr lang="en-US" altLang="en-US" sz="2100" dirty="0"/>
              <a:t>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>
          <a:xfrm>
            <a:off x="465661" y="3246986"/>
            <a:ext cx="8229600" cy="2519829"/>
          </a:xfrm>
        </p:spPr>
        <p:txBody>
          <a:bodyPr/>
          <a:lstStyle/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200" dirty="0"/>
              <a:t>12 </a:t>
            </a:r>
            <a:r>
              <a:rPr lang="en-US" altLang="en-US" sz="2200" b="1" dirty="0"/>
              <a:t>corporate credit unions</a:t>
            </a:r>
            <a:r>
              <a:rPr lang="en-US" altLang="en-US" sz="2200" dirty="0"/>
              <a:t> comprise the middle tier at the state or regional level.</a:t>
            </a:r>
          </a:p>
          <a:p>
            <a:pPr marL="621792" lvl="2" indent="-32004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100" dirty="0"/>
              <a:t>Cooperatively owned by their member C</a:t>
            </a:r>
            <a:r>
              <a:rPr lang="en-US" altLang="en-US" sz="100" dirty="0"/>
              <a:t> </a:t>
            </a:r>
            <a:r>
              <a:rPr lang="en-US" altLang="en-US" sz="2100" dirty="0"/>
              <a:t>u</a:t>
            </a:r>
            <a:r>
              <a:rPr lang="en-US" altLang="en-US" sz="100" dirty="0"/>
              <a:t> </a:t>
            </a:r>
            <a:r>
              <a:rPr lang="en-US" altLang="en-US" sz="2100" dirty="0"/>
              <a:t>s.</a:t>
            </a:r>
          </a:p>
          <a:p>
            <a:pPr marL="621792" lvl="2" indent="-32004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100" dirty="0"/>
              <a:t>Serve members by investing and lending excess funds that member C</a:t>
            </a:r>
            <a:r>
              <a:rPr lang="en-US" altLang="en-US" sz="100" dirty="0"/>
              <a:t> </a:t>
            </a:r>
            <a:r>
              <a:rPr lang="en-US" altLang="en-US" sz="2100" dirty="0"/>
              <a:t>U</a:t>
            </a:r>
            <a:r>
              <a:rPr lang="en-US" altLang="en-US" sz="100" dirty="0"/>
              <a:t> </a:t>
            </a:r>
            <a:r>
              <a:rPr lang="en-US" altLang="en-US" sz="2100" dirty="0"/>
              <a:t>s place with them.</a:t>
            </a:r>
          </a:p>
          <a:p>
            <a:pPr marL="621792" lvl="2" indent="-32004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100" dirty="0"/>
              <a:t>Provide automated settlement, securities safekeeping, data processing, accounting, and payment services.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4"/>
          </p:nvPr>
        </p:nvSpPr>
        <p:spPr>
          <a:xfrm>
            <a:off x="474131" y="5836617"/>
            <a:ext cx="8229600" cy="454455"/>
          </a:xfrm>
        </p:spPr>
        <p:txBody>
          <a:bodyPr/>
          <a:lstStyle/>
          <a:p>
            <a:pPr marL="292608" lvl="1" indent="-292608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200" dirty="0"/>
              <a:t>Individual</a:t>
            </a:r>
            <a:r>
              <a:rPr lang="en-US" altLang="en-US" sz="2200" b="1" dirty="0"/>
              <a:t> credit unions</a:t>
            </a:r>
            <a:r>
              <a:rPr lang="en-US" altLang="en-US" sz="2200" dirty="0"/>
              <a:t> make up the bottom tier</a:t>
            </a:r>
            <a:r>
              <a:rPr lang="en-US" altLang="en-US" dirty="0"/>
              <a:t>.</a:t>
            </a:r>
            <a:endParaRPr lang="en-US" altLang="en-US" sz="2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14-</a:t>
            </a:r>
            <a:fld id="{4773FF61-F4E9-4123-B6AF-201BC82A0194}" type="slidenum">
              <a:rPr lang="en-US" altLang="en-US" smtClean="0"/>
              <a:pPr>
                <a:defRPr/>
              </a:pPr>
              <a:t>13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03260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1120"/>
            <a:ext cx="7543800" cy="1177636"/>
          </a:xfrm>
        </p:spPr>
        <p:txBody>
          <a:bodyPr anchor="ctr"/>
          <a:lstStyle/>
          <a:p>
            <a:r>
              <a:rPr lang="en-US" sz="3500" dirty="0"/>
              <a:t>Credit Union (C</a:t>
            </a:r>
            <a:r>
              <a:rPr lang="en-US" sz="100" dirty="0"/>
              <a:t> </a:t>
            </a:r>
            <a:r>
              <a:rPr lang="en-US" sz="3500" dirty="0"/>
              <a:t>U) Trends</a:t>
            </a:r>
            <a:endParaRPr lang="en-IN" sz="35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2511361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600" dirty="0"/>
              <a:t>Recently, C</a:t>
            </a:r>
            <a:r>
              <a:rPr lang="en-US" altLang="en-US" sz="100" dirty="0"/>
              <a:t> </a:t>
            </a:r>
            <a:r>
              <a:rPr lang="en-US" altLang="en-US" sz="2600" dirty="0"/>
              <a:t>U</a:t>
            </a:r>
            <a:r>
              <a:rPr lang="en-US" altLang="en-US" sz="100" dirty="0"/>
              <a:t> </a:t>
            </a:r>
            <a:r>
              <a:rPr lang="en-US" altLang="en-US" sz="2600" dirty="0"/>
              <a:t>s have expanded their services to compete with C</a:t>
            </a:r>
            <a:r>
              <a:rPr lang="en-US" altLang="en-US" sz="100" dirty="0"/>
              <a:t> </a:t>
            </a:r>
            <a:r>
              <a:rPr lang="en-US" altLang="en-US" sz="2600" dirty="0" err="1"/>
              <a:t>Bs</a:t>
            </a:r>
            <a:r>
              <a:rPr lang="en-US" altLang="en-US" sz="2600" dirty="0"/>
              <a:t> and Sis.</a:t>
            </a:r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</a:pPr>
            <a:r>
              <a:rPr lang="en-US" altLang="en-US" sz="2200" dirty="0"/>
              <a:t>Many have converted to a </a:t>
            </a:r>
            <a:r>
              <a:rPr lang="en-US" altLang="en-US" sz="2200" b="1" dirty="0"/>
              <a:t>common charter.</a:t>
            </a:r>
            <a:endParaRPr lang="en-US" altLang="en-US" sz="2200" dirty="0"/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</a:pPr>
            <a:r>
              <a:rPr lang="en-US" altLang="en-US" sz="2200" dirty="0"/>
              <a:t>Now offer mortgages, credit lines, and mobile banking.</a:t>
            </a:r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</a:pPr>
            <a:r>
              <a:rPr lang="en-US" altLang="en-US" sz="2200" dirty="0"/>
              <a:t>Some offer business and commercial loans to their employer groups.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4"/>
          </p:nvPr>
        </p:nvSpPr>
        <p:spPr>
          <a:xfrm>
            <a:off x="474131" y="4371362"/>
            <a:ext cx="8229600" cy="1614909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600" dirty="0"/>
              <a:t>Banking industry challenged C</a:t>
            </a:r>
            <a:r>
              <a:rPr lang="en-US" altLang="en-US" sz="100" dirty="0"/>
              <a:t> </a:t>
            </a:r>
            <a:r>
              <a:rPr lang="en-US" altLang="en-US" sz="2600" dirty="0"/>
              <a:t>U expansion in 19</a:t>
            </a:r>
            <a:r>
              <a:rPr lang="en-US" altLang="en-US" sz="100" dirty="0"/>
              <a:t>  </a:t>
            </a:r>
            <a:r>
              <a:rPr lang="en-US" altLang="en-US" sz="2600" dirty="0"/>
              <a:t>97.</a:t>
            </a:r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</a:pPr>
            <a:r>
              <a:rPr lang="en-US" altLang="en-US" sz="2200" dirty="0"/>
              <a:t>Feb 19</a:t>
            </a:r>
            <a:r>
              <a:rPr lang="en-US" altLang="en-US" sz="100" dirty="0"/>
              <a:t> </a:t>
            </a:r>
            <a:r>
              <a:rPr lang="en-US" altLang="en-US" sz="2200" dirty="0"/>
              <a:t>98 - Supreme Court sided with the banking industry.</a:t>
            </a:r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</a:pPr>
            <a:r>
              <a:rPr lang="en-US" altLang="en-US" sz="2200" dirty="0"/>
              <a:t>Later that year, Congress quickly passed a bill that sided with C</a:t>
            </a:r>
            <a:r>
              <a:rPr lang="en-US" altLang="en-US" sz="100" dirty="0"/>
              <a:t> </a:t>
            </a:r>
            <a:r>
              <a:rPr lang="en-US" altLang="en-US" sz="2200" dirty="0"/>
              <a:t>u</a:t>
            </a:r>
            <a:r>
              <a:rPr lang="en-US" altLang="en-US" sz="100" dirty="0"/>
              <a:t> </a:t>
            </a:r>
            <a:r>
              <a:rPr lang="en-US" altLang="en-US" sz="2200" dirty="0"/>
              <a:t>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14-</a:t>
            </a:r>
            <a:fld id="{4773FF61-F4E9-4123-B6AF-201BC82A0194}" type="slidenum">
              <a:rPr lang="en-US" altLang="en-US" smtClean="0"/>
              <a:pPr>
                <a:defRPr/>
              </a:pPr>
              <a:t>14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8401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1120"/>
            <a:ext cx="7543800" cy="1177636"/>
          </a:xfrm>
        </p:spPr>
        <p:txBody>
          <a:bodyPr anchor="ctr"/>
          <a:lstStyle/>
          <a:p>
            <a:r>
              <a:rPr lang="en-US" sz="3500" dirty="0"/>
              <a:t>Assets and Liabilities of Credit Unions, 2016 </a:t>
            </a:r>
            <a:r>
              <a:rPr lang="en-US" sz="1000" dirty="0"/>
              <a:t>1</a:t>
            </a:r>
            <a:endParaRPr lang="en-IN" sz="1000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579519"/>
            <a:ext cx="6371617" cy="329617"/>
          </a:xfrm>
        </p:spPr>
        <p:txBody>
          <a:bodyPr/>
          <a:lstStyle/>
          <a:p>
            <a:pPr marL="0" indent="0">
              <a:buSzPct val="100000"/>
              <a:buNone/>
            </a:pPr>
            <a:r>
              <a:rPr lang="en-IN" sz="1600" b="1" dirty="0"/>
              <a:t>Table 14-3 </a:t>
            </a:r>
            <a:r>
              <a:rPr lang="en-IN" sz="1600" b="1" dirty="0">
                <a:solidFill>
                  <a:srgbClr val="0070C0"/>
                </a:solidFill>
              </a:rPr>
              <a:t>Assets and Liabilities of Credit Unions, 2016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715837"/>
              </p:ext>
            </p:extLst>
          </p:nvPr>
        </p:nvGraphicFramePr>
        <p:xfrm>
          <a:off x="914399" y="2022614"/>
          <a:ext cx="5457217" cy="42816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6409">
                  <a:extLst>
                    <a:ext uri="{9D8B030D-6E8A-4147-A177-3AD203B41FA5}">
                      <a16:colId xmlns:a16="http://schemas.microsoft.com/office/drawing/2014/main" val="1897367362"/>
                    </a:ext>
                  </a:extLst>
                </a:gridCol>
                <a:gridCol w="1703322">
                  <a:extLst>
                    <a:ext uri="{9D8B030D-6E8A-4147-A177-3AD203B41FA5}">
                      <a16:colId xmlns:a16="http://schemas.microsoft.com/office/drawing/2014/main" val="2071209995"/>
                    </a:ext>
                  </a:extLst>
                </a:gridCol>
                <a:gridCol w="1007486">
                  <a:extLst>
                    <a:ext uri="{9D8B030D-6E8A-4147-A177-3AD203B41FA5}">
                      <a16:colId xmlns:a16="http://schemas.microsoft.com/office/drawing/2014/main" val="1100016505"/>
                    </a:ext>
                  </a:extLst>
                </a:gridCol>
              </a:tblGrid>
              <a:tr h="3042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Blank</a:t>
                      </a:r>
                      <a:endParaRPr lang="en-US" sz="1400" b="1" i="0" u="none" strike="noStrike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Billions of Dollars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Percentage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extLst>
                  <a:ext uri="{0D108BD9-81ED-4DB2-BD59-A6C34878D82A}">
                    <a16:rowId xmlns:a16="http://schemas.microsoft.com/office/drawing/2014/main" val="4281687707"/>
                  </a:ext>
                </a:extLst>
              </a:tr>
              <a:tr h="152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Assets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Blank</a:t>
                      </a:r>
                      <a:endParaRPr lang="en-US" sz="1400" b="0" i="0" u="none" strike="noStrike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Blank</a:t>
                      </a:r>
                      <a:endParaRPr lang="en-US" sz="1400" b="0" i="0" u="none" strike="noStrike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extLst>
                  <a:ext uri="{0D108BD9-81ED-4DB2-BD59-A6C34878D82A}">
                    <a16:rowId xmlns:a16="http://schemas.microsoft.com/office/drawing/2014/main" val="2667822413"/>
                  </a:ext>
                </a:extLst>
              </a:tr>
              <a:tr h="152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Cash and equivalents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$101.30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8.10%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extLst>
                  <a:ext uri="{0D108BD9-81ED-4DB2-BD59-A6C34878D82A}">
                    <a16:rowId xmlns:a16="http://schemas.microsoft.com/office/drawing/2014/main" val="911070717"/>
                  </a:ext>
                </a:extLst>
              </a:tr>
              <a:tr h="152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Investment securities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Blank</a:t>
                      </a:r>
                      <a:endParaRPr lang="en-US" sz="1400" b="0" i="0" u="none" strike="noStrike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Blank</a:t>
                      </a:r>
                      <a:endParaRPr lang="en-US" sz="1400" b="0" i="0" u="none" strike="noStrike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extLst>
                  <a:ext uri="{0D108BD9-81ED-4DB2-BD59-A6C34878D82A}">
                    <a16:rowId xmlns:a16="http://schemas.microsoft.com/office/drawing/2014/main" val="2887072166"/>
                  </a:ext>
                </a:extLst>
              </a:tr>
              <a:tr h="152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U.S. government securities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Blank</a:t>
                      </a:r>
                      <a:endParaRPr lang="en-US" sz="1400" b="0" i="0" u="none" strike="noStrike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Blank</a:t>
                      </a:r>
                      <a:endParaRPr lang="en-US" sz="1400" b="0" i="0" u="none" strike="noStrike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extLst>
                  <a:ext uri="{0D108BD9-81ED-4DB2-BD59-A6C34878D82A}">
                    <a16:rowId xmlns:a16="http://schemas.microsoft.com/office/drawing/2014/main" val="4264893580"/>
                  </a:ext>
                </a:extLst>
              </a:tr>
              <a:tr h="152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Treasury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11.7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extLst>
                  <a:ext uri="{0D108BD9-81ED-4DB2-BD59-A6C34878D82A}">
                    <a16:rowId xmlns:a16="http://schemas.microsoft.com/office/drawing/2014/main" val="1133681805"/>
                  </a:ext>
                </a:extLst>
              </a:tr>
              <a:tr h="152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Agency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172.6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13.8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extLst>
                  <a:ext uri="{0D108BD9-81ED-4DB2-BD59-A6C34878D82A}">
                    <a16:rowId xmlns:a16="http://schemas.microsoft.com/office/drawing/2014/main" val="336308870"/>
                  </a:ext>
                </a:extLst>
              </a:tr>
              <a:tr h="152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Mortgage-backed securities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53.8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extLst>
                  <a:ext uri="{0D108BD9-81ED-4DB2-BD59-A6C34878D82A}">
                    <a16:rowId xmlns:a16="http://schemas.microsoft.com/office/drawing/2014/main" val="409900098"/>
                  </a:ext>
                </a:extLst>
              </a:tr>
              <a:tr h="152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Other investment securities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38.3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extLst>
                  <a:ext uri="{0D108BD9-81ED-4DB2-BD59-A6C34878D82A}">
                    <a16:rowId xmlns:a16="http://schemas.microsoft.com/office/drawing/2014/main" val="2941030353"/>
                  </a:ext>
                </a:extLst>
              </a:tr>
              <a:tr h="152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 investment securities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$276.40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22.00%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extLst>
                  <a:ext uri="{0D108BD9-81ED-4DB2-BD59-A6C34878D82A}">
                    <a16:rowId xmlns:a16="http://schemas.microsoft.com/office/drawing/2014/main" val="2529321990"/>
                  </a:ext>
                </a:extLst>
              </a:tr>
              <a:tr h="152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Loans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Blank</a:t>
                      </a:r>
                      <a:endParaRPr lang="en-US" sz="1400" b="0" i="0" u="none" strike="noStrike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Blank</a:t>
                      </a:r>
                      <a:endParaRPr lang="en-US" sz="1400" b="0" i="0" u="none" strike="noStrike" dirty="0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extLst>
                  <a:ext uri="{0D108BD9-81ED-4DB2-BD59-A6C34878D82A}">
                    <a16:rowId xmlns:a16="http://schemas.microsoft.com/office/drawing/2014/main" val="4288980731"/>
                  </a:ext>
                </a:extLst>
              </a:tr>
              <a:tr h="152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Home mortgages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358.4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28.6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extLst>
                  <a:ext uri="{0D108BD9-81ED-4DB2-BD59-A6C34878D82A}">
                    <a16:rowId xmlns:a16="http://schemas.microsoft.com/office/drawing/2014/main" val="57503239"/>
                  </a:ext>
                </a:extLst>
              </a:tr>
              <a:tr h="152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Consumer loans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367.9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29.3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extLst>
                  <a:ext uri="{0D108BD9-81ED-4DB2-BD59-A6C34878D82A}">
                    <a16:rowId xmlns:a16="http://schemas.microsoft.com/office/drawing/2014/main" val="1500857924"/>
                  </a:ext>
                </a:extLst>
              </a:tr>
              <a:tr h="152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Business loans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61.8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extLst>
                  <a:ext uri="{0D108BD9-81ED-4DB2-BD59-A6C34878D82A}">
                    <a16:rowId xmlns:a16="http://schemas.microsoft.com/office/drawing/2014/main" val="4256398917"/>
                  </a:ext>
                </a:extLst>
              </a:tr>
              <a:tr h="152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Other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35.3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extLst>
                  <a:ext uri="{0D108BD9-81ED-4DB2-BD59-A6C34878D82A}">
                    <a16:rowId xmlns:a16="http://schemas.microsoft.com/office/drawing/2014/main" val="1334199761"/>
                  </a:ext>
                </a:extLst>
              </a:tr>
              <a:tr h="152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(Allowance for loan losses)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−7.5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-0.6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extLst>
                  <a:ext uri="{0D108BD9-81ED-4DB2-BD59-A6C34878D82A}">
                    <a16:rowId xmlns:a16="http://schemas.microsoft.com/office/drawing/2014/main" val="1761290572"/>
                  </a:ext>
                </a:extLst>
              </a:tr>
              <a:tr h="152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 loans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$815.90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extLst>
                  <a:ext uri="{0D108BD9-81ED-4DB2-BD59-A6C34878D82A}">
                    <a16:rowId xmlns:a16="http://schemas.microsoft.com/office/drawing/2014/main" val="540889820"/>
                  </a:ext>
                </a:extLst>
              </a:tr>
              <a:tr h="152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Other assets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extLst>
                  <a:ext uri="{0D108BD9-81ED-4DB2-BD59-A6C34878D82A}">
                    <a16:rowId xmlns:a16="http://schemas.microsoft.com/office/drawing/2014/main" val="2469830848"/>
                  </a:ext>
                </a:extLst>
              </a:tr>
              <a:tr h="152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 assets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$1,254.60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100.00%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extLst>
                  <a:ext uri="{0D108BD9-81ED-4DB2-BD59-A6C34878D82A}">
                    <a16:rowId xmlns:a16="http://schemas.microsoft.com/office/drawing/2014/main" val="3085450054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14-</a:t>
            </a:r>
            <a:fld id="{4773FF61-F4E9-4123-B6AF-201BC82A0194}" type="slidenum">
              <a:rPr lang="en-US" altLang="en-US" smtClean="0"/>
              <a:pPr>
                <a:defRPr/>
              </a:pPr>
              <a:t>15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9593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1120"/>
            <a:ext cx="7543800" cy="1177636"/>
          </a:xfrm>
        </p:spPr>
        <p:txBody>
          <a:bodyPr anchor="ctr"/>
          <a:lstStyle/>
          <a:p>
            <a:r>
              <a:rPr lang="en-US" sz="3500" dirty="0"/>
              <a:t>Assets and Liabilities of Credit Unions, 2016 </a:t>
            </a:r>
            <a:r>
              <a:rPr lang="en-US" sz="1000" dirty="0"/>
              <a:t>2</a:t>
            </a:r>
            <a:endParaRPr lang="en-IN" sz="1000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2379136"/>
            <a:ext cx="6371617" cy="329617"/>
          </a:xfrm>
        </p:spPr>
        <p:txBody>
          <a:bodyPr/>
          <a:lstStyle/>
          <a:p>
            <a:pPr marL="0" indent="0">
              <a:buSzPct val="100000"/>
              <a:buNone/>
            </a:pPr>
            <a:r>
              <a:rPr lang="en-IN" sz="1600" b="1" dirty="0"/>
              <a:t>Table 14-3 </a:t>
            </a:r>
            <a:r>
              <a:rPr lang="en-IN" sz="1600" b="1" dirty="0">
                <a:solidFill>
                  <a:srgbClr val="0070C0"/>
                </a:solidFill>
              </a:rPr>
              <a:t>Assets and Liabilities of Credit Unions, 2016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0328242"/>
              </p:ext>
            </p:extLst>
          </p:nvPr>
        </p:nvGraphicFramePr>
        <p:xfrm>
          <a:off x="761096" y="2934485"/>
          <a:ext cx="5797685" cy="19886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7753">
                  <a:extLst>
                    <a:ext uri="{9D8B030D-6E8A-4147-A177-3AD203B41FA5}">
                      <a16:colId xmlns:a16="http://schemas.microsoft.com/office/drawing/2014/main" val="1897367362"/>
                    </a:ext>
                  </a:extLst>
                </a:gridCol>
                <a:gridCol w="1469683">
                  <a:extLst>
                    <a:ext uri="{9D8B030D-6E8A-4147-A177-3AD203B41FA5}">
                      <a16:colId xmlns:a16="http://schemas.microsoft.com/office/drawing/2014/main" val="2071209995"/>
                    </a:ext>
                  </a:extLst>
                </a:gridCol>
                <a:gridCol w="1410249">
                  <a:extLst>
                    <a:ext uri="{9D8B030D-6E8A-4147-A177-3AD203B41FA5}">
                      <a16:colId xmlns:a16="http://schemas.microsoft.com/office/drawing/2014/main" val="1100016505"/>
                    </a:ext>
                  </a:extLst>
                </a:gridCol>
              </a:tblGrid>
              <a:tr h="152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Liabilities and Equity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06" marR="7606" marT="7606" marB="0" anchor="b">
                    <a:solidFill>
                      <a:srgbClr val="F6D0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6D0CC"/>
                          </a:solidFill>
                          <a:effectLst/>
                          <a:latin typeface="Calibri" panose="020F0502020204030204" pitchFamily="34" charset="0"/>
                        </a:rPr>
                        <a:t>Blank</a:t>
                      </a:r>
                      <a:endParaRPr lang="en-US" sz="1400" b="0" i="0" u="none" strike="noStrike" dirty="0">
                        <a:solidFill>
                          <a:srgbClr val="F6D0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06" marR="7606" marT="7606" marB="0" anchor="b">
                    <a:solidFill>
                      <a:srgbClr val="F6D0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solidFill>
                            <a:srgbClr val="F6D0CC"/>
                          </a:solidFill>
                          <a:effectLst/>
                          <a:latin typeface="Calibri" panose="020F0502020204030204" pitchFamily="34" charset="0"/>
                        </a:rPr>
                        <a:t>Blank</a:t>
                      </a:r>
                      <a:endParaRPr lang="en-US" sz="1400" b="0" i="0" u="none" strike="noStrike" dirty="0">
                        <a:solidFill>
                          <a:srgbClr val="F6D0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06" marR="7606" marT="7606" marB="0" anchor="b">
                    <a:solidFill>
                      <a:srgbClr val="F6D0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9129041"/>
                  </a:ext>
                </a:extLst>
              </a:tr>
              <a:tr h="152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Share drafts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$154.60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12.30%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extLst>
                  <a:ext uri="{0D108BD9-81ED-4DB2-BD59-A6C34878D82A}">
                    <a16:rowId xmlns:a16="http://schemas.microsoft.com/office/drawing/2014/main" val="861496704"/>
                  </a:ext>
                </a:extLst>
              </a:tr>
              <a:tr h="152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Small time and savings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814.2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64.9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extLst>
                  <a:ext uri="{0D108BD9-81ED-4DB2-BD59-A6C34878D82A}">
                    <a16:rowId xmlns:a16="http://schemas.microsoft.com/office/drawing/2014/main" val="3373731189"/>
                  </a:ext>
                </a:extLst>
              </a:tr>
              <a:tr h="152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Large time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90.1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7.2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extLst>
                  <a:ext uri="{0D108BD9-81ED-4DB2-BD59-A6C34878D82A}">
                    <a16:rowId xmlns:a16="http://schemas.microsoft.com/office/drawing/2014/main" val="2494531755"/>
                  </a:ext>
                </a:extLst>
              </a:tr>
              <a:tr h="152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Shares/deposits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$1,058.90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84.40%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extLst>
                  <a:ext uri="{0D108BD9-81ED-4DB2-BD59-A6C34878D82A}">
                    <a16:rowId xmlns:a16="http://schemas.microsoft.com/office/drawing/2014/main" val="2559384024"/>
                  </a:ext>
                </a:extLst>
              </a:tr>
              <a:tr h="152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Other loans and advances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47.2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3.7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extLst>
                  <a:ext uri="{0D108BD9-81ED-4DB2-BD59-A6C34878D82A}">
                    <a16:rowId xmlns:a16="http://schemas.microsoft.com/office/drawing/2014/main" val="3989875885"/>
                  </a:ext>
                </a:extLst>
              </a:tr>
              <a:tr h="152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Miscellaneous liabilities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13.4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1.1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extLst>
                  <a:ext uri="{0D108BD9-81ED-4DB2-BD59-A6C34878D82A}">
                    <a16:rowId xmlns:a16="http://schemas.microsoft.com/office/drawing/2014/main" val="1793121781"/>
                  </a:ext>
                </a:extLst>
              </a:tr>
              <a:tr h="152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Total liabilities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$1,119.50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89.20%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extLst>
                  <a:ext uri="{0D108BD9-81ED-4DB2-BD59-A6C34878D82A}">
                    <a16:rowId xmlns:a16="http://schemas.microsoft.com/office/drawing/2014/main" val="1701900438"/>
                  </a:ext>
                </a:extLst>
              </a:tr>
              <a:tr h="152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Total ownership shares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  <a:latin typeface="Calibri" panose="020F0502020204030204" pitchFamily="34" charset="0"/>
                        </a:rPr>
                        <a:t>$135.10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</a:rPr>
                        <a:t>10.80%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06" marR="7606" marT="7606" marB="0" anchor="b"/>
                </a:tc>
                <a:extLst>
                  <a:ext uri="{0D108BD9-81ED-4DB2-BD59-A6C34878D82A}">
                    <a16:rowId xmlns:a16="http://schemas.microsoft.com/office/drawing/2014/main" val="2096887956"/>
                  </a:ext>
                </a:extLst>
              </a:tr>
            </a:tbl>
          </a:graphicData>
        </a:graphic>
      </p:graphicFrame>
      <p:sp>
        <p:nvSpPr>
          <p:cNvPr id="9" name="Content Placeholder 3"/>
          <p:cNvSpPr>
            <a:spLocks noGrp="1"/>
          </p:cNvSpPr>
          <p:nvPr>
            <p:ph idx="14"/>
          </p:nvPr>
        </p:nvSpPr>
        <p:spPr>
          <a:xfrm>
            <a:off x="474131" y="5249541"/>
            <a:ext cx="6371617" cy="315623"/>
          </a:xfrm>
        </p:spPr>
        <p:txBody>
          <a:bodyPr/>
          <a:lstStyle/>
          <a:p>
            <a:pPr marL="0" indent="0">
              <a:buNone/>
            </a:pPr>
            <a:r>
              <a:rPr lang="en-US" sz="1600" b="1" dirty="0"/>
              <a:t>Source: </a:t>
            </a:r>
            <a:r>
              <a:rPr lang="en-US" sz="1400" dirty="0"/>
              <a:t>National Credit Union Administration, Second Quarter 2016, www.ncua.gov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14-</a:t>
            </a:r>
            <a:fld id="{4773FF61-F4E9-4123-B6AF-201BC82A0194}" type="slidenum">
              <a:rPr lang="en-US" altLang="en-US" smtClean="0"/>
              <a:pPr>
                <a:defRPr/>
              </a:pPr>
              <a:t>16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1713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404329"/>
            <a:ext cx="7543800" cy="731219"/>
          </a:xfrm>
        </p:spPr>
        <p:txBody>
          <a:bodyPr anchor="ctr"/>
          <a:lstStyle/>
          <a:p>
            <a:r>
              <a:rPr lang="en-US" sz="3500" dirty="0"/>
              <a:t>Composition of C</a:t>
            </a:r>
            <a:r>
              <a:rPr lang="en-US" sz="100" dirty="0"/>
              <a:t> </a:t>
            </a:r>
            <a:r>
              <a:rPr lang="en-US" sz="3500" dirty="0"/>
              <a:t>U Loan Portfolio</a:t>
            </a:r>
            <a:endParaRPr lang="en-IN" sz="3500" dirty="0"/>
          </a:p>
        </p:txBody>
      </p:sp>
      <p:sp>
        <p:nvSpPr>
          <p:cNvPr id="7" name="Content Placeholder 5"/>
          <p:cNvSpPr>
            <a:spLocks noGrp="1"/>
          </p:cNvSpPr>
          <p:nvPr>
            <p:ph idx="1"/>
          </p:nvPr>
        </p:nvSpPr>
        <p:spPr>
          <a:xfrm>
            <a:off x="457200" y="1719263"/>
            <a:ext cx="5687568" cy="487490"/>
          </a:xfrm>
        </p:spPr>
        <p:txBody>
          <a:bodyPr/>
          <a:lstStyle/>
          <a:p>
            <a:pPr marL="0" indent="0">
              <a:buNone/>
            </a:pPr>
            <a:r>
              <a:rPr lang="en-IN" sz="2000" b="1" dirty="0"/>
              <a:t>Figure 14-5 </a:t>
            </a:r>
            <a:r>
              <a:rPr lang="en-IN" sz="1800" b="1" dirty="0">
                <a:solidFill>
                  <a:srgbClr val="0070C0"/>
                </a:solidFill>
              </a:rPr>
              <a:t>Composition of Credit Union Loan Portfolio</a:t>
            </a:r>
          </a:p>
        </p:txBody>
      </p:sp>
      <p:pic>
        <p:nvPicPr>
          <p:cNvPr id="4" name="Picture 3" descr="Pie chart showing the composition of credit union loan portfolio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560" y="2308860"/>
            <a:ext cx="4846320" cy="3191256"/>
          </a:xfrm>
          <a:prstGeom prst="rect">
            <a:avLst/>
          </a:prstGeom>
        </p:spPr>
      </p:pic>
      <p:sp>
        <p:nvSpPr>
          <p:cNvPr id="8" name="Content Placeholder 3"/>
          <p:cNvSpPr txBox="1">
            <a:spLocks/>
          </p:cNvSpPr>
          <p:nvPr/>
        </p:nvSpPr>
        <p:spPr>
          <a:xfrm>
            <a:off x="465661" y="5628829"/>
            <a:ext cx="8229600" cy="60047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2150" indent="-3476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+mn-lt"/>
              </a:defRPr>
            </a:lvl2pPr>
            <a:lvl3pPr marL="987425" indent="-2936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+mn-lt"/>
              </a:defRPr>
            </a:lvl3pPr>
            <a:lvl4pPr marL="1281113" indent="-292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4pPr>
            <a:lvl5pPr marL="1598613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0558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130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29702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4274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2000" b="1" kern="0" dirty="0"/>
              <a:t>Source:</a:t>
            </a:r>
            <a:r>
              <a:rPr lang="en-US" sz="1800" b="1" kern="0" dirty="0"/>
              <a:t> </a:t>
            </a:r>
            <a:r>
              <a:rPr lang="en-US" sz="1800" kern="0" dirty="0"/>
              <a:t>National Credit Union Administration, Second Quarter 2016, www.ncua.gov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3614285" y="6290266"/>
            <a:ext cx="1775861" cy="231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692150" indent="-3476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87425" indent="-2936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Arial" panose="020B0604020202020204" pitchFamily="34" charset="0"/>
              <a:buChar char="•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281113" indent="-292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598613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558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130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29702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4274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IN" sz="900" kern="0" dirty="0">
                <a:hlinkClick r:id="rId4" action="ppaction://hlinksldjump"/>
              </a:rPr>
              <a:t>Access the long description slide.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14-</a:t>
            </a:r>
            <a:fld id="{4773FF61-F4E9-4123-B6AF-201BC82A0194}" type="slidenum">
              <a:rPr lang="en-US" altLang="en-US" smtClean="0"/>
              <a:pPr>
                <a:defRPr/>
              </a:pPr>
              <a:t>17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4739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3500" dirty="0"/>
              <a:t>C</a:t>
            </a:r>
            <a:r>
              <a:rPr lang="en-US" sz="100" dirty="0"/>
              <a:t> </a:t>
            </a:r>
            <a:r>
              <a:rPr lang="en-US" sz="3500" dirty="0"/>
              <a:t>U Regulators and Industry Performance</a:t>
            </a:r>
            <a:endParaRPr lang="en-IN" sz="3500" b="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2413826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200" dirty="0"/>
              <a:t>As of 2016, 62.5% of C</a:t>
            </a:r>
            <a:r>
              <a:rPr lang="en-US" altLang="en-US" sz="100" dirty="0"/>
              <a:t> </a:t>
            </a:r>
            <a:r>
              <a:rPr lang="en-US" altLang="en-US" sz="2200" dirty="0"/>
              <a:t>U</a:t>
            </a:r>
            <a:r>
              <a:rPr lang="en-US" altLang="en-US" sz="100" dirty="0"/>
              <a:t> </a:t>
            </a:r>
            <a:r>
              <a:rPr lang="en-US" altLang="en-US" sz="2200" dirty="0"/>
              <a:t>s were federally chartered.</a:t>
            </a:r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200" dirty="0"/>
              <a:t>Subject to regulation by the </a:t>
            </a:r>
            <a:r>
              <a:rPr lang="en-US" altLang="en-US" sz="2200" b="1" dirty="0"/>
              <a:t>National Credit Union Administration (N</a:t>
            </a:r>
            <a:r>
              <a:rPr lang="en-US" altLang="en-US" sz="100" b="1" dirty="0"/>
              <a:t> </a:t>
            </a:r>
            <a:r>
              <a:rPr lang="en-US" altLang="en-US" sz="2200" b="1" dirty="0"/>
              <a:t>C</a:t>
            </a:r>
            <a:r>
              <a:rPr lang="en-US" altLang="en-US" sz="100" b="1" dirty="0"/>
              <a:t> </a:t>
            </a:r>
            <a:r>
              <a:rPr lang="en-US" altLang="en-US" sz="2200" b="1" dirty="0"/>
              <a:t>U</a:t>
            </a:r>
            <a:r>
              <a:rPr lang="en-US" altLang="en-US" sz="100" b="1" dirty="0"/>
              <a:t> </a:t>
            </a:r>
            <a:r>
              <a:rPr lang="en-US" altLang="en-US" sz="2200" b="1" dirty="0"/>
              <a:t>A).</a:t>
            </a:r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200" dirty="0"/>
              <a:t>Deposit insurance is provided by the </a:t>
            </a:r>
            <a:r>
              <a:rPr lang="en-US" altLang="en-US" sz="2200" b="1" dirty="0"/>
              <a:t>National Credit Union Share Insurance Fund (N</a:t>
            </a:r>
            <a:r>
              <a:rPr lang="en-US" altLang="en-US" sz="100" b="1" dirty="0"/>
              <a:t> </a:t>
            </a:r>
            <a:r>
              <a:rPr lang="en-US" altLang="en-US" sz="2200" b="1" dirty="0"/>
              <a:t>C</a:t>
            </a:r>
            <a:r>
              <a:rPr lang="en-US" altLang="en-US" sz="100" b="1" dirty="0"/>
              <a:t> </a:t>
            </a:r>
            <a:r>
              <a:rPr lang="en-US" altLang="en-US" sz="2200" b="1" dirty="0"/>
              <a:t>U</a:t>
            </a:r>
            <a:r>
              <a:rPr lang="en-US" altLang="en-US" sz="100" b="1" dirty="0"/>
              <a:t> </a:t>
            </a:r>
            <a:r>
              <a:rPr lang="en-US" altLang="en-US" sz="2200" b="1" dirty="0"/>
              <a:t>S</a:t>
            </a:r>
            <a:r>
              <a:rPr lang="en-US" altLang="en-US" sz="100" b="1" dirty="0"/>
              <a:t> </a:t>
            </a:r>
            <a:r>
              <a:rPr lang="en-US" altLang="en-US" sz="2200" b="1" dirty="0"/>
              <a:t>I</a:t>
            </a:r>
            <a:r>
              <a:rPr lang="en-US" altLang="en-US" sz="100" b="1" dirty="0"/>
              <a:t> </a:t>
            </a:r>
            <a:r>
              <a:rPr lang="en-US" altLang="en-US" sz="2200" b="1" dirty="0"/>
              <a:t>F).</a:t>
            </a:r>
          </a:p>
          <a:p>
            <a:pPr marL="621792" lvl="2" indent="-32004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1900" dirty="0"/>
              <a:t>N</a:t>
            </a:r>
            <a:r>
              <a:rPr lang="en-US" altLang="en-US" sz="100" dirty="0"/>
              <a:t> </a:t>
            </a:r>
            <a:r>
              <a:rPr lang="en-US" altLang="en-US" sz="1900" dirty="0"/>
              <a:t>C</a:t>
            </a:r>
            <a:r>
              <a:rPr lang="en-US" altLang="en-US" sz="100" dirty="0"/>
              <a:t> </a:t>
            </a:r>
            <a:r>
              <a:rPr lang="en-US" altLang="en-US" sz="1900" dirty="0"/>
              <a:t>U</a:t>
            </a:r>
            <a:r>
              <a:rPr lang="en-US" altLang="en-US" sz="100" dirty="0"/>
              <a:t> </a:t>
            </a:r>
            <a:r>
              <a:rPr lang="en-US" altLang="en-US" sz="1900" dirty="0"/>
              <a:t>S</a:t>
            </a:r>
            <a:r>
              <a:rPr lang="en-US" altLang="en-US" sz="100" dirty="0"/>
              <a:t> </a:t>
            </a:r>
            <a:r>
              <a:rPr lang="en-US" altLang="en-US" sz="1900" dirty="0"/>
              <a:t>I</a:t>
            </a:r>
            <a:r>
              <a:rPr lang="en-US" altLang="en-US" sz="100" dirty="0"/>
              <a:t> </a:t>
            </a:r>
            <a:r>
              <a:rPr lang="en-US" altLang="en-US" sz="1900" dirty="0"/>
              <a:t>F covers 98% of all credit union deposits.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4"/>
          </p:nvPr>
        </p:nvSpPr>
        <p:spPr>
          <a:xfrm>
            <a:off x="474131" y="4133088"/>
            <a:ext cx="8229600" cy="1523999"/>
          </a:xfrm>
        </p:spPr>
        <p:txBody>
          <a:bodyPr/>
          <a:lstStyle/>
          <a:p>
            <a:pPr marL="0" indent="0" eaLnBrk="1" hangingPunct="1">
              <a:spcAft>
                <a:spcPts val="1200"/>
              </a:spcAft>
              <a:buNone/>
            </a:pPr>
            <a:r>
              <a:rPr lang="en-US" altLang="en-US" sz="2200" dirty="0"/>
              <a:t>Remaining C</a:t>
            </a:r>
            <a:r>
              <a:rPr lang="en-US" altLang="en-US" sz="100" dirty="0"/>
              <a:t> </a:t>
            </a:r>
            <a:r>
              <a:rPr lang="en-US" altLang="en-US" sz="2200" dirty="0"/>
              <a:t>U</a:t>
            </a:r>
            <a:r>
              <a:rPr lang="en-US" altLang="en-US" sz="100" dirty="0"/>
              <a:t> </a:t>
            </a:r>
            <a:r>
              <a:rPr lang="en-US" altLang="en-US" sz="2200" dirty="0"/>
              <a:t>s are regulated at the state level.</a:t>
            </a:r>
          </a:p>
          <a:p>
            <a:pPr marL="0" indent="0" eaLnBrk="1" hangingPunct="1">
              <a:buNone/>
            </a:pPr>
            <a:r>
              <a:rPr lang="en-US" altLang="en-US" sz="2200" dirty="0"/>
              <a:t>Membership increased from 77.5 million to 107.6 million from 1999 to 2016.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14-</a:t>
            </a:r>
            <a:fld id="{4773FF61-F4E9-4123-B6AF-201BC82A0194}" type="slidenum">
              <a:rPr lang="en-US" altLang="en-US" smtClean="0"/>
              <a:pPr>
                <a:defRPr/>
              </a:pPr>
              <a:t>18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00856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8025"/>
            <a:ext cx="7089648" cy="1046519"/>
          </a:xfrm>
        </p:spPr>
        <p:txBody>
          <a:bodyPr anchor="ctr"/>
          <a:lstStyle/>
          <a:p>
            <a:r>
              <a:rPr lang="en-US" sz="3500" dirty="0"/>
              <a:t>Return on Assets for Credit Unions, 19</a:t>
            </a:r>
            <a:r>
              <a:rPr lang="en-US" sz="100" dirty="0"/>
              <a:t> </a:t>
            </a:r>
            <a:r>
              <a:rPr lang="en-US" sz="3500" dirty="0"/>
              <a:t>93 through 2016</a:t>
            </a:r>
            <a:endParaRPr lang="en-IN" sz="3500" dirty="0"/>
          </a:p>
        </p:txBody>
      </p:sp>
      <p:sp>
        <p:nvSpPr>
          <p:cNvPr id="8" name="Content Placeholder 5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487490"/>
          </a:xfrm>
        </p:spPr>
        <p:txBody>
          <a:bodyPr/>
          <a:lstStyle/>
          <a:p>
            <a:pPr marL="0" indent="0">
              <a:buNone/>
            </a:pPr>
            <a:r>
              <a:rPr lang="en-IN" sz="2000" b="1" dirty="0"/>
              <a:t>Figure 14-8 </a:t>
            </a:r>
            <a:r>
              <a:rPr lang="en-IN" sz="1800" b="1" dirty="0">
                <a:solidFill>
                  <a:srgbClr val="0070C0"/>
                </a:solidFill>
              </a:rPr>
              <a:t>Return on Assets for Credit Unions, 1993-2016</a:t>
            </a:r>
          </a:p>
        </p:txBody>
      </p:sp>
      <p:pic>
        <p:nvPicPr>
          <p:cNvPr id="11" name="Picture 10" descr="Bar graph showing the ROA (%) for credit unions for the years 1993 to 2016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36" y="2650868"/>
            <a:ext cx="8312728" cy="2336550"/>
          </a:xfrm>
          <a:prstGeom prst="rect">
            <a:avLst/>
          </a:prstGeom>
        </p:spPr>
      </p:pic>
      <p:sp>
        <p:nvSpPr>
          <p:cNvPr id="9" name="Content Placeholder 3"/>
          <p:cNvSpPr txBox="1">
            <a:spLocks/>
          </p:cNvSpPr>
          <p:nvPr/>
        </p:nvSpPr>
        <p:spPr>
          <a:xfrm>
            <a:off x="465661" y="5371392"/>
            <a:ext cx="8229600" cy="711011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2150" indent="-3476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+mn-lt"/>
              </a:defRPr>
            </a:lvl2pPr>
            <a:lvl3pPr marL="987425" indent="-2936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+mn-lt"/>
              </a:defRPr>
            </a:lvl3pPr>
            <a:lvl4pPr marL="1281113" indent="-292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4pPr>
            <a:lvl5pPr marL="1598613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0558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130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29702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4274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2000" b="1" kern="0" dirty="0"/>
              <a:t>Source: </a:t>
            </a:r>
            <a:r>
              <a:rPr lang="en-US" sz="1800" kern="0" dirty="0"/>
              <a:t>National Credit Union Administration, Midyear Statistics and Year End Statistics and Year End Statistics, various years, www.ncua.gov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3614285" y="6200128"/>
            <a:ext cx="1775861" cy="231008"/>
          </a:xfrm>
        </p:spPr>
        <p:txBody>
          <a:bodyPr/>
          <a:lstStyle/>
          <a:p>
            <a:pPr marL="0" indent="0">
              <a:buNone/>
            </a:pPr>
            <a:r>
              <a:rPr lang="en-IN" sz="900" dirty="0">
                <a:hlinkClick r:id="rId4" action="ppaction://hlinksldjump"/>
              </a:rPr>
              <a:t>Access the long description slide.</a:t>
            </a:r>
            <a:endParaRPr lang="en-IN" sz="900" dirty="0">
              <a:hlinkClick r:id="rId5" action="ppaction://hlinksldjump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14-</a:t>
            </a:r>
            <a:fld id="{4773FF61-F4E9-4123-B6AF-201BC82A0194}" type="slidenum">
              <a:rPr lang="en-US" altLang="en-US" smtClean="0"/>
              <a:pPr>
                <a:defRPr/>
              </a:pPr>
              <a:t>19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6971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67768"/>
            <a:ext cx="7543800" cy="804341"/>
          </a:xfrm>
        </p:spPr>
        <p:txBody>
          <a:bodyPr anchor="ctr"/>
          <a:lstStyle/>
          <a:p>
            <a:pPr eaLnBrk="1" hangingPunct="1"/>
            <a:r>
              <a:rPr lang="en-US" sz="3500" dirty="0"/>
              <a:t>Savings Institutions (S</a:t>
            </a:r>
            <a:r>
              <a:rPr lang="en-US" sz="100" dirty="0"/>
              <a:t> </a:t>
            </a:r>
            <a:r>
              <a:rPr lang="en-US" sz="3500" dirty="0"/>
              <a:t>I</a:t>
            </a:r>
            <a:r>
              <a:rPr lang="en-US" sz="100" dirty="0"/>
              <a:t> </a:t>
            </a:r>
            <a:r>
              <a:rPr lang="en-US" sz="3500" dirty="0"/>
              <a:t>s)</a:t>
            </a:r>
            <a:endParaRPr lang="en-US" alt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1767649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600" dirty="0"/>
              <a:t>Comprise two groups of D</a:t>
            </a:r>
            <a:r>
              <a:rPr lang="en-US" altLang="en-US" sz="100" dirty="0"/>
              <a:t> </a:t>
            </a:r>
            <a:r>
              <a:rPr lang="en-US" altLang="en-US" sz="2600" dirty="0"/>
              <a:t>I</a:t>
            </a:r>
            <a:r>
              <a:rPr lang="en-US" altLang="en-US" sz="100" dirty="0"/>
              <a:t> </a:t>
            </a:r>
            <a:r>
              <a:rPr lang="en-US" altLang="en-US" sz="2600" dirty="0"/>
              <a:t>s: savings associations and savings banks.</a:t>
            </a:r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200" dirty="0"/>
              <a:t>Savings associations were historically referred to as Savings and Loans (S&amp;L</a:t>
            </a:r>
            <a:r>
              <a:rPr lang="en-US" altLang="en-US" sz="100" dirty="0"/>
              <a:t> </a:t>
            </a:r>
            <a:r>
              <a:rPr lang="en-US" altLang="en-US" sz="2200" dirty="0"/>
              <a:t>s) associations.</a:t>
            </a:r>
          </a:p>
        </p:txBody>
      </p:sp>
      <p:sp>
        <p:nvSpPr>
          <p:cNvPr id="26" name="Content Placeholder 25"/>
          <p:cNvSpPr>
            <a:spLocks noGrp="1"/>
          </p:cNvSpPr>
          <p:nvPr>
            <p:ph idx="15"/>
          </p:nvPr>
        </p:nvSpPr>
        <p:spPr>
          <a:xfrm>
            <a:off x="457200" y="3645408"/>
            <a:ext cx="8229600" cy="2048256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600" dirty="0"/>
              <a:t>Specialize in long-term residential mortgages, which are usually financed with short-term deposits of small savers.</a:t>
            </a:r>
          </a:p>
          <a:p>
            <a:pPr marL="0" indent="0" eaLnBrk="1" hangingPunct="1">
              <a:buNone/>
            </a:pPr>
            <a:r>
              <a:rPr lang="en-US" altLang="en-US" sz="2600" dirty="0"/>
              <a:t>Faced a major crisis during the 1982-1992 period, resulting in the failure of half of Sis.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14-</a:t>
            </a:r>
            <a:fld id="{4773FF61-F4E9-4123-B6AF-201BC82A0194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329"/>
            <a:ext cx="7543800" cy="731219"/>
          </a:xfrm>
        </p:spPr>
        <p:txBody>
          <a:bodyPr anchor="ctr"/>
          <a:lstStyle/>
          <a:p>
            <a:r>
              <a:rPr lang="en-US" sz="3500" dirty="0"/>
              <a:t>Finance Companies (F</a:t>
            </a:r>
            <a:r>
              <a:rPr lang="en-US" sz="100" dirty="0"/>
              <a:t> </a:t>
            </a:r>
            <a:r>
              <a:rPr lang="en-US" sz="3500" dirty="0"/>
              <a:t>Cs) </a:t>
            </a:r>
            <a:r>
              <a:rPr lang="en-US" sz="1000" dirty="0"/>
              <a:t>1</a:t>
            </a:r>
            <a:endParaRPr lang="en-IN" sz="1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3852481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600" dirty="0"/>
              <a:t>There are three major types of </a:t>
            </a:r>
            <a:r>
              <a:rPr lang="en-US" altLang="en-US" sz="2600" b="1" dirty="0"/>
              <a:t>finance companies (F</a:t>
            </a:r>
            <a:r>
              <a:rPr lang="en-US" altLang="en-US" sz="100" b="1" dirty="0"/>
              <a:t> </a:t>
            </a:r>
            <a:r>
              <a:rPr lang="en-US" altLang="en-US" sz="2600" b="1" dirty="0"/>
              <a:t>Cs).</a:t>
            </a:r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200" b="1" dirty="0"/>
              <a:t>Sales finance institutions</a:t>
            </a:r>
            <a:r>
              <a:rPr lang="en-US" altLang="en-US" sz="2200" dirty="0"/>
              <a:t> specialize in loans to customers of a particular retailer or manufacturer.</a:t>
            </a:r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200" b="1" dirty="0"/>
              <a:t>Personal credit institutions</a:t>
            </a:r>
            <a:r>
              <a:rPr lang="en-US" altLang="en-US" sz="2200" dirty="0"/>
              <a:t> specialize in installment and other loans to consumers.</a:t>
            </a:r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200" b="1" dirty="0"/>
              <a:t>Business credit institutions</a:t>
            </a:r>
            <a:r>
              <a:rPr lang="en-US" altLang="en-US" sz="2200" dirty="0"/>
              <a:t> specialize in business loans, especially through equipment leasing and factoring.</a:t>
            </a:r>
          </a:p>
          <a:p>
            <a:pPr marL="621792" lvl="2" indent="-32004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100" b="1" dirty="0"/>
              <a:t>Factoring </a:t>
            </a:r>
            <a:r>
              <a:rPr lang="en-US" altLang="en-US" sz="2100" dirty="0"/>
              <a:t>is the process of purchasing accounts receivable from corporations, usually with no recourse to the seller should the receivables go bad.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14-</a:t>
            </a:r>
            <a:fld id="{4773FF61-F4E9-4123-B6AF-201BC82A0194}" type="slidenum">
              <a:rPr lang="en-US" altLang="en-US" smtClean="0"/>
              <a:pPr>
                <a:defRPr/>
              </a:pPr>
              <a:t>20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6082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3500" dirty="0"/>
              <a:t>Finance Companies (F</a:t>
            </a:r>
            <a:r>
              <a:rPr lang="en-US" sz="100" dirty="0"/>
              <a:t> </a:t>
            </a:r>
            <a:r>
              <a:rPr lang="en-US" sz="3500" dirty="0"/>
              <a:t>Cs) </a:t>
            </a:r>
            <a:r>
              <a:rPr lang="en-US" sz="1000" dirty="0"/>
              <a:t>2</a:t>
            </a:r>
            <a:endParaRPr lang="en-IN" sz="10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889951"/>
            <a:ext cx="8229600" cy="2718626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spcAft>
                <a:spcPts val="1500"/>
              </a:spcAft>
              <a:buNone/>
            </a:pPr>
            <a:r>
              <a:rPr lang="en-US" altLang="en-US" sz="2600" dirty="0"/>
              <a:t>Industry assets were $1,820.6 billion in 2016.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600" dirty="0"/>
              <a:t>FC industry is highly concentrated.</a:t>
            </a:r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200" dirty="0"/>
              <a:t>The 20 largest FCs account for more than 65% of industry assets.</a:t>
            </a:r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200" dirty="0"/>
              <a:t>Many of the largest F</a:t>
            </a:r>
            <a:r>
              <a:rPr lang="en-US" altLang="en-US" sz="100" dirty="0"/>
              <a:t> </a:t>
            </a:r>
            <a:r>
              <a:rPr lang="en-US" altLang="en-US" sz="2200" dirty="0"/>
              <a:t>Cs tend to wholly owned or captive subsidiaries of major manufacturing companies.</a:t>
            </a:r>
          </a:p>
          <a:p>
            <a:pPr marL="621792" lvl="2" indent="-32004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1800" dirty="0"/>
              <a:t>E.g., Ford Motor Credit is a subsidiary of Ford Motor.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14-</a:t>
            </a:r>
            <a:fld id="{4773FF61-F4E9-4123-B6AF-201BC82A0194}" type="slidenum">
              <a:rPr lang="en-US" altLang="en-US" smtClean="0"/>
              <a:pPr>
                <a:defRPr/>
              </a:pPr>
              <a:t>21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622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5576"/>
            <a:ext cx="7543800" cy="1083080"/>
          </a:xfrm>
        </p:spPr>
        <p:txBody>
          <a:bodyPr anchor="ctr"/>
          <a:lstStyle/>
          <a:p>
            <a:r>
              <a:rPr lang="en-US" sz="3500" dirty="0"/>
              <a:t>Assets and Liabilities of U.S. Finance Companies, June 2016</a:t>
            </a:r>
            <a:endParaRPr lang="en-IN" sz="3500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7650480" cy="438721"/>
          </a:xfrm>
        </p:spPr>
        <p:txBody>
          <a:bodyPr/>
          <a:lstStyle/>
          <a:p>
            <a:pPr marL="0" indent="0">
              <a:buSzPct val="100000"/>
              <a:buNone/>
            </a:pPr>
            <a:r>
              <a:rPr lang="en-IN" sz="2000" b="1" dirty="0"/>
              <a:t>Table 14-4 </a:t>
            </a:r>
            <a:r>
              <a:rPr lang="en-IN" sz="1800" b="1" dirty="0">
                <a:solidFill>
                  <a:srgbClr val="0070C0"/>
                </a:solidFill>
              </a:rPr>
              <a:t>Assets and Liabilities of U.S. Finance Companies (June 30, 2016)</a:t>
            </a:r>
          </a:p>
        </p:txBody>
      </p:sp>
      <p:pic>
        <p:nvPicPr>
          <p:cNvPr id="16" name="Picture 15" descr="Table showing the assets and liabilities of U.S. Finance companies for June 30, 2016.&#10;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5065" y="2157984"/>
            <a:ext cx="5873869" cy="3785383"/>
          </a:xfrm>
          <a:prstGeom prst="rect">
            <a:avLst/>
          </a:prstGeom>
        </p:spPr>
      </p:pic>
      <p:sp>
        <p:nvSpPr>
          <p:cNvPr id="15" name="Content Placeholder 3"/>
          <p:cNvSpPr>
            <a:spLocks noGrp="1"/>
          </p:cNvSpPr>
          <p:nvPr>
            <p:ph idx="14"/>
          </p:nvPr>
        </p:nvSpPr>
        <p:spPr>
          <a:xfrm>
            <a:off x="474131" y="5931001"/>
            <a:ext cx="6658189" cy="420093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/>
              <a:t>Source: </a:t>
            </a:r>
            <a:r>
              <a:rPr lang="en-US" sz="1800" dirty="0"/>
              <a:t>Federal Reserve Bulletin, 2016. www.federalreserve.gov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614285" y="6314428"/>
            <a:ext cx="1775861" cy="231008"/>
          </a:xfrm>
        </p:spPr>
        <p:txBody>
          <a:bodyPr/>
          <a:lstStyle/>
          <a:p>
            <a:pPr marL="0" indent="0">
              <a:buNone/>
            </a:pPr>
            <a:r>
              <a:rPr lang="en-IN" sz="900" dirty="0">
                <a:hlinkClick r:id="rId4" action="ppaction://hlinksldjump"/>
              </a:rPr>
              <a:t>Access the long description slide.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14-</a:t>
            </a:r>
            <a:fld id="{4773FF61-F4E9-4123-B6AF-201BC82A0194}" type="slidenum">
              <a:rPr lang="en-US" altLang="en-US" smtClean="0"/>
              <a:pPr>
                <a:defRPr/>
              </a:pPr>
              <a:t>22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8439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7551"/>
            <a:ext cx="5705605" cy="884775"/>
          </a:xfrm>
        </p:spPr>
        <p:txBody>
          <a:bodyPr anchor="ctr"/>
          <a:lstStyle/>
          <a:p>
            <a:r>
              <a:rPr lang="en-US" sz="3500" dirty="0"/>
              <a:t>Balance Sheets of F</a:t>
            </a:r>
            <a:r>
              <a:rPr lang="en-US" sz="100" dirty="0"/>
              <a:t> </a:t>
            </a:r>
            <a:r>
              <a:rPr lang="en-US" sz="3500" dirty="0"/>
              <a:t>Cs </a:t>
            </a:r>
            <a:r>
              <a:rPr lang="en-US" sz="1000" dirty="0"/>
              <a:t>1</a:t>
            </a:r>
            <a:endParaRPr lang="en-IN" sz="1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3450145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400" dirty="0"/>
              <a:t>Some finance companies make loans to riskier customers at higher interest rates than C</a:t>
            </a:r>
            <a:r>
              <a:rPr lang="en-US" altLang="en-US" sz="100" dirty="0"/>
              <a:t> </a:t>
            </a:r>
            <a:r>
              <a:rPr lang="en-US" altLang="en-US" sz="2400" dirty="0" err="1"/>
              <a:t>Bs</a:t>
            </a:r>
            <a:r>
              <a:rPr lang="en-US" altLang="en-US" sz="2400" dirty="0"/>
              <a:t>.</a:t>
            </a:r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200" b="1" dirty="0"/>
              <a:t>Subprime lenders</a:t>
            </a:r>
            <a:r>
              <a:rPr lang="en-US" altLang="en-US" sz="2200" dirty="0"/>
              <a:t> are F</a:t>
            </a:r>
            <a:r>
              <a:rPr lang="en-US" altLang="en-US" sz="100" dirty="0"/>
              <a:t> </a:t>
            </a:r>
            <a:r>
              <a:rPr lang="en-US" altLang="en-US" sz="2200" dirty="0"/>
              <a:t>Cs that lend to high-risk customers.</a:t>
            </a:r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200" b="1" dirty="0"/>
              <a:t>Loan sharks</a:t>
            </a:r>
            <a:r>
              <a:rPr lang="en-US" altLang="en-US" sz="2200" dirty="0"/>
              <a:t> are subprime lenders that charge unfairly exorbitant rates to desperate, subprime borrowers.</a:t>
            </a:r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200" b="1" dirty="0"/>
              <a:t>Payday lenders</a:t>
            </a:r>
            <a:r>
              <a:rPr lang="en-US" altLang="en-US" sz="2200" dirty="0"/>
              <a:t> provide short-term cash advances that are often due when borrowers receive their next paycheck.</a:t>
            </a:r>
          </a:p>
          <a:p>
            <a:pPr marL="621792" lvl="2" indent="-32004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1800" dirty="0"/>
              <a:t>An estimated 12 million Americans used payday loans in 2016 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14-</a:t>
            </a:r>
            <a:fld id="{4773FF61-F4E9-4123-B6AF-201BC82A0194}" type="slidenum">
              <a:rPr lang="en-US" altLang="en-US" smtClean="0"/>
              <a:pPr>
                <a:defRPr/>
              </a:pPr>
              <a:t>23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06267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7768"/>
            <a:ext cx="7543800" cy="804341"/>
          </a:xfrm>
        </p:spPr>
        <p:txBody>
          <a:bodyPr anchor="ctr"/>
          <a:lstStyle/>
          <a:p>
            <a:r>
              <a:rPr lang="en-US" sz="3500" dirty="0"/>
              <a:t>Balance Sheets of F</a:t>
            </a:r>
            <a:r>
              <a:rPr lang="en-US" sz="100" dirty="0"/>
              <a:t> </a:t>
            </a:r>
            <a:r>
              <a:rPr lang="en-US" sz="3500" dirty="0"/>
              <a:t>Cs </a:t>
            </a:r>
            <a:r>
              <a:rPr lang="en-US" sz="1000" dirty="0"/>
              <a:t>2</a:t>
            </a:r>
            <a:endParaRPr lang="en-IN" sz="35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2"/>
            <a:ext cx="8077200" cy="3767137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600" dirty="0"/>
              <a:t>F</a:t>
            </a:r>
            <a:r>
              <a:rPr lang="en-US" altLang="en-US" sz="100" dirty="0"/>
              <a:t> </a:t>
            </a:r>
            <a:r>
              <a:rPr lang="en-US" altLang="en-US" sz="2600" dirty="0"/>
              <a:t>Cs often have advantages over C</a:t>
            </a:r>
            <a:r>
              <a:rPr lang="en-US" altLang="en-US" sz="100" dirty="0"/>
              <a:t> </a:t>
            </a:r>
            <a:r>
              <a:rPr lang="en-US" altLang="en-US" sz="2600" dirty="0" err="1"/>
              <a:t>Bs</a:t>
            </a:r>
            <a:r>
              <a:rPr lang="en-US" altLang="en-US" sz="2600" dirty="0"/>
              <a:t> with respect to </a:t>
            </a:r>
            <a:r>
              <a:rPr lang="en-US" altLang="en-US" sz="2600" b="1" dirty="0"/>
              <a:t>business loans</a:t>
            </a:r>
            <a:r>
              <a:rPr lang="en-US" altLang="en-US" sz="2600" dirty="0"/>
              <a:t> because F</a:t>
            </a:r>
            <a:r>
              <a:rPr lang="en-US" altLang="en-US" sz="100" dirty="0"/>
              <a:t> </a:t>
            </a:r>
            <a:r>
              <a:rPr lang="en-US" altLang="en-US" sz="2600" dirty="0"/>
              <a:t>Cs:</a:t>
            </a:r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200" dirty="0"/>
              <a:t>Are not subject to regulations that restrict the type of products and services they can offer.</a:t>
            </a:r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200" dirty="0"/>
              <a:t>Do not accept deposits—accordingly, bank-type regulators do not monitor their behavior.</a:t>
            </a:r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200" dirty="0"/>
              <a:t>Often have substantial industry and product expertise.</a:t>
            </a:r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200" dirty="0"/>
              <a:t>Are more willing to accept risky customers.</a:t>
            </a:r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200" dirty="0"/>
              <a:t>Generally have lower overhead than C</a:t>
            </a:r>
            <a:r>
              <a:rPr lang="en-US" altLang="en-US" sz="100" dirty="0"/>
              <a:t> </a:t>
            </a:r>
            <a:r>
              <a:rPr lang="en-US" altLang="en-US" sz="2200" dirty="0" err="1"/>
              <a:t>Bs</a:t>
            </a:r>
            <a:r>
              <a:rPr lang="en-US" altLang="en-US" sz="2200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14-</a:t>
            </a:r>
            <a:fld id="{4773FF61-F4E9-4123-B6AF-201BC82A0194}" type="slidenum">
              <a:rPr lang="en-US" altLang="en-US" smtClean="0"/>
              <a:pPr>
                <a:defRPr/>
              </a:pPr>
              <a:t>24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0407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7551"/>
            <a:ext cx="7543800" cy="884775"/>
          </a:xfrm>
        </p:spPr>
        <p:txBody>
          <a:bodyPr anchor="ctr"/>
          <a:lstStyle/>
          <a:p>
            <a:r>
              <a:rPr lang="en-US" sz="3500" dirty="0"/>
              <a:t>Balance Sheets of F</a:t>
            </a:r>
            <a:r>
              <a:rPr lang="en-US" sz="100" dirty="0"/>
              <a:t> </a:t>
            </a:r>
            <a:r>
              <a:rPr lang="en-US" sz="3500" dirty="0"/>
              <a:t>Cs Concluded</a:t>
            </a:r>
            <a:endParaRPr lang="en-IN" sz="3500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3486721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600" b="1" dirty="0"/>
              <a:t>Real estate loans.</a:t>
            </a:r>
            <a:endParaRPr lang="en-US" altLang="en-US" sz="2600" dirty="0"/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200" b="1" dirty="0"/>
              <a:t>Second mortgages</a:t>
            </a:r>
            <a:r>
              <a:rPr lang="en-US" altLang="en-US" sz="2200" dirty="0"/>
              <a:t> are in the form of </a:t>
            </a:r>
            <a:r>
              <a:rPr lang="en-US" altLang="en-US" sz="2200" b="1" dirty="0"/>
              <a:t>home equity loans</a:t>
            </a:r>
            <a:r>
              <a:rPr lang="en-US" altLang="en-US" sz="2200" dirty="0"/>
              <a:t>, i.e., loans that let customers borrow on a line of credit secured with a second mortgage on their home.</a:t>
            </a:r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200" b="1" dirty="0"/>
              <a:t>Securitized mortgage assets</a:t>
            </a:r>
            <a:r>
              <a:rPr lang="en-US" altLang="en-US" sz="2200" dirty="0"/>
              <a:t> are mortgages purchased and used as assets backing secondary market securities.</a:t>
            </a:r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200" b="1" dirty="0"/>
              <a:t>Mortgage servicing</a:t>
            </a:r>
            <a:r>
              <a:rPr lang="en-US" altLang="en-US" sz="2200" dirty="0"/>
              <a:t> is a fee-related activity whereby the flow of mortgage repayments is collected and passed on to investors in whole mortgage loan packages or securitization vehicles.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14-</a:t>
            </a:r>
            <a:fld id="{4773FF61-F4E9-4123-B6AF-201BC82A0194}" type="slidenum">
              <a:rPr lang="en-US" altLang="en-US" smtClean="0"/>
              <a:pPr>
                <a:defRPr/>
              </a:pPr>
              <a:t>25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94743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3500" dirty="0"/>
              <a:t>F</a:t>
            </a:r>
            <a:r>
              <a:rPr lang="en-US" sz="100" dirty="0"/>
              <a:t> </a:t>
            </a:r>
            <a:r>
              <a:rPr lang="en-US" sz="3500" dirty="0"/>
              <a:t>C Performance </a:t>
            </a:r>
            <a:r>
              <a:rPr lang="en-US" sz="1000" dirty="0"/>
              <a:t>1</a:t>
            </a:r>
            <a:endParaRPr lang="en-IN" sz="10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1210732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spcBef>
                <a:spcPts val="1000"/>
              </a:spcBef>
              <a:buSzPct val="100000"/>
              <a:buNone/>
            </a:pPr>
            <a:r>
              <a:rPr lang="en-US" altLang="en-US" sz="2200" dirty="0"/>
              <a:t>Problems arose in the F</a:t>
            </a:r>
            <a:r>
              <a:rPr lang="en-US" altLang="en-US" sz="100" dirty="0"/>
              <a:t> </a:t>
            </a:r>
            <a:r>
              <a:rPr lang="en-US" altLang="en-US" sz="2200" dirty="0"/>
              <a:t>C industry in the mid- and late-2000s with the crash of the market for subprime mortgage loans.</a:t>
            </a:r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Many F</a:t>
            </a:r>
            <a:r>
              <a:rPr lang="en-US" altLang="en-US" sz="100" dirty="0"/>
              <a:t> </a:t>
            </a:r>
            <a:r>
              <a:rPr lang="en-US" altLang="en-US" sz="2000" dirty="0"/>
              <a:t>Cs saw sharply lower equity values.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3"/>
          </p:nvPr>
        </p:nvSpPr>
        <p:spPr>
          <a:xfrm>
            <a:off x="465661" y="3027530"/>
            <a:ext cx="8229600" cy="3300117"/>
          </a:xfrm>
        </p:spPr>
        <p:txBody>
          <a:bodyPr/>
          <a:lstStyle/>
          <a:p>
            <a:pPr marL="0" indent="0" eaLnBrk="1" hangingPunct="1">
              <a:buSzPct val="100000"/>
              <a:buNone/>
            </a:pPr>
            <a:r>
              <a:rPr lang="en-US" altLang="en-US" sz="2200" dirty="0"/>
              <a:t>F</a:t>
            </a:r>
            <a:r>
              <a:rPr lang="en-US" altLang="en-US" sz="100" dirty="0"/>
              <a:t> </a:t>
            </a:r>
            <a:r>
              <a:rPr lang="en-US" altLang="en-US" sz="2200" dirty="0"/>
              <a:t>Cs are subject to state-imposed usury ceilings and additional restrictions have been imposed on payday loans in many states.</a:t>
            </a:r>
          </a:p>
          <a:p>
            <a:pPr marL="0" indent="0" eaLnBrk="1" hangingPunct="1">
              <a:buSzPct val="100000"/>
              <a:buNone/>
            </a:pPr>
            <a:r>
              <a:rPr lang="en-US" altLang="en-US" sz="2200" dirty="0"/>
              <a:t>Because F</a:t>
            </a:r>
            <a:r>
              <a:rPr lang="en-US" altLang="en-US" sz="100" dirty="0"/>
              <a:t> </a:t>
            </a:r>
            <a:r>
              <a:rPr lang="en-US" altLang="en-US" sz="2200" dirty="0"/>
              <a:t>Cs do not accept deposits, they are not subject to the extensive oversight common among C</a:t>
            </a:r>
            <a:r>
              <a:rPr lang="en-US" altLang="en-US" sz="100" dirty="0"/>
              <a:t> </a:t>
            </a:r>
            <a:r>
              <a:rPr lang="en-US" altLang="en-US" sz="2200" dirty="0" err="1"/>
              <a:t>Bs</a:t>
            </a:r>
            <a:r>
              <a:rPr lang="en-US" altLang="en-US" sz="2200" dirty="0"/>
              <a:t>, S</a:t>
            </a:r>
            <a:r>
              <a:rPr lang="en-US" altLang="en-US" sz="100" dirty="0"/>
              <a:t> </a:t>
            </a:r>
            <a:r>
              <a:rPr lang="en-US" altLang="en-US" sz="2200" dirty="0"/>
              <a:t>I</a:t>
            </a:r>
            <a:r>
              <a:rPr lang="en-US" altLang="en-US" sz="100" dirty="0"/>
              <a:t> </a:t>
            </a:r>
            <a:r>
              <a:rPr lang="en-US" altLang="en-US" sz="2200" dirty="0"/>
              <a:t>s, and C</a:t>
            </a:r>
            <a:r>
              <a:rPr lang="en-US" altLang="en-US" sz="100" dirty="0"/>
              <a:t> </a:t>
            </a:r>
            <a:r>
              <a:rPr lang="en-US" altLang="en-US" sz="2200" dirty="0"/>
              <a:t>U</a:t>
            </a:r>
            <a:r>
              <a:rPr lang="en-US" altLang="en-US" sz="100" dirty="0"/>
              <a:t> </a:t>
            </a:r>
            <a:r>
              <a:rPr lang="en-US" altLang="en-US" sz="2200" dirty="0"/>
              <a:t>s .</a:t>
            </a:r>
          </a:p>
          <a:p>
            <a:pPr marL="292608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200" dirty="0"/>
              <a:t>F</a:t>
            </a:r>
            <a:r>
              <a:rPr lang="en-US" altLang="en-US" sz="100" dirty="0"/>
              <a:t> </a:t>
            </a:r>
            <a:r>
              <a:rPr lang="en-US" altLang="en-US" sz="2200" dirty="0"/>
              <a:t>C industry improved in the mid-200s and early 2010s.</a:t>
            </a:r>
          </a:p>
          <a:p>
            <a:pPr marL="621792" lvl="1" indent="-32004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1800" dirty="0"/>
              <a:t>In the mid-2010s, industry median R</a:t>
            </a:r>
            <a:r>
              <a:rPr lang="en-US" altLang="en-US" sz="100" dirty="0"/>
              <a:t> </a:t>
            </a:r>
            <a:r>
              <a:rPr lang="en-US" altLang="en-US" sz="1800" dirty="0"/>
              <a:t>O</a:t>
            </a:r>
            <a:r>
              <a:rPr lang="en-US" altLang="en-US" sz="100" dirty="0"/>
              <a:t> </a:t>
            </a:r>
            <a:r>
              <a:rPr lang="en-US" altLang="en-US" sz="1800" dirty="0"/>
              <a:t>E rose to 9.33%, up from 6.61% during the height of the crisis, for business credit institutions.</a:t>
            </a:r>
          </a:p>
          <a:p>
            <a:pPr marL="621792" lvl="1" indent="-32004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1800" dirty="0"/>
              <a:t>During the mid-2010s, industry median R</a:t>
            </a:r>
            <a:r>
              <a:rPr lang="en-US" altLang="en-US" sz="100" dirty="0"/>
              <a:t> </a:t>
            </a:r>
            <a:r>
              <a:rPr lang="en-US" altLang="en-US" sz="1800" dirty="0"/>
              <a:t>O</a:t>
            </a:r>
            <a:r>
              <a:rPr lang="en-US" altLang="en-US" sz="100" dirty="0"/>
              <a:t> </a:t>
            </a:r>
            <a:r>
              <a:rPr lang="en-US" altLang="en-US" sz="1800" dirty="0"/>
              <a:t>E rose to 13.73%, up from 5.31% during the height of the crisis, for personal credit institutions.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14-</a:t>
            </a:r>
            <a:fld id="{4773FF61-F4E9-4123-B6AF-201BC82A0194}" type="slidenum">
              <a:rPr lang="en-US" altLang="en-US" smtClean="0"/>
              <a:pPr>
                <a:defRPr/>
              </a:pPr>
              <a:t>26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363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3500" dirty="0"/>
              <a:t>F</a:t>
            </a:r>
            <a:r>
              <a:rPr lang="en-US" sz="100" dirty="0"/>
              <a:t> </a:t>
            </a:r>
            <a:r>
              <a:rPr lang="en-US" sz="3500" dirty="0"/>
              <a:t>C Performance </a:t>
            </a:r>
            <a:r>
              <a:rPr lang="en-US" sz="1000" dirty="0"/>
              <a:t>2</a:t>
            </a:r>
            <a:endParaRPr lang="en-IN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3249507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200" dirty="0"/>
              <a:t>Between 2005 and 2007, home prices began to fall and borrowers faced rising interest rates, resulting in more people defaulting on their mortgages.</a:t>
            </a:r>
          </a:p>
          <a:p>
            <a:pPr marL="0" indent="0" eaLnBrk="1" hangingPunct="1">
              <a:buNone/>
            </a:pPr>
            <a:r>
              <a:rPr lang="en-US" altLang="en-US" sz="2200" dirty="0"/>
              <a:t>Mortgage loan delinquencies and small business loan failure rates peaked in 2008 and 2009, hurting overall profitability.</a:t>
            </a:r>
          </a:p>
          <a:p>
            <a:pPr marL="0" indent="0" eaLnBrk="1" hangingPunct="1">
              <a:buNone/>
            </a:pPr>
            <a:r>
              <a:rPr lang="en-US" altLang="en-US" sz="2200" dirty="0"/>
              <a:t>Crash in the subprime mortgage market led to serious problems for the U.S. and worldwide economies as a whole.</a:t>
            </a:r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1800" dirty="0"/>
              <a:t>Countrywide Financial failed, G</a:t>
            </a:r>
            <a:r>
              <a:rPr lang="en-US" altLang="en-US" sz="100" dirty="0"/>
              <a:t> </a:t>
            </a:r>
            <a:r>
              <a:rPr lang="en-US" altLang="en-US" sz="1800" dirty="0"/>
              <a:t>MAC Financial Services was forced to convert to a bank holding company to prevent failure, and C</a:t>
            </a:r>
            <a:r>
              <a:rPr lang="en-US" altLang="en-US" sz="100" dirty="0"/>
              <a:t> </a:t>
            </a:r>
            <a:r>
              <a:rPr lang="en-US" altLang="en-US" sz="1800" dirty="0"/>
              <a:t>I</a:t>
            </a:r>
            <a:r>
              <a:rPr lang="en-US" altLang="en-US" sz="100" dirty="0"/>
              <a:t> </a:t>
            </a:r>
            <a:r>
              <a:rPr lang="en-US" altLang="en-US" sz="1800" dirty="0"/>
              <a:t>T Group also failed.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4"/>
          </p:nvPr>
        </p:nvSpPr>
        <p:spPr>
          <a:xfrm>
            <a:off x="474131" y="4968770"/>
            <a:ext cx="8229600" cy="1407645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200" dirty="0"/>
              <a:t>Financial crisis issues remained even into 2016.</a:t>
            </a:r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1800" dirty="0"/>
              <a:t>Industry receivables stood at $1.42 trillion in the mid-2010s, down from $1.93 trillion during the crisis, while industry employment was 562,400 in the mid-2010s, down from 715,900 as the crisis began.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14-</a:t>
            </a:r>
            <a:fld id="{4773FF61-F4E9-4123-B6AF-201BC82A0194}" type="slidenum">
              <a:rPr lang="en-US" altLang="en-US" smtClean="0"/>
              <a:pPr>
                <a:defRPr/>
              </a:pPr>
              <a:t>27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41226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3500" dirty="0"/>
              <a:t>Global Issues</a:t>
            </a:r>
            <a:endParaRPr lang="en-IN" sz="35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3328225"/>
          </a:xfrm>
        </p:spPr>
        <p:txBody>
          <a:bodyPr/>
          <a:lstStyle/>
          <a:p>
            <a:pPr marL="292608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200" dirty="0"/>
              <a:t>Unlike the U.S., S</a:t>
            </a:r>
            <a:r>
              <a:rPr lang="en-US" altLang="en-US" sz="100" dirty="0"/>
              <a:t> </a:t>
            </a:r>
            <a:r>
              <a:rPr lang="en-US" altLang="en-US" sz="2200" dirty="0"/>
              <a:t>I</a:t>
            </a:r>
            <a:r>
              <a:rPr lang="en-US" altLang="en-US" sz="100" dirty="0"/>
              <a:t> </a:t>
            </a:r>
            <a:r>
              <a:rPr lang="en-US" altLang="en-US" sz="2200" dirty="0"/>
              <a:t>s in Europe traditionally catered to the commercial industry.</a:t>
            </a:r>
          </a:p>
          <a:p>
            <a:pPr marL="292608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200" dirty="0"/>
              <a:t>The majority of S</a:t>
            </a:r>
            <a:r>
              <a:rPr lang="en-US" altLang="en-US" sz="100" dirty="0"/>
              <a:t> </a:t>
            </a:r>
            <a:r>
              <a:rPr lang="en-US" altLang="en-US" sz="2200" dirty="0"/>
              <a:t>I</a:t>
            </a:r>
            <a:r>
              <a:rPr lang="en-US" altLang="en-US" sz="100" dirty="0"/>
              <a:t> </a:t>
            </a:r>
            <a:r>
              <a:rPr lang="en-US" altLang="en-US" sz="2200" dirty="0"/>
              <a:t>s in Europe are mutual.</a:t>
            </a:r>
          </a:p>
          <a:p>
            <a:pPr marL="292608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200" dirty="0"/>
              <a:t>S</a:t>
            </a:r>
            <a:r>
              <a:rPr lang="en-US" altLang="en-US" sz="100" dirty="0"/>
              <a:t> </a:t>
            </a:r>
            <a:r>
              <a:rPr lang="en-US" altLang="en-US" sz="2200" dirty="0"/>
              <a:t>I</a:t>
            </a:r>
            <a:r>
              <a:rPr lang="en-US" altLang="en-US" sz="100" dirty="0"/>
              <a:t> </a:t>
            </a:r>
            <a:r>
              <a:rPr lang="en-US" altLang="en-US" sz="2200" dirty="0"/>
              <a:t>s worldwide are quite small compared to C</a:t>
            </a:r>
            <a:r>
              <a:rPr lang="en-US" altLang="en-US" sz="100" dirty="0"/>
              <a:t> </a:t>
            </a:r>
            <a:r>
              <a:rPr lang="en-US" altLang="en-US" sz="2200" dirty="0" err="1"/>
              <a:t>Bs</a:t>
            </a:r>
            <a:r>
              <a:rPr lang="en-US" altLang="en-US" sz="2200" dirty="0"/>
              <a:t>.</a:t>
            </a:r>
          </a:p>
          <a:p>
            <a:pPr marL="292608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200" dirty="0"/>
              <a:t>Nonbank F</a:t>
            </a:r>
            <a:r>
              <a:rPr lang="en-US" altLang="en-US" sz="100" dirty="0"/>
              <a:t> </a:t>
            </a:r>
            <a:r>
              <a:rPr lang="en-US" altLang="en-US" sz="2200" dirty="0"/>
              <a:t>I lending has increased in both Latin America and in Europe in the last decade, although there were failures, restructurings and consolidations from the financial crisis.</a:t>
            </a:r>
          </a:p>
          <a:p>
            <a:pPr marL="292608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200" dirty="0"/>
              <a:t>Many foreign S</a:t>
            </a:r>
            <a:r>
              <a:rPr lang="en-US" altLang="en-US" sz="100" dirty="0"/>
              <a:t> </a:t>
            </a:r>
            <a:r>
              <a:rPr lang="en-US" altLang="en-US" sz="2200" dirty="0"/>
              <a:t>I</a:t>
            </a:r>
            <a:r>
              <a:rPr lang="en-US" altLang="en-US" sz="100" dirty="0"/>
              <a:t> </a:t>
            </a:r>
            <a:r>
              <a:rPr lang="en-US" altLang="en-US" sz="2200" dirty="0"/>
              <a:t>s operate cooperatively to fund local development rather than focus on profitability.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14-</a:t>
            </a:r>
            <a:fld id="{4773FF61-F4E9-4123-B6AF-201BC82A0194}" type="slidenum">
              <a:rPr lang="en-US" altLang="en-US" smtClean="0"/>
              <a:pPr>
                <a:defRPr/>
              </a:pPr>
              <a:t>28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6522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6785"/>
            <a:ext cx="7543800" cy="719846"/>
          </a:xfrm>
        </p:spPr>
        <p:txBody>
          <a:bodyPr/>
          <a:lstStyle/>
          <a:p>
            <a:r>
              <a:rPr lang="en-US" sz="3500" dirty="0"/>
              <a:t>Real Estate Assets Long Description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3276"/>
            <a:ext cx="8229600" cy="1675686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39.01% is 1 to 4 family residential. 33.45% is mortgage-backed securities, 13.90 is commercial real estate loans, 10.63% is multifamily residential, 2.73% is construction and land development, and 0.28% is other real estate loans. </a:t>
            </a:r>
          </a:p>
        </p:txBody>
      </p:sp>
      <p:sp>
        <p:nvSpPr>
          <p:cNvPr id="6" name="Content Placeholder 6"/>
          <p:cNvSpPr>
            <a:spLocks noGrp="1"/>
          </p:cNvSpPr>
          <p:nvPr>
            <p:ph idx="14"/>
          </p:nvPr>
        </p:nvSpPr>
        <p:spPr>
          <a:xfrm>
            <a:off x="3407831" y="6280871"/>
            <a:ext cx="2142069" cy="189969"/>
          </a:xfrm>
        </p:spPr>
        <p:txBody>
          <a:bodyPr/>
          <a:lstStyle/>
          <a:p>
            <a:pPr marL="0" indent="0">
              <a:buNone/>
            </a:pPr>
            <a:r>
              <a:rPr lang="en-IN" sz="900" dirty="0">
                <a:hlinkClick r:id="rId2" action="ppaction://hlinksldjump"/>
              </a:rPr>
              <a:t>Return to slide containing original image.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14-</a:t>
            </a:r>
            <a:fld id="{4773FF61-F4E9-4123-B6AF-201BC82A0194}" type="slidenum">
              <a:rPr lang="en-US" altLang="en-US" smtClean="0"/>
              <a:pPr>
                <a:defRPr/>
              </a:pPr>
              <a:t>29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1087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7551"/>
            <a:ext cx="7543800" cy="884775"/>
          </a:xfrm>
        </p:spPr>
        <p:txBody>
          <a:bodyPr anchor="ctr"/>
          <a:lstStyle/>
          <a:p>
            <a:pPr eaLnBrk="1" hangingPunct="1"/>
            <a:r>
              <a:rPr lang="en-US" sz="3500" dirty="0"/>
              <a:t>The S&amp;L Crisis of 19</a:t>
            </a:r>
            <a:r>
              <a:rPr lang="en-US" sz="100" dirty="0"/>
              <a:t> </a:t>
            </a:r>
            <a:r>
              <a:rPr lang="en-US" sz="3500" dirty="0"/>
              <a:t>82-19</a:t>
            </a:r>
            <a:r>
              <a:rPr lang="en-US" sz="100" dirty="0"/>
              <a:t> </a:t>
            </a:r>
            <a:r>
              <a:rPr lang="en-US" sz="3500" dirty="0"/>
              <a:t>92 </a:t>
            </a:r>
            <a:r>
              <a:rPr lang="en-US" sz="1000" dirty="0"/>
              <a:t>1</a:t>
            </a:r>
            <a:endParaRPr lang="en-US" altLang="en-US" sz="1000" dirty="0"/>
          </a:p>
        </p:txBody>
      </p:sp>
      <p:sp>
        <p:nvSpPr>
          <p:cNvPr id="24" name="Content Placeholder 23"/>
          <p:cNvSpPr>
            <a:spLocks noGrp="1"/>
          </p:cNvSpPr>
          <p:nvPr>
            <p:ph idx="1"/>
          </p:nvPr>
        </p:nvSpPr>
        <p:spPr>
          <a:xfrm>
            <a:off x="457200" y="1719263"/>
            <a:ext cx="8157411" cy="3901249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300" dirty="0"/>
              <a:t>Alarming number (1,248) of savings institution failures occurred in the 19</a:t>
            </a:r>
            <a:r>
              <a:rPr lang="en-US" altLang="en-US" sz="100" dirty="0"/>
              <a:t> </a:t>
            </a:r>
            <a:r>
              <a:rPr lang="en-US" altLang="en-US" sz="2300" dirty="0"/>
              <a:t>82-19</a:t>
            </a:r>
            <a:r>
              <a:rPr lang="en-US" altLang="en-US" sz="100" dirty="0"/>
              <a:t> </a:t>
            </a:r>
            <a:r>
              <a:rPr lang="en-US" altLang="en-US" sz="2300" dirty="0"/>
              <a:t>92 period, peaking at 316 in 19</a:t>
            </a:r>
            <a:r>
              <a:rPr lang="en-US" altLang="en-US" sz="100" dirty="0"/>
              <a:t> </a:t>
            </a:r>
            <a:r>
              <a:rPr lang="en-US" altLang="en-US" sz="2300" dirty="0"/>
              <a:t>89.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300" dirty="0"/>
              <a:t>Rapid decline in asset growth of the industry.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300" dirty="0"/>
              <a:t>The Federal Reserve radically changed its monetary policy during October 19</a:t>
            </a:r>
            <a:r>
              <a:rPr lang="en-US" altLang="en-US" sz="100" dirty="0"/>
              <a:t> </a:t>
            </a:r>
            <a:r>
              <a:rPr lang="en-US" altLang="en-US" sz="2300" dirty="0"/>
              <a:t>79 to October 19</a:t>
            </a:r>
            <a:r>
              <a:rPr lang="en-US" altLang="en-US" sz="100" dirty="0"/>
              <a:t> </a:t>
            </a:r>
            <a:r>
              <a:rPr lang="en-US" altLang="en-US" sz="2300" dirty="0"/>
              <a:t>82.</a:t>
            </a:r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200" dirty="0"/>
              <a:t>Targeted reserves rather than interest rates.</a:t>
            </a:r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200" dirty="0"/>
              <a:t>Led to sudden surge in interest rates.</a:t>
            </a:r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200" dirty="0"/>
              <a:t>Many S</a:t>
            </a:r>
            <a:r>
              <a:rPr lang="en-US" altLang="en-US" sz="100" dirty="0"/>
              <a:t> </a:t>
            </a:r>
            <a:r>
              <a:rPr lang="en-US" altLang="en-US" sz="2200" dirty="0"/>
              <a:t>I</a:t>
            </a:r>
            <a:r>
              <a:rPr lang="en-US" altLang="en-US" sz="100" dirty="0"/>
              <a:t> </a:t>
            </a:r>
            <a:r>
              <a:rPr lang="en-US" altLang="en-US" sz="2200" dirty="0"/>
              <a:t>s faced </a:t>
            </a:r>
            <a:r>
              <a:rPr lang="en-US" altLang="en-US" sz="2200" b="1" dirty="0"/>
              <a:t>negative net interest margins.</a:t>
            </a:r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200" dirty="0"/>
              <a:t>S</a:t>
            </a:r>
            <a:r>
              <a:rPr lang="en-US" altLang="en-US" sz="100" dirty="0"/>
              <a:t> </a:t>
            </a:r>
            <a:r>
              <a:rPr lang="en-US" altLang="en-US" sz="2200" dirty="0"/>
              <a:t>I</a:t>
            </a:r>
            <a:r>
              <a:rPr lang="en-US" altLang="en-US" sz="100" dirty="0"/>
              <a:t> </a:t>
            </a:r>
            <a:r>
              <a:rPr lang="en-US" altLang="en-US" sz="2200" dirty="0"/>
              <a:t>s lost depositors because of </a:t>
            </a:r>
            <a:r>
              <a:rPr lang="en-US" altLang="en-US" sz="2200" b="1" dirty="0"/>
              <a:t>Regulation Q.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14-</a:t>
            </a:r>
            <a:fld id="{4773FF61-F4E9-4123-B6AF-201BC82A0194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3194"/>
            <a:ext cx="7543800" cy="1284051"/>
          </a:xfrm>
        </p:spPr>
        <p:txBody>
          <a:bodyPr/>
          <a:lstStyle/>
          <a:p>
            <a:r>
              <a:rPr lang="en-US" sz="3500" dirty="0"/>
              <a:t>Composition of C</a:t>
            </a:r>
            <a:r>
              <a:rPr lang="en-US" sz="100" dirty="0"/>
              <a:t> </a:t>
            </a:r>
            <a:r>
              <a:rPr lang="en-US" sz="3500" dirty="0"/>
              <a:t>U Loan Portfolio Long Description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65661" y="2278239"/>
            <a:ext cx="8229600" cy="260504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43.4% were first mortgage loans, 13.1% were new vehicle loans, 21.7% were used vehicle loans, 4.6% were all other unsecured loans, 6.5% were credit card loans, 10.2% were other loans to members, and 0.5% were other loans.</a:t>
            </a:r>
          </a:p>
        </p:txBody>
      </p:sp>
      <p:sp>
        <p:nvSpPr>
          <p:cNvPr id="6" name="Content Placeholder 6"/>
          <p:cNvSpPr>
            <a:spLocks noGrp="1"/>
          </p:cNvSpPr>
          <p:nvPr>
            <p:ph idx="14"/>
          </p:nvPr>
        </p:nvSpPr>
        <p:spPr>
          <a:xfrm>
            <a:off x="3407831" y="6280871"/>
            <a:ext cx="2142069" cy="189969"/>
          </a:xfrm>
        </p:spPr>
        <p:txBody>
          <a:bodyPr/>
          <a:lstStyle/>
          <a:p>
            <a:pPr marL="0" indent="0">
              <a:buNone/>
            </a:pPr>
            <a:r>
              <a:rPr lang="en-IN" sz="900" dirty="0">
                <a:hlinkClick r:id="rId2" action="ppaction://hlinksldjump"/>
              </a:rPr>
              <a:t>Return to slide </a:t>
            </a:r>
            <a:r>
              <a:rPr lang="en-IN" sz="900" dirty="0">
                <a:hlinkClick r:id="rId3" action="ppaction://hlinksldjump"/>
              </a:rPr>
              <a:t>containing original image.</a:t>
            </a:r>
            <a:endParaRPr lang="en-IN" sz="900" dirty="0">
              <a:hlinkClick r:id="rId2" action="ppaction://hlinksldjump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14-</a:t>
            </a:r>
            <a:fld id="{4773FF61-F4E9-4123-B6AF-201BC82A0194}" type="slidenum">
              <a:rPr lang="en-US" altLang="en-US" smtClean="0"/>
              <a:pPr>
                <a:defRPr/>
              </a:pPr>
              <a:t>30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2563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3470"/>
            <a:ext cx="7543800" cy="1295400"/>
          </a:xfrm>
        </p:spPr>
        <p:txBody>
          <a:bodyPr/>
          <a:lstStyle/>
          <a:p>
            <a:r>
              <a:rPr lang="en-US" sz="3500" dirty="0"/>
              <a:t>Return on Assets for Credit Unions, 1993 through 2016 Long Description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65661" y="2005860"/>
            <a:ext cx="8229600" cy="1379366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The R</a:t>
            </a:r>
            <a:r>
              <a:rPr lang="en-US" sz="100" dirty="0"/>
              <a:t> </a:t>
            </a:r>
            <a:r>
              <a:rPr lang="en-US" sz="2400" dirty="0"/>
              <a:t>O</a:t>
            </a:r>
            <a:r>
              <a:rPr lang="en-US" sz="100" dirty="0"/>
              <a:t> </a:t>
            </a:r>
            <a:r>
              <a:rPr lang="en-US" sz="2400" dirty="0"/>
              <a:t>A declined from 1.4% in 1993 to a low of 0.18 in 2009. In 2010 R</a:t>
            </a:r>
            <a:r>
              <a:rPr lang="en-US" sz="100" dirty="0"/>
              <a:t> </a:t>
            </a:r>
            <a:r>
              <a:rPr lang="en-US" sz="2400" dirty="0"/>
              <a:t>O</a:t>
            </a:r>
            <a:r>
              <a:rPr lang="en-US" sz="100" dirty="0"/>
              <a:t> </a:t>
            </a:r>
            <a:r>
              <a:rPr lang="en-US" sz="2400" dirty="0"/>
              <a:t>A was 0.5%. 2011 was 0.68%, 2012 was 0.84%, 2013 was 0.83%, 2014 was 0.8%, 2015 was 0.75%, and 2016 was 0.75%. </a:t>
            </a:r>
          </a:p>
        </p:txBody>
      </p:sp>
      <p:sp>
        <p:nvSpPr>
          <p:cNvPr id="6" name="Content Placeholder 6"/>
          <p:cNvSpPr>
            <a:spLocks noGrp="1"/>
          </p:cNvSpPr>
          <p:nvPr>
            <p:ph idx="14"/>
          </p:nvPr>
        </p:nvSpPr>
        <p:spPr>
          <a:xfrm>
            <a:off x="3407831" y="6280871"/>
            <a:ext cx="2142069" cy="189969"/>
          </a:xfrm>
        </p:spPr>
        <p:txBody>
          <a:bodyPr/>
          <a:lstStyle/>
          <a:p>
            <a:pPr marL="0" indent="0">
              <a:buNone/>
            </a:pPr>
            <a:r>
              <a:rPr lang="en-IN" sz="900" dirty="0">
                <a:hlinkClick r:id="rId2" action="ppaction://hlinksldjump"/>
              </a:rPr>
              <a:t>Return to slide </a:t>
            </a:r>
            <a:r>
              <a:rPr lang="en-IN" sz="900" dirty="0">
                <a:hlinkClick r:id="rId3" action="ppaction://hlinksldjump"/>
              </a:rPr>
              <a:t>containing original image.</a:t>
            </a:r>
            <a:endParaRPr lang="en-IN" sz="900" dirty="0">
              <a:hlinkClick r:id="rId2" action="ppaction://hlinksldjump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14-</a:t>
            </a:r>
            <a:fld id="{4773FF61-F4E9-4123-B6AF-201BC82A0194}" type="slidenum">
              <a:rPr lang="en-US" altLang="en-US" smtClean="0"/>
              <a:pPr>
                <a:defRPr/>
              </a:pPr>
              <a:t>31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8365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820862"/>
          </a:xfrm>
        </p:spPr>
        <p:txBody>
          <a:bodyPr/>
          <a:lstStyle/>
          <a:p>
            <a:r>
              <a:rPr lang="en-US" sz="4000" dirty="0"/>
              <a:t>Assets and Liabilities of U.S. Finance Companies, June </a:t>
            </a:r>
            <a:r>
              <a:rPr lang="en-US" sz="4000" dirty="0" smtClean="0"/>
              <a:t>2016 Long Description</a:t>
            </a:r>
            <a:endParaRPr lang="en-IN" dirty="0"/>
          </a:p>
        </p:txBody>
      </p:sp>
      <p:sp>
        <p:nvSpPr>
          <p:cNvPr id="5" name="Content Placeholder 4"/>
          <p:cNvSpPr>
            <a:spLocks noGrp="1"/>
          </p:cNvSpPr>
          <p:nvPr>
            <p:ph idx="13"/>
          </p:nvPr>
        </p:nvSpPr>
        <p:spPr>
          <a:xfrm>
            <a:off x="465661" y="2047875"/>
            <a:ext cx="8229600" cy="1695450"/>
          </a:xfrm>
        </p:spPr>
        <p:txBody>
          <a:bodyPr/>
          <a:lstStyle/>
          <a:p>
            <a:pPr marL="0" indent="0">
              <a:buNone/>
            </a:pPr>
            <a:r>
              <a:rPr lang="en-IN" sz="2400" dirty="0" smtClean="0"/>
              <a:t>The </a:t>
            </a:r>
            <a:r>
              <a:rPr lang="en-IN" sz="2400" dirty="0"/>
              <a:t>assets </a:t>
            </a:r>
            <a:r>
              <a:rPr lang="en-IN" sz="2400" dirty="0" err="1"/>
              <a:t>totaled</a:t>
            </a:r>
            <a:r>
              <a:rPr lang="en-IN" sz="2400" dirty="0"/>
              <a:t> $1,820.6 billion dollars of which $1,414.7 billion were accounts receivable. Of the $1,820.5 in liabilities, $956.1 were notes, bonds, debentures and $248.9 were capital, surplus, and undivided profits.</a:t>
            </a:r>
          </a:p>
        </p:txBody>
      </p:sp>
      <p:sp>
        <p:nvSpPr>
          <p:cNvPr id="6" name="Content Placeholder 6"/>
          <p:cNvSpPr>
            <a:spLocks noGrp="1"/>
          </p:cNvSpPr>
          <p:nvPr>
            <p:ph idx="14"/>
          </p:nvPr>
        </p:nvSpPr>
        <p:spPr>
          <a:xfrm>
            <a:off x="3407831" y="6280871"/>
            <a:ext cx="2142069" cy="189969"/>
          </a:xfrm>
        </p:spPr>
        <p:txBody>
          <a:bodyPr/>
          <a:lstStyle/>
          <a:p>
            <a:pPr marL="0" indent="0">
              <a:buNone/>
            </a:pPr>
            <a:r>
              <a:rPr lang="en-IN" sz="900" dirty="0">
                <a:hlinkClick r:id="rId2" action="ppaction://hlinksldjump"/>
              </a:rPr>
              <a:t>Return to slide </a:t>
            </a:r>
            <a:r>
              <a:rPr lang="en-IN" sz="900" dirty="0">
                <a:hlinkClick r:id="rId3" action="ppaction://hlinksldjump"/>
              </a:rPr>
              <a:t>containing original image.</a:t>
            </a:r>
            <a:endParaRPr lang="en-IN" sz="900" dirty="0">
              <a:hlinkClick r:id="rId2" action="ppaction://hlinksldjump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14-</a:t>
            </a:r>
            <a:fld id="{4773FF61-F4E9-4123-B6AF-201BC82A0194}" type="slidenum">
              <a:rPr lang="en-US" altLang="en-US" smtClean="0"/>
              <a:pPr>
                <a:defRPr/>
              </a:pPr>
              <a:t>32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25531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329"/>
            <a:ext cx="7543800" cy="731219"/>
          </a:xfrm>
        </p:spPr>
        <p:txBody>
          <a:bodyPr anchor="ctr"/>
          <a:lstStyle/>
          <a:p>
            <a:r>
              <a:rPr lang="en-US" sz="3500" dirty="0"/>
              <a:t>The S&amp;L Crisis of 19</a:t>
            </a:r>
            <a:r>
              <a:rPr lang="en-US" sz="100" dirty="0"/>
              <a:t> </a:t>
            </a:r>
            <a:r>
              <a:rPr lang="en-US" sz="3500" dirty="0"/>
              <a:t>82-19</a:t>
            </a:r>
            <a:r>
              <a:rPr lang="en-US" sz="100" dirty="0"/>
              <a:t> </a:t>
            </a:r>
            <a:r>
              <a:rPr lang="en-US" sz="3500" dirty="0"/>
              <a:t>92 </a:t>
            </a:r>
            <a:r>
              <a:rPr lang="en-US" sz="1000" dirty="0"/>
              <a:t>2</a:t>
            </a:r>
            <a:endParaRPr lang="en-IN" sz="10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768030"/>
            <a:ext cx="8229600" cy="1475041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600"/>
              <a:t>Real estate and land prices collapsed in many areas of the U.S. in the mid-19</a:t>
            </a:r>
            <a:r>
              <a:rPr lang="en-US" altLang="en-US" sz="100"/>
              <a:t> </a:t>
            </a:r>
            <a:r>
              <a:rPr lang="en-US" altLang="en-US" sz="2600"/>
              <a:t>80s.</a:t>
            </a:r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400"/>
              <a:t>Many mortgages defaulted as a result.</a:t>
            </a:r>
            <a:endParaRPr lang="en-US" alt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idx="14"/>
          </p:nvPr>
        </p:nvSpPr>
        <p:spPr>
          <a:xfrm>
            <a:off x="474130" y="3310658"/>
            <a:ext cx="8377261" cy="1785597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600" dirty="0"/>
              <a:t>The </a:t>
            </a:r>
            <a:r>
              <a:rPr lang="en-US" altLang="en-US" sz="2600" b="1" dirty="0"/>
              <a:t>Federal Savings and Loan Insurance Corporation (F</a:t>
            </a:r>
            <a:r>
              <a:rPr lang="en-US" altLang="en-US" sz="100" b="1" dirty="0"/>
              <a:t> </a:t>
            </a:r>
            <a:r>
              <a:rPr lang="en-US" altLang="en-US" sz="2600" b="1" dirty="0"/>
              <a:t>S</a:t>
            </a:r>
            <a:r>
              <a:rPr lang="en-US" altLang="en-US" sz="100" b="1" dirty="0"/>
              <a:t> </a:t>
            </a:r>
            <a:r>
              <a:rPr lang="en-US" altLang="en-US" sz="2600" b="1" dirty="0"/>
              <a:t>L</a:t>
            </a:r>
            <a:r>
              <a:rPr lang="en-US" altLang="en-US" sz="100" b="1" dirty="0"/>
              <a:t> </a:t>
            </a:r>
            <a:r>
              <a:rPr lang="en-US" altLang="en-US" sz="2600" b="1" dirty="0"/>
              <a:t>I</a:t>
            </a:r>
            <a:r>
              <a:rPr lang="en-US" altLang="en-US" sz="100" b="1" dirty="0"/>
              <a:t> </a:t>
            </a:r>
            <a:r>
              <a:rPr lang="en-US" altLang="en-US" sz="2600" b="1" dirty="0"/>
              <a:t>C)</a:t>
            </a:r>
            <a:r>
              <a:rPr lang="en-US" altLang="en-US" sz="2600" dirty="0"/>
              <a:t> had a policy of </a:t>
            </a:r>
            <a:r>
              <a:rPr lang="en-US" altLang="en-US" sz="2600" b="1" dirty="0"/>
              <a:t>regulatory forbearance.</a:t>
            </a:r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400" dirty="0"/>
              <a:t>policy was to not close economically insolvent F</a:t>
            </a:r>
            <a:r>
              <a:rPr lang="en-US" altLang="en-US" sz="100" dirty="0"/>
              <a:t> </a:t>
            </a:r>
            <a:r>
              <a:rPr lang="en-US" altLang="en-US" sz="2400" dirty="0"/>
              <a:t>I</a:t>
            </a:r>
            <a:r>
              <a:rPr lang="en-US" altLang="en-US" sz="100" dirty="0"/>
              <a:t> </a:t>
            </a:r>
            <a:r>
              <a:rPr lang="en-US" altLang="en-US" sz="2400" dirty="0"/>
              <a:t>s, allowing them to continue to operate.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14-</a:t>
            </a:r>
            <a:fld id="{4773FF61-F4E9-4123-B6AF-201BC82A0194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0766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329"/>
            <a:ext cx="7543800" cy="731219"/>
          </a:xfrm>
        </p:spPr>
        <p:txBody>
          <a:bodyPr anchor="ctr"/>
          <a:lstStyle/>
          <a:p>
            <a:r>
              <a:rPr lang="en-US" sz="3500" dirty="0"/>
              <a:t>The S&amp;L Crisis of 19</a:t>
            </a:r>
            <a:r>
              <a:rPr lang="en-US" sz="100" dirty="0"/>
              <a:t> </a:t>
            </a:r>
            <a:r>
              <a:rPr lang="en-US" sz="3500" dirty="0"/>
              <a:t>82-19</a:t>
            </a:r>
            <a:r>
              <a:rPr lang="en-US" sz="100" dirty="0"/>
              <a:t> </a:t>
            </a:r>
            <a:r>
              <a:rPr lang="en-US" sz="3500" dirty="0"/>
              <a:t>92 Concluded</a:t>
            </a:r>
            <a:endParaRPr lang="en-IN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2"/>
            <a:ext cx="7882128" cy="4705922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en-US" altLang="en-US" sz="2200" dirty="0"/>
              <a:t>The </a:t>
            </a:r>
            <a:r>
              <a:rPr lang="en-US" altLang="en-US" sz="2200" b="1" dirty="0"/>
              <a:t>Financial Institutions Reform, Recovery, and Enforcement Act (F</a:t>
            </a:r>
            <a:r>
              <a:rPr lang="en-US" altLang="en-US" sz="100" b="1" dirty="0"/>
              <a:t> </a:t>
            </a:r>
            <a:r>
              <a:rPr lang="en-US" altLang="en-US" sz="2200" b="1" dirty="0"/>
              <a:t>I</a:t>
            </a:r>
            <a:r>
              <a:rPr lang="en-US" altLang="en-US" sz="100" b="1" dirty="0"/>
              <a:t> </a:t>
            </a:r>
            <a:r>
              <a:rPr lang="en-US" altLang="en-US" sz="2200" b="1" dirty="0"/>
              <a:t>R</a:t>
            </a:r>
            <a:r>
              <a:rPr lang="en-US" altLang="en-US" sz="100" b="1" dirty="0"/>
              <a:t> </a:t>
            </a:r>
            <a:r>
              <a:rPr lang="en-US" altLang="en-US" sz="2200" b="1" dirty="0" err="1"/>
              <a:t>R</a:t>
            </a:r>
            <a:r>
              <a:rPr lang="en-US" altLang="en-US" sz="100" b="1" dirty="0"/>
              <a:t> </a:t>
            </a:r>
            <a:r>
              <a:rPr lang="en-US" altLang="en-US" sz="2200" b="1" dirty="0"/>
              <a:t>E</a:t>
            </a:r>
            <a:r>
              <a:rPr lang="en-US" altLang="en-US" sz="100" b="1" dirty="0"/>
              <a:t> </a:t>
            </a:r>
            <a:r>
              <a:rPr lang="en-US" altLang="en-US" sz="2200" b="1" dirty="0"/>
              <a:t>A) of 19</a:t>
            </a:r>
            <a:r>
              <a:rPr lang="en-US" altLang="en-US" sz="100" b="1" dirty="0"/>
              <a:t> </a:t>
            </a:r>
            <a:r>
              <a:rPr lang="en-US" altLang="en-US" sz="2200" b="1" dirty="0"/>
              <a:t>89.</a:t>
            </a:r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Abolished the F</a:t>
            </a:r>
            <a:r>
              <a:rPr lang="en-US" altLang="en-US" sz="100" dirty="0"/>
              <a:t> </a:t>
            </a:r>
            <a:r>
              <a:rPr lang="en-US" altLang="en-US" sz="2000" dirty="0"/>
              <a:t>S</a:t>
            </a:r>
            <a:r>
              <a:rPr lang="en-US" altLang="en-US" sz="100" dirty="0"/>
              <a:t> </a:t>
            </a:r>
            <a:r>
              <a:rPr lang="en-US" altLang="en-US" sz="2000" dirty="0"/>
              <a:t>L</a:t>
            </a:r>
            <a:r>
              <a:rPr lang="en-US" altLang="en-US" sz="100" dirty="0"/>
              <a:t> </a:t>
            </a:r>
            <a:r>
              <a:rPr lang="en-US" altLang="en-US" sz="2000" dirty="0"/>
              <a:t>I</a:t>
            </a:r>
            <a:r>
              <a:rPr lang="en-US" altLang="en-US" sz="100" dirty="0"/>
              <a:t> </a:t>
            </a:r>
            <a:r>
              <a:rPr lang="en-US" altLang="en-US" sz="2000" dirty="0"/>
              <a:t>C.</a:t>
            </a:r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Created a new </a:t>
            </a:r>
            <a:r>
              <a:rPr lang="en-US" altLang="en-US" sz="2000" b="1" dirty="0"/>
              <a:t>Savings Association Insurance Fund (S A I F)</a:t>
            </a:r>
            <a:r>
              <a:rPr lang="en-US" altLang="en-US" sz="2000" dirty="0"/>
              <a:t> that was put under the management of the </a:t>
            </a:r>
            <a:r>
              <a:rPr lang="en-US" altLang="en-US" sz="2000" b="1" dirty="0"/>
              <a:t>Federal Deposit Insurance Corporation (F</a:t>
            </a:r>
            <a:r>
              <a:rPr lang="en-US" altLang="en-US" sz="100" b="1" dirty="0"/>
              <a:t> </a:t>
            </a:r>
            <a:r>
              <a:rPr lang="en-US" altLang="en-US" sz="2000" b="1" dirty="0"/>
              <a:t>D</a:t>
            </a:r>
            <a:r>
              <a:rPr lang="en-US" altLang="en-US" sz="100" b="1" dirty="0"/>
              <a:t> </a:t>
            </a:r>
            <a:r>
              <a:rPr lang="en-US" altLang="en-US" sz="2000" b="1" dirty="0"/>
              <a:t>I</a:t>
            </a:r>
            <a:r>
              <a:rPr lang="en-US" altLang="en-US" sz="100" b="1" dirty="0"/>
              <a:t> </a:t>
            </a:r>
            <a:r>
              <a:rPr lang="en-US" altLang="en-US" sz="2000" b="1" dirty="0"/>
              <a:t>C).</a:t>
            </a:r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Replaced the </a:t>
            </a:r>
            <a:r>
              <a:rPr lang="en-US" altLang="en-US" sz="2000" b="1" dirty="0"/>
              <a:t>Federal Home Loan Bank Board </a:t>
            </a:r>
            <a:r>
              <a:rPr lang="en-US" altLang="en-US" sz="2000" dirty="0"/>
              <a:t>with the </a:t>
            </a:r>
            <a:r>
              <a:rPr lang="en-US" altLang="en-US" sz="2000" b="1" dirty="0"/>
              <a:t>Office of Thrift Supervision (O</a:t>
            </a:r>
            <a:r>
              <a:rPr lang="en-US" altLang="en-US" sz="100" b="1" dirty="0"/>
              <a:t> </a:t>
            </a:r>
            <a:r>
              <a:rPr lang="en-US" altLang="en-US" sz="2000" b="1" dirty="0"/>
              <a:t>T</a:t>
            </a:r>
            <a:r>
              <a:rPr lang="en-US" altLang="en-US" sz="100" b="1" dirty="0"/>
              <a:t> </a:t>
            </a:r>
            <a:r>
              <a:rPr lang="en-US" altLang="en-US" sz="2000" b="1" dirty="0"/>
              <a:t>S).</a:t>
            </a:r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Created the </a:t>
            </a:r>
            <a:r>
              <a:rPr lang="en-US" altLang="en-US" sz="2000" b="1" dirty="0"/>
              <a:t>Resolution Trust Corporation (R</a:t>
            </a:r>
            <a:r>
              <a:rPr lang="en-US" altLang="en-US" sz="100" b="1" dirty="0"/>
              <a:t> </a:t>
            </a:r>
            <a:r>
              <a:rPr lang="en-US" altLang="en-US" sz="2000" b="1" dirty="0"/>
              <a:t>T</a:t>
            </a:r>
            <a:r>
              <a:rPr lang="en-US" altLang="en-US" sz="100" b="1" dirty="0"/>
              <a:t> </a:t>
            </a:r>
            <a:r>
              <a:rPr lang="en-US" altLang="en-US" sz="2000" b="1" dirty="0"/>
              <a:t>C) </a:t>
            </a:r>
            <a:r>
              <a:rPr lang="en-US" altLang="en-US" sz="2000" dirty="0"/>
              <a:t>to close and liquidate insolvent Sis.</a:t>
            </a:r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The </a:t>
            </a:r>
            <a:r>
              <a:rPr lang="en-US" altLang="en-US" sz="2000" b="1" dirty="0"/>
              <a:t>Qualified Thrift Lender Test (Q</a:t>
            </a:r>
            <a:r>
              <a:rPr lang="en-US" altLang="en-US" sz="100" b="1" dirty="0"/>
              <a:t> </a:t>
            </a:r>
            <a:r>
              <a:rPr lang="en-US" altLang="en-US" sz="2000" b="1" dirty="0"/>
              <a:t>T</a:t>
            </a:r>
            <a:r>
              <a:rPr lang="en-US" altLang="en-US" sz="100" b="1" dirty="0"/>
              <a:t> </a:t>
            </a:r>
            <a:r>
              <a:rPr lang="en-US" altLang="en-US" sz="2000" b="1" dirty="0"/>
              <a:t>L) </a:t>
            </a:r>
            <a:r>
              <a:rPr lang="en-US" altLang="en-US" sz="2000" dirty="0"/>
              <a:t>sets a floor on the mortgage-related assets that thrifts must hold (currently at 65%).</a:t>
            </a:r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Introduced </a:t>
            </a:r>
            <a:r>
              <a:rPr lang="en-US" altLang="en-US" sz="2000" b="1" dirty="0"/>
              <a:t>Prompt Corrective Action (P</a:t>
            </a:r>
            <a:r>
              <a:rPr lang="en-US" altLang="en-US" sz="100" b="1" dirty="0"/>
              <a:t> </a:t>
            </a:r>
            <a:r>
              <a:rPr lang="en-US" altLang="en-US" sz="2000" b="1" dirty="0"/>
              <a:t>C</a:t>
            </a:r>
            <a:r>
              <a:rPr lang="en-US" altLang="en-US" sz="100" b="1" dirty="0"/>
              <a:t> </a:t>
            </a:r>
            <a:r>
              <a:rPr lang="en-US" altLang="en-US" sz="2000" b="1" dirty="0"/>
              <a:t>A)</a:t>
            </a:r>
            <a:r>
              <a:rPr lang="en-US" altLang="en-US" sz="2000" dirty="0"/>
              <a:t>, which mandates that regulators must close problem banks and thrifts faster.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14-</a:t>
            </a:r>
            <a:fld id="{4773FF61-F4E9-4123-B6AF-201BC82A0194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5009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4158"/>
            <a:ext cx="7543800" cy="986715"/>
          </a:xfrm>
        </p:spPr>
        <p:txBody>
          <a:bodyPr anchor="ctr"/>
          <a:lstStyle/>
          <a:p>
            <a:r>
              <a:rPr lang="en-US" sz="3500" dirty="0"/>
              <a:t>Assets and Liabilities of S</a:t>
            </a:r>
            <a:r>
              <a:rPr lang="en-US" sz="100" dirty="0"/>
              <a:t> </a:t>
            </a:r>
            <a:r>
              <a:rPr lang="en-US" sz="3500" dirty="0"/>
              <a:t>I</a:t>
            </a:r>
            <a:r>
              <a:rPr lang="en-US" sz="100" dirty="0"/>
              <a:t> </a:t>
            </a:r>
            <a:r>
              <a:rPr lang="en-US" sz="3500" dirty="0"/>
              <a:t>s, 2016</a:t>
            </a:r>
            <a:endParaRPr lang="en-IN" sz="35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759437" y="1490626"/>
            <a:ext cx="5234748" cy="278880"/>
          </a:xfrm>
        </p:spPr>
        <p:txBody>
          <a:bodyPr/>
          <a:lstStyle/>
          <a:p>
            <a:pPr marL="0" indent="0">
              <a:buNone/>
            </a:pPr>
            <a:r>
              <a:rPr lang="en-IN" sz="1500" b="1" dirty="0"/>
              <a:t>Table 14-1 </a:t>
            </a:r>
            <a:r>
              <a:rPr lang="en-IN" sz="1500" b="1" dirty="0">
                <a:solidFill>
                  <a:srgbClr val="0070C0"/>
                </a:solidFill>
              </a:rPr>
              <a:t>Assets and Liabilities of Savings Institutions, 2016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058030"/>
              </p:ext>
            </p:extLst>
          </p:nvPr>
        </p:nvGraphicFramePr>
        <p:xfrm>
          <a:off x="1863924" y="1883824"/>
          <a:ext cx="5435600" cy="419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17479">
                  <a:extLst>
                    <a:ext uri="{9D8B030D-6E8A-4147-A177-3AD203B41FA5}">
                      <a16:colId xmlns:a16="http://schemas.microsoft.com/office/drawing/2014/main" val="2040050164"/>
                    </a:ext>
                  </a:extLst>
                </a:gridCol>
                <a:gridCol w="1167718">
                  <a:extLst>
                    <a:ext uri="{9D8B030D-6E8A-4147-A177-3AD203B41FA5}">
                      <a16:colId xmlns:a16="http://schemas.microsoft.com/office/drawing/2014/main" val="862496379"/>
                    </a:ext>
                  </a:extLst>
                </a:gridCol>
                <a:gridCol w="850403">
                  <a:extLst>
                    <a:ext uri="{9D8B030D-6E8A-4147-A177-3AD203B41FA5}">
                      <a16:colId xmlns:a16="http://schemas.microsoft.com/office/drawing/2014/main" val="427734538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solidFill>
                            <a:srgbClr val="E84C22"/>
                          </a:solidFill>
                          <a:effectLst/>
                          <a:latin typeface="Calibri" panose="020F0502020204030204" pitchFamily="34" charset="0"/>
                        </a:rPr>
                        <a:t>Blank</a:t>
                      </a:r>
                      <a:endParaRPr lang="en-US" sz="1100" b="1" i="0" u="none" strike="noStrike" dirty="0">
                        <a:solidFill>
                          <a:srgbClr val="E84C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Billions of Dollars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Percentage</a:t>
                      </a:r>
                      <a:endParaRPr lang="en-US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4372831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Cash and due from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$84.75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  <a:latin typeface="Calibri" panose="020F0502020204030204" pitchFamily="34" charset="0"/>
                        </a:rPr>
                        <a:t>7.65%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6538222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U.S. Treasury and federal agency obligations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40.77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  <a:latin typeface="Calibri" panose="020F0502020204030204" pitchFamily="34" charset="0"/>
                        </a:rPr>
                        <a:t>3.68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862138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Federal funds and repos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1.21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  <a:latin typeface="Calibri" panose="020F0502020204030204" pitchFamily="34" charset="0"/>
                        </a:rPr>
                        <a:t>0.11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750577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Bonds, corporate stock, and other securities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36.5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  <a:latin typeface="Calibri" panose="020F0502020204030204" pitchFamily="34" charset="0"/>
                        </a:rPr>
                        <a:t>3.29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7367114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Mortgage loans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461.55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  <a:latin typeface="Calibri" panose="020F0502020204030204" pitchFamily="34" charset="0"/>
                        </a:rPr>
                        <a:t>41.64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7806898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Calibri" panose="020F0502020204030204" pitchFamily="34" charset="0"/>
                        </a:rPr>
                        <a:t>MBS (includes CMOs, POs, IOs)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232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  <a:latin typeface="Calibri" panose="020F0502020204030204" pitchFamily="34" charset="0"/>
                        </a:rPr>
                        <a:t>20.93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0631562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Commercial loans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64.16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  <a:latin typeface="Calibri" panose="020F0502020204030204" pitchFamily="34" charset="0"/>
                        </a:rPr>
                        <a:t>5.79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176911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Calibri" panose="020F0502020204030204" pitchFamily="34" charset="0"/>
                        </a:rPr>
                        <a:t>Credit card loans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82.29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  <a:latin typeface="Calibri" panose="020F0502020204030204" pitchFamily="34" charset="0"/>
                        </a:rPr>
                        <a:t>7.43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242425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Calibri" panose="020F0502020204030204" pitchFamily="34" charset="0"/>
                        </a:rPr>
                        <a:t>Other consumer loans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45.34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  <a:latin typeface="Calibri" panose="020F0502020204030204" pitchFamily="34" charset="0"/>
                        </a:rPr>
                        <a:t>4.09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0357752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Calibri" panose="020F0502020204030204" pitchFamily="34" charset="0"/>
                        </a:rPr>
                        <a:t>Other loans and financing leases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20.61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1.86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5653776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Calibri" panose="020F0502020204030204" pitchFamily="34" charset="0"/>
                        </a:rPr>
                        <a:t>Less: Allowance for loan losses and unearned income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  <a:latin typeface="Calibri" panose="020F0502020204030204" pitchFamily="34" charset="0"/>
                        </a:rPr>
                        <a:t>9.76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0.88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5893565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Calibri" panose="020F0502020204030204" pitchFamily="34" charset="0"/>
                        </a:rPr>
                        <a:t>Other assets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  <a:latin typeface="Calibri" panose="020F0502020204030204" pitchFamily="34" charset="0"/>
                        </a:rPr>
                        <a:t>48.92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4.41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519027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Calibri" panose="020F0502020204030204" pitchFamily="34" charset="0"/>
                        </a:rPr>
                        <a:t>Total assets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  <a:latin typeface="Calibri" panose="020F0502020204030204" pitchFamily="34" charset="0"/>
                        </a:rPr>
                        <a:t>$1,108.34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100.00%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566253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Total deposits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  <a:latin typeface="Calibri" panose="020F0502020204030204" pitchFamily="34" charset="0"/>
                        </a:rPr>
                        <a:t>$867.85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78.30%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1586277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Federal funds and repos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  <a:latin typeface="Calibri" panose="020F0502020204030204" pitchFamily="34" charset="0"/>
                        </a:rPr>
                        <a:t>8.95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0.81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33917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Other borrowed money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  <a:latin typeface="Calibri" panose="020F0502020204030204" pitchFamily="34" charset="0"/>
                        </a:rPr>
                        <a:t>91.99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8.3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9120567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Other liabilities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  <a:latin typeface="Calibri" panose="020F0502020204030204" pitchFamily="34" charset="0"/>
                        </a:rPr>
                        <a:t>16.52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1.49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1753868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Calibri" panose="020F0502020204030204" pitchFamily="34" charset="0"/>
                        </a:rPr>
                        <a:t>Total liabilities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  <a:latin typeface="Calibri" panose="020F0502020204030204" pitchFamily="34" charset="0"/>
                        </a:rPr>
                        <a:t>985.31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88.90%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3663119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Calibri" panose="020F0502020204030204" pitchFamily="34" charset="0"/>
                        </a:rPr>
                        <a:t>Net worth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  <a:latin typeface="Calibri" panose="020F0502020204030204" pitchFamily="34" charset="0"/>
                        </a:rPr>
                        <a:t>123.03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11.1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3224367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  <a:latin typeface="Calibri" panose="020F0502020204030204" pitchFamily="34" charset="0"/>
                        </a:rPr>
                        <a:t>Total liabilities and net worth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  <a:latin typeface="Calibri" panose="020F0502020204030204" pitchFamily="34" charset="0"/>
                        </a:rPr>
                        <a:t>$1,108.34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100.00%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79642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Calibri" panose="020F0502020204030204" pitchFamily="34" charset="0"/>
                        </a:rPr>
                        <a:t>Number of institutions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  <a:latin typeface="Calibri" panose="020F0502020204030204" pitchFamily="34" charset="0"/>
                        </a:rPr>
                        <a:t>820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97601219"/>
                  </a:ext>
                </a:extLst>
              </a:tr>
            </a:tbl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2158269" y="6138775"/>
            <a:ext cx="4651088" cy="260294"/>
          </a:xfrm>
        </p:spPr>
        <p:txBody>
          <a:bodyPr/>
          <a:lstStyle/>
          <a:p>
            <a:pPr marL="0" indent="0">
              <a:buNone/>
            </a:pPr>
            <a:r>
              <a:rPr lang="en-US" sz="1200" b="1" dirty="0"/>
              <a:t>Source: </a:t>
            </a:r>
            <a:r>
              <a:rPr lang="en-US" sz="1200" dirty="0"/>
              <a:t>F</a:t>
            </a:r>
            <a:r>
              <a:rPr lang="en-US" sz="100" dirty="0"/>
              <a:t> </a:t>
            </a:r>
            <a:r>
              <a:rPr lang="en-US" sz="1200" dirty="0"/>
              <a:t>D</a:t>
            </a:r>
            <a:r>
              <a:rPr lang="en-US" sz="100" dirty="0"/>
              <a:t> </a:t>
            </a:r>
            <a:r>
              <a:rPr lang="en-US" sz="1200" dirty="0"/>
              <a:t>I</a:t>
            </a:r>
            <a:r>
              <a:rPr lang="en-US" sz="100" dirty="0"/>
              <a:t> </a:t>
            </a:r>
            <a:r>
              <a:rPr lang="en-US" sz="1200" dirty="0"/>
              <a:t>C, Statistics on Banking, Second Quarter 2016, www.fdic.gov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14-</a:t>
            </a:r>
            <a:fld id="{4773FF61-F4E9-4123-B6AF-201BC82A0194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1169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3500" dirty="0"/>
              <a:t>Real Estate Assets</a:t>
            </a:r>
            <a:endParaRPr lang="en-IN" sz="35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792289"/>
          </a:xfrm>
        </p:spPr>
        <p:txBody>
          <a:bodyPr/>
          <a:lstStyle/>
          <a:p>
            <a:pPr marL="0" indent="0">
              <a:buNone/>
            </a:pPr>
            <a:r>
              <a:rPr lang="en-IN" sz="2000" b="1" dirty="0"/>
              <a:t>Figure 14-2 </a:t>
            </a:r>
            <a:r>
              <a:rPr lang="en-IN" sz="2000" b="1" dirty="0">
                <a:solidFill>
                  <a:srgbClr val="0070C0"/>
                </a:solidFill>
              </a:rPr>
              <a:t>Real Estate Assets as a Percentage of Total </a:t>
            </a:r>
          </a:p>
          <a:p>
            <a:pPr marL="1255713" indent="0">
              <a:buNone/>
            </a:pPr>
            <a:r>
              <a:rPr lang="en-IN" sz="2000" b="1" dirty="0">
                <a:solidFill>
                  <a:srgbClr val="0070C0"/>
                </a:solidFill>
              </a:rPr>
              <a:t>Real Estate Assets at Savings Institutions</a:t>
            </a:r>
          </a:p>
        </p:txBody>
      </p:sp>
      <p:pic>
        <p:nvPicPr>
          <p:cNvPr id="5" name="Picture 4" descr="Pie chart showing real estate assets as a percentage of total real estate assets at savings institutions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7311" y="2615738"/>
            <a:ext cx="4239491" cy="2967644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65661" y="5604445"/>
            <a:ext cx="8229600" cy="711011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/>
              <a:t>Source: </a:t>
            </a:r>
            <a:r>
              <a:rPr lang="en-US" sz="1800" dirty="0"/>
              <a:t>Federal Deposit Insurance Corporation, Quarterly Banking Profile, Second Quarter 2016, www.fdic.gov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614285" y="6317120"/>
            <a:ext cx="1775861" cy="231008"/>
          </a:xfrm>
        </p:spPr>
        <p:txBody>
          <a:bodyPr/>
          <a:lstStyle/>
          <a:p>
            <a:pPr marL="0" indent="0">
              <a:buNone/>
            </a:pPr>
            <a:r>
              <a:rPr lang="en-IN" sz="900" dirty="0">
                <a:hlinkClick r:id="rId3" action="ppaction://hlinksldjump"/>
              </a:rPr>
              <a:t>Access the long description slide.</a:t>
            </a:r>
            <a:endParaRPr lang="en-IN" sz="900" dirty="0">
              <a:hlinkClick r:id="rId4" action="ppaction://hlinksldjump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14-</a:t>
            </a:r>
            <a:fld id="{4773FF61-F4E9-4123-B6AF-201BC82A0194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6314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3500" dirty="0"/>
              <a:t>S</a:t>
            </a:r>
            <a:r>
              <a:rPr lang="en-US" sz="100" dirty="0"/>
              <a:t> </a:t>
            </a:r>
            <a:r>
              <a:rPr lang="en-US" sz="3500" dirty="0"/>
              <a:t>I Balance Sheets</a:t>
            </a:r>
            <a:endParaRPr lang="en-IN" sz="3500" b="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1426273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400" b="1" dirty="0"/>
              <a:t>Assets.</a:t>
            </a:r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Mortgages (41.64%) and mortgage-backed securities (20.93%) represent 62.57% of total assets.</a:t>
            </a:r>
          </a:p>
          <a:p>
            <a:pPr marL="621792" lvl="2" indent="-32004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1800" dirty="0"/>
              <a:t>This compares to less than 40% for commercial banks.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3"/>
          </p:nvPr>
        </p:nvSpPr>
        <p:spPr>
          <a:xfrm>
            <a:off x="465661" y="3198219"/>
            <a:ext cx="8229600" cy="1040870"/>
          </a:xfrm>
        </p:spPr>
        <p:txBody>
          <a:bodyPr/>
          <a:lstStyle/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Commercial loans and consumer loans amounted to just 5.79% and 11.52% of SI assets, respectively.</a:t>
            </a:r>
          </a:p>
          <a:p>
            <a:pPr marL="621792" lvl="2" indent="-32004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1800" dirty="0"/>
              <a:t>This compares to 12.16% and 8.84% for commercial banks, respectively.</a:t>
            </a:r>
            <a:endParaRPr lang="en-US" altLang="en-US" sz="1800" b="1" dirty="0"/>
          </a:p>
        </p:txBody>
      </p:sp>
      <p:sp>
        <p:nvSpPr>
          <p:cNvPr id="10" name="Content Placeholder 9"/>
          <p:cNvSpPr>
            <a:spLocks noGrp="1"/>
          </p:cNvSpPr>
          <p:nvPr>
            <p:ph idx="14"/>
          </p:nvPr>
        </p:nvSpPr>
        <p:spPr>
          <a:xfrm>
            <a:off x="474131" y="4249443"/>
            <a:ext cx="8229600" cy="1285722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SzPct val="100000"/>
              <a:buNone/>
            </a:pPr>
            <a:r>
              <a:rPr lang="en-US" altLang="en-US" sz="2400" b="1" dirty="0"/>
              <a:t>Liabilities.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Transaction accounts and small time and savings deposits are the predominant source of funds, with total deposits accounting for 78.30% of total liabilities and net worth.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idx="15"/>
          </p:nvPr>
        </p:nvSpPr>
        <p:spPr>
          <a:xfrm>
            <a:off x="474131" y="5550243"/>
            <a:ext cx="8229600" cy="790574"/>
          </a:xfrm>
        </p:spPr>
        <p:txBody>
          <a:bodyPr/>
          <a:lstStyle/>
          <a:p>
            <a:pPr marL="291600" indent="-291600">
              <a:buSzPct val="100000"/>
            </a:pPr>
            <a:r>
              <a:rPr lang="en-US" altLang="en-US" sz="2400" b="1" dirty="0"/>
              <a:t>Net worth</a:t>
            </a:r>
            <a:r>
              <a:rPr lang="en-US" altLang="en-US" sz="2400" dirty="0"/>
              <a:t> is the book value of the equity holders’ capital contribution.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14-</a:t>
            </a:r>
            <a:fld id="{4773FF61-F4E9-4123-B6AF-201BC82A0194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4800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3500" dirty="0"/>
              <a:t>Regulators of S</a:t>
            </a:r>
            <a:r>
              <a:rPr lang="en-US" sz="100" dirty="0"/>
              <a:t> </a:t>
            </a:r>
            <a:r>
              <a:rPr lang="en-US" sz="3500" dirty="0"/>
              <a:t>I</a:t>
            </a:r>
            <a:r>
              <a:rPr lang="en-US" sz="100" dirty="0"/>
              <a:t> </a:t>
            </a:r>
            <a:r>
              <a:rPr lang="en-US" sz="3500" dirty="0"/>
              <a:t>s</a:t>
            </a:r>
            <a:endParaRPr lang="en-IN" sz="35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2740295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400" dirty="0"/>
              <a:t>Main regulators of savings institutions.</a:t>
            </a:r>
          </a:p>
          <a:p>
            <a:pPr marL="0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000" b="1" dirty="0"/>
              <a:t>#1 - Office of the Comptroller of the Currency.</a:t>
            </a:r>
          </a:p>
          <a:p>
            <a:pPr marL="621792" lvl="2" indent="-32004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1800" dirty="0"/>
              <a:t>Established in 1989 under FIRREA.</a:t>
            </a:r>
          </a:p>
          <a:p>
            <a:pPr marL="621792" lvl="2" indent="-32004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1800" dirty="0"/>
              <a:t>Chartered and examined all federal savings institutions, and supervised the holding companies of savings institutions.</a:t>
            </a:r>
          </a:p>
          <a:p>
            <a:pPr marL="621792" lvl="2" indent="-32004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1800" dirty="0"/>
              <a:t>Wall Street Reform and Consumer Protection Act of 2010 mandated the consolidation of the Office of Thrift Supervision and the O</a:t>
            </a:r>
            <a:r>
              <a:rPr lang="en-US" altLang="en-US" sz="100" dirty="0"/>
              <a:t> </a:t>
            </a:r>
            <a:r>
              <a:rPr lang="en-US" altLang="en-US" sz="1800" dirty="0"/>
              <a:t>C</a:t>
            </a:r>
            <a:r>
              <a:rPr lang="en-US" altLang="en-US" sz="100" dirty="0"/>
              <a:t> </a:t>
            </a:r>
            <a:r>
              <a:rPr lang="en-US" altLang="en-US" sz="1800" dirty="0" err="1"/>
              <a:t>C</a:t>
            </a:r>
            <a:r>
              <a:rPr lang="en-US" altLang="en-US" sz="1800" dirty="0"/>
              <a:t>, and now the O</a:t>
            </a:r>
            <a:r>
              <a:rPr lang="en-US" altLang="en-US" sz="100" dirty="0"/>
              <a:t> </a:t>
            </a:r>
            <a:r>
              <a:rPr lang="en-US" altLang="en-US" sz="1800" dirty="0"/>
              <a:t>C</a:t>
            </a:r>
            <a:r>
              <a:rPr lang="en-US" altLang="en-US" sz="100" dirty="0"/>
              <a:t> </a:t>
            </a:r>
            <a:r>
              <a:rPr lang="en-US" altLang="en-US" sz="1800" dirty="0" err="1"/>
              <a:t>C</a:t>
            </a:r>
            <a:r>
              <a:rPr lang="en-US" altLang="en-US" sz="1800" dirty="0"/>
              <a:t> regulates both national banks and federal savings institutions.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65661" y="4514954"/>
            <a:ext cx="8229600" cy="1398165"/>
          </a:xfrm>
        </p:spPr>
        <p:txBody>
          <a:bodyPr/>
          <a:lstStyle/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000" b="1" dirty="0"/>
              <a:t>#2 - The F</a:t>
            </a:r>
            <a:r>
              <a:rPr lang="en-US" altLang="en-US" sz="100" b="1" dirty="0"/>
              <a:t> </a:t>
            </a:r>
            <a:r>
              <a:rPr lang="en-US" altLang="en-US" sz="2000" b="1" dirty="0"/>
              <a:t>D</a:t>
            </a:r>
            <a:r>
              <a:rPr lang="en-US" altLang="en-US" sz="100" b="1" dirty="0"/>
              <a:t> </a:t>
            </a:r>
            <a:r>
              <a:rPr lang="en-US" altLang="en-US" sz="2000" b="1" dirty="0"/>
              <a:t>I</a:t>
            </a:r>
            <a:r>
              <a:rPr lang="en-US" altLang="en-US" sz="100" b="1" dirty="0"/>
              <a:t> </a:t>
            </a:r>
            <a:r>
              <a:rPr lang="en-US" altLang="en-US" sz="2000" b="1" dirty="0"/>
              <a:t>C.</a:t>
            </a:r>
          </a:p>
          <a:p>
            <a:pPr marL="621792" lvl="2" indent="-32004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1700" dirty="0"/>
              <a:t>Also established in 1989 under FIRREA.</a:t>
            </a:r>
          </a:p>
          <a:p>
            <a:pPr marL="621792" lvl="2" indent="-32004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1700" dirty="0"/>
              <a:t>Oversaw and managed the Savings Association Insurance Fund (S</a:t>
            </a:r>
            <a:r>
              <a:rPr lang="en-US" altLang="en-US" sz="100" dirty="0"/>
              <a:t> </a:t>
            </a:r>
            <a:r>
              <a:rPr lang="en-US" altLang="en-US" sz="1700" dirty="0"/>
              <a:t>A</a:t>
            </a:r>
            <a:r>
              <a:rPr lang="en-US" altLang="en-US" sz="100" dirty="0"/>
              <a:t> </a:t>
            </a:r>
            <a:r>
              <a:rPr lang="en-US" altLang="en-US" sz="1700" dirty="0"/>
              <a:t>I</a:t>
            </a:r>
            <a:r>
              <a:rPr lang="en-US" altLang="en-US" sz="100" dirty="0"/>
              <a:t> </a:t>
            </a:r>
            <a:r>
              <a:rPr lang="en-US" altLang="en-US" sz="1700" dirty="0"/>
              <a:t>F).</a:t>
            </a:r>
          </a:p>
          <a:p>
            <a:pPr marL="621792" lvl="2" indent="-32004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1700" dirty="0"/>
              <a:t>F</a:t>
            </a:r>
            <a:r>
              <a:rPr lang="en-US" altLang="en-US" sz="100" dirty="0"/>
              <a:t> </a:t>
            </a:r>
            <a:r>
              <a:rPr lang="en-US" altLang="en-US" sz="1700" dirty="0"/>
              <a:t>D</a:t>
            </a:r>
            <a:r>
              <a:rPr lang="en-US" altLang="en-US" sz="100" dirty="0"/>
              <a:t> </a:t>
            </a:r>
            <a:r>
              <a:rPr lang="en-US" altLang="en-US" sz="1700" dirty="0"/>
              <a:t>I</a:t>
            </a:r>
            <a:r>
              <a:rPr lang="en-US" altLang="en-US" sz="100" dirty="0"/>
              <a:t> </a:t>
            </a:r>
            <a:r>
              <a:rPr lang="en-US" altLang="en-US" sz="1700" dirty="0"/>
              <a:t>C merged the S</a:t>
            </a:r>
            <a:r>
              <a:rPr lang="en-US" altLang="en-US" sz="100" dirty="0"/>
              <a:t> </a:t>
            </a:r>
            <a:r>
              <a:rPr lang="en-US" altLang="en-US" sz="1700" dirty="0"/>
              <a:t>A</a:t>
            </a:r>
            <a:r>
              <a:rPr lang="en-US" altLang="en-US" sz="100" dirty="0"/>
              <a:t> </a:t>
            </a:r>
            <a:r>
              <a:rPr lang="en-US" altLang="en-US" sz="1700" dirty="0"/>
              <a:t>I</a:t>
            </a:r>
            <a:r>
              <a:rPr lang="en-US" altLang="en-US" sz="100" dirty="0"/>
              <a:t> </a:t>
            </a:r>
            <a:r>
              <a:rPr lang="en-US" altLang="en-US" sz="1700" dirty="0"/>
              <a:t>F and the Bank Insurance Fund (B</a:t>
            </a:r>
            <a:r>
              <a:rPr lang="en-US" altLang="en-US" sz="100" dirty="0"/>
              <a:t> </a:t>
            </a:r>
            <a:r>
              <a:rPr lang="en-US" altLang="en-US" sz="1700" dirty="0"/>
              <a:t>I</a:t>
            </a:r>
            <a:r>
              <a:rPr lang="en-US" altLang="en-US" sz="100" dirty="0"/>
              <a:t> </a:t>
            </a:r>
            <a:r>
              <a:rPr lang="en-US" altLang="en-US" sz="1700" dirty="0"/>
              <a:t>F) in 2007.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4"/>
          </p:nvPr>
        </p:nvSpPr>
        <p:spPr>
          <a:xfrm>
            <a:off x="474131" y="5944131"/>
            <a:ext cx="8229600" cy="481053"/>
          </a:xfrm>
        </p:spPr>
        <p:txBody>
          <a:bodyPr/>
          <a:lstStyle/>
          <a:p>
            <a:pPr marL="292608" lvl="1" indent="-292608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000" b="1" dirty="0"/>
              <a:t>#3 - Other regulators </a:t>
            </a:r>
            <a:r>
              <a:rPr lang="en-US" altLang="en-US" sz="2000" dirty="0"/>
              <a:t>(i.e., state regulators)</a:t>
            </a:r>
            <a:r>
              <a:rPr lang="en-US" altLang="en-US" dirty="0"/>
              <a:t>.</a:t>
            </a:r>
            <a:endParaRPr lang="en-US" altLang="en-US" sz="2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14-</a:t>
            </a:r>
            <a:fld id="{4773FF61-F4E9-4123-B6AF-201BC82A0194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7059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41539939a2263c7e77f21a7c9235f8ddc4629e0"/>
</p:tagLst>
</file>

<file path=ppt/theme/theme1.xml><?xml version="1.0" encoding="utf-8"?>
<a:theme xmlns:a="http://schemas.openxmlformats.org/drawingml/2006/main" name="Network">
  <a:themeElements>
    <a:clrScheme name="Custom 7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0000FF"/>
      </a:hlink>
      <a:folHlink>
        <a:srgbClr val="0000FF"/>
      </a:folHlink>
    </a:clrScheme>
    <a:fontScheme name="Netwo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1">
        <a:dk1>
          <a:srgbClr val="000000"/>
        </a:dk1>
        <a:lt1>
          <a:srgbClr val="FFFFFF"/>
        </a:lt1>
        <a:dk2>
          <a:srgbClr val="A50021"/>
        </a:dk2>
        <a:lt2>
          <a:srgbClr val="808080"/>
        </a:lt2>
        <a:accent1>
          <a:srgbClr val="006699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CA"/>
        </a:accent5>
        <a:accent6>
          <a:srgbClr val="C8C8C8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Network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Netwo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1">
        <a:dk1>
          <a:srgbClr val="000000"/>
        </a:dk1>
        <a:lt1>
          <a:srgbClr val="FFFFFF"/>
        </a:lt1>
        <a:dk2>
          <a:srgbClr val="A50021"/>
        </a:dk2>
        <a:lt2>
          <a:srgbClr val="808080"/>
        </a:lt2>
        <a:accent1>
          <a:srgbClr val="006699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CA"/>
        </a:accent5>
        <a:accent6>
          <a:srgbClr val="C8C8C8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5288</TotalTime>
  <Words>3013</Words>
  <Application>Microsoft Office PowerPoint</Application>
  <PresentationFormat>On-screen Show (4:3)</PresentationFormat>
  <Paragraphs>482</Paragraphs>
  <Slides>32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Calibri</vt:lpstr>
      <vt:lpstr>Times New Roman</vt:lpstr>
      <vt:lpstr>Wingdings</vt:lpstr>
      <vt:lpstr>Network</vt:lpstr>
      <vt:lpstr>1_Network</vt:lpstr>
      <vt:lpstr>Chapter Fourteen</vt:lpstr>
      <vt:lpstr>Savings Institutions (S I s)</vt:lpstr>
      <vt:lpstr>The S&amp;L Crisis of 19 82-19 92 1</vt:lpstr>
      <vt:lpstr>The S&amp;L Crisis of 19 82-19 92 2</vt:lpstr>
      <vt:lpstr>The S&amp;L Crisis of 19 82-19 92 Concluded</vt:lpstr>
      <vt:lpstr>Assets and Liabilities of S I s, 2016</vt:lpstr>
      <vt:lpstr>Real Estate Assets</vt:lpstr>
      <vt:lpstr>S I Balance Sheets</vt:lpstr>
      <vt:lpstr>Regulators of S I s</vt:lpstr>
      <vt:lpstr>Equity Valuation 1</vt:lpstr>
      <vt:lpstr>Credit Unions (C U s) 1</vt:lpstr>
      <vt:lpstr>Credit Unions (C U s) 2</vt:lpstr>
      <vt:lpstr>Credit Unions (C U s) Concluded</vt:lpstr>
      <vt:lpstr>Credit Union (C U) Trends</vt:lpstr>
      <vt:lpstr>Assets and Liabilities of Credit Unions, 2016 1</vt:lpstr>
      <vt:lpstr>Assets and Liabilities of Credit Unions, 2016 2</vt:lpstr>
      <vt:lpstr>Composition of C U Loan Portfolio</vt:lpstr>
      <vt:lpstr>C U Regulators and Industry Performance</vt:lpstr>
      <vt:lpstr>Return on Assets for Credit Unions, 19 93 through 2016</vt:lpstr>
      <vt:lpstr>Finance Companies (F Cs) 1</vt:lpstr>
      <vt:lpstr>Finance Companies (F Cs) 2</vt:lpstr>
      <vt:lpstr>Assets and Liabilities of U.S. Finance Companies, June 2016</vt:lpstr>
      <vt:lpstr>Balance Sheets of F Cs 1</vt:lpstr>
      <vt:lpstr>Balance Sheets of F Cs 2</vt:lpstr>
      <vt:lpstr>Balance Sheets of F Cs Concluded</vt:lpstr>
      <vt:lpstr>F C Performance 1</vt:lpstr>
      <vt:lpstr>F C Performance 2</vt:lpstr>
      <vt:lpstr>Global Issues</vt:lpstr>
      <vt:lpstr>Real Estate Assets Long Description</vt:lpstr>
      <vt:lpstr>Composition of C U Loan Portfolio Long Description </vt:lpstr>
      <vt:lpstr>Return on Assets for Credit Unions, 1993 through 2016 Long Description </vt:lpstr>
      <vt:lpstr>Assets and Liabilities of U.S. Finance Companies, June 2016 Long Description</vt:lpstr>
    </vt:vector>
  </TitlesOfParts>
  <Company>SPi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Financial Markets and Institutions, 7e</dc:title>
  <dc:subject/>
  <dc:creator>Saunders</dc:creator>
  <cp:lastModifiedBy>R, Nivetha</cp:lastModifiedBy>
  <cp:revision>521</cp:revision>
  <dcterms:created xsi:type="dcterms:W3CDTF">2000-07-01T19:33:32Z</dcterms:created>
  <dcterms:modified xsi:type="dcterms:W3CDTF">2018-09-08T05:59:19Z</dcterms:modified>
</cp:coreProperties>
</file>